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324" r:id="rId5"/>
    <p:sldId id="325" r:id="rId6"/>
    <p:sldId id="319" r:id="rId7"/>
    <p:sldId id="326" r:id="rId8"/>
    <p:sldId id="327" r:id="rId9"/>
  </p:sldIdLst>
  <p:sldSz cx="6858000" cy="9906000" type="A4"/>
  <p:notesSz cx="6807200" cy="9939338"/>
  <p:defaultTextStyle>
    <a:defPPr>
      <a:defRPr lang="ja-JP"/>
    </a:defPPr>
    <a:lvl1pPr marL="0" algn="l" defTabSz="913881" rtl="0" eaLnBrk="1" latinLnBrk="0" hangingPunct="1">
      <a:defRPr kumimoji="1" sz="1800" kern="1200">
        <a:solidFill>
          <a:schemeClr val="tx1"/>
        </a:solidFill>
        <a:latin typeface="+mn-lt"/>
        <a:ea typeface="+mn-ea"/>
        <a:cs typeface="+mn-cs"/>
      </a:defRPr>
    </a:lvl1pPr>
    <a:lvl2pPr marL="456941" algn="l" defTabSz="913881" rtl="0" eaLnBrk="1" latinLnBrk="0" hangingPunct="1">
      <a:defRPr kumimoji="1" sz="1800" kern="1200">
        <a:solidFill>
          <a:schemeClr val="tx1"/>
        </a:solidFill>
        <a:latin typeface="+mn-lt"/>
        <a:ea typeface="+mn-ea"/>
        <a:cs typeface="+mn-cs"/>
      </a:defRPr>
    </a:lvl2pPr>
    <a:lvl3pPr marL="913881" algn="l" defTabSz="913881" rtl="0" eaLnBrk="1" latinLnBrk="0" hangingPunct="1">
      <a:defRPr kumimoji="1" sz="1800" kern="1200">
        <a:solidFill>
          <a:schemeClr val="tx1"/>
        </a:solidFill>
        <a:latin typeface="+mn-lt"/>
        <a:ea typeface="+mn-ea"/>
        <a:cs typeface="+mn-cs"/>
      </a:defRPr>
    </a:lvl3pPr>
    <a:lvl4pPr marL="1370821" algn="l" defTabSz="913881" rtl="0" eaLnBrk="1" latinLnBrk="0" hangingPunct="1">
      <a:defRPr kumimoji="1" sz="1800" kern="1200">
        <a:solidFill>
          <a:schemeClr val="tx1"/>
        </a:solidFill>
        <a:latin typeface="+mn-lt"/>
        <a:ea typeface="+mn-ea"/>
        <a:cs typeface="+mn-cs"/>
      </a:defRPr>
    </a:lvl4pPr>
    <a:lvl5pPr marL="1827762" algn="l" defTabSz="913881" rtl="0" eaLnBrk="1" latinLnBrk="0" hangingPunct="1">
      <a:defRPr kumimoji="1" sz="1800" kern="1200">
        <a:solidFill>
          <a:schemeClr val="tx1"/>
        </a:solidFill>
        <a:latin typeface="+mn-lt"/>
        <a:ea typeface="+mn-ea"/>
        <a:cs typeface="+mn-cs"/>
      </a:defRPr>
    </a:lvl5pPr>
    <a:lvl6pPr marL="2284702" algn="l" defTabSz="913881" rtl="0" eaLnBrk="1" latinLnBrk="0" hangingPunct="1">
      <a:defRPr kumimoji="1" sz="1800" kern="1200">
        <a:solidFill>
          <a:schemeClr val="tx1"/>
        </a:solidFill>
        <a:latin typeface="+mn-lt"/>
        <a:ea typeface="+mn-ea"/>
        <a:cs typeface="+mn-cs"/>
      </a:defRPr>
    </a:lvl6pPr>
    <a:lvl7pPr marL="2741643" algn="l" defTabSz="913881" rtl="0" eaLnBrk="1" latinLnBrk="0" hangingPunct="1">
      <a:defRPr kumimoji="1" sz="1800" kern="1200">
        <a:solidFill>
          <a:schemeClr val="tx1"/>
        </a:solidFill>
        <a:latin typeface="+mn-lt"/>
        <a:ea typeface="+mn-ea"/>
        <a:cs typeface="+mn-cs"/>
      </a:defRPr>
    </a:lvl7pPr>
    <a:lvl8pPr marL="3198584" algn="l" defTabSz="913881" rtl="0" eaLnBrk="1" latinLnBrk="0" hangingPunct="1">
      <a:defRPr kumimoji="1" sz="1800" kern="1200">
        <a:solidFill>
          <a:schemeClr val="tx1"/>
        </a:solidFill>
        <a:latin typeface="+mn-lt"/>
        <a:ea typeface="+mn-ea"/>
        <a:cs typeface="+mn-cs"/>
      </a:defRPr>
    </a:lvl8pPr>
    <a:lvl9pPr marL="3655524" algn="l" defTabSz="913881"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FF"/>
    <a:srgbClr val="749DF8"/>
    <a:srgbClr val="83A5E9"/>
    <a:srgbClr val="7DD7E9"/>
    <a:srgbClr val="66FFCC"/>
    <a:srgbClr val="66FFFF"/>
    <a:srgbClr val="00FFFF"/>
    <a:srgbClr val="0000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94660"/>
  </p:normalViewPr>
  <p:slideViewPr>
    <p:cSldViewPr>
      <p:cViewPr varScale="1">
        <p:scale>
          <a:sx n="47" d="100"/>
          <a:sy n="47" d="100"/>
        </p:scale>
        <p:origin x="1714" y="48"/>
      </p:cViewPr>
      <p:guideLst>
        <p:guide orient="horz" pos="3120"/>
        <p:guide pos="2160"/>
      </p:guideLst>
    </p:cSldViewPr>
  </p:slideViewPr>
  <p:notesTextViewPr>
    <p:cViewPr>
      <p:scale>
        <a:sx n="33" d="100"/>
        <a:sy n="33" d="100"/>
      </p:scale>
      <p:origin x="0" y="0"/>
    </p:cViewPr>
  </p:notesText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08" tIns="45705" rIns="91408"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08" tIns="45705" rIns="91408" bIns="45705" rtlCol="0"/>
          <a:lstStyle>
            <a:lvl1pPr algn="r">
              <a:defRPr sz="1200"/>
            </a:lvl1pPr>
          </a:lstStyle>
          <a:p>
            <a:fld id="{8C4B1DFA-63CB-4409-B79B-3E7A797BB94C}" type="datetimeFigureOut">
              <a:rPr kumimoji="1" lang="ja-JP" altLang="en-US" smtClean="0"/>
              <a:t>2024/5/15</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08" tIns="45705" rIns="91408" bIns="45705" rtlCol="0" anchor="ctr"/>
          <a:lstStyle/>
          <a:p>
            <a:endParaRPr lang="ja-JP" altLang="en-US"/>
          </a:p>
        </p:txBody>
      </p:sp>
      <p:sp>
        <p:nvSpPr>
          <p:cNvPr id="5" name="ノート プレースホルダー 4"/>
          <p:cNvSpPr>
            <a:spLocks noGrp="1"/>
          </p:cNvSpPr>
          <p:nvPr>
            <p:ph type="body" sz="quarter" idx="3"/>
          </p:nvPr>
        </p:nvSpPr>
        <p:spPr>
          <a:xfrm>
            <a:off x="681041" y="4721226"/>
            <a:ext cx="5445125" cy="4471988"/>
          </a:xfrm>
          <a:prstGeom prst="rect">
            <a:avLst/>
          </a:prstGeom>
        </p:spPr>
        <p:txBody>
          <a:bodyPr vert="horz" lIns="91408" tIns="45705" rIns="91408"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5"/>
            <a:ext cx="2949575" cy="496887"/>
          </a:xfrm>
          <a:prstGeom prst="rect">
            <a:avLst/>
          </a:prstGeom>
        </p:spPr>
        <p:txBody>
          <a:bodyPr vert="horz" lIns="91408" tIns="45705" rIns="91408"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5"/>
            <a:ext cx="2949575" cy="496887"/>
          </a:xfrm>
          <a:prstGeom prst="rect">
            <a:avLst/>
          </a:prstGeom>
        </p:spPr>
        <p:txBody>
          <a:bodyPr vert="horz" lIns="91408" tIns="45705" rIns="91408" bIns="45705" rtlCol="0" anchor="b"/>
          <a:lstStyle>
            <a:lvl1pPr algn="r">
              <a:defRPr sz="1200"/>
            </a:lvl1pPr>
          </a:lstStyle>
          <a:p>
            <a:fld id="{174C1E89-3F12-4E48-B209-26A556D2E5CE}" type="slidenum">
              <a:rPr kumimoji="1" lang="ja-JP" altLang="en-US" smtClean="0"/>
              <a:t>‹#›</a:t>
            </a:fld>
            <a:endParaRPr kumimoji="1" lang="ja-JP" altLang="en-US"/>
          </a:p>
        </p:txBody>
      </p:sp>
    </p:spTree>
    <p:extLst>
      <p:ext uri="{BB962C8B-B14F-4D97-AF65-F5344CB8AC3E}">
        <p14:creationId xmlns:p14="http://schemas.microsoft.com/office/powerpoint/2010/main" val="5119768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4C1E89-3F12-4E48-B209-26A556D2E5CE}" type="slidenum">
              <a:rPr kumimoji="1" lang="ja-JP" altLang="en-US" smtClean="0"/>
              <a:t>4</a:t>
            </a:fld>
            <a:endParaRPr kumimoji="1" lang="ja-JP" altLang="en-US"/>
          </a:p>
        </p:txBody>
      </p:sp>
    </p:spTree>
    <p:extLst>
      <p:ext uri="{BB962C8B-B14F-4D97-AF65-F5344CB8AC3E}">
        <p14:creationId xmlns:p14="http://schemas.microsoft.com/office/powerpoint/2010/main" val="13704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1"/>
            <a:ext cx="4800600" cy="2531533"/>
          </a:xfrm>
        </p:spPr>
        <p:txBody>
          <a:bodyPr/>
          <a:lstStyle>
            <a:lvl1pPr marL="0" indent="0" algn="ctr">
              <a:buNone/>
              <a:defRPr>
                <a:solidFill>
                  <a:schemeClr val="tx1">
                    <a:tint val="75000"/>
                  </a:schemeClr>
                </a:solidFill>
              </a:defRPr>
            </a:lvl1pPr>
            <a:lvl2pPr marL="456941" indent="0" algn="ctr">
              <a:buNone/>
              <a:defRPr>
                <a:solidFill>
                  <a:schemeClr val="tx1">
                    <a:tint val="75000"/>
                  </a:schemeClr>
                </a:solidFill>
              </a:defRPr>
            </a:lvl2pPr>
            <a:lvl3pPr marL="913881" indent="0" algn="ctr">
              <a:buNone/>
              <a:defRPr>
                <a:solidFill>
                  <a:schemeClr val="tx1">
                    <a:tint val="75000"/>
                  </a:schemeClr>
                </a:solidFill>
              </a:defRPr>
            </a:lvl3pPr>
            <a:lvl4pPr marL="1370821" indent="0" algn="ctr">
              <a:buNone/>
              <a:defRPr>
                <a:solidFill>
                  <a:schemeClr val="tx1">
                    <a:tint val="75000"/>
                  </a:schemeClr>
                </a:solidFill>
              </a:defRPr>
            </a:lvl4pPr>
            <a:lvl5pPr marL="1827762" indent="0" algn="ctr">
              <a:buNone/>
              <a:defRPr>
                <a:solidFill>
                  <a:schemeClr val="tx1">
                    <a:tint val="75000"/>
                  </a:schemeClr>
                </a:solidFill>
              </a:defRPr>
            </a:lvl5pPr>
            <a:lvl6pPr marL="2284702" indent="0" algn="ctr">
              <a:buNone/>
              <a:defRPr>
                <a:solidFill>
                  <a:schemeClr val="tx1">
                    <a:tint val="75000"/>
                  </a:schemeClr>
                </a:solidFill>
              </a:defRPr>
            </a:lvl6pPr>
            <a:lvl7pPr marL="2741643" indent="0" algn="ctr">
              <a:buNone/>
              <a:defRPr>
                <a:solidFill>
                  <a:schemeClr val="tx1">
                    <a:tint val="75000"/>
                  </a:schemeClr>
                </a:solidFill>
              </a:defRPr>
            </a:lvl7pPr>
            <a:lvl8pPr marL="3198584" indent="0" algn="ctr">
              <a:buNone/>
              <a:defRPr>
                <a:solidFill>
                  <a:schemeClr val="tx1">
                    <a:tint val="75000"/>
                  </a:schemeClr>
                </a:solidFill>
              </a:defRPr>
            </a:lvl8pPr>
            <a:lvl9pPr marL="36555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84713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0549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73264"/>
            <a:ext cx="3357563" cy="1220822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52415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06323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7"/>
          </a:xfrm>
        </p:spPr>
        <p:txBody>
          <a:bodyPr anchor="b"/>
          <a:lstStyle>
            <a:lvl1pPr marL="0" indent="0">
              <a:buNone/>
              <a:defRPr sz="2000">
                <a:solidFill>
                  <a:schemeClr val="tx1">
                    <a:tint val="75000"/>
                  </a:schemeClr>
                </a:solidFill>
              </a:defRPr>
            </a:lvl1pPr>
            <a:lvl2pPr marL="456941" indent="0">
              <a:buNone/>
              <a:defRPr sz="1800">
                <a:solidFill>
                  <a:schemeClr val="tx1">
                    <a:tint val="75000"/>
                  </a:schemeClr>
                </a:solidFill>
              </a:defRPr>
            </a:lvl2pPr>
            <a:lvl3pPr marL="913881" indent="0">
              <a:buNone/>
              <a:defRPr sz="1600">
                <a:solidFill>
                  <a:schemeClr val="tx1">
                    <a:tint val="75000"/>
                  </a:schemeClr>
                </a:solidFill>
              </a:defRPr>
            </a:lvl3pPr>
            <a:lvl4pPr marL="1370821" indent="0">
              <a:buNone/>
              <a:defRPr sz="1400">
                <a:solidFill>
                  <a:schemeClr val="tx1">
                    <a:tint val="75000"/>
                  </a:schemeClr>
                </a:solidFill>
              </a:defRPr>
            </a:lvl4pPr>
            <a:lvl5pPr marL="1827762" indent="0">
              <a:buNone/>
              <a:defRPr sz="1400">
                <a:solidFill>
                  <a:schemeClr val="tx1">
                    <a:tint val="75000"/>
                  </a:schemeClr>
                </a:solidFill>
              </a:defRPr>
            </a:lvl5pPr>
            <a:lvl6pPr marL="2284702" indent="0">
              <a:buNone/>
              <a:defRPr sz="1400">
                <a:solidFill>
                  <a:schemeClr val="tx1">
                    <a:tint val="75000"/>
                  </a:schemeClr>
                </a:solidFill>
              </a:defRPr>
            </a:lvl6pPr>
            <a:lvl7pPr marL="2741643" indent="0">
              <a:buNone/>
              <a:defRPr sz="1400">
                <a:solidFill>
                  <a:schemeClr val="tx1">
                    <a:tint val="75000"/>
                  </a:schemeClr>
                </a:solidFill>
              </a:defRPr>
            </a:lvl7pPr>
            <a:lvl8pPr marL="3198584" indent="0">
              <a:buNone/>
              <a:defRPr sz="1400">
                <a:solidFill>
                  <a:schemeClr val="tx1">
                    <a:tint val="75000"/>
                  </a:schemeClr>
                </a:solidFill>
              </a:defRPr>
            </a:lvl8pPr>
            <a:lvl9pPr marL="3655524"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9542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14167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1" y="2217386"/>
            <a:ext cx="3030141" cy="924101"/>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2" indent="0">
              <a:buNone/>
              <a:defRPr sz="1600" b="1"/>
            </a:lvl6pPr>
            <a:lvl7pPr marL="2741643" indent="0">
              <a:buNone/>
              <a:defRPr sz="1600" b="1"/>
            </a:lvl7pPr>
            <a:lvl8pPr marL="3198584" indent="0">
              <a:buNone/>
              <a:defRPr sz="1600" b="1"/>
            </a:lvl8pPr>
            <a:lvl9pPr marL="3655524"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2" indent="0">
              <a:buNone/>
              <a:defRPr sz="1600" b="1"/>
            </a:lvl6pPr>
            <a:lvl7pPr marL="2741643" indent="0">
              <a:buNone/>
              <a:defRPr sz="1600" b="1"/>
            </a:lvl7pPr>
            <a:lvl8pPr marL="3198584" indent="0">
              <a:buNone/>
              <a:defRPr sz="1600" b="1"/>
            </a:lvl8pPr>
            <a:lvl9pPr marL="3655524"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409130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7073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54405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2" indent="0">
              <a:buNone/>
              <a:defRPr sz="900"/>
            </a:lvl6pPr>
            <a:lvl7pPr marL="2741643" indent="0">
              <a:buNone/>
              <a:defRPr sz="900"/>
            </a:lvl7pPr>
            <a:lvl8pPr marL="3198584" indent="0">
              <a:buNone/>
              <a:defRPr sz="900"/>
            </a:lvl8pPr>
            <a:lvl9pPr marL="365552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22579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6941" indent="0">
              <a:buNone/>
              <a:defRPr sz="2800"/>
            </a:lvl2pPr>
            <a:lvl3pPr marL="913881" indent="0">
              <a:buNone/>
              <a:defRPr sz="2400"/>
            </a:lvl3pPr>
            <a:lvl4pPr marL="1370821" indent="0">
              <a:buNone/>
              <a:defRPr sz="2000"/>
            </a:lvl4pPr>
            <a:lvl5pPr marL="1827762" indent="0">
              <a:buNone/>
              <a:defRPr sz="2000"/>
            </a:lvl5pPr>
            <a:lvl6pPr marL="2284702" indent="0">
              <a:buNone/>
              <a:defRPr sz="2000"/>
            </a:lvl6pPr>
            <a:lvl7pPr marL="2741643" indent="0">
              <a:buNone/>
              <a:defRPr sz="2000"/>
            </a:lvl7pPr>
            <a:lvl8pPr marL="3198584" indent="0">
              <a:buNone/>
              <a:defRPr sz="2000"/>
            </a:lvl8pPr>
            <a:lvl9pPr marL="3655524"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2" indent="0">
              <a:buNone/>
              <a:defRPr sz="900"/>
            </a:lvl6pPr>
            <a:lvl7pPr marL="2741643" indent="0">
              <a:buNone/>
              <a:defRPr sz="900"/>
            </a:lvl7pPr>
            <a:lvl8pPr marL="3198584" indent="0">
              <a:buNone/>
              <a:defRPr sz="900"/>
            </a:lvl8pPr>
            <a:lvl9pPr marL="365552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2024/5/15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20199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388" tIns="45694" rIns="91388" bIns="45694"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388" tIns="45694" rIns="91388" bIns="45694"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388" tIns="45694" rIns="91388" bIns="45694" rtlCol="0" anchor="ctr"/>
          <a:lstStyle>
            <a:lvl1pPr algn="l">
              <a:defRPr sz="1200">
                <a:solidFill>
                  <a:schemeClr val="tx1">
                    <a:tint val="75000"/>
                  </a:schemeClr>
                </a:solidFill>
              </a:defRPr>
            </a:lvl1pPr>
          </a:lstStyle>
          <a:p>
            <a:fld id="{54085C08-487C-4EE1-84DF-C2ED034DAACF}" type="datetimeFigureOut">
              <a:rPr kumimoji="1" lang="ja-JP" altLang="en-US" smtClean="0"/>
              <a:t>2024/5/15</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388" tIns="45694" rIns="91388" bIns="45694"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388" tIns="45694" rIns="91388" bIns="45694" rtlCol="0" anchor="ctr"/>
          <a:lstStyle>
            <a:lvl1pPr algn="r">
              <a:defRPr sz="1200">
                <a:solidFill>
                  <a:schemeClr val="tx1">
                    <a:tint val="75000"/>
                  </a:schemeClr>
                </a:solidFill>
              </a:defRPr>
            </a:lvl1p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448825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881" rtl="0" eaLnBrk="1" latinLnBrk="0" hangingPunct="1">
        <a:spcBef>
          <a:spcPct val="0"/>
        </a:spcBef>
        <a:buNone/>
        <a:defRPr kumimoji="1" sz="4400" kern="1200">
          <a:solidFill>
            <a:schemeClr val="tx1"/>
          </a:solidFill>
          <a:latin typeface="+mj-lt"/>
          <a:ea typeface="+mj-ea"/>
          <a:cs typeface="+mj-cs"/>
        </a:defRPr>
      </a:lvl1pPr>
    </p:titleStyle>
    <p:bodyStyle>
      <a:lvl1pPr marL="342705" indent="-342705" algn="l" defTabSz="913881"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528" indent="-285588" algn="l" defTabSz="91388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351" indent="-228470" algn="l" defTabSz="913881"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292"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232"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173"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0113"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7054"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3994"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881" rtl="0" eaLnBrk="1" latinLnBrk="0" hangingPunct="1">
        <a:defRPr kumimoji="1" sz="1800" kern="1200">
          <a:solidFill>
            <a:schemeClr val="tx1"/>
          </a:solidFill>
          <a:latin typeface="+mn-lt"/>
          <a:ea typeface="+mn-ea"/>
          <a:cs typeface="+mn-cs"/>
        </a:defRPr>
      </a:lvl1pPr>
      <a:lvl2pPr marL="456941" algn="l" defTabSz="913881" rtl="0" eaLnBrk="1" latinLnBrk="0" hangingPunct="1">
        <a:defRPr kumimoji="1" sz="1800" kern="1200">
          <a:solidFill>
            <a:schemeClr val="tx1"/>
          </a:solidFill>
          <a:latin typeface="+mn-lt"/>
          <a:ea typeface="+mn-ea"/>
          <a:cs typeface="+mn-cs"/>
        </a:defRPr>
      </a:lvl2pPr>
      <a:lvl3pPr marL="913881" algn="l" defTabSz="913881" rtl="0" eaLnBrk="1" latinLnBrk="0" hangingPunct="1">
        <a:defRPr kumimoji="1" sz="1800" kern="1200">
          <a:solidFill>
            <a:schemeClr val="tx1"/>
          </a:solidFill>
          <a:latin typeface="+mn-lt"/>
          <a:ea typeface="+mn-ea"/>
          <a:cs typeface="+mn-cs"/>
        </a:defRPr>
      </a:lvl3pPr>
      <a:lvl4pPr marL="1370821" algn="l" defTabSz="913881" rtl="0" eaLnBrk="1" latinLnBrk="0" hangingPunct="1">
        <a:defRPr kumimoji="1" sz="1800" kern="1200">
          <a:solidFill>
            <a:schemeClr val="tx1"/>
          </a:solidFill>
          <a:latin typeface="+mn-lt"/>
          <a:ea typeface="+mn-ea"/>
          <a:cs typeface="+mn-cs"/>
        </a:defRPr>
      </a:lvl4pPr>
      <a:lvl5pPr marL="1827762" algn="l" defTabSz="913881" rtl="0" eaLnBrk="1" latinLnBrk="0" hangingPunct="1">
        <a:defRPr kumimoji="1" sz="1800" kern="1200">
          <a:solidFill>
            <a:schemeClr val="tx1"/>
          </a:solidFill>
          <a:latin typeface="+mn-lt"/>
          <a:ea typeface="+mn-ea"/>
          <a:cs typeface="+mn-cs"/>
        </a:defRPr>
      </a:lvl5pPr>
      <a:lvl6pPr marL="2284702" algn="l" defTabSz="913881" rtl="0" eaLnBrk="1" latinLnBrk="0" hangingPunct="1">
        <a:defRPr kumimoji="1" sz="1800" kern="1200">
          <a:solidFill>
            <a:schemeClr val="tx1"/>
          </a:solidFill>
          <a:latin typeface="+mn-lt"/>
          <a:ea typeface="+mn-ea"/>
          <a:cs typeface="+mn-cs"/>
        </a:defRPr>
      </a:lvl6pPr>
      <a:lvl7pPr marL="2741643" algn="l" defTabSz="913881" rtl="0" eaLnBrk="1" latinLnBrk="0" hangingPunct="1">
        <a:defRPr kumimoji="1" sz="1800" kern="1200">
          <a:solidFill>
            <a:schemeClr val="tx1"/>
          </a:solidFill>
          <a:latin typeface="+mn-lt"/>
          <a:ea typeface="+mn-ea"/>
          <a:cs typeface="+mn-cs"/>
        </a:defRPr>
      </a:lvl7pPr>
      <a:lvl8pPr marL="3198584" algn="l" defTabSz="913881" rtl="0" eaLnBrk="1" latinLnBrk="0" hangingPunct="1">
        <a:defRPr kumimoji="1" sz="1800" kern="1200">
          <a:solidFill>
            <a:schemeClr val="tx1"/>
          </a:solidFill>
          <a:latin typeface="+mn-lt"/>
          <a:ea typeface="+mn-ea"/>
          <a:cs typeface="+mn-cs"/>
        </a:defRPr>
      </a:lvl8pPr>
      <a:lvl9pPr marL="3655524" algn="l" defTabSz="913881"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jpe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70"/>
          <p:cNvSpPr>
            <a:spLocks noChangeArrowheads="1"/>
          </p:cNvSpPr>
          <p:nvPr/>
        </p:nvSpPr>
        <p:spPr bwMode="auto">
          <a:xfrm>
            <a:off x="206625" y="934085"/>
            <a:ext cx="6462779" cy="581720"/>
          </a:xfrm>
          <a:prstGeom prst="roundRect">
            <a:avLst>
              <a:gd name="adj" fmla="val 16667"/>
            </a:avLst>
          </a:prstGeom>
          <a:noFill/>
          <a:ln w="9525">
            <a:solidFill>
              <a:schemeClr val="tx1"/>
            </a:solidFill>
            <a:round/>
            <a:headEnd/>
            <a:tailEnd/>
          </a:ln>
        </p:spPr>
        <p:txBody>
          <a:bodyPr rot="0" vert="horz" wrap="square" lIns="74295" tIns="8890" rIns="74295" bIns="8890" anchor="t" anchorCtr="0" upright="1">
            <a:spAutoFit/>
          </a:bodyPr>
          <a:lstStyle/>
          <a:p>
            <a:pPr marL="0" marR="0" lvl="0" indent="0" algn="just"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治水・土砂災害対策については、“人命を守ることを最優先”とする基本理念に基づき、治水・土砂災害リスクの開示により府民と情報を共有するとともに、「逃げる」「凌ぐ」「防ぐ」各施策を効率的・効果的に組み合わせるトータルマネジメントにより取り組んでいます。</a:t>
            </a:r>
          </a:p>
        </p:txBody>
      </p:sp>
      <p:sp>
        <p:nvSpPr>
          <p:cNvPr id="31" name="二等辺三角形 22"/>
          <p:cNvSpPr>
            <a:spLocks noChangeArrowheads="1"/>
          </p:cNvSpPr>
          <p:nvPr/>
        </p:nvSpPr>
        <p:spPr bwMode="auto">
          <a:xfrm rot="10800000">
            <a:off x="852600" y="1552285"/>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ja-JP" sz="1400" b="0" i="0" u="none" strike="noStrike" kern="1200" cap="none" spc="0" normalizeH="0" baseline="0" noProof="0">
              <a:ln>
                <a:noFill/>
              </a:ln>
              <a:solidFill>
                <a:prstClr val="black"/>
              </a:solidFill>
              <a:effectLst/>
              <a:uLnTx/>
              <a:uFillTx/>
              <a:latin typeface="ＭＳ Ｐゴシック" pitchFamily="50" charset="-128"/>
              <a:ea typeface="ＭＳ Ｐゴシック" panose="020B0600070205080204" pitchFamily="50" charset="-128"/>
              <a:cs typeface="+mn-cs"/>
              <a:sym typeface="ＭＳ Ｐゴシック" pitchFamily="50" charset="-128"/>
            </a:endParaRPr>
          </a:p>
        </p:txBody>
      </p:sp>
      <p:sp>
        <p:nvSpPr>
          <p:cNvPr id="32" name="二等辺三角形 23"/>
          <p:cNvSpPr>
            <a:spLocks noChangeArrowheads="1"/>
          </p:cNvSpPr>
          <p:nvPr/>
        </p:nvSpPr>
        <p:spPr bwMode="auto">
          <a:xfrm rot="10800000">
            <a:off x="2936026" y="1553349"/>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ja-JP" sz="1400" b="0" i="0" u="none" strike="noStrike" kern="1200" cap="none" spc="0" normalizeH="0" baseline="0" noProof="0">
              <a:ln>
                <a:noFill/>
              </a:ln>
              <a:solidFill>
                <a:prstClr val="black"/>
              </a:solidFill>
              <a:effectLst/>
              <a:uLnTx/>
              <a:uFillTx/>
              <a:latin typeface="ＭＳ Ｐゴシック" pitchFamily="50" charset="-128"/>
              <a:ea typeface="ＭＳ Ｐゴシック" panose="020B0600070205080204" pitchFamily="50" charset="-128"/>
              <a:cs typeface="+mn-cs"/>
              <a:sym typeface="ＭＳ Ｐゴシック" pitchFamily="50" charset="-128"/>
            </a:endParaRPr>
          </a:p>
        </p:txBody>
      </p:sp>
      <p:sp>
        <p:nvSpPr>
          <p:cNvPr id="33" name="二等辺三角形 24"/>
          <p:cNvSpPr>
            <a:spLocks noChangeArrowheads="1"/>
          </p:cNvSpPr>
          <p:nvPr/>
        </p:nvSpPr>
        <p:spPr bwMode="auto">
          <a:xfrm rot="10800000">
            <a:off x="5079616" y="1547009"/>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ja-JP" sz="1400" b="0" i="0" u="none" strike="noStrike" kern="1200" cap="none" spc="0" normalizeH="0" baseline="0" noProof="0">
              <a:ln>
                <a:noFill/>
              </a:ln>
              <a:solidFill>
                <a:prstClr val="black"/>
              </a:solidFill>
              <a:effectLst/>
              <a:uLnTx/>
              <a:uFillTx/>
              <a:latin typeface="ＭＳ Ｐゴシック" pitchFamily="50" charset="-128"/>
              <a:ea typeface="ＭＳ Ｐゴシック" panose="020B0600070205080204" pitchFamily="50" charset="-128"/>
              <a:cs typeface="+mn-cs"/>
              <a:sym typeface="ＭＳ Ｐゴシック" pitchFamily="50" charset="-128"/>
            </a:endParaRPr>
          </a:p>
        </p:txBody>
      </p:sp>
      <p:sp>
        <p:nvSpPr>
          <p:cNvPr id="35" name="メモ 34"/>
          <p:cNvSpPr/>
          <p:nvPr/>
        </p:nvSpPr>
        <p:spPr>
          <a:xfrm>
            <a:off x="107640" y="1733142"/>
            <a:ext cx="2198255" cy="1657758"/>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「逃げる」</a:t>
            </a: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府民自らが躊躇なく避難行動を起こすことができるように、タイムラインの取組の展開や防災情報の提供を拡充</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10800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◇各地域におけるタイムラインの検討・作成</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10800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◇タイムライン作成と併せ、市町村が住民との協働により実施する地域版ハザードマップ</a:t>
            </a:r>
            <a:r>
              <a:rPr kumimoji="1" lang="ja-JP" altLang="en-US" sz="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（防災マップ）の作成や避難訓練の支援</a:t>
            </a:r>
            <a:endParaRPr kumimoji="1" lang="en-US" altLang="ja-JP" sz="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92075" marR="0" lvl="0" indent="-92075"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◇水防災情報システムを活用し、市町村の避難指示等の発令や府民の適切な避難行動に資する、河川の水位や雨量などの防災情報を、より迅速に提供</a:t>
            </a:r>
            <a:endParaRPr kumimoji="1" lang="en-US" altLang="ja-JP" sz="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8" name="メモ 267"/>
          <p:cNvSpPr/>
          <p:nvPr/>
        </p:nvSpPr>
        <p:spPr>
          <a:xfrm>
            <a:off x="2395298" y="1733141"/>
            <a:ext cx="2178948" cy="1657759"/>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「凌ぐ」</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ため池などを活用した流出抑制と、災害が発生しても被害が最小限となるまちづくりに向けた施策</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（治水対策）</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◇流出抑制：ため池の治水活用など</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107950" marR="0" lvl="0" indent="-10795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◇耐水型都市づくり</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107950" marR="0" lvl="0" indent="-10795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   洪水リスクを考慮した土地利用の誘導など</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（土砂災害対策）</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177800" marR="0" lvl="0" indent="-17780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◇土砂災害特別警戒区域内の新規開発の抑制</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88900" marR="0" lvl="0" indent="-8890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◇土砂災害特別警戒区域内</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sym typeface="Meiryo UI" pitchFamily="50" charset="-128"/>
              </a:rPr>
              <a:t>の既存不適格住宅に対する移転・補強補助</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9" name="メモ 268"/>
          <p:cNvSpPr/>
          <p:nvPr/>
        </p:nvSpPr>
        <p:spPr>
          <a:xfrm>
            <a:off x="4644629" y="1733141"/>
            <a:ext cx="2066704" cy="1657759"/>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「防ぐ」</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人命への影響などを考慮した整備と、施設の機能確保に向けた適切な維持管理</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（治水対策）</a:t>
            </a:r>
            <a:endParaRPr lang="en-US" altLang="ja-JP" sz="800" dirty="0">
              <a:solidFill>
                <a:prstClr val="black"/>
              </a:solidFill>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◇寝屋川流域総合治水対策、ダム建設、</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21600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津波・高潮対策、中小河川改修など</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（土砂災害対策）</a:t>
            </a:r>
            <a:endParaRPr lang="en-US" altLang="ja-JP" sz="800" dirty="0">
              <a:solidFill>
                <a:prstClr val="black"/>
              </a:solidFill>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◇土石流対策、急傾斜地崩壊対策など</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（維持・保全）</a:t>
            </a:r>
            <a:endParaRPr lang="en-US" altLang="ja-JP" sz="800" dirty="0">
              <a:solidFill>
                <a:prstClr val="black"/>
              </a:solidFill>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◇施設の長寿命化対策、老朽化護岸対策、　</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メイリオ" panose="020B0604030504040204" pitchFamily="50" charset="-128"/>
                <a:ea typeface="メイリオ" panose="020B0604030504040204" pitchFamily="50" charset="-128"/>
                <a:cs typeface="Meiryo UI" pitchFamily="50" charset="-128"/>
                <a:sym typeface="Meiryo UI"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堆積土砂対策など</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p:txBody>
      </p:sp>
      <p:grpSp>
        <p:nvGrpSpPr>
          <p:cNvPr id="291" name="グループ化 290"/>
          <p:cNvGrpSpPr/>
          <p:nvPr/>
        </p:nvGrpSpPr>
        <p:grpSpPr>
          <a:xfrm>
            <a:off x="63883" y="14991"/>
            <a:ext cx="6929425" cy="568188"/>
            <a:chOff x="36478" y="0"/>
            <a:chExt cx="6929425" cy="568188"/>
          </a:xfrm>
        </p:grpSpPr>
        <p:sp>
          <p:nvSpPr>
            <p:cNvPr id="292"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２：治水・土砂災害対策の推進</a:t>
              </a:r>
            </a:p>
          </p:txBody>
        </p:sp>
        <p:sp>
          <p:nvSpPr>
            <p:cNvPr id="293" name="角丸四角形 292"/>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306" name="グループ化 305"/>
          <p:cNvGrpSpPr>
            <a:grpSpLocks noChangeAspect="1"/>
          </p:cNvGrpSpPr>
          <p:nvPr/>
        </p:nvGrpSpPr>
        <p:grpSpPr>
          <a:xfrm>
            <a:off x="472491" y="8312208"/>
            <a:ext cx="1936952" cy="1374431"/>
            <a:chOff x="5060192" y="4617089"/>
            <a:chExt cx="2977622" cy="2112871"/>
          </a:xfrm>
        </p:grpSpPr>
        <p:pic>
          <p:nvPicPr>
            <p:cNvPr id="307" name="Picture 4" descr="\\10000ws200634\g（中小河川）\中小河川\航空写真データ化\平成27年度\04_画像データ（注記あり）\中小_7_04熊取大池・山の手台地内調節池.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339" r="9534"/>
            <a:stretch/>
          </p:blipFill>
          <p:spPr bwMode="auto">
            <a:xfrm>
              <a:off x="5060192" y="4617089"/>
              <a:ext cx="2977622" cy="21128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08" name="テキスト ボックス 307"/>
            <p:cNvSpPr txBox="1"/>
            <p:nvPr/>
          </p:nvSpPr>
          <p:spPr>
            <a:xfrm>
              <a:off x="6081935" y="5793982"/>
              <a:ext cx="1130597" cy="278203"/>
            </a:xfrm>
            <a:prstGeom prst="rect">
              <a:avLst/>
            </a:prstGeom>
            <a:noFill/>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熊取大池</a:t>
              </a:r>
            </a:p>
          </p:txBody>
        </p:sp>
      </p:grpSp>
      <p:sp>
        <p:nvSpPr>
          <p:cNvPr id="309" name="テキスト ボックス 308"/>
          <p:cNvSpPr txBox="1"/>
          <p:nvPr/>
        </p:nvSpPr>
        <p:spPr>
          <a:xfrm>
            <a:off x="275260" y="9669749"/>
            <a:ext cx="2771569" cy="230832"/>
          </a:xfrm>
          <a:prstGeom prst="rect">
            <a:avLst/>
          </a:prstGeom>
          <a:noFill/>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熊取大池（住吉川）の治水活用（</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①）熊取町</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1" name="テキスト ボックス 310"/>
          <p:cNvSpPr txBox="1"/>
          <p:nvPr/>
        </p:nvSpPr>
        <p:spPr>
          <a:xfrm>
            <a:off x="3612707" y="8276085"/>
            <a:ext cx="1936952" cy="261610"/>
          </a:xfrm>
          <a:prstGeom prst="rect">
            <a:avLst/>
          </a:prstGeom>
          <a:noFill/>
        </p:spPr>
        <p:txBody>
          <a:bodyPr wrap="square" rtlCol="0">
            <a:spAutoFit/>
          </a:bodyPr>
          <a:lstStyle/>
          <a:p>
            <a:pPr marL="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＜令和</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６</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年度の事業＞</a:t>
            </a:r>
            <a:endPar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12" name="テキスト ボックス 311"/>
          <p:cNvSpPr txBox="1"/>
          <p:nvPr/>
        </p:nvSpPr>
        <p:spPr>
          <a:xfrm>
            <a:off x="65270" y="7790869"/>
            <a:ext cx="6669404" cy="430887"/>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関係部局、関係市町村と連携して、ため池管理者と協議を行い、ため池の</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余水吐</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一部</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を切り下げ、常時の水位を低くすることで</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大雨時に</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雨水をため池に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一時的に</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貯留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し、下流への負担を軽減します。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13" name="テキスト ボックス 312"/>
          <p:cNvSpPr txBox="1"/>
          <p:nvPr/>
        </p:nvSpPr>
        <p:spPr>
          <a:xfrm>
            <a:off x="-291" y="6841813"/>
            <a:ext cx="6720383" cy="769441"/>
          </a:xfrm>
          <a:prstGeom prst="rect">
            <a:avLst/>
          </a:prstGeom>
          <a:noFill/>
        </p:spPr>
        <p:txBody>
          <a:bodyPr wrap="square" rtlCol="0">
            <a:spAutoFit/>
          </a:bodyPr>
          <a:lstStyle/>
          <a:p>
            <a:pPr marL="72000" marR="0" lvl="0" indent="-54000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大雨時に河川への雨水の流出を抑えるため、流域市と連携し、校庭貯留などの流出抑制施設、流域内の既存ストックであるため池の治水活用やダムの事前放流など、水害リスクの低減に取り組みます。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72000" marR="0" lvl="0" indent="-54000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また、水害リスクが高い区域は市街化区域に含めないことを関係部局に働きかけることや、開発申請者、不動産関係団体などに、水害リスク情報を提供することにより、適正な土地利用誘導を行います。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316" name="図 3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895" y="8254441"/>
            <a:ext cx="1398506" cy="949601"/>
          </a:xfrm>
          <a:prstGeom prst="rect">
            <a:avLst/>
          </a:prstGeom>
          <a:ln w="12700">
            <a:solidFill>
              <a:schemeClr val="bg1"/>
            </a:solidFill>
          </a:ln>
        </p:spPr>
      </p:pic>
      <p:sp>
        <p:nvSpPr>
          <p:cNvPr id="317" name="テキスト ボックス 316">
            <a:extLst>
              <a:ext uri="{FF2B5EF4-FFF2-40B4-BE49-F238E27FC236}">
                <a16:creationId xmlns:a16="http://schemas.microsoft.com/office/drawing/2014/main" id="{4DEF5CEA-5072-47DD-BFFC-99EB27CE8023}"/>
              </a:ext>
            </a:extLst>
          </p:cNvPr>
          <p:cNvSpPr txBox="1"/>
          <p:nvPr/>
        </p:nvSpPr>
        <p:spPr>
          <a:xfrm>
            <a:off x="2784382" y="8289406"/>
            <a:ext cx="1042791" cy="144073"/>
          </a:xfrm>
          <a:prstGeom prst="rect">
            <a:avLst/>
          </a:prstGeom>
          <a:noFill/>
          <a:ln>
            <a:noFill/>
          </a:ln>
        </p:spPr>
        <p:txBody>
          <a:bodyPr wrap="square" lIns="36000" tIns="18000" rIns="36000" bIns="18000" rtlCol="0" anchor="ctr" anchorCtr="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八尾市（恩智惣池）</a:t>
            </a:r>
            <a:endParaRPr kumimoji="1" lang="en-US" altLang="ja-JP" sz="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18" name="図 2"/>
          <p:cNvPicPr>
            <a:picLocks noChangeAspect="1"/>
          </p:cNvPicPr>
          <p:nvPr/>
        </p:nvPicPr>
        <p:blipFill rotWithShape="1">
          <a:blip r:embed="rId4" cstate="print">
            <a:extLst>
              <a:ext uri="{28A0092B-C50C-407E-A947-70E740481C1C}">
                <a14:useLocalDpi xmlns:a14="http://schemas.microsoft.com/office/drawing/2010/main" val="0"/>
              </a:ext>
            </a:extLst>
          </a:blip>
          <a:srcRect t="45078" b="-1"/>
          <a:stretch/>
        </p:blipFill>
        <p:spPr bwMode="auto">
          <a:xfrm>
            <a:off x="3896707" y="8913495"/>
            <a:ext cx="2622359" cy="87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p:cNvSpPr txBox="1"/>
          <p:nvPr/>
        </p:nvSpPr>
        <p:spPr>
          <a:xfrm>
            <a:off x="206625" y="551969"/>
            <a:ext cx="1727568"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◆基本的な考え方</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173073" y="3559296"/>
            <a:ext cx="2729400"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◆「逃げる」施策（治水対策）</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p:cNvSpPr txBox="1"/>
          <p:nvPr/>
        </p:nvSpPr>
        <p:spPr>
          <a:xfrm>
            <a:off x="206625" y="6495558"/>
            <a:ext cx="2502285"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◆「凌ぐ」施策（治水対策）</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26222" y="7559476"/>
            <a:ext cx="2483283" cy="276999"/>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ため池の治水活用</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44" name="テキスト ボックス 43"/>
          <p:cNvSpPr txBox="1"/>
          <p:nvPr/>
        </p:nvSpPr>
        <p:spPr>
          <a:xfrm>
            <a:off x="4025471" y="9675168"/>
            <a:ext cx="2771569" cy="230832"/>
          </a:xfrm>
          <a:prstGeom prst="rect">
            <a:avLst/>
          </a:prstGeom>
          <a:noFill/>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r>
              <a:rPr kumimoji="1" lang="en-US" altLang="ja-JP"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r>
              <a:rPr kumimoji="1" lang="ja-JP" altLang="en-US"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写真番号は、</a:t>
            </a:r>
            <a:r>
              <a:rPr kumimoji="1" lang="en-US" altLang="ja-JP"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50</a:t>
            </a:r>
            <a:r>
              <a:rPr kumimoji="1" lang="ja-JP" altLang="en-US"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ページの写真箇所図と対応）</a:t>
            </a:r>
            <a:endParaRPr kumimoji="1" lang="en-US" altLang="ja-JP"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p:txBody>
      </p:sp>
      <p:sp>
        <p:nvSpPr>
          <p:cNvPr id="2" name="正方形/長方形 1"/>
          <p:cNvSpPr/>
          <p:nvPr/>
        </p:nvSpPr>
        <p:spPr>
          <a:xfrm>
            <a:off x="3757097" y="8254441"/>
            <a:ext cx="2842231" cy="632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テキスト ボックス 44"/>
          <p:cNvSpPr txBox="1"/>
          <p:nvPr/>
        </p:nvSpPr>
        <p:spPr>
          <a:xfrm>
            <a:off x="3678992" y="8466164"/>
            <a:ext cx="2920336" cy="430887"/>
          </a:xfrm>
          <a:prstGeom prst="rect">
            <a:avLst/>
          </a:prstGeom>
          <a:noFill/>
        </p:spPr>
        <p:txBody>
          <a:bodyPr wrap="square" rtlCol="0">
            <a:spAutoFit/>
          </a:bodyPr>
          <a:lstStyle/>
          <a:p>
            <a:pPr marL="171450" marR="0" lvl="0" indent="-108000" algn="l" defTabSz="91388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大正川流域や山田川流域においてため池の治水活用に向けた検討を行います。</a:t>
            </a:r>
          </a:p>
        </p:txBody>
      </p:sp>
      <p:sp>
        <p:nvSpPr>
          <p:cNvPr id="51" name="テキスト ボックス 50"/>
          <p:cNvSpPr txBox="1"/>
          <p:nvPr/>
        </p:nvSpPr>
        <p:spPr>
          <a:xfrm>
            <a:off x="26222" y="3872000"/>
            <a:ext cx="6770818" cy="446276"/>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関係者が同じ時間軸で取るべき防災行動を整理したタイムラインによる防災を広げるとともに、</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大雨の際に府民の皆さんが躊躇なく</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避難</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行動をとれるよう</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よりわかりやすい防災情報提供の充実を図ります。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2" name="テキスト ボックス 51"/>
          <p:cNvSpPr txBox="1"/>
          <p:nvPr/>
        </p:nvSpPr>
        <p:spPr>
          <a:xfrm>
            <a:off x="-11233" y="4462582"/>
            <a:ext cx="3388043" cy="276999"/>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防災情報の強化</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grpSp>
        <p:nvGrpSpPr>
          <p:cNvPr id="3" name="グループ化 2"/>
          <p:cNvGrpSpPr/>
          <p:nvPr/>
        </p:nvGrpSpPr>
        <p:grpSpPr>
          <a:xfrm>
            <a:off x="72029" y="4718673"/>
            <a:ext cx="3851842" cy="1204696"/>
            <a:chOff x="0" y="4704469"/>
            <a:chExt cx="3851842" cy="1203542"/>
          </a:xfrm>
        </p:grpSpPr>
        <p:sp>
          <p:nvSpPr>
            <p:cNvPr id="53" name="テキスト ボックス 52"/>
            <p:cNvSpPr txBox="1"/>
            <p:nvPr/>
          </p:nvSpPr>
          <p:spPr>
            <a:xfrm>
              <a:off x="36636" y="4970192"/>
              <a:ext cx="3815206" cy="937819"/>
            </a:xfrm>
            <a:prstGeom prst="rect">
              <a:avLst/>
            </a:prstGeom>
            <a:noFill/>
          </p:spPr>
          <p:txBody>
            <a:bodyPr wrap="square" rtlCol="0">
              <a:spAutoFit/>
            </a:bodyPr>
            <a:lstStyle/>
            <a:p>
              <a:pPr marL="250825" marR="0" lvl="0" indent="-114300" algn="l" defTabSz="91388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洪水や土砂災害のリスク、水門・鉄扉の開閉状況、</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136525" marR="0" lvl="0" algn="l" defTabSz="913881" rtl="0" eaLnBrk="1" fontAlgn="auto" latinLnBrk="0" hangingPunct="1">
                <a:lnSpc>
                  <a:spcPct val="100000"/>
                </a:lnSpc>
                <a:spcBef>
                  <a:spcPts val="0"/>
                </a:spcBef>
                <a:spcAft>
                  <a:spcPts val="0"/>
                </a:spcAft>
                <a:buClrTx/>
                <a:buSzTx/>
                <a:tabLst/>
                <a:defRPr/>
              </a:pP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避難に関する情報等が、新たに同一画面で閲覧可能に</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250825" marR="0" lvl="0" indent="-114300" algn="l" defTabSz="91388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スマートフォンの位置情報を利用し、周囲の河川の状況や開設された避難所の情報が確認可能に</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250825" marR="0" lvl="0" indent="-114300" algn="l" defTabSz="91388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水位情報の提供間隔を</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10</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分から１分に短縮</a:t>
              </a:r>
              <a:endParaRPr kumimoji="1" lang="en-US" altLang="zh-CN"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5" name="テキスト ボックス 54"/>
            <p:cNvSpPr txBox="1"/>
            <p:nvPr/>
          </p:nvSpPr>
          <p:spPr>
            <a:xfrm>
              <a:off x="0" y="4704469"/>
              <a:ext cx="3071256" cy="261359"/>
            </a:xfrm>
            <a:prstGeom prst="rect">
              <a:avLst/>
            </a:prstGeom>
            <a:noFill/>
          </p:spPr>
          <p:txBody>
            <a:bodyPr wrap="square" rtlCol="0">
              <a:spAutoFit/>
            </a:bodyPr>
            <a:lstStyle/>
            <a:p>
              <a:pPr marL="0" marR="0" lvl="0" indent="108000" algn="l" defTabSz="913881"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水防災情報システムによる防災情報の提供</a:t>
              </a:r>
              <a:endParaRPr kumimoji="1" lang="ja-JP" altLang="ja-JP" sz="1100" b="0" i="0" u="none" kern="1200" cap="none" spc="0" normalizeH="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grpSp>
      <p:grpSp>
        <p:nvGrpSpPr>
          <p:cNvPr id="5" name="グループ化 4"/>
          <p:cNvGrpSpPr/>
          <p:nvPr/>
        </p:nvGrpSpPr>
        <p:grpSpPr>
          <a:xfrm>
            <a:off x="3961837" y="4261248"/>
            <a:ext cx="2810834" cy="2344739"/>
            <a:chOff x="3844997" y="4228961"/>
            <a:chExt cx="2810834" cy="2344739"/>
          </a:xfrm>
        </p:grpSpPr>
        <p:pic>
          <p:nvPicPr>
            <p:cNvPr id="56" name="図 55"/>
            <p:cNvPicPr>
              <a:picLocks noChangeAspect="1"/>
            </p:cNvPicPr>
            <p:nvPr/>
          </p:nvPicPr>
          <p:blipFill rotWithShape="1">
            <a:blip r:embed="rId5" cstate="print">
              <a:extLst>
                <a:ext uri="{28A0092B-C50C-407E-A947-70E740481C1C}">
                  <a14:useLocalDpi xmlns:a14="http://schemas.microsoft.com/office/drawing/2010/main" val="0"/>
                </a:ext>
              </a:extLst>
            </a:blip>
            <a:srcRect t="7620"/>
            <a:stretch/>
          </p:blipFill>
          <p:spPr bwMode="auto">
            <a:xfrm>
              <a:off x="3844997" y="4228961"/>
              <a:ext cx="2810834" cy="2037877"/>
            </a:xfrm>
            <a:prstGeom prst="rect">
              <a:avLst/>
            </a:prstGeom>
            <a:noFill/>
            <a:ln>
              <a:noFill/>
            </a:ln>
          </p:spPr>
        </p:pic>
        <p:sp>
          <p:nvSpPr>
            <p:cNvPr id="36" name="正方形/長方形 64"/>
            <p:cNvSpPr>
              <a:spLocks noChangeArrowheads="1"/>
            </p:cNvSpPr>
            <p:nvPr/>
          </p:nvSpPr>
          <p:spPr bwMode="auto">
            <a:xfrm>
              <a:off x="4116857" y="6288100"/>
              <a:ext cx="2267113" cy="285600"/>
            </a:xfrm>
            <a:prstGeom prst="rect">
              <a:avLst/>
            </a:prstGeom>
            <a:solidFill>
              <a:srgbClr val="B7DEE8"/>
            </a:solidFill>
            <a:ln w="9525" algn="ctr">
              <a:solidFill>
                <a:srgbClr val="000000"/>
              </a:solidFill>
              <a:round/>
              <a:headEnd/>
              <a:tailEnd/>
            </a:ln>
          </p:spPr>
          <p:txBody>
            <a:bodyPr vert="horz" wrap="square" lIns="37440" tIns="9720" rIns="37440" bIns="9720" numCol="1" anchor="ctr" anchorCtr="0" compatLnSpc="1">
              <a:prstTxWarp prst="textNoShape">
                <a:avLst/>
              </a:prstTxWarp>
              <a:spAutoFit/>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pitchFamily="50" charset="-128"/>
                </a:rPr>
                <a:t>水防災情報システムの情報提供画面</a:t>
              </a:r>
              <a:endParaRPr kumimoji="1" lang="en-US" altLang="ja-JP" sz="9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pitchFamily="50" charset="-128"/>
              </a:endParaRPr>
            </a:p>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pitchFamily="50" charset="-128"/>
                </a:rPr>
                <a:t>（大阪府河川防災情報ホームページ）</a:t>
              </a:r>
            </a:p>
          </p:txBody>
        </p:sp>
        <p:sp>
          <p:nvSpPr>
            <p:cNvPr id="4" name="テキスト ボックス 3"/>
            <p:cNvSpPr txBox="1"/>
            <p:nvPr/>
          </p:nvSpPr>
          <p:spPr>
            <a:xfrm>
              <a:off x="4913548" y="4449607"/>
              <a:ext cx="839552" cy="92333"/>
            </a:xfrm>
            <a:prstGeom prst="rect">
              <a:avLst/>
            </a:prstGeom>
            <a:solidFill>
              <a:srgbClr val="749DF8"/>
            </a:solidFill>
          </p:spPr>
          <p:txBody>
            <a:bodyPr wrap="square" lIns="0" tIns="0" rIns="0" bIns="0"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河川防災情報　大阪府</a:t>
              </a:r>
            </a:p>
          </p:txBody>
        </p:sp>
      </p:grpSp>
      <p:sp>
        <p:nvSpPr>
          <p:cNvPr id="38" name="角丸四角形 138">
            <a:extLst>
              <a:ext uri="{FF2B5EF4-FFF2-40B4-BE49-F238E27FC236}">
                <a16:creationId xmlns:a16="http://schemas.microsoft.com/office/drawing/2014/main" id="{DD17C108-7B81-4E83-8397-D18982D245B3}"/>
              </a:ext>
            </a:extLst>
          </p:cNvPr>
          <p:cNvSpPr/>
          <p:nvPr/>
        </p:nvSpPr>
        <p:spPr>
          <a:xfrm>
            <a:off x="3181197" y="3551820"/>
            <a:ext cx="863020" cy="3293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latin typeface="+mn-ea"/>
              </a:rPr>
              <a:t>部局運営方針</a:t>
            </a:r>
            <a:endParaRPr kumimoji="1" lang="en-US" altLang="ja-JP" sz="800" b="1" dirty="0">
              <a:latin typeface="+mn-ea"/>
            </a:endParaRPr>
          </a:p>
          <a:p>
            <a:pPr algn="ctr"/>
            <a:r>
              <a:rPr lang="ja-JP" altLang="en-US" sz="800" b="1" dirty="0">
                <a:latin typeface="+mn-ea"/>
              </a:rPr>
              <a:t>②</a:t>
            </a:r>
            <a:r>
              <a:rPr lang="en-US" altLang="ja-JP" sz="800" b="1" dirty="0">
                <a:latin typeface="+mn-ea"/>
              </a:rPr>
              <a:t>-</a:t>
            </a:r>
            <a:r>
              <a:rPr lang="ja-JP" altLang="en-US" sz="800" b="1" dirty="0">
                <a:latin typeface="+mn-ea"/>
              </a:rPr>
              <a:t>７</a:t>
            </a:r>
            <a:endParaRPr kumimoji="1" lang="ja-JP" altLang="en-US" sz="800" b="1" dirty="0">
              <a:latin typeface="+mn-ea"/>
            </a:endParaRPr>
          </a:p>
        </p:txBody>
      </p:sp>
    </p:spTree>
    <p:extLst>
      <p:ext uri="{BB962C8B-B14F-4D97-AF65-F5344CB8AC3E}">
        <p14:creationId xmlns:p14="http://schemas.microsoft.com/office/powerpoint/2010/main" val="32858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図 80">
            <a:extLst>
              <a:ext uri="{FF2B5EF4-FFF2-40B4-BE49-F238E27FC236}">
                <a16:creationId xmlns:a16="http://schemas.microsoft.com/office/drawing/2014/main" id="{726E8F86-1714-4000-B507-15BEFF72B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489" t="26493" r="45550" b="30352"/>
          <a:stretch/>
        </p:blipFill>
        <p:spPr bwMode="auto">
          <a:xfrm>
            <a:off x="430670" y="2772896"/>
            <a:ext cx="2628582" cy="1962266"/>
          </a:xfrm>
          <a:prstGeom prst="rect">
            <a:avLst/>
          </a:prstGeom>
          <a:ln w="3175">
            <a:solidFill>
              <a:schemeClr val="tx1"/>
            </a:solidFill>
          </a:ln>
          <a:extLst>
            <a:ext uri="{53640926-AAD7-44D8-BBD7-CCE9431645EC}">
              <a14:shadowObscured xmlns:a14="http://schemas.microsoft.com/office/drawing/2010/main"/>
            </a:ext>
          </a:extLst>
        </p:spPr>
      </p:pic>
      <p:sp>
        <p:nvSpPr>
          <p:cNvPr id="91" name="テキスト ボックス 90"/>
          <p:cNvSpPr txBox="1"/>
          <p:nvPr/>
        </p:nvSpPr>
        <p:spPr>
          <a:xfrm>
            <a:off x="38505" y="415986"/>
            <a:ext cx="6467934" cy="430887"/>
          </a:xfrm>
          <a:prstGeom prst="rect">
            <a:avLst/>
          </a:prstGeom>
          <a:noFill/>
        </p:spPr>
        <p:txBody>
          <a:bodyPr wrap="square" rtlCol="0">
            <a:spAutoFit/>
          </a:bodyPr>
          <a:lstStyle/>
          <a:p>
            <a:pPr marL="0" marR="0" lvl="0" indent="0" algn="just"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頻発する集中豪雨などによる水害に対して、早期に減災効果を発揮できるよう着実な施設整備を推進します。</a:t>
            </a:r>
            <a:endParaRPr kumimoji="1" lang="en-US"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2" name="テキスト ボックス 101"/>
          <p:cNvSpPr txBox="1"/>
          <p:nvPr/>
        </p:nvSpPr>
        <p:spPr>
          <a:xfrm>
            <a:off x="86921" y="1026289"/>
            <a:ext cx="6474054" cy="430887"/>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人口・資産が集中する寝屋川流域を水害から守るため、河川改修</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に加え、放流施設である地下河川、分水路、貯留施設である</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流域調節池、遊水</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地</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などの整備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を進めます。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テキスト ボックス 29"/>
          <p:cNvSpPr txBox="1"/>
          <p:nvPr/>
        </p:nvSpPr>
        <p:spPr>
          <a:xfrm>
            <a:off x="43235" y="799176"/>
            <a:ext cx="2483283" cy="276999"/>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寝屋川流域の総合治水対策</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28" name="テキスト ボックス 27"/>
          <p:cNvSpPr txBox="1"/>
          <p:nvPr/>
        </p:nvSpPr>
        <p:spPr>
          <a:xfrm>
            <a:off x="206628" y="66857"/>
            <a:ext cx="2502282"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◆「防ぐ」施策（治水対策）</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Text Box 523"/>
          <p:cNvSpPr txBox="1">
            <a:spLocks noChangeArrowheads="1"/>
          </p:cNvSpPr>
          <p:nvPr/>
        </p:nvSpPr>
        <p:spPr bwMode="auto">
          <a:xfrm>
            <a:off x="290098" y="1729152"/>
            <a:ext cx="6317769" cy="970401"/>
          </a:xfrm>
          <a:prstGeom prst="rect">
            <a:avLst/>
          </a:prstGeom>
          <a:noFill/>
          <a:ln w="9525">
            <a:noFill/>
            <a:prstDash val="dash"/>
            <a:miter lim="800000"/>
            <a:headEnd/>
            <a:tailEnd/>
          </a:ln>
        </p:spPr>
        <p:txBody>
          <a:bodyPr rot="0" vert="horz" wrap="square" lIns="74295" tIns="8890" rIns="74295" bIns="8890" anchor="t" anchorCtr="0" upright="1">
            <a:noAutofit/>
          </a:bodyPr>
          <a:lstStyle/>
          <a:p>
            <a:pPr marL="171450" marR="0" lvl="0" indent="-108000" algn="l" defTabSz="91388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寝屋川北部地下河川では、河川事業として、全国初となる大深度地下を使用する鶴見調節池の築造工事のほか、城北立坑築造工事</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を推進</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します。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171450" marR="0" lvl="0" indent="-108000" algn="l" defTabSz="91388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寝屋川南部地下河川では、岸里調節池の用地取得を進めます。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171450" marR="0" lvl="0" indent="-108000" algn="l" defTabSz="91388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併せて下水道事業では、門真守口増補幹線ほか４幹線の下水道増補幹線の整備も進めます。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171450" marR="0" lvl="0" indent="-108000" algn="l" defTabSz="91388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恩智川（法善寺）多目的遊水地や布施公園調節池、加納元町調節池の整備を進めます。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3" name="テキスト ボックス 32"/>
          <p:cNvSpPr txBox="1"/>
          <p:nvPr/>
        </p:nvSpPr>
        <p:spPr>
          <a:xfrm>
            <a:off x="135632" y="1497605"/>
            <a:ext cx="1783357" cy="261610"/>
          </a:xfrm>
          <a:prstGeom prst="rect">
            <a:avLst/>
          </a:prstGeom>
          <a:noFill/>
        </p:spPr>
        <p:txBody>
          <a:bodyPr wrap="square" rtlCol="0">
            <a:spAutoFit/>
          </a:bodyPr>
          <a:lstStyle/>
          <a:p>
            <a:pPr marL="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＜令和</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６</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年度の事業＞</a:t>
            </a:r>
            <a:endPar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4" name="正方形/長方形 33"/>
          <p:cNvSpPr/>
          <p:nvPr/>
        </p:nvSpPr>
        <p:spPr>
          <a:xfrm>
            <a:off x="239814" y="1479085"/>
            <a:ext cx="6378372" cy="115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3" name="Text Box 630"/>
          <p:cNvSpPr txBox="1">
            <a:spLocks noChangeArrowheads="1"/>
          </p:cNvSpPr>
          <p:nvPr/>
        </p:nvSpPr>
        <p:spPr bwMode="auto">
          <a:xfrm>
            <a:off x="566566" y="4751919"/>
            <a:ext cx="2366493" cy="137509"/>
          </a:xfrm>
          <a:prstGeom prst="rect">
            <a:avLst/>
          </a:prstGeom>
          <a:noFill/>
          <a:ln w="9525">
            <a:noFill/>
            <a:miter lim="800000"/>
            <a:headEnd/>
            <a:tailEnd/>
          </a:ln>
        </p:spPr>
        <p:txBody>
          <a:bodyPr rot="0" vert="horz" wrap="none" lIns="74295" tIns="8890" rIns="74295" bIns="8890" anchor="ctr" anchorCtr="1" upright="1">
            <a:spAutoFit/>
          </a:bodyPr>
          <a:lstStyle/>
          <a:p>
            <a:pPr marL="0" marR="0" lvl="0" indent="0" algn="l" defTabSz="913881"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寝屋川北部地下河川（城北立坑）（</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②）大阪市</a:t>
            </a:r>
          </a:p>
        </p:txBody>
      </p:sp>
      <p:grpSp>
        <p:nvGrpSpPr>
          <p:cNvPr id="10" name="グループ化 9"/>
          <p:cNvGrpSpPr>
            <a:grpSpLocks noChangeAspect="1"/>
          </p:cNvGrpSpPr>
          <p:nvPr/>
        </p:nvGrpSpPr>
        <p:grpSpPr>
          <a:xfrm>
            <a:off x="3510829" y="2761637"/>
            <a:ext cx="3038554" cy="2118399"/>
            <a:chOff x="3216503" y="7030356"/>
            <a:chExt cx="3452902" cy="2407275"/>
          </a:xfrm>
        </p:grpSpPr>
        <p:sp>
          <p:nvSpPr>
            <p:cNvPr id="104" name="Text Box 630"/>
            <p:cNvSpPr txBox="1">
              <a:spLocks noChangeArrowheads="1"/>
            </p:cNvSpPr>
            <p:nvPr/>
          </p:nvSpPr>
          <p:spPr bwMode="auto">
            <a:xfrm>
              <a:off x="3656063" y="9281370"/>
              <a:ext cx="2573782" cy="156261"/>
            </a:xfrm>
            <a:prstGeom prst="rect">
              <a:avLst/>
            </a:prstGeom>
            <a:noFill/>
            <a:ln w="9525">
              <a:noFill/>
              <a:miter lim="800000"/>
              <a:headEnd/>
              <a:tailEnd/>
            </a:ln>
          </p:spPr>
          <p:txBody>
            <a:bodyPr rot="0" vert="horz" wrap="none" lIns="74295" tIns="8890" rIns="74295" bIns="8890" anchor="ctr" anchorCtr="1" upright="1">
              <a:spAutoFit/>
            </a:bodyPr>
            <a:lstStyle/>
            <a:p>
              <a:pPr marL="0" marR="0" lvl="0" indent="0" algn="l" defTabSz="913881"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恩智川（法善寺）多目的遊水地（</a:t>
              </a:r>
              <a:r>
                <a:rPr kumimoji="1" lang="en-US"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③）柏原市</a:t>
              </a:r>
            </a:p>
          </p:txBody>
        </p:sp>
        <p:grpSp>
          <p:nvGrpSpPr>
            <p:cNvPr id="8" name="グループ化 7"/>
            <p:cNvGrpSpPr/>
            <p:nvPr/>
          </p:nvGrpSpPr>
          <p:grpSpPr>
            <a:xfrm>
              <a:off x="3216503" y="7030356"/>
              <a:ext cx="3452902" cy="2232000"/>
              <a:chOff x="2133504" y="7030356"/>
              <a:chExt cx="3452902" cy="2232000"/>
            </a:xfrm>
          </p:grpSpPr>
          <p:pic>
            <p:nvPicPr>
              <p:cNvPr id="36" name="図 35"/>
              <p:cNvPicPr>
                <a:picLocks noChangeAspect="1"/>
              </p:cNvPicPr>
              <p:nvPr/>
            </p:nvPicPr>
            <p:blipFill rotWithShape="1">
              <a:blip r:embed="rId3" cstate="print">
                <a:extLst>
                  <a:ext uri="{28A0092B-C50C-407E-A947-70E740481C1C}">
                    <a14:useLocalDpi xmlns:a14="http://schemas.microsoft.com/office/drawing/2010/main" val="0"/>
                  </a:ext>
                </a:extLst>
              </a:blip>
              <a:srcRect l="4464" r="8517"/>
              <a:stretch/>
            </p:blipFill>
            <p:spPr>
              <a:xfrm>
                <a:off x="2133504" y="7030356"/>
                <a:ext cx="3452902" cy="2232000"/>
              </a:xfrm>
              <a:prstGeom prst="rect">
                <a:avLst/>
              </a:prstGeom>
              <a:ln w="3175">
                <a:solidFill>
                  <a:schemeClr val="tx1"/>
                </a:solidFill>
              </a:ln>
            </p:spPr>
          </p:pic>
          <p:cxnSp>
            <p:nvCxnSpPr>
              <p:cNvPr id="37" name="直線矢印コネクタ 36"/>
              <p:cNvCxnSpPr/>
              <p:nvPr/>
            </p:nvCxnSpPr>
            <p:spPr>
              <a:xfrm>
                <a:off x="3068955" y="7632000"/>
                <a:ext cx="360000" cy="108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228136" y="7453146"/>
                <a:ext cx="384721" cy="153888"/>
              </a:xfrm>
              <a:prstGeom prst="rect">
                <a:avLst/>
              </a:prstGeom>
              <a:solidFill>
                <a:srgbClr val="FFFFFF">
                  <a:alpha val="69804"/>
                </a:srgbClr>
              </a:solidFill>
            </p:spPr>
            <p:txBody>
              <a:bodyPr vert="horz" wrap="none" lIns="0" tIns="0" rIns="0" bIns="0"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恩智川</a:t>
                </a:r>
              </a:p>
            </p:txBody>
          </p:sp>
        </p:grpSp>
      </p:grpSp>
      <p:sp>
        <p:nvSpPr>
          <p:cNvPr id="42" name="角丸四角形 41"/>
          <p:cNvSpPr/>
          <p:nvPr/>
        </p:nvSpPr>
        <p:spPr>
          <a:xfrm>
            <a:off x="5707486" y="1285474"/>
            <a:ext cx="863020" cy="358396"/>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latin typeface="+mn-ea"/>
              </a:rPr>
              <a:t>部局運営方針</a:t>
            </a:r>
            <a:endParaRPr kumimoji="1" lang="en-US" altLang="ja-JP" sz="800" b="1" dirty="0">
              <a:latin typeface="+mn-ea"/>
            </a:endParaRPr>
          </a:p>
          <a:p>
            <a:pPr algn="ctr"/>
            <a:r>
              <a:rPr lang="ja-JP" altLang="en-US" sz="800" b="1" dirty="0">
                <a:latin typeface="+mn-ea"/>
              </a:rPr>
              <a:t>②</a:t>
            </a:r>
            <a:r>
              <a:rPr lang="en-US" altLang="ja-JP" sz="800" b="1" dirty="0">
                <a:latin typeface="+mn-ea"/>
              </a:rPr>
              <a:t>-</a:t>
            </a:r>
            <a:r>
              <a:rPr lang="ja-JP" altLang="en-US" sz="800" b="1" dirty="0">
                <a:latin typeface="+mn-ea"/>
              </a:rPr>
              <a:t>６</a:t>
            </a:r>
            <a:endParaRPr kumimoji="1" lang="ja-JP" altLang="en-US" sz="800" b="1" dirty="0">
              <a:latin typeface="+mn-ea"/>
            </a:endParaRPr>
          </a:p>
        </p:txBody>
      </p:sp>
      <p:sp>
        <p:nvSpPr>
          <p:cNvPr id="70" name="Rectangle 2">
            <a:extLst>
              <a:ext uri="{FF2B5EF4-FFF2-40B4-BE49-F238E27FC236}">
                <a16:creationId xmlns:a16="http://schemas.microsoft.com/office/drawing/2014/main" id="{C0E8B42A-655B-48C3-897F-7764CA8E5BC2}"/>
              </a:ext>
            </a:extLst>
          </p:cNvPr>
          <p:cNvSpPr>
            <a:spLocks noChangeArrowheads="1"/>
          </p:cNvSpPr>
          <p:nvPr/>
        </p:nvSpPr>
        <p:spPr bwMode="auto">
          <a:xfrm>
            <a:off x="10915" y="10406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2" name="テキスト ボックス 81">
            <a:extLst>
              <a:ext uri="{FF2B5EF4-FFF2-40B4-BE49-F238E27FC236}">
                <a16:creationId xmlns:a16="http://schemas.microsoft.com/office/drawing/2014/main" id="{CFBBCA08-9AF2-460F-A0B4-D6483125036A}"/>
              </a:ext>
            </a:extLst>
          </p:cNvPr>
          <p:cNvSpPr txBox="1"/>
          <p:nvPr/>
        </p:nvSpPr>
        <p:spPr>
          <a:xfrm>
            <a:off x="4127057" y="9633585"/>
            <a:ext cx="2771569" cy="230832"/>
          </a:xfrm>
          <a:prstGeom prst="rect">
            <a:avLst/>
          </a:prstGeom>
          <a:noFill/>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r>
              <a:rPr kumimoji="1" lang="en-US" altLang="ja-JP"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r>
              <a:rPr kumimoji="1" lang="ja-JP" altLang="en-US"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写真番号は、</a:t>
            </a:r>
            <a:r>
              <a:rPr kumimoji="1" lang="en-US" altLang="ja-JP"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50</a:t>
            </a:r>
            <a:r>
              <a:rPr kumimoji="1" lang="ja-JP" altLang="en-US"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ページの写真箇所図と対応）</a:t>
            </a:r>
            <a:endParaRPr kumimoji="1" lang="en-US" altLang="ja-JP"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p:txBody>
      </p:sp>
      <p:pic>
        <p:nvPicPr>
          <p:cNvPr id="84" name="図 83">
            <a:extLst>
              <a:ext uri="{FF2B5EF4-FFF2-40B4-BE49-F238E27FC236}">
                <a16:creationId xmlns:a16="http://schemas.microsoft.com/office/drawing/2014/main" id="{2316B6B8-EA7A-4A65-A377-6178699519B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8011" r="3919" b="17491"/>
          <a:stretch/>
        </p:blipFill>
        <p:spPr>
          <a:xfrm>
            <a:off x="4393824" y="7819104"/>
            <a:ext cx="2339397" cy="1643753"/>
          </a:xfrm>
          <a:prstGeom prst="rect">
            <a:avLst/>
          </a:prstGeom>
          <a:ln>
            <a:solidFill>
              <a:schemeClr val="tx1"/>
            </a:solidFill>
          </a:ln>
        </p:spPr>
      </p:pic>
      <p:pic>
        <p:nvPicPr>
          <p:cNvPr id="85" name="図 84">
            <a:extLst>
              <a:ext uri="{FF2B5EF4-FFF2-40B4-BE49-F238E27FC236}">
                <a16:creationId xmlns:a16="http://schemas.microsoft.com/office/drawing/2014/main" id="{D97E9A90-1425-43AD-B4B1-A7E66FC7D885}"/>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1370" r="1862" b="16234"/>
          <a:stretch/>
        </p:blipFill>
        <p:spPr>
          <a:xfrm>
            <a:off x="3469074" y="6709609"/>
            <a:ext cx="1781180" cy="1156406"/>
          </a:xfrm>
          <a:prstGeom prst="rect">
            <a:avLst/>
          </a:prstGeom>
          <a:ln>
            <a:solidFill>
              <a:schemeClr val="tx1"/>
            </a:solidFill>
          </a:ln>
        </p:spPr>
      </p:pic>
      <p:sp>
        <p:nvSpPr>
          <p:cNvPr id="86" name="テキスト ボックス 85">
            <a:extLst>
              <a:ext uri="{FF2B5EF4-FFF2-40B4-BE49-F238E27FC236}">
                <a16:creationId xmlns:a16="http://schemas.microsoft.com/office/drawing/2014/main" id="{F1B9DD9B-AD31-4B82-AC7B-6EB101F05655}"/>
              </a:ext>
            </a:extLst>
          </p:cNvPr>
          <p:cNvSpPr txBox="1"/>
          <p:nvPr/>
        </p:nvSpPr>
        <p:spPr>
          <a:xfrm>
            <a:off x="74859" y="5282232"/>
            <a:ext cx="6669405" cy="600164"/>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河川整備計画に基づき、時間雨量</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50</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ミリ程度の降雨に対して床下浸水を防ぎ、その上で、時間雨量 </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65</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ミリ程度もしくは</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80</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ミリ程度のいずれかの降雨で床上浸水を防ぐことを当面の目標として、河川整 </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備を推進します。</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7" name="テキスト ボックス 86">
            <a:extLst>
              <a:ext uri="{FF2B5EF4-FFF2-40B4-BE49-F238E27FC236}">
                <a16:creationId xmlns:a16="http://schemas.microsoft.com/office/drawing/2014/main" id="{6B293C95-9FDF-4726-B700-86046D36FB15}"/>
              </a:ext>
            </a:extLst>
          </p:cNvPr>
          <p:cNvSpPr txBox="1"/>
          <p:nvPr/>
        </p:nvSpPr>
        <p:spPr>
          <a:xfrm>
            <a:off x="216851" y="9670606"/>
            <a:ext cx="3086690" cy="230832"/>
          </a:xfrm>
          <a:prstGeom prst="rect">
            <a:avLst/>
          </a:prstGeom>
          <a:noFill/>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lang="zh-TW" altLang="en-US" sz="900" noProof="0" dirty="0">
                <a:latin typeface="Meiryo UI" panose="020B0604030504040204" pitchFamily="50" charset="-128"/>
                <a:ea typeface="Meiryo UI" panose="020B0604030504040204" pitchFamily="50" charset="-128"/>
                <a:cs typeface="Meiryo UI" panose="020B0604030504040204" pitchFamily="50" charset="-128"/>
              </a:rPr>
              <a:t>住吉川</a:t>
            </a:r>
            <a:r>
              <a:rPr lang="ja-JP" altLang="en-US" sz="900" noProof="0" dirty="0">
                <a:latin typeface="Meiryo UI" panose="020B0604030504040204" pitchFamily="50" charset="-128"/>
                <a:ea typeface="Meiryo UI" panose="020B0604030504040204" pitchFamily="50" charset="-128"/>
                <a:cs typeface="Meiryo UI" panose="020B0604030504040204" pitchFamily="50" charset="-128"/>
              </a:rPr>
              <a:t>地下</a:t>
            </a:r>
            <a:r>
              <a:rPr lang="zh-TW" altLang="en-US" sz="900" noProof="0" dirty="0">
                <a:latin typeface="Meiryo UI" panose="020B0604030504040204" pitchFamily="50" charset="-128"/>
                <a:ea typeface="Meiryo UI" panose="020B0604030504040204" pitchFamily="50" charset="-128"/>
                <a:cs typeface="Meiryo UI" panose="020B0604030504040204" pitchFamily="50" charset="-128"/>
              </a:rPr>
              <a:t>調節池（熊取歴史公園）</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④）</a:t>
            </a:r>
            <a:r>
              <a:rPr lang="ja-JP" altLang="en-US" sz="900" noProof="0" dirty="0">
                <a:latin typeface="Meiryo UI" panose="020B0604030504040204" pitchFamily="50" charset="-128"/>
                <a:ea typeface="Meiryo UI" panose="020B0604030504040204" pitchFamily="50" charset="-128"/>
                <a:cs typeface="Meiryo UI" panose="020B0604030504040204" pitchFamily="50" charset="-128"/>
              </a:rPr>
              <a:t>熊取町</a:t>
            </a:r>
            <a:endPar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a:extLst>
              <a:ext uri="{FF2B5EF4-FFF2-40B4-BE49-F238E27FC236}">
                <a16:creationId xmlns:a16="http://schemas.microsoft.com/office/drawing/2014/main" id="{924D1828-E216-4248-8A23-E29AEEA6986F}"/>
              </a:ext>
            </a:extLst>
          </p:cNvPr>
          <p:cNvSpPr txBox="1"/>
          <p:nvPr/>
        </p:nvSpPr>
        <p:spPr>
          <a:xfrm>
            <a:off x="4302440" y="9449483"/>
            <a:ext cx="2440757" cy="246221"/>
          </a:xfrm>
          <a:prstGeom prst="rect">
            <a:avLst/>
          </a:prstGeom>
          <a:noFill/>
          <a:ln>
            <a:noFill/>
          </a:ln>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梅川の改修（</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⑤</a:t>
            </a: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）河南町</a:t>
            </a:r>
          </a:p>
        </p:txBody>
      </p:sp>
      <p:sp>
        <p:nvSpPr>
          <p:cNvPr id="96" name="テキスト ボックス 95">
            <a:extLst>
              <a:ext uri="{FF2B5EF4-FFF2-40B4-BE49-F238E27FC236}">
                <a16:creationId xmlns:a16="http://schemas.microsoft.com/office/drawing/2014/main" id="{38BB6245-89EA-4D67-940D-7532D30DE372}"/>
              </a:ext>
            </a:extLst>
          </p:cNvPr>
          <p:cNvSpPr txBox="1"/>
          <p:nvPr/>
        </p:nvSpPr>
        <p:spPr>
          <a:xfrm>
            <a:off x="6236439" y="7782293"/>
            <a:ext cx="540000" cy="230832"/>
          </a:xfrm>
          <a:prstGeom prst="rect">
            <a:avLst/>
          </a:prstGeom>
          <a:noFill/>
        </p:spPr>
        <p:txBody>
          <a:bodyPr wrap="square" rtlCol="0">
            <a:spAutoFit/>
          </a:bodyPr>
          <a:lstStyle/>
          <a:p>
            <a:pPr algn="r"/>
            <a:r>
              <a:rPr lang="ja-JP" altLang="en-US" sz="900" b="1" dirty="0"/>
              <a:t>改修後</a:t>
            </a:r>
            <a:endParaRPr kumimoji="1" lang="ja-JP" altLang="en-US" sz="900" b="1" dirty="0"/>
          </a:p>
        </p:txBody>
      </p:sp>
      <p:sp>
        <p:nvSpPr>
          <p:cNvPr id="97" name="テキスト ボックス 96">
            <a:extLst>
              <a:ext uri="{FF2B5EF4-FFF2-40B4-BE49-F238E27FC236}">
                <a16:creationId xmlns:a16="http://schemas.microsoft.com/office/drawing/2014/main" id="{16922594-7E22-4B25-B9DF-66EF820B4622}"/>
              </a:ext>
            </a:extLst>
          </p:cNvPr>
          <p:cNvSpPr txBox="1"/>
          <p:nvPr/>
        </p:nvSpPr>
        <p:spPr>
          <a:xfrm>
            <a:off x="4734630" y="6675694"/>
            <a:ext cx="540000" cy="230832"/>
          </a:xfrm>
          <a:prstGeom prst="rect">
            <a:avLst/>
          </a:prstGeom>
          <a:noFill/>
        </p:spPr>
        <p:txBody>
          <a:bodyPr wrap="square" rtlCol="0">
            <a:spAutoFit/>
          </a:bodyPr>
          <a:lstStyle/>
          <a:p>
            <a:pPr algn="r"/>
            <a:r>
              <a:rPr lang="ja-JP" altLang="en-US" sz="900" b="1" dirty="0"/>
              <a:t>改修前</a:t>
            </a:r>
            <a:endParaRPr kumimoji="1" lang="ja-JP" altLang="en-US" sz="900" b="1" dirty="0"/>
          </a:p>
        </p:txBody>
      </p:sp>
      <p:sp>
        <p:nvSpPr>
          <p:cNvPr id="98" name="曲折矢印 63">
            <a:extLst>
              <a:ext uri="{FF2B5EF4-FFF2-40B4-BE49-F238E27FC236}">
                <a16:creationId xmlns:a16="http://schemas.microsoft.com/office/drawing/2014/main" id="{CBC48D16-3BF0-4382-AB00-54B4BACC8E81}"/>
              </a:ext>
            </a:extLst>
          </p:cNvPr>
          <p:cNvSpPr/>
          <p:nvPr/>
        </p:nvSpPr>
        <p:spPr>
          <a:xfrm rot="10800000" flipH="1">
            <a:off x="3633318" y="8134692"/>
            <a:ext cx="643338" cy="660766"/>
          </a:xfrm>
          <a:prstGeom prst="bentArrow">
            <a:avLst>
              <a:gd name="adj1" fmla="val 25000"/>
              <a:gd name="adj2" fmla="val 25000"/>
              <a:gd name="adj3" fmla="val 25000"/>
              <a:gd name="adj4" fmla="val 39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0" name="テキスト ボックス 109">
            <a:extLst>
              <a:ext uri="{FF2B5EF4-FFF2-40B4-BE49-F238E27FC236}">
                <a16:creationId xmlns:a16="http://schemas.microsoft.com/office/drawing/2014/main" id="{55A109A2-4843-4D49-A8E9-9C16C335DD20}"/>
              </a:ext>
            </a:extLst>
          </p:cNvPr>
          <p:cNvSpPr txBox="1"/>
          <p:nvPr/>
        </p:nvSpPr>
        <p:spPr>
          <a:xfrm>
            <a:off x="90243" y="5054568"/>
            <a:ext cx="2483283"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中小河川の整備</a:t>
            </a:r>
            <a:r>
              <a:rPr kumimoji="1" lang="en-US" altLang="ja-JP" sz="1200" b="1" dirty="0">
                <a:latin typeface="メイリオ" panose="020B0604030504040204" pitchFamily="50" charset="-128"/>
                <a:ea typeface="メイリオ" panose="020B0604030504040204" pitchFamily="50" charset="-128"/>
              </a:rPr>
              <a:t>】</a:t>
            </a:r>
          </a:p>
        </p:txBody>
      </p:sp>
      <p:sp>
        <p:nvSpPr>
          <p:cNvPr id="111" name="テキスト ボックス 110">
            <a:extLst>
              <a:ext uri="{FF2B5EF4-FFF2-40B4-BE49-F238E27FC236}">
                <a16:creationId xmlns:a16="http://schemas.microsoft.com/office/drawing/2014/main" id="{6CCEB8E3-E929-4394-AA4A-60D96B60EBDE}"/>
              </a:ext>
            </a:extLst>
          </p:cNvPr>
          <p:cNvSpPr txBox="1"/>
          <p:nvPr/>
        </p:nvSpPr>
        <p:spPr>
          <a:xfrm>
            <a:off x="313305" y="5894177"/>
            <a:ext cx="1644132" cy="300082"/>
          </a:xfrm>
          <a:prstGeom prst="rect">
            <a:avLst/>
          </a:prstGeom>
          <a:noFill/>
        </p:spPr>
        <p:txBody>
          <a:bodyPr wrap="square" rtlCol="0">
            <a:spAutoFit/>
          </a:bodyPr>
          <a:lstStyle/>
          <a:p>
            <a:pPr marL="0" marR="0" lvl="0" indent="0" algn="l" defTabSz="913881" rtl="0" eaLnBrk="1" fontAlgn="auto" latinLnBrk="0" hangingPunct="1">
              <a:lnSpc>
                <a:spcPts val="3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令和６</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年度の事業＞</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112" name="正方形/長方形 111">
            <a:extLst>
              <a:ext uri="{FF2B5EF4-FFF2-40B4-BE49-F238E27FC236}">
                <a16:creationId xmlns:a16="http://schemas.microsoft.com/office/drawing/2014/main" id="{65D1A009-1CD9-4E2C-9E4F-7747793F8321}"/>
              </a:ext>
            </a:extLst>
          </p:cNvPr>
          <p:cNvSpPr/>
          <p:nvPr/>
        </p:nvSpPr>
        <p:spPr>
          <a:xfrm>
            <a:off x="249924" y="5891393"/>
            <a:ext cx="6319276" cy="6923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3" name="Text Box 523">
            <a:extLst>
              <a:ext uri="{FF2B5EF4-FFF2-40B4-BE49-F238E27FC236}">
                <a16:creationId xmlns:a16="http://schemas.microsoft.com/office/drawing/2014/main" id="{DB725A8D-F507-4A62-837E-10B82492D56F}"/>
              </a:ext>
            </a:extLst>
          </p:cNvPr>
          <p:cNvSpPr txBox="1">
            <a:spLocks noChangeArrowheads="1"/>
          </p:cNvSpPr>
          <p:nvPr/>
        </p:nvSpPr>
        <p:spPr bwMode="auto">
          <a:xfrm>
            <a:off x="285524" y="6161833"/>
            <a:ext cx="6286951" cy="378110"/>
          </a:xfrm>
          <a:prstGeom prst="rect">
            <a:avLst/>
          </a:prstGeom>
          <a:noFill/>
          <a:ln w="9525">
            <a:noFill/>
            <a:prstDash val="dash"/>
            <a:miter lim="800000"/>
            <a:headEnd/>
            <a:tailEnd/>
          </a:ln>
        </p:spPr>
        <p:txBody>
          <a:bodyPr rot="0" vert="horz" wrap="square" lIns="74295" tIns="8890" rIns="74295" bIns="8890" anchor="t" anchorCtr="0" upright="1">
            <a:noAutofit/>
          </a:bodyPr>
          <a:lstStyle/>
          <a:p>
            <a:pPr marL="63450" lvl="0">
              <a:defRPr/>
            </a:pPr>
            <a:r>
              <a:rPr lang="ja-JP" altLang="en-US"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住吉川地下調節池（熊取町）の築造工事のほか、梅川（河南町）、</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田尻川（能勢町）、落堀川（松原市：令和６年度概成）、石津川（堺市西区）などにおいて改修工事を推進します。</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p:txBody>
      </p:sp>
      <p:cxnSp>
        <p:nvCxnSpPr>
          <p:cNvPr id="114" name="直線矢印コネクタ 113">
            <a:extLst>
              <a:ext uri="{FF2B5EF4-FFF2-40B4-BE49-F238E27FC236}">
                <a16:creationId xmlns:a16="http://schemas.microsoft.com/office/drawing/2014/main" id="{69C4A167-5172-4123-9856-F891D96F5BC8}"/>
              </a:ext>
            </a:extLst>
          </p:cNvPr>
          <p:cNvCxnSpPr>
            <a:cxnSpLocks/>
          </p:cNvCxnSpPr>
          <p:nvPr/>
        </p:nvCxnSpPr>
        <p:spPr>
          <a:xfrm>
            <a:off x="5681925" y="9000990"/>
            <a:ext cx="190371" cy="27410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グループ化 48">
            <a:extLst>
              <a:ext uri="{FF2B5EF4-FFF2-40B4-BE49-F238E27FC236}">
                <a16:creationId xmlns:a16="http://schemas.microsoft.com/office/drawing/2014/main" id="{9A63630E-CE76-4E82-B917-D28C12784F17}"/>
              </a:ext>
            </a:extLst>
          </p:cNvPr>
          <p:cNvGrpSpPr/>
          <p:nvPr/>
        </p:nvGrpSpPr>
        <p:grpSpPr>
          <a:xfrm>
            <a:off x="4496641" y="1264790"/>
            <a:ext cx="1105118" cy="371802"/>
            <a:chOff x="2406921" y="3130128"/>
            <a:chExt cx="1138037" cy="371802"/>
          </a:xfrm>
        </p:grpSpPr>
        <p:sp>
          <p:nvSpPr>
            <p:cNvPr id="50" name="AutoShape 33">
              <a:extLst>
                <a:ext uri="{FF2B5EF4-FFF2-40B4-BE49-F238E27FC236}">
                  <a16:creationId xmlns:a16="http://schemas.microsoft.com/office/drawing/2014/main" id="{E545CCC5-D3B5-4E4E-95B8-8CD868F9D3A6}"/>
                </a:ext>
              </a:extLst>
            </p:cNvPr>
            <p:cNvSpPr>
              <a:spLocks noChangeArrowheads="1"/>
            </p:cNvSpPr>
            <p:nvPr/>
          </p:nvSpPr>
          <p:spPr bwMode="auto">
            <a:xfrm>
              <a:off x="2406921" y="3155681"/>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51" name="正方形/長方形 50">
              <a:extLst>
                <a:ext uri="{FF2B5EF4-FFF2-40B4-BE49-F238E27FC236}">
                  <a16:creationId xmlns:a16="http://schemas.microsoft.com/office/drawing/2014/main" id="{44CC75F6-701C-4EE2-9433-B042462CAB74}"/>
                </a:ext>
              </a:extLst>
            </p:cNvPr>
            <p:cNvSpPr/>
            <p:nvPr/>
          </p:nvSpPr>
          <p:spPr>
            <a:xfrm>
              <a:off x="2534445" y="3271098"/>
              <a:ext cx="877163" cy="230832"/>
            </a:xfrm>
            <a:prstGeom prst="rect">
              <a:avLst/>
            </a:prstGeom>
          </p:spPr>
          <p:txBody>
            <a:bodyPr wrap="none">
              <a:spAutoFit/>
            </a:bodyPr>
            <a:lstStyle/>
            <a:p>
              <a:r>
                <a:rPr lang="ja-JP" altLang="ja-JP" sz="900" b="1" dirty="0">
                  <a:solidFill>
                    <a:schemeClr val="bg1"/>
                  </a:solidFill>
                </a:rPr>
                <a:t>知事重点事業</a:t>
              </a:r>
              <a:endParaRPr lang="ja-JP" altLang="ja-JP" sz="900" dirty="0">
                <a:solidFill>
                  <a:schemeClr val="bg1"/>
                </a:solidFill>
              </a:endParaRPr>
            </a:p>
          </p:txBody>
        </p:sp>
        <p:sp>
          <p:nvSpPr>
            <p:cNvPr id="52" name="正方形/長方形 51">
              <a:extLst>
                <a:ext uri="{FF2B5EF4-FFF2-40B4-BE49-F238E27FC236}">
                  <a16:creationId xmlns:a16="http://schemas.microsoft.com/office/drawing/2014/main" id="{BEF47F46-1E87-4530-A14C-3D1F9177B0BD}"/>
                </a:ext>
              </a:extLst>
            </p:cNvPr>
            <p:cNvSpPr/>
            <p:nvPr/>
          </p:nvSpPr>
          <p:spPr>
            <a:xfrm>
              <a:off x="2594616" y="3130128"/>
              <a:ext cx="748121" cy="230832"/>
            </a:xfrm>
            <a:prstGeom prst="rect">
              <a:avLst/>
            </a:prstGeom>
          </p:spPr>
          <p:txBody>
            <a:bodyPr wrap="none">
              <a:spAutoFit/>
            </a:bodyPr>
            <a:lstStyle/>
            <a:p>
              <a:r>
                <a:rPr lang="ja-JP" altLang="en-US" sz="900" b="1" dirty="0">
                  <a:solidFill>
                    <a:schemeClr val="bg1"/>
                  </a:solidFill>
                  <a:latin typeface="+mj-ea"/>
                  <a:ea typeface="+mj-ea"/>
                </a:rPr>
                <a:t>令和６</a:t>
              </a:r>
              <a:r>
                <a:rPr lang="ja-JP" altLang="ja-JP" sz="900" b="1" dirty="0">
                  <a:solidFill>
                    <a:schemeClr val="bg1"/>
                  </a:solidFill>
                  <a:latin typeface="+mj-ea"/>
                  <a:ea typeface="+mj-ea"/>
                </a:rPr>
                <a:t>年度</a:t>
              </a:r>
              <a:endParaRPr lang="ja-JP" altLang="ja-JP" sz="900" dirty="0">
                <a:solidFill>
                  <a:schemeClr val="bg1"/>
                </a:solidFill>
                <a:latin typeface="+mj-ea"/>
                <a:ea typeface="+mj-ea"/>
              </a:endParaRPr>
            </a:p>
          </p:txBody>
        </p:sp>
      </p:grpSp>
      <p:grpSp>
        <p:nvGrpSpPr>
          <p:cNvPr id="53" name="グループ化 52">
            <a:extLst>
              <a:ext uri="{FF2B5EF4-FFF2-40B4-BE49-F238E27FC236}">
                <a16:creationId xmlns:a16="http://schemas.microsoft.com/office/drawing/2014/main" id="{02F4653B-7ECD-4DA8-916A-546FE04F636A}"/>
              </a:ext>
            </a:extLst>
          </p:cNvPr>
          <p:cNvGrpSpPr>
            <a:grpSpLocks noChangeAspect="1"/>
          </p:cNvGrpSpPr>
          <p:nvPr/>
        </p:nvGrpSpPr>
        <p:grpSpPr>
          <a:xfrm>
            <a:off x="171683" y="6646659"/>
            <a:ext cx="3219081" cy="3049510"/>
            <a:chOff x="1971296" y="1048834"/>
            <a:chExt cx="5961261" cy="5647241"/>
          </a:xfrm>
        </p:grpSpPr>
        <p:pic>
          <p:nvPicPr>
            <p:cNvPr id="54" name="図 53">
              <a:extLst>
                <a:ext uri="{FF2B5EF4-FFF2-40B4-BE49-F238E27FC236}">
                  <a16:creationId xmlns:a16="http://schemas.microsoft.com/office/drawing/2014/main" id="{B3954A80-05E6-4A51-A26D-8761EA1A5F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7805" b="15210"/>
            <a:stretch/>
          </p:blipFill>
          <p:spPr>
            <a:xfrm>
              <a:off x="1971296" y="1048834"/>
              <a:ext cx="5961261" cy="5647241"/>
            </a:xfrm>
            <a:prstGeom prst="rect">
              <a:avLst/>
            </a:prstGeom>
          </p:spPr>
        </p:pic>
        <p:sp>
          <p:nvSpPr>
            <p:cNvPr id="55" name="フリーフォーム 23">
              <a:extLst>
                <a:ext uri="{FF2B5EF4-FFF2-40B4-BE49-F238E27FC236}">
                  <a16:creationId xmlns:a16="http://schemas.microsoft.com/office/drawing/2014/main" id="{D4828ACC-2BE5-452E-B1DC-CA095686BF7F}"/>
                </a:ext>
              </a:extLst>
            </p:cNvPr>
            <p:cNvSpPr/>
            <p:nvPr/>
          </p:nvSpPr>
          <p:spPr>
            <a:xfrm>
              <a:off x="3179118" y="1215228"/>
              <a:ext cx="3736032" cy="5461797"/>
            </a:xfrm>
            <a:custGeom>
              <a:avLst/>
              <a:gdLst>
                <a:gd name="connsiteX0" fmla="*/ 381000 w 4400550"/>
                <a:gd name="connsiteY0" fmla="*/ 0 h 6410325"/>
                <a:gd name="connsiteX1" fmla="*/ 0 w 4400550"/>
                <a:gd name="connsiteY1" fmla="*/ 438150 h 6410325"/>
                <a:gd name="connsiteX2" fmla="*/ 171450 w 4400550"/>
                <a:gd name="connsiteY2" fmla="*/ 638175 h 6410325"/>
                <a:gd name="connsiteX3" fmla="*/ 171450 w 4400550"/>
                <a:gd name="connsiteY3" fmla="*/ 857250 h 6410325"/>
                <a:gd name="connsiteX4" fmla="*/ 495300 w 4400550"/>
                <a:gd name="connsiteY4" fmla="*/ 1152525 h 6410325"/>
                <a:gd name="connsiteX5" fmla="*/ 781050 w 4400550"/>
                <a:gd name="connsiteY5" fmla="*/ 1704975 h 6410325"/>
                <a:gd name="connsiteX6" fmla="*/ 800100 w 4400550"/>
                <a:gd name="connsiteY6" fmla="*/ 1905000 h 6410325"/>
                <a:gd name="connsiteX7" fmla="*/ 752475 w 4400550"/>
                <a:gd name="connsiteY7" fmla="*/ 1981200 h 6410325"/>
                <a:gd name="connsiteX8" fmla="*/ 952500 w 4400550"/>
                <a:gd name="connsiteY8" fmla="*/ 2124075 h 6410325"/>
                <a:gd name="connsiteX9" fmla="*/ 981075 w 4400550"/>
                <a:gd name="connsiteY9" fmla="*/ 2286000 h 6410325"/>
                <a:gd name="connsiteX10" fmla="*/ 781050 w 4400550"/>
                <a:gd name="connsiteY10" fmla="*/ 2686050 h 6410325"/>
                <a:gd name="connsiteX11" fmla="*/ 971550 w 4400550"/>
                <a:gd name="connsiteY11" fmla="*/ 2752725 h 6410325"/>
                <a:gd name="connsiteX12" fmla="*/ 1009650 w 4400550"/>
                <a:gd name="connsiteY12" fmla="*/ 2876550 h 6410325"/>
                <a:gd name="connsiteX13" fmla="*/ 1171575 w 4400550"/>
                <a:gd name="connsiteY13" fmla="*/ 2924175 h 6410325"/>
                <a:gd name="connsiteX14" fmla="*/ 1219200 w 4400550"/>
                <a:gd name="connsiteY14" fmla="*/ 2981325 h 6410325"/>
                <a:gd name="connsiteX15" fmla="*/ 1200150 w 4400550"/>
                <a:gd name="connsiteY15" fmla="*/ 3228975 h 6410325"/>
                <a:gd name="connsiteX16" fmla="*/ 1647825 w 4400550"/>
                <a:gd name="connsiteY16" fmla="*/ 3533775 h 6410325"/>
                <a:gd name="connsiteX17" fmla="*/ 1600200 w 4400550"/>
                <a:gd name="connsiteY17" fmla="*/ 3829050 h 6410325"/>
                <a:gd name="connsiteX18" fmla="*/ 2028825 w 4400550"/>
                <a:gd name="connsiteY18" fmla="*/ 4400550 h 6410325"/>
                <a:gd name="connsiteX19" fmla="*/ 2038350 w 4400550"/>
                <a:gd name="connsiteY19" fmla="*/ 4524375 h 6410325"/>
                <a:gd name="connsiteX20" fmla="*/ 2200275 w 4400550"/>
                <a:gd name="connsiteY20" fmla="*/ 4657725 h 6410325"/>
                <a:gd name="connsiteX21" fmla="*/ 2314575 w 4400550"/>
                <a:gd name="connsiteY21" fmla="*/ 4600575 h 6410325"/>
                <a:gd name="connsiteX22" fmla="*/ 2476500 w 4400550"/>
                <a:gd name="connsiteY22" fmla="*/ 4743450 h 6410325"/>
                <a:gd name="connsiteX23" fmla="*/ 2571750 w 4400550"/>
                <a:gd name="connsiteY23" fmla="*/ 4724400 h 6410325"/>
                <a:gd name="connsiteX24" fmla="*/ 2771775 w 4400550"/>
                <a:gd name="connsiteY24" fmla="*/ 4953000 h 6410325"/>
                <a:gd name="connsiteX25" fmla="*/ 2781300 w 4400550"/>
                <a:gd name="connsiteY25" fmla="*/ 5305425 h 6410325"/>
                <a:gd name="connsiteX26" fmla="*/ 2886075 w 4400550"/>
                <a:gd name="connsiteY26" fmla="*/ 5429250 h 6410325"/>
                <a:gd name="connsiteX27" fmla="*/ 3257550 w 4400550"/>
                <a:gd name="connsiteY27" fmla="*/ 5886450 h 6410325"/>
                <a:gd name="connsiteX28" fmla="*/ 3409950 w 4400550"/>
                <a:gd name="connsiteY28" fmla="*/ 5886450 h 6410325"/>
                <a:gd name="connsiteX29" fmla="*/ 3629025 w 4400550"/>
                <a:gd name="connsiteY29" fmla="*/ 6048375 h 6410325"/>
                <a:gd name="connsiteX30" fmla="*/ 3838575 w 4400550"/>
                <a:gd name="connsiteY30" fmla="*/ 6029325 h 6410325"/>
                <a:gd name="connsiteX31" fmla="*/ 3933825 w 4400550"/>
                <a:gd name="connsiteY31" fmla="*/ 6143625 h 6410325"/>
                <a:gd name="connsiteX32" fmla="*/ 4162425 w 4400550"/>
                <a:gd name="connsiteY32" fmla="*/ 6381750 h 6410325"/>
                <a:gd name="connsiteX33" fmla="*/ 4248150 w 4400550"/>
                <a:gd name="connsiteY33" fmla="*/ 6410325 h 6410325"/>
                <a:gd name="connsiteX34" fmla="*/ 4333875 w 4400550"/>
                <a:gd name="connsiteY34" fmla="*/ 6257925 h 6410325"/>
                <a:gd name="connsiteX35" fmla="*/ 4371975 w 4400550"/>
                <a:gd name="connsiteY35" fmla="*/ 6267450 h 6410325"/>
                <a:gd name="connsiteX36" fmla="*/ 4333875 w 4400550"/>
                <a:gd name="connsiteY36" fmla="*/ 6000750 h 6410325"/>
                <a:gd name="connsiteX37" fmla="*/ 4400550 w 4400550"/>
                <a:gd name="connsiteY37" fmla="*/ 5419725 h 6410325"/>
                <a:gd name="connsiteX38" fmla="*/ 4276725 w 4400550"/>
                <a:gd name="connsiteY38" fmla="*/ 5295900 h 6410325"/>
                <a:gd name="connsiteX39" fmla="*/ 4105275 w 4400550"/>
                <a:gd name="connsiteY39" fmla="*/ 5057775 h 6410325"/>
                <a:gd name="connsiteX40" fmla="*/ 4181475 w 4400550"/>
                <a:gd name="connsiteY40" fmla="*/ 5038725 h 6410325"/>
                <a:gd name="connsiteX41" fmla="*/ 4219575 w 4400550"/>
                <a:gd name="connsiteY41" fmla="*/ 4876800 h 6410325"/>
                <a:gd name="connsiteX42" fmla="*/ 4352925 w 4400550"/>
                <a:gd name="connsiteY42" fmla="*/ 4676775 h 6410325"/>
                <a:gd name="connsiteX43" fmla="*/ 4295775 w 4400550"/>
                <a:gd name="connsiteY43" fmla="*/ 4086225 h 6410325"/>
                <a:gd name="connsiteX44" fmla="*/ 4400550 w 4400550"/>
                <a:gd name="connsiteY44" fmla="*/ 3514725 h 6410325"/>
                <a:gd name="connsiteX45" fmla="*/ 4238625 w 4400550"/>
                <a:gd name="connsiteY45" fmla="*/ 3295650 h 6410325"/>
                <a:gd name="connsiteX46" fmla="*/ 4105275 w 4400550"/>
                <a:gd name="connsiteY46" fmla="*/ 2981325 h 6410325"/>
                <a:gd name="connsiteX47" fmla="*/ 3933825 w 4400550"/>
                <a:gd name="connsiteY47" fmla="*/ 2809875 h 6410325"/>
                <a:gd name="connsiteX48" fmla="*/ 3762375 w 4400550"/>
                <a:gd name="connsiteY48" fmla="*/ 2733675 h 6410325"/>
                <a:gd name="connsiteX49" fmla="*/ 3733800 w 4400550"/>
                <a:gd name="connsiteY49" fmla="*/ 2390775 h 6410325"/>
                <a:gd name="connsiteX50" fmla="*/ 3609975 w 4400550"/>
                <a:gd name="connsiteY50" fmla="*/ 2390775 h 6410325"/>
                <a:gd name="connsiteX51" fmla="*/ 3562350 w 4400550"/>
                <a:gd name="connsiteY51" fmla="*/ 2486025 h 6410325"/>
                <a:gd name="connsiteX52" fmla="*/ 3343275 w 4400550"/>
                <a:gd name="connsiteY52" fmla="*/ 2457450 h 6410325"/>
                <a:gd name="connsiteX53" fmla="*/ 3257550 w 4400550"/>
                <a:gd name="connsiteY53" fmla="*/ 2257425 h 6410325"/>
                <a:gd name="connsiteX54" fmla="*/ 3076575 w 4400550"/>
                <a:gd name="connsiteY54" fmla="*/ 2209800 h 6410325"/>
                <a:gd name="connsiteX55" fmla="*/ 2990850 w 4400550"/>
                <a:gd name="connsiteY55" fmla="*/ 2009775 h 6410325"/>
                <a:gd name="connsiteX56" fmla="*/ 2667000 w 4400550"/>
                <a:gd name="connsiteY56" fmla="*/ 1752600 h 6410325"/>
                <a:gd name="connsiteX57" fmla="*/ 2686050 w 4400550"/>
                <a:gd name="connsiteY57" fmla="*/ 1581150 h 6410325"/>
                <a:gd name="connsiteX58" fmla="*/ 2581275 w 4400550"/>
                <a:gd name="connsiteY58" fmla="*/ 1647825 h 6410325"/>
                <a:gd name="connsiteX59" fmla="*/ 2105025 w 4400550"/>
                <a:gd name="connsiteY59" fmla="*/ 1295400 h 6410325"/>
                <a:gd name="connsiteX60" fmla="*/ 2085975 w 4400550"/>
                <a:gd name="connsiteY60" fmla="*/ 1171575 h 6410325"/>
                <a:gd name="connsiteX61" fmla="*/ 2000250 w 4400550"/>
                <a:gd name="connsiteY61" fmla="*/ 1152525 h 6410325"/>
                <a:gd name="connsiteX62" fmla="*/ 1990725 w 4400550"/>
                <a:gd name="connsiteY62" fmla="*/ 952500 h 6410325"/>
                <a:gd name="connsiteX63" fmla="*/ 1552575 w 4400550"/>
                <a:gd name="connsiteY63" fmla="*/ 1562100 h 6410325"/>
                <a:gd name="connsiteX64" fmla="*/ 1362075 w 4400550"/>
                <a:gd name="connsiteY64" fmla="*/ 1438275 h 6410325"/>
                <a:gd name="connsiteX65" fmla="*/ 552450 w 4400550"/>
                <a:gd name="connsiteY65" fmla="*/ 285750 h 6410325"/>
                <a:gd name="connsiteX66" fmla="*/ 381000 w 4400550"/>
                <a:gd name="connsiteY66" fmla="*/ 0 h 641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400550" h="6410325">
                  <a:moveTo>
                    <a:pt x="381000" y="0"/>
                  </a:moveTo>
                  <a:lnTo>
                    <a:pt x="0" y="438150"/>
                  </a:lnTo>
                  <a:lnTo>
                    <a:pt x="171450" y="638175"/>
                  </a:lnTo>
                  <a:lnTo>
                    <a:pt x="171450" y="857250"/>
                  </a:lnTo>
                  <a:lnTo>
                    <a:pt x="495300" y="1152525"/>
                  </a:lnTo>
                  <a:lnTo>
                    <a:pt x="781050" y="1704975"/>
                  </a:lnTo>
                  <a:lnTo>
                    <a:pt x="800100" y="1905000"/>
                  </a:lnTo>
                  <a:lnTo>
                    <a:pt x="752475" y="1981200"/>
                  </a:lnTo>
                  <a:lnTo>
                    <a:pt x="952500" y="2124075"/>
                  </a:lnTo>
                  <a:lnTo>
                    <a:pt x="981075" y="2286000"/>
                  </a:lnTo>
                  <a:lnTo>
                    <a:pt x="781050" y="2686050"/>
                  </a:lnTo>
                  <a:lnTo>
                    <a:pt x="971550" y="2752725"/>
                  </a:lnTo>
                  <a:lnTo>
                    <a:pt x="1009650" y="2876550"/>
                  </a:lnTo>
                  <a:lnTo>
                    <a:pt x="1171575" y="2924175"/>
                  </a:lnTo>
                  <a:lnTo>
                    <a:pt x="1219200" y="2981325"/>
                  </a:lnTo>
                  <a:lnTo>
                    <a:pt x="1200150" y="3228975"/>
                  </a:lnTo>
                  <a:lnTo>
                    <a:pt x="1647825" y="3533775"/>
                  </a:lnTo>
                  <a:lnTo>
                    <a:pt x="1600200" y="3829050"/>
                  </a:lnTo>
                  <a:lnTo>
                    <a:pt x="2028825" y="4400550"/>
                  </a:lnTo>
                  <a:lnTo>
                    <a:pt x="2038350" y="4524375"/>
                  </a:lnTo>
                  <a:lnTo>
                    <a:pt x="2200275" y="4657725"/>
                  </a:lnTo>
                  <a:lnTo>
                    <a:pt x="2314575" y="4600575"/>
                  </a:lnTo>
                  <a:lnTo>
                    <a:pt x="2476500" y="4743450"/>
                  </a:lnTo>
                  <a:lnTo>
                    <a:pt x="2571750" y="4724400"/>
                  </a:lnTo>
                  <a:lnTo>
                    <a:pt x="2771775" y="4953000"/>
                  </a:lnTo>
                  <a:lnTo>
                    <a:pt x="2781300" y="5305425"/>
                  </a:lnTo>
                  <a:lnTo>
                    <a:pt x="2886075" y="5429250"/>
                  </a:lnTo>
                  <a:lnTo>
                    <a:pt x="3257550" y="5886450"/>
                  </a:lnTo>
                  <a:lnTo>
                    <a:pt x="3409950" y="5886450"/>
                  </a:lnTo>
                  <a:lnTo>
                    <a:pt x="3629025" y="6048375"/>
                  </a:lnTo>
                  <a:lnTo>
                    <a:pt x="3838575" y="6029325"/>
                  </a:lnTo>
                  <a:lnTo>
                    <a:pt x="3933825" y="6143625"/>
                  </a:lnTo>
                  <a:lnTo>
                    <a:pt x="4162425" y="6381750"/>
                  </a:lnTo>
                  <a:lnTo>
                    <a:pt x="4248150" y="6410325"/>
                  </a:lnTo>
                  <a:lnTo>
                    <a:pt x="4333875" y="6257925"/>
                  </a:lnTo>
                  <a:lnTo>
                    <a:pt x="4371975" y="6267450"/>
                  </a:lnTo>
                  <a:lnTo>
                    <a:pt x="4333875" y="6000750"/>
                  </a:lnTo>
                  <a:lnTo>
                    <a:pt x="4400550" y="5419725"/>
                  </a:lnTo>
                  <a:lnTo>
                    <a:pt x="4276725" y="5295900"/>
                  </a:lnTo>
                  <a:lnTo>
                    <a:pt x="4105275" y="5057775"/>
                  </a:lnTo>
                  <a:lnTo>
                    <a:pt x="4181475" y="5038725"/>
                  </a:lnTo>
                  <a:lnTo>
                    <a:pt x="4219575" y="4876800"/>
                  </a:lnTo>
                  <a:lnTo>
                    <a:pt x="4352925" y="4676775"/>
                  </a:lnTo>
                  <a:lnTo>
                    <a:pt x="4295775" y="4086225"/>
                  </a:lnTo>
                  <a:lnTo>
                    <a:pt x="4400550" y="3514725"/>
                  </a:lnTo>
                  <a:lnTo>
                    <a:pt x="4238625" y="3295650"/>
                  </a:lnTo>
                  <a:lnTo>
                    <a:pt x="4105275" y="2981325"/>
                  </a:lnTo>
                  <a:lnTo>
                    <a:pt x="3933825" y="2809875"/>
                  </a:lnTo>
                  <a:lnTo>
                    <a:pt x="3762375" y="2733675"/>
                  </a:lnTo>
                  <a:lnTo>
                    <a:pt x="3733800" y="2390775"/>
                  </a:lnTo>
                  <a:lnTo>
                    <a:pt x="3609975" y="2390775"/>
                  </a:lnTo>
                  <a:lnTo>
                    <a:pt x="3562350" y="2486025"/>
                  </a:lnTo>
                  <a:lnTo>
                    <a:pt x="3343275" y="2457450"/>
                  </a:lnTo>
                  <a:lnTo>
                    <a:pt x="3257550" y="2257425"/>
                  </a:lnTo>
                  <a:lnTo>
                    <a:pt x="3076575" y="2209800"/>
                  </a:lnTo>
                  <a:lnTo>
                    <a:pt x="2990850" y="2009775"/>
                  </a:lnTo>
                  <a:lnTo>
                    <a:pt x="2667000" y="1752600"/>
                  </a:lnTo>
                  <a:lnTo>
                    <a:pt x="2686050" y="1581150"/>
                  </a:lnTo>
                  <a:lnTo>
                    <a:pt x="2581275" y="1647825"/>
                  </a:lnTo>
                  <a:lnTo>
                    <a:pt x="2105025" y="1295400"/>
                  </a:lnTo>
                  <a:lnTo>
                    <a:pt x="2085975" y="1171575"/>
                  </a:lnTo>
                  <a:lnTo>
                    <a:pt x="2000250" y="1152525"/>
                  </a:lnTo>
                  <a:lnTo>
                    <a:pt x="1990725" y="952500"/>
                  </a:lnTo>
                  <a:lnTo>
                    <a:pt x="1552575" y="1562100"/>
                  </a:lnTo>
                  <a:lnTo>
                    <a:pt x="1362075" y="1438275"/>
                  </a:lnTo>
                  <a:lnTo>
                    <a:pt x="552450" y="285750"/>
                  </a:lnTo>
                  <a:lnTo>
                    <a:pt x="381000" y="0"/>
                  </a:lnTo>
                  <a:close/>
                </a:path>
              </a:pathLst>
            </a:custGeom>
            <a:noFill/>
            <a:ln w="161925">
              <a:solidFill>
                <a:srgbClr val="FF99FF"/>
              </a:solid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5D4C445E-D1E7-4045-A28E-B0C39661BD4B}"/>
                </a:ext>
              </a:extLst>
            </p:cNvPr>
            <p:cNvSpPr txBox="1"/>
            <p:nvPr/>
          </p:nvSpPr>
          <p:spPr>
            <a:xfrm rot="2732994">
              <a:off x="3152051" y="1516167"/>
              <a:ext cx="1111574" cy="398970"/>
            </a:xfrm>
            <a:prstGeom prst="rect">
              <a:avLst/>
            </a:prstGeom>
            <a:noFill/>
            <a:ln>
              <a:noFill/>
            </a:ln>
          </p:spPr>
          <p:txBody>
            <a:bodyPr wrap="square" rtlCol="0">
              <a:spAutoFit/>
            </a:bodyPr>
            <a:lstStyle/>
            <a:p>
              <a:pPr algn="ctr"/>
              <a:r>
                <a:rPr kumimoji="1" lang="ja-JP" altLang="en-US" sz="800" b="1" dirty="0">
                  <a:solidFill>
                    <a:srgbClr val="0000FF"/>
                  </a:solidFill>
                  <a:latin typeface="HG丸ｺﾞｼｯｸM-PRO" panose="020F0600000000000000" pitchFamily="50" charset="-128"/>
                  <a:ea typeface="HG丸ｺﾞｼｯｸM-PRO" panose="020F0600000000000000" pitchFamily="50" charset="-128"/>
                </a:rPr>
                <a:t>佐野川</a:t>
              </a:r>
            </a:p>
          </p:txBody>
        </p:sp>
        <p:sp>
          <p:nvSpPr>
            <p:cNvPr id="57" name="テキスト ボックス 56">
              <a:extLst>
                <a:ext uri="{FF2B5EF4-FFF2-40B4-BE49-F238E27FC236}">
                  <a16:creationId xmlns:a16="http://schemas.microsoft.com/office/drawing/2014/main" id="{E05079D6-7A4B-4D7A-B1A1-12ACF73B2D1F}"/>
                </a:ext>
              </a:extLst>
            </p:cNvPr>
            <p:cNvSpPr txBox="1"/>
            <p:nvPr/>
          </p:nvSpPr>
          <p:spPr>
            <a:xfrm rot="1496888">
              <a:off x="4436544" y="2730875"/>
              <a:ext cx="1175359" cy="398970"/>
            </a:xfrm>
            <a:prstGeom prst="rect">
              <a:avLst/>
            </a:prstGeom>
            <a:noFill/>
            <a:ln>
              <a:noFill/>
            </a:ln>
          </p:spPr>
          <p:txBody>
            <a:bodyPr wrap="square" rtlCol="0">
              <a:spAutoFit/>
            </a:bodyPr>
            <a:lstStyle/>
            <a:p>
              <a:pPr algn="ctr"/>
              <a:r>
                <a:rPr kumimoji="1" lang="ja-JP" altLang="en-US" sz="800" b="1" dirty="0">
                  <a:solidFill>
                    <a:srgbClr val="0000FF"/>
                  </a:solidFill>
                  <a:latin typeface="HG丸ｺﾞｼｯｸM-PRO" panose="020F0600000000000000" pitchFamily="50" charset="-128"/>
                  <a:ea typeface="HG丸ｺﾞｼｯｸM-PRO" panose="020F0600000000000000" pitchFamily="50" charset="-128"/>
                </a:rPr>
                <a:t>住吉川</a:t>
              </a:r>
            </a:p>
          </p:txBody>
        </p:sp>
        <p:sp>
          <p:nvSpPr>
            <p:cNvPr id="58" name="テキスト ボックス 57">
              <a:extLst>
                <a:ext uri="{FF2B5EF4-FFF2-40B4-BE49-F238E27FC236}">
                  <a16:creationId xmlns:a16="http://schemas.microsoft.com/office/drawing/2014/main" id="{3D38D95B-7759-426F-BFC2-6CB82985BEBC}"/>
                </a:ext>
              </a:extLst>
            </p:cNvPr>
            <p:cNvSpPr txBox="1"/>
            <p:nvPr/>
          </p:nvSpPr>
          <p:spPr>
            <a:xfrm rot="3832632">
              <a:off x="3645176" y="2714086"/>
              <a:ext cx="959219" cy="398970"/>
            </a:xfrm>
            <a:prstGeom prst="rect">
              <a:avLst/>
            </a:prstGeom>
            <a:noFill/>
            <a:ln>
              <a:noFill/>
            </a:ln>
          </p:spPr>
          <p:txBody>
            <a:bodyPr wrap="square" rtlCol="0">
              <a:spAutoFit/>
            </a:bodyPr>
            <a:lstStyle/>
            <a:p>
              <a:pPr algn="ctr"/>
              <a:r>
                <a:rPr kumimoji="1" lang="ja-JP" altLang="en-US" sz="800" b="1" dirty="0">
                  <a:solidFill>
                    <a:srgbClr val="0000FF"/>
                  </a:solidFill>
                  <a:latin typeface="HG丸ｺﾞｼｯｸM-PRO" panose="020F0600000000000000" pitchFamily="50" charset="-128"/>
                  <a:ea typeface="HG丸ｺﾞｼｯｸM-PRO" panose="020F0600000000000000" pitchFamily="50" charset="-128"/>
                </a:rPr>
                <a:t>雨山川</a:t>
              </a:r>
            </a:p>
          </p:txBody>
        </p:sp>
        <p:pic>
          <p:nvPicPr>
            <p:cNvPr id="59" name="図 58">
              <a:extLst>
                <a:ext uri="{FF2B5EF4-FFF2-40B4-BE49-F238E27FC236}">
                  <a16:creationId xmlns:a16="http://schemas.microsoft.com/office/drawing/2014/main" id="{506735A8-0B0E-4D17-9550-BDD49F7094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0289" y="1048834"/>
              <a:ext cx="428249" cy="428249"/>
            </a:xfrm>
            <a:prstGeom prst="rect">
              <a:avLst/>
            </a:prstGeom>
          </p:spPr>
        </p:pic>
      </p:grpSp>
      <p:sp>
        <p:nvSpPr>
          <p:cNvPr id="60" name="楕円 59">
            <a:extLst>
              <a:ext uri="{FF2B5EF4-FFF2-40B4-BE49-F238E27FC236}">
                <a16:creationId xmlns:a16="http://schemas.microsoft.com/office/drawing/2014/main" id="{E2F8BFB1-9D9B-45F2-A090-21F27BDDE4B7}"/>
              </a:ext>
            </a:extLst>
          </p:cNvPr>
          <p:cNvSpPr>
            <a:spLocks noChangeAspect="1"/>
          </p:cNvSpPr>
          <p:nvPr/>
        </p:nvSpPr>
        <p:spPr>
          <a:xfrm>
            <a:off x="1881426" y="7771736"/>
            <a:ext cx="55690" cy="5555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a:extLst>
              <a:ext uri="{FF2B5EF4-FFF2-40B4-BE49-F238E27FC236}">
                <a16:creationId xmlns:a16="http://schemas.microsoft.com/office/drawing/2014/main" id="{FE1B2324-FF4F-4E2C-B572-FEFB569E02DF}"/>
              </a:ext>
            </a:extLst>
          </p:cNvPr>
          <p:cNvGrpSpPr>
            <a:grpSpLocks noChangeAspect="1"/>
          </p:cNvGrpSpPr>
          <p:nvPr/>
        </p:nvGrpSpPr>
        <p:grpSpPr>
          <a:xfrm>
            <a:off x="249924" y="8516799"/>
            <a:ext cx="1728000" cy="1152000"/>
            <a:chOff x="571543" y="3758092"/>
            <a:chExt cx="1728001" cy="1152000"/>
          </a:xfrm>
        </p:grpSpPr>
        <p:sp>
          <p:nvSpPr>
            <p:cNvPr id="62" name="正方形/長方形 61">
              <a:extLst>
                <a:ext uri="{FF2B5EF4-FFF2-40B4-BE49-F238E27FC236}">
                  <a16:creationId xmlns:a16="http://schemas.microsoft.com/office/drawing/2014/main" id="{7D0305D8-5729-4E72-AFF5-19EDA23906AF}"/>
                </a:ext>
              </a:extLst>
            </p:cNvPr>
            <p:cNvSpPr/>
            <p:nvPr/>
          </p:nvSpPr>
          <p:spPr>
            <a:xfrm>
              <a:off x="571543" y="3758092"/>
              <a:ext cx="1728001" cy="1152000"/>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a:extLst>
                <a:ext uri="{FF2B5EF4-FFF2-40B4-BE49-F238E27FC236}">
                  <a16:creationId xmlns:a16="http://schemas.microsoft.com/office/drawing/2014/main" id="{B6557831-DB80-4F29-8716-7ED778311B6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b="13074"/>
            <a:stretch/>
          </p:blipFill>
          <p:spPr>
            <a:xfrm>
              <a:off x="620155" y="3796244"/>
              <a:ext cx="1638581" cy="1069981"/>
            </a:xfrm>
            <a:prstGeom prst="rect">
              <a:avLst/>
            </a:prstGeom>
            <a:ln>
              <a:solidFill>
                <a:srgbClr val="002060"/>
              </a:solidFill>
            </a:ln>
          </p:spPr>
        </p:pic>
      </p:grpSp>
      <p:cxnSp>
        <p:nvCxnSpPr>
          <p:cNvPr id="64" name="直線矢印コネクタ 63">
            <a:extLst>
              <a:ext uri="{FF2B5EF4-FFF2-40B4-BE49-F238E27FC236}">
                <a16:creationId xmlns:a16="http://schemas.microsoft.com/office/drawing/2014/main" id="{80CFEBCC-FE96-4EA1-9720-EE4DCF226D5E}"/>
              </a:ext>
            </a:extLst>
          </p:cNvPr>
          <p:cNvCxnSpPr>
            <a:cxnSpLocks/>
            <a:endCxn id="60" idx="3"/>
          </p:cNvCxnSpPr>
          <p:nvPr/>
        </p:nvCxnSpPr>
        <p:spPr>
          <a:xfrm flipV="1">
            <a:off x="1087761" y="7819151"/>
            <a:ext cx="801821" cy="667672"/>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F0EF479D-B8CB-4690-A3FB-C0F35CE5110B}"/>
              </a:ext>
            </a:extLst>
          </p:cNvPr>
          <p:cNvCxnSpPr>
            <a:cxnSpLocks/>
          </p:cNvCxnSpPr>
          <p:nvPr/>
        </p:nvCxnSpPr>
        <p:spPr>
          <a:xfrm>
            <a:off x="4127057" y="7593877"/>
            <a:ext cx="97410" cy="18960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51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BE0B195-86BF-4080-AE6C-B51657F7A7E1}"/>
              </a:ext>
            </a:extLst>
          </p:cNvPr>
          <p:cNvPicPr>
            <a:picLocks noChangeAspect="1"/>
          </p:cNvPicPr>
          <p:nvPr/>
        </p:nvPicPr>
        <p:blipFill>
          <a:blip r:embed="rId2"/>
          <a:stretch>
            <a:fillRect/>
          </a:stretch>
        </p:blipFill>
        <p:spPr>
          <a:xfrm>
            <a:off x="4364851" y="3396346"/>
            <a:ext cx="2389690" cy="1774576"/>
          </a:xfrm>
          <a:prstGeom prst="rect">
            <a:avLst/>
          </a:prstGeom>
        </p:spPr>
      </p:pic>
      <p:pic>
        <p:nvPicPr>
          <p:cNvPr id="8" name="図 7">
            <a:extLst>
              <a:ext uri="{FF2B5EF4-FFF2-40B4-BE49-F238E27FC236}">
                <a16:creationId xmlns:a16="http://schemas.microsoft.com/office/drawing/2014/main" id="{BB2DB9B2-F4F3-4983-AA9C-BF729E2ACFBF}"/>
              </a:ext>
            </a:extLst>
          </p:cNvPr>
          <p:cNvPicPr>
            <a:picLocks noChangeAspect="1"/>
          </p:cNvPicPr>
          <p:nvPr/>
        </p:nvPicPr>
        <p:blipFill>
          <a:blip r:embed="rId3"/>
          <a:stretch>
            <a:fillRect/>
          </a:stretch>
        </p:blipFill>
        <p:spPr>
          <a:xfrm>
            <a:off x="3540149" y="1933481"/>
            <a:ext cx="1898961" cy="1485369"/>
          </a:xfrm>
          <a:prstGeom prst="rect">
            <a:avLst/>
          </a:prstGeom>
          <a:ln>
            <a:solidFill>
              <a:schemeClr val="tx1"/>
            </a:solidFill>
          </a:ln>
        </p:spPr>
      </p:pic>
      <p:sp>
        <p:nvSpPr>
          <p:cNvPr id="84" name="曲折矢印 83"/>
          <p:cNvSpPr/>
          <p:nvPr/>
        </p:nvSpPr>
        <p:spPr>
          <a:xfrm rot="10800000" flipH="1">
            <a:off x="3668421" y="3657219"/>
            <a:ext cx="550532" cy="610242"/>
          </a:xfrm>
          <a:prstGeom prst="bentArrow">
            <a:avLst>
              <a:gd name="adj1" fmla="val 25000"/>
              <a:gd name="adj2" fmla="val 25000"/>
              <a:gd name="adj3" fmla="val 25000"/>
              <a:gd name="adj4" fmla="val 39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テキスト ボックス 85"/>
          <p:cNvSpPr txBox="1"/>
          <p:nvPr/>
        </p:nvSpPr>
        <p:spPr>
          <a:xfrm>
            <a:off x="3540079" y="1909387"/>
            <a:ext cx="1210588" cy="246221"/>
          </a:xfrm>
          <a:prstGeom prst="rect">
            <a:avLst/>
          </a:prstGeom>
          <a:noFill/>
        </p:spPr>
        <p:txBody>
          <a:bodyPr wrap="none" rtlCol="0" anchor="t" anchorCtr="1">
            <a:spAutoFit/>
          </a:bodyPr>
          <a:lstStyle/>
          <a:p>
            <a:pPr lvl="0" algn="ctr">
              <a:lnSpc>
                <a:spcPts val="1200"/>
              </a:lnSpc>
            </a:pPr>
            <a:r>
              <a:rPr lang="ja-JP" altLang="en-US" sz="1000" b="1" kern="100" dirty="0">
                <a:latin typeface="HGｺﾞｼｯｸM" panose="020B0609000000000000" pitchFamily="49" charset="-128"/>
                <a:ea typeface="HGｺﾞｼｯｸM" panose="020B0609000000000000" pitchFamily="49" charset="-128"/>
                <a:cs typeface="Times New Roman"/>
              </a:rPr>
              <a:t>対策前（穂谷川）</a:t>
            </a:r>
            <a:endParaRPr lang="ja-JP" altLang="en-US" sz="1050" b="1" kern="100" dirty="0">
              <a:latin typeface="HGｺﾞｼｯｸM" panose="020B0609000000000000" pitchFamily="49" charset="-128"/>
              <a:ea typeface="HGｺﾞｼｯｸM" panose="020B0609000000000000" pitchFamily="49" charset="-128"/>
              <a:cs typeface="Times New Roman"/>
            </a:endParaRPr>
          </a:p>
        </p:txBody>
      </p:sp>
      <p:sp>
        <p:nvSpPr>
          <p:cNvPr id="87" name="テキスト ボックス 86"/>
          <p:cNvSpPr txBox="1"/>
          <p:nvPr/>
        </p:nvSpPr>
        <p:spPr>
          <a:xfrm>
            <a:off x="3860679" y="3759184"/>
            <a:ext cx="569388" cy="246221"/>
          </a:xfrm>
          <a:prstGeom prst="rect">
            <a:avLst/>
          </a:prstGeom>
          <a:noFill/>
        </p:spPr>
        <p:txBody>
          <a:bodyPr wrap="none" rtlCol="0" anchor="t" anchorCtr="1">
            <a:spAutoFit/>
          </a:bodyPr>
          <a:lstStyle/>
          <a:p>
            <a:pPr lvl="0" algn="ctr">
              <a:lnSpc>
                <a:spcPts val="1200"/>
              </a:lnSpc>
            </a:pPr>
            <a:r>
              <a:rPr lang="ja-JP" altLang="en-US" sz="1000" b="1" kern="100" dirty="0">
                <a:latin typeface="HGｺﾞｼｯｸM" panose="020B0609000000000000" pitchFamily="49" charset="-128"/>
                <a:ea typeface="HGｺﾞｼｯｸM" panose="020B0609000000000000" pitchFamily="49" charset="-128"/>
                <a:cs typeface="Times New Roman"/>
              </a:rPr>
              <a:t>対策後</a:t>
            </a:r>
            <a:endParaRPr lang="ja-JP" altLang="en-US" sz="1050" b="1" kern="100" dirty="0">
              <a:latin typeface="HGｺﾞｼｯｸM" panose="020B0609000000000000" pitchFamily="49" charset="-128"/>
              <a:ea typeface="HGｺﾞｼｯｸM" panose="020B0609000000000000" pitchFamily="49" charset="-128"/>
              <a:cs typeface="Times New Roman"/>
            </a:endParaRPr>
          </a:p>
        </p:txBody>
      </p:sp>
      <p:sp>
        <p:nvSpPr>
          <p:cNvPr id="88" name="角丸四角形吹き出し 87"/>
          <p:cNvSpPr/>
          <p:nvPr/>
        </p:nvSpPr>
        <p:spPr>
          <a:xfrm>
            <a:off x="5476001" y="3569024"/>
            <a:ext cx="1242511" cy="231998"/>
          </a:xfrm>
          <a:prstGeom prst="wedgeRoundRectCallout">
            <a:avLst>
              <a:gd name="adj1" fmla="val -36558"/>
              <a:gd name="adj2" fmla="val 19414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堆積土砂の撤去</a:t>
            </a:r>
            <a:endParaRPr lang="en-US" altLang="ja-JP" sz="1050" dirty="0">
              <a:solidFill>
                <a:schemeClr val="tx1"/>
              </a:solidFill>
            </a:endParaRPr>
          </a:p>
        </p:txBody>
      </p:sp>
      <p:cxnSp>
        <p:nvCxnSpPr>
          <p:cNvPr id="92" name="直線矢印コネクタ 91"/>
          <p:cNvCxnSpPr>
            <a:cxnSpLocks/>
          </p:cNvCxnSpPr>
          <p:nvPr/>
        </p:nvCxnSpPr>
        <p:spPr>
          <a:xfrm>
            <a:off x="4406312" y="2917097"/>
            <a:ext cx="137478" cy="40407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cxnSpLocks/>
          </p:cNvCxnSpPr>
          <p:nvPr/>
        </p:nvCxnSpPr>
        <p:spPr>
          <a:xfrm>
            <a:off x="5591477" y="4560700"/>
            <a:ext cx="193846" cy="40229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138215" y="202077"/>
            <a:ext cx="3507493"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老朽化護岸対策、堆積土砂対策</a:t>
            </a:r>
            <a:r>
              <a:rPr kumimoji="1" lang="en-US" altLang="ja-JP" sz="1200" b="1" dirty="0">
                <a:latin typeface="メイリオ" panose="020B0604030504040204" pitchFamily="50" charset="-128"/>
                <a:ea typeface="メイリオ" panose="020B0604030504040204" pitchFamily="50" charset="-128"/>
              </a:rPr>
              <a:t>】</a:t>
            </a:r>
          </a:p>
        </p:txBody>
      </p:sp>
      <p:sp>
        <p:nvSpPr>
          <p:cNvPr id="68" name="テキスト ボックス 67"/>
          <p:cNvSpPr txBox="1"/>
          <p:nvPr/>
        </p:nvSpPr>
        <p:spPr>
          <a:xfrm>
            <a:off x="107346" y="439907"/>
            <a:ext cx="6647195" cy="451406"/>
          </a:xfrm>
          <a:prstGeom prst="rect">
            <a:avLst/>
          </a:prstGeom>
          <a:noFill/>
        </p:spPr>
        <p:txBody>
          <a:bodyPr wrap="square" lIns="72000" rIns="72000" rtlCol="0">
            <a:spAutoFit/>
          </a:bodyPr>
          <a:lstStyle/>
          <a:p>
            <a:pPr marR="107889" lvl="0" algn="just">
              <a:lnSpc>
                <a:spcPts val="1400"/>
              </a:lnSpc>
            </a:pPr>
            <a:r>
              <a:rPr lang="en-US" altLang="ja-JP" sz="1100" dirty="0">
                <a:latin typeface="メイリオ" panose="020B0604030504040204" pitchFamily="50" charset="-128"/>
                <a:ea typeface="メイリオ" panose="020B0604030504040204" pitchFamily="50" charset="-128"/>
              </a:rPr>
              <a:t>  </a:t>
            </a:r>
            <a:r>
              <a:rPr lang="ja-JP" altLang="ja-JP" sz="1100" dirty="0">
                <a:latin typeface="メイリオ" panose="020B0604030504040204" pitchFamily="50" charset="-128"/>
                <a:ea typeface="メイリオ" panose="020B0604030504040204" pitchFamily="50" charset="-128"/>
              </a:rPr>
              <a:t>「大阪府都市基盤施設長寿命化計画」に基づき、除草・点検といった日常的な維持管理や、護岸、堤防など河川施設の修繕・更新や堆積土砂の撤去などを計画的に実施し</a:t>
            </a:r>
            <a:r>
              <a:rPr lang="ja-JP" altLang="en-US" sz="1100" dirty="0">
                <a:latin typeface="メイリオ" panose="020B0604030504040204" pitchFamily="50" charset="-128"/>
                <a:ea typeface="メイリオ" panose="020B0604030504040204" pitchFamily="50" charset="-128"/>
              </a:rPr>
              <a:t>ています</a:t>
            </a:r>
            <a:r>
              <a:rPr lang="ja-JP" altLang="ja-JP" sz="1100" dirty="0">
                <a:latin typeface="メイリオ" panose="020B0604030504040204" pitchFamily="50" charset="-128"/>
                <a:ea typeface="メイリオ" panose="020B0604030504040204" pitchFamily="50" charset="-128"/>
              </a:rPr>
              <a:t>。</a:t>
            </a:r>
          </a:p>
        </p:txBody>
      </p:sp>
      <p:sp>
        <p:nvSpPr>
          <p:cNvPr id="69" name="正方形/長方形 68"/>
          <p:cNvSpPr/>
          <p:nvPr/>
        </p:nvSpPr>
        <p:spPr>
          <a:xfrm>
            <a:off x="177374" y="975818"/>
            <a:ext cx="6413670" cy="80096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3" name="テキスト ボックス 72"/>
          <p:cNvSpPr txBox="1"/>
          <p:nvPr/>
        </p:nvSpPr>
        <p:spPr>
          <a:xfrm>
            <a:off x="42475" y="978031"/>
            <a:ext cx="1863164" cy="300082"/>
          </a:xfrm>
          <a:prstGeom prst="rect">
            <a:avLst/>
          </a:prstGeom>
          <a:noFill/>
        </p:spPr>
        <p:txBody>
          <a:bodyPr wrap="square" rtlCol="0">
            <a:spAutoFit/>
          </a:bodyPr>
          <a:lstStyle/>
          <a:p>
            <a:pPr marL="0" marR="0" lvl="0" indent="0" algn="l" defTabSz="913881" rtl="0" eaLnBrk="1" fontAlgn="auto" latinLnBrk="0" hangingPunct="1">
              <a:lnSpc>
                <a:spcPts val="3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令和６</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年度の事業＞</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94" name="Text Box 523"/>
          <p:cNvSpPr txBox="1">
            <a:spLocks noChangeArrowheads="1"/>
          </p:cNvSpPr>
          <p:nvPr/>
        </p:nvSpPr>
        <p:spPr bwMode="auto">
          <a:xfrm>
            <a:off x="133214" y="1229806"/>
            <a:ext cx="6572592" cy="667310"/>
          </a:xfrm>
          <a:prstGeom prst="rect">
            <a:avLst/>
          </a:prstGeom>
          <a:noFill/>
          <a:ln w="9525">
            <a:noFill/>
            <a:prstDash val="dash"/>
            <a:miter lim="800000"/>
            <a:headEnd/>
            <a:tailEnd/>
          </a:ln>
        </p:spPr>
        <p:txBody>
          <a:bodyPr rot="0" vert="horz" wrap="square" lIns="74295" tIns="8890" rIns="74295" bIns="8890" anchor="t" anchorCtr="0" upright="1">
            <a:noAutofit/>
          </a:bodyPr>
          <a:lstStyle/>
          <a:p>
            <a:pPr marL="171450" lvl="0" indent="-108000">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東除川（羽曳野市）など５河川での護岸更新などの老朽化対策を推進します。</a:t>
            </a:r>
            <a:endParaRPr lang="en-US" altLang="ja-JP" sz="1100" dirty="0">
              <a:latin typeface="メイリオ" panose="020B0604030504040204" pitchFamily="50" charset="-128"/>
              <a:ea typeface="メイリオ" panose="020B0604030504040204" pitchFamily="50" charset="-128"/>
            </a:endParaRPr>
          </a:p>
          <a:p>
            <a:pPr marL="171450" lvl="0" indent="-108000">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緊急浚渫推進事業債を活用し、安威川（茨木市）、寝屋川（大阪市）などにおいて堆積土砂対策を推進します。</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pic>
        <p:nvPicPr>
          <p:cNvPr id="74" name="図 73"/>
          <p:cNvPicPr/>
          <p:nvPr/>
        </p:nvPicPr>
        <p:blipFill rotWithShape="1">
          <a:blip r:embed="rId4" cstate="print">
            <a:extLst>
              <a:ext uri="{28A0092B-C50C-407E-A947-70E740481C1C}">
                <a14:useLocalDpi xmlns:a14="http://schemas.microsoft.com/office/drawing/2010/main" val="0"/>
              </a:ext>
            </a:extLst>
          </a:blip>
          <a:srcRect l="4063" t="5454" r="9613" b="12531"/>
          <a:stretch/>
        </p:blipFill>
        <p:spPr>
          <a:xfrm>
            <a:off x="1087335" y="3392951"/>
            <a:ext cx="2345305" cy="1774576"/>
          </a:xfrm>
          <a:prstGeom prst="rect">
            <a:avLst/>
          </a:prstGeom>
          <a:ln>
            <a:solidFill>
              <a:schemeClr val="tx1"/>
            </a:solidFill>
          </a:ln>
        </p:spPr>
      </p:pic>
      <p:pic>
        <p:nvPicPr>
          <p:cNvPr id="96" name="図 95"/>
          <p:cNvPicPr/>
          <p:nvPr/>
        </p:nvPicPr>
        <p:blipFill rotWithShape="1">
          <a:blip r:embed="rId5" cstate="print">
            <a:extLst>
              <a:ext uri="{28A0092B-C50C-407E-A947-70E740481C1C}">
                <a14:useLocalDpi xmlns:a14="http://schemas.microsoft.com/office/drawing/2010/main" val="0"/>
              </a:ext>
            </a:extLst>
          </a:blip>
          <a:srcRect r="31397" b="32860"/>
          <a:stretch/>
        </p:blipFill>
        <p:spPr>
          <a:xfrm>
            <a:off x="192545" y="1953979"/>
            <a:ext cx="1910160" cy="1482472"/>
          </a:xfrm>
          <a:prstGeom prst="rect">
            <a:avLst/>
          </a:prstGeom>
          <a:ln>
            <a:solidFill>
              <a:schemeClr val="tx1"/>
            </a:solidFill>
          </a:ln>
        </p:spPr>
      </p:pic>
      <p:sp>
        <p:nvSpPr>
          <p:cNvPr id="98" name="テキスト ボックス 97"/>
          <p:cNvSpPr txBox="1"/>
          <p:nvPr/>
        </p:nvSpPr>
        <p:spPr>
          <a:xfrm>
            <a:off x="139274" y="1930741"/>
            <a:ext cx="1210588" cy="246221"/>
          </a:xfrm>
          <a:prstGeom prst="rect">
            <a:avLst/>
          </a:prstGeom>
          <a:noFill/>
        </p:spPr>
        <p:txBody>
          <a:bodyPr wrap="none" rtlCol="0" anchor="t" anchorCtr="1">
            <a:spAutoFit/>
          </a:bodyPr>
          <a:lstStyle/>
          <a:p>
            <a:pPr lvl="0" algn="ctr">
              <a:lnSpc>
                <a:spcPts val="1200"/>
              </a:lnSpc>
            </a:pPr>
            <a:r>
              <a:rPr lang="ja-JP" altLang="en-US" sz="1000" b="1" kern="100" dirty="0">
                <a:latin typeface="HGｺﾞｼｯｸM" panose="020B0609000000000000" pitchFamily="49" charset="-128"/>
                <a:ea typeface="HGｺﾞｼｯｸM" panose="020B0609000000000000" pitchFamily="49" charset="-128"/>
                <a:cs typeface="Times New Roman"/>
              </a:rPr>
              <a:t>対策前（千里川）</a:t>
            </a:r>
            <a:endParaRPr lang="ja-JP" altLang="en-US" sz="1050" b="1" kern="100" dirty="0">
              <a:latin typeface="HGｺﾞｼｯｸM" panose="020B0609000000000000" pitchFamily="49" charset="-128"/>
              <a:ea typeface="HGｺﾞｼｯｸM" panose="020B0609000000000000" pitchFamily="49" charset="-128"/>
              <a:cs typeface="Times New Roman"/>
            </a:endParaRPr>
          </a:p>
        </p:txBody>
      </p:sp>
      <p:sp>
        <p:nvSpPr>
          <p:cNvPr id="99" name="テキスト ボックス 98"/>
          <p:cNvSpPr txBox="1"/>
          <p:nvPr/>
        </p:nvSpPr>
        <p:spPr>
          <a:xfrm>
            <a:off x="515641" y="3756068"/>
            <a:ext cx="569388" cy="246221"/>
          </a:xfrm>
          <a:prstGeom prst="rect">
            <a:avLst/>
          </a:prstGeom>
          <a:noFill/>
        </p:spPr>
        <p:txBody>
          <a:bodyPr wrap="none" rtlCol="0" anchor="t" anchorCtr="1">
            <a:spAutoFit/>
          </a:bodyPr>
          <a:lstStyle/>
          <a:p>
            <a:pPr lvl="0" algn="ctr">
              <a:lnSpc>
                <a:spcPts val="1200"/>
              </a:lnSpc>
            </a:pPr>
            <a:r>
              <a:rPr lang="ja-JP" altLang="en-US" sz="1000" b="1" kern="100" dirty="0">
                <a:latin typeface="HGｺﾞｼｯｸM" panose="020B0609000000000000" pitchFamily="49" charset="-128"/>
                <a:ea typeface="HGｺﾞｼｯｸM" panose="020B0609000000000000" pitchFamily="49" charset="-128"/>
                <a:cs typeface="Times New Roman"/>
              </a:rPr>
              <a:t>対策後</a:t>
            </a:r>
            <a:endParaRPr lang="ja-JP" altLang="en-US" sz="1050" b="1" kern="100" dirty="0">
              <a:latin typeface="HGｺﾞｼｯｸM" panose="020B0609000000000000" pitchFamily="49" charset="-128"/>
              <a:ea typeface="HGｺﾞｼｯｸM" panose="020B0609000000000000" pitchFamily="49" charset="-128"/>
              <a:cs typeface="Times New Roman"/>
            </a:endParaRPr>
          </a:p>
        </p:txBody>
      </p:sp>
      <p:sp>
        <p:nvSpPr>
          <p:cNvPr id="100" name="曲折矢印 99"/>
          <p:cNvSpPr/>
          <p:nvPr/>
        </p:nvSpPr>
        <p:spPr>
          <a:xfrm rot="10800000" flipH="1">
            <a:off x="265923" y="3657219"/>
            <a:ext cx="550531" cy="617096"/>
          </a:xfrm>
          <a:prstGeom prst="bentArrow">
            <a:avLst>
              <a:gd name="adj1" fmla="val 25000"/>
              <a:gd name="adj2" fmla="val 25000"/>
              <a:gd name="adj3" fmla="val 25000"/>
              <a:gd name="adj4" fmla="val 39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2" name="角丸四角形吹き出し 101"/>
          <p:cNvSpPr/>
          <p:nvPr/>
        </p:nvSpPr>
        <p:spPr>
          <a:xfrm>
            <a:off x="1988130" y="3596958"/>
            <a:ext cx="1340170" cy="275631"/>
          </a:xfrm>
          <a:prstGeom prst="wedgeRoundRectCallout">
            <a:avLst>
              <a:gd name="adj1" fmla="val -21388"/>
              <a:gd name="adj2" fmla="val 15696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老朽化護岸の更新</a:t>
            </a:r>
            <a:endParaRPr lang="en-US" altLang="ja-JP" sz="1050" dirty="0">
              <a:solidFill>
                <a:schemeClr val="tx1"/>
              </a:solidFill>
            </a:endParaRPr>
          </a:p>
        </p:txBody>
      </p:sp>
      <p:cxnSp>
        <p:nvCxnSpPr>
          <p:cNvPr id="103" name="直線矢印コネクタ 102"/>
          <p:cNvCxnSpPr/>
          <p:nvPr/>
        </p:nvCxnSpPr>
        <p:spPr>
          <a:xfrm>
            <a:off x="814983" y="2664269"/>
            <a:ext cx="136116" cy="370244"/>
          </a:xfrm>
          <a:prstGeom prst="straightConnector1">
            <a:avLst/>
          </a:prstGeom>
          <a:noFill/>
          <a:ln w="22225" cap="flat" cmpd="sng" algn="ctr">
            <a:solidFill>
              <a:schemeClr val="bg1"/>
            </a:solidFill>
            <a:prstDash val="solid"/>
            <a:miter lim="800000"/>
            <a:tailEnd type="arrow"/>
          </a:ln>
          <a:effectLst/>
        </p:spPr>
      </p:cxnSp>
      <p:cxnSp>
        <p:nvCxnSpPr>
          <p:cNvPr id="104" name="直線矢印コネクタ 103"/>
          <p:cNvCxnSpPr/>
          <p:nvPr/>
        </p:nvCxnSpPr>
        <p:spPr>
          <a:xfrm>
            <a:off x="2184286" y="4659229"/>
            <a:ext cx="266321" cy="299396"/>
          </a:xfrm>
          <a:prstGeom prst="straightConnector1">
            <a:avLst/>
          </a:prstGeom>
          <a:noFill/>
          <a:ln w="22225" cap="flat" cmpd="sng" algn="ctr">
            <a:solidFill>
              <a:schemeClr val="bg1"/>
            </a:solidFill>
            <a:prstDash val="solid"/>
            <a:miter lim="800000"/>
            <a:tailEnd type="arrow"/>
          </a:ln>
          <a:effectLst/>
        </p:spPr>
      </p:cxnSp>
      <p:sp>
        <p:nvSpPr>
          <p:cNvPr id="80" name="角丸四角形 79"/>
          <p:cNvSpPr/>
          <p:nvPr/>
        </p:nvSpPr>
        <p:spPr>
          <a:xfrm>
            <a:off x="5637017" y="767530"/>
            <a:ext cx="863020" cy="329300"/>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latin typeface="+mn-ea"/>
              </a:rPr>
              <a:t>部局運営方針</a:t>
            </a:r>
            <a:endParaRPr kumimoji="1" lang="en-US" altLang="ja-JP" sz="800" b="1" dirty="0">
              <a:latin typeface="+mn-ea"/>
            </a:endParaRPr>
          </a:p>
          <a:p>
            <a:pPr algn="ctr"/>
            <a:r>
              <a:rPr lang="ja-JP" altLang="en-US" sz="800" b="1" dirty="0">
                <a:latin typeface="+mn-ea"/>
              </a:rPr>
              <a:t>④</a:t>
            </a:r>
            <a:r>
              <a:rPr lang="en-US" altLang="ja-JP" sz="800" b="1" dirty="0">
                <a:latin typeface="+mn-ea"/>
              </a:rPr>
              <a:t>-</a:t>
            </a:r>
            <a:r>
              <a:rPr lang="ja-JP" altLang="en-US" sz="800" b="1" dirty="0">
                <a:latin typeface="+mn-ea"/>
              </a:rPr>
              <a:t>１</a:t>
            </a:r>
            <a:endParaRPr kumimoji="1" lang="ja-JP" altLang="en-US" sz="800" b="1" dirty="0">
              <a:latin typeface="+mn-ea"/>
            </a:endParaRPr>
          </a:p>
        </p:txBody>
      </p:sp>
      <p:sp>
        <p:nvSpPr>
          <p:cNvPr id="90" name="テキスト ボックス 89">
            <a:extLst>
              <a:ext uri="{FF2B5EF4-FFF2-40B4-BE49-F238E27FC236}">
                <a16:creationId xmlns:a16="http://schemas.microsoft.com/office/drawing/2014/main" id="{D7FF4104-F2DE-4DFC-907B-6DF5C6275DF2}"/>
              </a:ext>
            </a:extLst>
          </p:cNvPr>
          <p:cNvSpPr txBox="1"/>
          <p:nvPr/>
        </p:nvSpPr>
        <p:spPr>
          <a:xfrm>
            <a:off x="113755" y="5692831"/>
            <a:ext cx="6576073" cy="1349087"/>
          </a:xfrm>
          <a:prstGeom prst="rect">
            <a:avLst/>
          </a:prstGeom>
          <a:noFill/>
        </p:spPr>
        <p:txBody>
          <a:bodyPr wrap="square" rtlCol="0">
            <a:spAutoFit/>
          </a:bodyPr>
          <a:lstStyle/>
          <a:p>
            <a:pPr marR="107889" algn="just">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　効率的・効果的な維持管理の充実・強化のため、「大阪府都市基盤施設長寿命化計画」に基づき、施設、設備の点検、劣化状況の診断、健全度の評価、補修、更新を実施し、更なる長寿命化、機能維持に継続して取り組んでいます。</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a:p>
            <a:pPr marR="107889" lvl="0" algn="just">
              <a:lnSpc>
                <a:spcPts val="1400"/>
              </a:lnSpc>
            </a:pPr>
            <a:r>
              <a:rPr lang="ja-JP" altLang="en-US" sz="1100" kern="100" dirty="0">
                <a:latin typeface="メイリオ" panose="020B0604030504040204" pitchFamily="50" charset="-128"/>
                <a:ea typeface="メイリオ" panose="020B0604030504040204" pitchFamily="50" charset="-128"/>
                <a:cs typeface="Times New Roman"/>
              </a:rPr>
              <a:t>　</a:t>
            </a: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水門、排水機場などについては、災害を未然に防ぐために確実に機能を発揮する必要があることから、日頃から全ての機器の点検整備や補修履歴などの記録について維持管理データベースを利用し蓄積を行い、適切に補修や部品の交換を実施するなど、施設全体の長寿命化と維持管理費用の平準化及びライフサイクルコストの縮減を図ります。</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1" name="角丸四角形 40">
            <a:extLst>
              <a:ext uri="{FF2B5EF4-FFF2-40B4-BE49-F238E27FC236}">
                <a16:creationId xmlns:a16="http://schemas.microsoft.com/office/drawing/2014/main" id="{42E11165-82F9-407D-A196-B3B3DD229E4E}"/>
              </a:ext>
            </a:extLst>
          </p:cNvPr>
          <p:cNvSpPr/>
          <p:nvPr/>
        </p:nvSpPr>
        <p:spPr>
          <a:xfrm>
            <a:off x="702356" y="8036204"/>
            <a:ext cx="5700863" cy="1496673"/>
          </a:xfrm>
          <a:prstGeom prst="roundRect">
            <a:avLst>
              <a:gd name="adj" fmla="val 6549"/>
            </a:avLst>
          </a:prstGeom>
          <a:solidFill>
            <a:schemeClr val="accent3">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右矢印 69">
            <a:extLst>
              <a:ext uri="{FF2B5EF4-FFF2-40B4-BE49-F238E27FC236}">
                <a16:creationId xmlns:a16="http://schemas.microsoft.com/office/drawing/2014/main" id="{410732BF-FACE-4E93-92EA-3AADAAEDE57A}"/>
              </a:ext>
            </a:extLst>
          </p:cNvPr>
          <p:cNvSpPr/>
          <p:nvPr/>
        </p:nvSpPr>
        <p:spPr>
          <a:xfrm>
            <a:off x="2976848" y="8439036"/>
            <a:ext cx="1283900" cy="1003249"/>
          </a:xfrm>
          <a:prstGeom prst="rightArrow">
            <a:avLst>
              <a:gd name="adj1" fmla="val 67722"/>
              <a:gd name="adj2" fmla="val 34643"/>
            </a:avLst>
          </a:prstGeom>
          <a:solidFill>
            <a:schemeClr val="bg1">
              <a:alpha val="3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F06C7C8E-5BB8-4786-BE7E-DE7FB9093DBB}"/>
              </a:ext>
            </a:extLst>
          </p:cNvPr>
          <p:cNvSpPr txBox="1"/>
          <p:nvPr/>
        </p:nvSpPr>
        <p:spPr>
          <a:xfrm>
            <a:off x="96334" y="7819339"/>
            <a:ext cx="2429387" cy="253916"/>
          </a:xfrm>
          <a:prstGeom prst="rect">
            <a:avLst/>
          </a:prstGeom>
          <a:noFill/>
        </p:spPr>
        <p:txBody>
          <a:bodyPr wrap="square" rtlCol="0">
            <a:spAutoFit/>
          </a:bodyPr>
          <a:lstStyle>
            <a:defPPr>
              <a:defRPr lang="ja-JP"/>
            </a:defPPr>
            <a:lvl1pPr>
              <a:defRPr sz="1050">
                <a:solidFill>
                  <a:prstClr val="black"/>
                </a:solidFill>
                <a:latin typeface="HGｺﾞｼｯｸM" panose="020B0609000000000000" pitchFamily="49" charset="-128"/>
                <a:ea typeface="HGｺﾞｼｯｸM" panose="020B0609000000000000" pitchFamily="49" charset="-128"/>
              </a:defRPr>
            </a:lvl1pPr>
          </a:lstStyle>
          <a:p>
            <a:r>
              <a:rPr lang="ja-JP" altLang="en-US" dirty="0">
                <a:latin typeface="メイリオ" panose="020B0604030504040204" pitchFamily="50" charset="-128"/>
                <a:ea typeface="メイリオ" panose="020B0604030504040204" pitchFamily="50" charset="-128"/>
              </a:rPr>
              <a:t>（長寿命化工事の事例）</a:t>
            </a:r>
          </a:p>
        </p:txBody>
      </p:sp>
      <p:sp>
        <p:nvSpPr>
          <p:cNvPr id="107" name="テキスト ボックス 106">
            <a:extLst>
              <a:ext uri="{FF2B5EF4-FFF2-40B4-BE49-F238E27FC236}">
                <a16:creationId xmlns:a16="http://schemas.microsoft.com/office/drawing/2014/main" id="{05D95135-3FC0-4588-9585-88BF48AC29C9}"/>
              </a:ext>
            </a:extLst>
          </p:cNvPr>
          <p:cNvSpPr txBox="1"/>
          <p:nvPr/>
        </p:nvSpPr>
        <p:spPr>
          <a:xfrm>
            <a:off x="2927068" y="8729070"/>
            <a:ext cx="1329269" cy="461665"/>
          </a:xfrm>
          <a:prstGeom prst="rect">
            <a:avLst/>
          </a:prstGeom>
          <a:noFill/>
        </p:spPr>
        <p:txBody>
          <a:bodyPr wrap="square" rtlCol="0">
            <a:spAutoFit/>
          </a:bodyPr>
          <a:lstStyle/>
          <a:p>
            <a:r>
              <a:rPr kumimoji="1" lang="ja-JP" altLang="en-US" sz="800" dirty="0"/>
              <a:t>ポンプを分解し、摩耗した部品の補修などを行う</a:t>
            </a:r>
            <a:endParaRPr kumimoji="1" lang="en-US" altLang="ja-JP" sz="800" dirty="0"/>
          </a:p>
          <a:p>
            <a:r>
              <a:rPr lang="ja-JP" altLang="en-US" sz="800" dirty="0"/>
              <a:t>（工場整備中）</a:t>
            </a:r>
            <a:endParaRPr kumimoji="1" lang="ja-JP" altLang="en-US" sz="800" dirty="0"/>
          </a:p>
        </p:txBody>
      </p:sp>
      <p:pic>
        <p:nvPicPr>
          <p:cNvPr id="108" name="図 107">
            <a:extLst>
              <a:ext uri="{FF2B5EF4-FFF2-40B4-BE49-F238E27FC236}">
                <a16:creationId xmlns:a16="http://schemas.microsoft.com/office/drawing/2014/main" id="{F9096B8A-DAB7-4668-A632-16BCCD8DDE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219" t="26219"/>
          <a:stretch/>
        </p:blipFill>
        <p:spPr>
          <a:xfrm>
            <a:off x="1040649" y="8165202"/>
            <a:ext cx="1762119" cy="1321589"/>
          </a:xfrm>
          <a:prstGeom prst="rect">
            <a:avLst/>
          </a:prstGeom>
        </p:spPr>
      </p:pic>
      <p:sp>
        <p:nvSpPr>
          <p:cNvPr id="109" name="テキスト ボックス 108">
            <a:extLst>
              <a:ext uri="{FF2B5EF4-FFF2-40B4-BE49-F238E27FC236}">
                <a16:creationId xmlns:a16="http://schemas.microsoft.com/office/drawing/2014/main" id="{709BA21D-ACAD-4F63-AA26-EC6628ED49E2}"/>
              </a:ext>
            </a:extLst>
          </p:cNvPr>
          <p:cNvSpPr txBox="1"/>
          <p:nvPr/>
        </p:nvSpPr>
        <p:spPr>
          <a:xfrm>
            <a:off x="690162" y="8035123"/>
            <a:ext cx="958453" cy="367308"/>
          </a:xfrm>
          <a:prstGeom prst="snip2DiagRect">
            <a:avLst/>
          </a:prstGeom>
          <a:solidFill>
            <a:schemeClr val="bg1"/>
          </a:solidFill>
          <a:ln>
            <a:solidFill>
              <a:schemeClr val="tx1"/>
            </a:solidFill>
          </a:ln>
        </p:spPr>
        <p:txBody>
          <a:bodyPr wrap="none" lIns="0" tIns="0" rIns="0" bIns="0" rtlCol="0">
            <a:spAutoFit/>
          </a:bodyPr>
          <a:lstStyle/>
          <a:p>
            <a:r>
              <a:rPr lang="ja-JP" altLang="en-US" sz="1000" kern="100" dirty="0">
                <a:latin typeface="HGｺﾞｼｯｸM" panose="020B0609000000000000" pitchFamily="49" charset="-128"/>
                <a:ea typeface="HGｺﾞｼｯｸM" panose="020B0609000000000000" pitchFamily="49" charset="-128"/>
                <a:cs typeface="Times New Roman"/>
              </a:rPr>
              <a:t>太間排水機場</a:t>
            </a:r>
            <a:endParaRPr lang="en-US" altLang="ja-JP" sz="1000" kern="100" dirty="0">
              <a:latin typeface="HGｺﾞｼｯｸM" panose="020B0609000000000000" pitchFamily="49" charset="-128"/>
              <a:ea typeface="HGｺﾞｼｯｸM" panose="020B0609000000000000" pitchFamily="49" charset="-128"/>
              <a:cs typeface="Times New Roman"/>
            </a:endParaRPr>
          </a:p>
          <a:p>
            <a:r>
              <a:rPr lang="ja-JP" altLang="en-US" sz="1000" kern="100" dirty="0">
                <a:latin typeface="HGｺﾞｼｯｸM" panose="020B0609000000000000" pitchFamily="49" charset="-128"/>
                <a:ea typeface="HGｺﾞｼｯｸM" panose="020B0609000000000000" pitchFamily="49" charset="-128"/>
                <a:cs typeface="Times New Roman"/>
              </a:rPr>
              <a:t>ポンプ補修工事</a:t>
            </a:r>
            <a:endParaRPr kumimoji="1" lang="ja-JP" altLang="en-US" sz="1000" dirty="0"/>
          </a:p>
        </p:txBody>
      </p:sp>
      <p:pic>
        <p:nvPicPr>
          <p:cNvPr id="110" name="図 109">
            <a:extLst>
              <a:ext uri="{FF2B5EF4-FFF2-40B4-BE49-F238E27FC236}">
                <a16:creationId xmlns:a16="http://schemas.microsoft.com/office/drawing/2014/main" id="{BB3A4C6E-B24D-4E0D-A6D3-80B86B17DD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0046" y="8131410"/>
            <a:ext cx="1775997" cy="1332000"/>
          </a:xfrm>
          <a:prstGeom prst="rect">
            <a:avLst/>
          </a:prstGeom>
        </p:spPr>
      </p:pic>
      <p:sp>
        <p:nvSpPr>
          <p:cNvPr id="111" name="テキスト ボックス 110">
            <a:extLst>
              <a:ext uri="{FF2B5EF4-FFF2-40B4-BE49-F238E27FC236}">
                <a16:creationId xmlns:a16="http://schemas.microsoft.com/office/drawing/2014/main" id="{8C5B6001-BF1C-4421-924D-4276C517467D}"/>
              </a:ext>
            </a:extLst>
          </p:cNvPr>
          <p:cNvSpPr txBox="1"/>
          <p:nvPr/>
        </p:nvSpPr>
        <p:spPr>
          <a:xfrm>
            <a:off x="60134" y="5472417"/>
            <a:ext cx="4772155"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水門、排水機場などの機械・電気設備の長寿命化対策</a:t>
            </a:r>
            <a:r>
              <a:rPr kumimoji="1" lang="en-US" altLang="ja-JP" sz="1200" b="1" dirty="0">
                <a:latin typeface="メイリオ" panose="020B0604030504040204" pitchFamily="50" charset="-128"/>
                <a:ea typeface="メイリオ" panose="020B0604030504040204" pitchFamily="50" charset="-128"/>
              </a:rPr>
              <a:t>】</a:t>
            </a:r>
          </a:p>
        </p:txBody>
      </p:sp>
      <p:sp>
        <p:nvSpPr>
          <p:cNvPr id="112" name="テキスト ボックス 111">
            <a:extLst>
              <a:ext uri="{FF2B5EF4-FFF2-40B4-BE49-F238E27FC236}">
                <a16:creationId xmlns:a16="http://schemas.microsoft.com/office/drawing/2014/main" id="{98E2D4BE-B663-40B6-BE43-1B3D812BF0E7}"/>
              </a:ext>
            </a:extLst>
          </p:cNvPr>
          <p:cNvSpPr txBox="1"/>
          <p:nvPr/>
        </p:nvSpPr>
        <p:spPr>
          <a:xfrm>
            <a:off x="298405" y="7210992"/>
            <a:ext cx="6142378"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＜令和６年度の事業＞</a:t>
            </a:r>
            <a:endParaRPr lang="en-US" altLang="ja-JP" sz="1100"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太間排水機場のポンプ設備補修工事、王子川排水機場の電気設備更新工事　など　</a:t>
            </a:r>
            <a:endParaRPr kumimoji="1"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13" name="正方形/長方形 112">
            <a:extLst>
              <a:ext uri="{FF2B5EF4-FFF2-40B4-BE49-F238E27FC236}">
                <a16:creationId xmlns:a16="http://schemas.microsoft.com/office/drawing/2014/main" id="{77AB5945-CCB5-4AC5-ACCB-080DD42F5781}"/>
              </a:ext>
            </a:extLst>
          </p:cNvPr>
          <p:cNvSpPr/>
          <p:nvPr/>
        </p:nvSpPr>
        <p:spPr>
          <a:xfrm>
            <a:off x="239748" y="7134766"/>
            <a:ext cx="6243983" cy="5582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角丸四角形 53">
            <a:extLst>
              <a:ext uri="{FF2B5EF4-FFF2-40B4-BE49-F238E27FC236}">
                <a16:creationId xmlns:a16="http://schemas.microsoft.com/office/drawing/2014/main" id="{0A010069-414B-49F3-81F3-FE2D0E792B52}"/>
              </a:ext>
            </a:extLst>
          </p:cNvPr>
          <p:cNvSpPr/>
          <p:nvPr/>
        </p:nvSpPr>
        <p:spPr>
          <a:xfrm>
            <a:off x="5511507" y="6926064"/>
            <a:ext cx="863020" cy="329300"/>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latin typeface="+mn-ea"/>
              </a:rPr>
              <a:t>部局運営方針</a:t>
            </a:r>
            <a:endParaRPr kumimoji="1" lang="en-US" altLang="ja-JP" sz="800" b="1" dirty="0">
              <a:latin typeface="+mn-ea"/>
            </a:endParaRPr>
          </a:p>
          <a:p>
            <a:pPr algn="ctr"/>
            <a:r>
              <a:rPr lang="ja-JP" altLang="en-US" sz="800" b="1" dirty="0">
                <a:latin typeface="+mn-ea"/>
              </a:rPr>
              <a:t>④</a:t>
            </a:r>
            <a:r>
              <a:rPr lang="en-US" altLang="ja-JP" sz="800" b="1" dirty="0">
                <a:latin typeface="+mn-ea"/>
              </a:rPr>
              <a:t>-</a:t>
            </a:r>
            <a:r>
              <a:rPr lang="ja-JP" altLang="en-US" sz="800" b="1" dirty="0">
                <a:latin typeface="+mn-ea"/>
              </a:rPr>
              <a:t>１</a:t>
            </a:r>
            <a:endParaRPr kumimoji="1" lang="ja-JP" altLang="en-US" sz="800" b="1" dirty="0">
              <a:latin typeface="+mn-ea"/>
            </a:endParaRPr>
          </a:p>
        </p:txBody>
      </p:sp>
    </p:spTree>
    <p:extLst>
      <p:ext uri="{BB962C8B-B14F-4D97-AF65-F5344CB8AC3E}">
        <p14:creationId xmlns:p14="http://schemas.microsoft.com/office/powerpoint/2010/main" val="10511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グループ化 83"/>
          <p:cNvGrpSpPr/>
          <p:nvPr/>
        </p:nvGrpSpPr>
        <p:grpSpPr>
          <a:xfrm>
            <a:off x="1312853" y="567538"/>
            <a:ext cx="1105118" cy="371802"/>
            <a:chOff x="2406921" y="3130128"/>
            <a:chExt cx="1138037" cy="371802"/>
          </a:xfrm>
        </p:grpSpPr>
        <p:sp>
          <p:nvSpPr>
            <p:cNvPr id="91" name="AutoShape 33"/>
            <p:cNvSpPr>
              <a:spLocks noChangeArrowheads="1"/>
            </p:cNvSpPr>
            <p:nvPr/>
          </p:nvSpPr>
          <p:spPr bwMode="auto">
            <a:xfrm>
              <a:off x="2406921" y="3155681"/>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92" name="正方形/長方形 91"/>
            <p:cNvSpPr/>
            <p:nvPr/>
          </p:nvSpPr>
          <p:spPr>
            <a:xfrm>
              <a:off x="2534445" y="3271098"/>
              <a:ext cx="877163" cy="230832"/>
            </a:xfrm>
            <a:prstGeom prst="rect">
              <a:avLst/>
            </a:prstGeom>
          </p:spPr>
          <p:txBody>
            <a:bodyPr wrap="none">
              <a:spAutoFit/>
            </a:bodyPr>
            <a:lstStyle/>
            <a:p>
              <a:r>
                <a:rPr lang="ja-JP" altLang="ja-JP" sz="900" b="1" dirty="0">
                  <a:solidFill>
                    <a:schemeClr val="bg1"/>
                  </a:solidFill>
                </a:rPr>
                <a:t>知事重点事業</a:t>
              </a:r>
              <a:endParaRPr lang="ja-JP" altLang="ja-JP" sz="900" dirty="0">
                <a:solidFill>
                  <a:schemeClr val="bg1"/>
                </a:solidFill>
              </a:endParaRPr>
            </a:p>
          </p:txBody>
        </p:sp>
        <p:sp>
          <p:nvSpPr>
            <p:cNvPr id="93" name="正方形/長方形 92"/>
            <p:cNvSpPr/>
            <p:nvPr/>
          </p:nvSpPr>
          <p:spPr>
            <a:xfrm>
              <a:off x="2594616" y="3130128"/>
              <a:ext cx="748121" cy="230832"/>
            </a:xfrm>
            <a:prstGeom prst="rect">
              <a:avLst/>
            </a:prstGeom>
          </p:spPr>
          <p:txBody>
            <a:bodyPr wrap="none">
              <a:spAutoFit/>
            </a:bodyPr>
            <a:lstStyle/>
            <a:p>
              <a:r>
                <a:rPr lang="ja-JP" altLang="en-US" sz="900" b="1" dirty="0">
                  <a:solidFill>
                    <a:schemeClr val="bg1"/>
                  </a:solidFill>
                  <a:latin typeface="+mj-ea"/>
                  <a:ea typeface="+mj-ea"/>
                </a:rPr>
                <a:t>令和６</a:t>
              </a:r>
              <a:r>
                <a:rPr lang="ja-JP" altLang="ja-JP" sz="900" b="1" dirty="0">
                  <a:solidFill>
                    <a:schemeClr val="bg1"/>
                  </a:solidFill>
                  <a:latin typeface="+mj-ea"/>
                  <a:ea typeface="+mj-ea"/>
                </a:rPr>
                <a:t>年度</a:t>
              </a:r>
              <a:endParaRPr lang="ja-JP" altLang="ja-JP" sz="900" dirty="0">
                <a:solidFill>
                  <a:schemeClr val="bg1"/>
                </a:solidFill>
                <a:latin typeface="+mj-ea"/>
                <a:ea typeface="+mj-ea"/>
              </a:endParaRPr>
            </a:p>
          </p:txBody>
        </p:sp>
      </p:grpSp>
      <p:sp>
        <p:nvSpPr>
          <p:cNvPr id="51" name="テキスト ボックス 50"/>
          <p:cNvSpPr txBox="1"/>
          <p:nvPr/>
        </p:nvSpPr>
        <p:spPr>
          <a:xfrm>
            <a:off x="129626" y="149181"/>
            <a:ext cx="3241371"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◆「逃げる」施策（土砂災害対策）</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91570" y="670467"/>
            <a:ext cx="2483283"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リスク周知</a:t>
            </a:r>
            <a:r>
              <a:rPr kumimoji="1" lang="en-US" altLang="ja-JP" sz="1200" b="1" dirty="0">
                <a:latin typeface="メイリオ" panose="020B0604030504040204" pitchFamily="50" charset="-128"/>
                <a:ea typeface="メイリオ" panose="020B0604030504040204" pitchFamily="50" charset="-128"/>
              </a:rPr>
              <a:t>】</a:t>
            </a:r>
          </a:p>
        </p:txBody>
      </p:sp>
      <p:sp>
        <p:nvSpPr>
          <p:cNvPr id="58" name="テキスト ボックス 57"/>
          <p:cNvSpPr txBox="1"/>
          <p:nvPr/>
        </p:nvSpPr>
        <p:spPr>
          <a:xfrm>
            <a:off x="186145" y="980149"/>
            <a:ext cx="6485709" cy="810478"/>
          </a:xfrm>
          <a:prstGeom prst="rect">
            <a:avLst/>
          </a:prstGeom>
          <a:noFill/>
        </p:spPr>
        <p:txBody>
          <a:bodyPr wrap="square" rtlCol="0">
            <a:spAutoFit/>
          </a:bodyPr>
          <a:lstStyle/>
          <a:p>
            <a:pPr marR="107889" algn="just">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　土砂災害リスクの周知として、府域での土砂災害防止法に基づく区域指定が平成</a:t>
            </a:r>
            <a:r>
              <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rPr>
              <a:t>28</a:t>
            </a: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年９月に完了しました。なお、新たな地形改変の状況などを把握し、必要に応じて区域指定を行うため継続して二巡目の基礎調査を行っており、令和６年度は、二巡目基礎調査の完了及び高精度な地形情報による危険箇所の抽出を推進します。</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DC39EC85-7C7F-4304-B7A6-DBA8385A375E}"/>
              </a:ext>
            </a:extLst>
          </p:cNvPr>
          <p:cNvSpPr txBox="1"/>
          <p:nvPr/>
        </p:nvSpPr>
        <p:spPr>
          <a:xfrm>
            <a:off x="3972124" y="3866847"/>
            <a:ext cx="2501805" cy="211203"/>
          </a:xfrm>
          <a:prstGeom prst="rect">
            <a:avLst/>
          </a:prstGeom>
          <a:solidFill>
            <a:schemeClr val="bg1"/>
          </a:solidFill>
          <a:ln>
            <a:noFill/>
          </a:ln>
        </p:spPr>
        <p:txBody>
          <a:bodyPr wrap="square" lIns="72000" tIns="36000" rIns="72000" bIns="36000" rtlCol="0" anchor="ctr">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地区単位ハザードマップを使った避難訓練の実施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5C8B54A6-C197-46CA-813F-94C0A005B4AD}"/>
              </a:ext>
            </a:extLst>
          </p:cNvPr>
          <p:cNvSpPr txBox="1"/>
          <p:nvPr/>
        </p:nvSpPr>
        <p:spPr>
          <a:xfrm>
            <a:off x="52754" y="1787841"/>
            <a:ext cx="2483283"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避難行動支援</a:t>
            </a:r>
            <a:r>
              <a:rPr kumimoji="1" lang="en-US" altLang="ja-JP" sz="1200" b="1" dirty="0">
                <a:latin typeface="メイリオ" panose="020B0604030504040204" pitchFamily="50" charset="-128"/>
                <a:ea typeface="メイリオ" panose="020B0604030504040204" pitchFamily="50" charset="-128"/>
              </a:rPr>
              <a:t>】</a:t>
            </a:r>
          </a:p>
        </p:txBody>
      </p:sp>
      <p:sp>
        <p:nvSpPr>
          <p:cNvPr id="25" name="テキスト ボックス 24">
            <a:extLst>
              <a:ext uri="{FF2B5EF4-FFF2-40B4-BE49-F238E27FC236}">
                <a16:creationId xmlns:a16="http://schemas.microsoft.com/office/drawing/2014/main" id="{FD8C6349-5E4D-4D61-8EDA-E627B9050794}"/>
              </a:ext>
            </a:extLst>
          </p:cNvPr>
          <p:cNvSpPr txBox="1"/>
          <p:nvPr/>
        </p:nvSpPr>
        <p:spPr>
          <a:xfrm>
            <a:off x="183896" y="1998701"/>
            <a:ext cx="3629053" cy="990015"/>
          </a:xfrm>
          <a:prstGeom prst="rect">
            <a:avLst/>
          </a:prstGeom>
          <a:noFill/>
        </p:spPr>
        <p:txBody>
          <a:bodyPr wrap="square" rtlCol="0">
            <a:spAutoFit/>
          </a:bodyPr>
          <a:lstStyle/>
          <a:p>
            <a:pPr marR="107889" algn="just">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　市町村による土砂災害リスクに基づく地区単位のハザードマップ作成や、ハザードマップを活用した自主的な避難訓練及び関係機関や住民が時間を追って取るべき行動を整理したタイムライン作成の支援を行います。</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26" name="図 25">
            <a:extLst>
              <a:ext uri="{FF2B5EF4-FFF2-40B4-BE49-F238E27FC236}">
                <a16:creationId xmlns:a16="http://schemas.microsoft.com/office/drawing/2014/main" id="{69F68F20-11F6-477C-970A-B516D0087721}"/>
              </a:ext>
            </a:extLst>
          </p:cNvPr>
          <p:cNvPicPr>
            <a:picLocks noChangeAspect="1"/>
          </p:cNvPicPr>
          <p:nvPr/>
        </p:nvPicPr>
        <p:blipFill>
          <a:blip r:embed="rId3"/>
          <a:stretch>
            <a:fillRect/>
          </a:stretch>
        </p:blipFill>
        <p:spPr>
          <a:xfrm>
            <a:off x="3803221" y="1933996"/>
            <a:ext cx="2897543" cy="1931694"/>
          </a:xfrm>
          <a:prstGeom prst="rect">
            <a:avLst/>
          </a:prstGeom>
        </p:spPr>
      </p:pic>
      <p:sp>
        <p:nvSpPr>
          <p:cNvPr id="27" name="テキスト ボックス 26">
            <a:extLst>
              <a:ext uri="{FF2B5EF4-FFF2-40B4-BE49-F238E27FC236}">
                <a16:creationId xmlns:a16="http://schemas.microsoft.com/office/drawing/2014/main" id="{BF4DE8DC-B220-41DB-8410-A5822F0D2F09}"/>
              </a:ext>
            </a:extLst>
          </p:cNvPr>
          <p:cNvSpPr txBox="1"/>
          <p:nvPr/>
        </p:nvSpPr>
        <p:spPr>
          <a:xfrm>
            <a:off x="181628" y="2988716"/>
            <a:ext cx="3905914" cy="810478"/>
          </a:xfrm>
          <a:prstGeom prst="rect">
            <a:avLst/>
          </a:prstGeom>
          <a:noFill/>
        </p:spPr>
        <p:txBody>
          <a:bodyPr wrap="square" rtlCol="0">
            <a:spAutoFit/>
          </a:bodyPr>
          <a:lstStyle/>
          <a:p>
            <a:pPr marR="107889" algn="just">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●ハザードマップ作成状況　</a:t>
            </a:r>
            <a:r>
              <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rPr>
              <a:t>7,774</a:t>
            </a: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箇所</a:t>
            </a:r>
            <a:r>
              <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rPr>
              <a:t>/7,937</a:t>
            </a: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箇所</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a:p>
            <a:pPr marR="107889" algn="just">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進捗率　約</a:t>
            </a:r>
            <a:r>
              <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rPr>
              <a:t>98</a:t>
            </a: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a:t>
            </a:r>
          </a:p>
          <a:p>
            <a:pPr marR="107889" algn="just">
              <a:lnSpc>
                <a:spcPts val="1400"/>
              </a:lnSpc>
            </a:pPr>
            <a:r>
              <a:rPr lang="en-US" altLang="ja-JP" sz="1000" kern="1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kern="100" dirty="0">
                <a:latin typeface="メイリオ" panose="020B0604030504040204" pitchFamily="50" charset="-128"/>
                <a:ea typeface="メイリオ" panose="020B0604030504040204" pitchFamily="50" charset="-128"/>
                <a:cs typeface="Meiryo UI" panose="020B0604030504040204" pitchFamily="50" charset="-128"/>
              </a:rPr>
              <a:t>土砂災害警戒区域指定箇所のうち、「避難情報」として</a:t>
            </a:r>
            <a:endParaRPr lang="en-US" altLang="ja-JP" sz="1000" kern="100" dirty="0">
              <a:latin typeface="メイリオ" panose="020B0604030504040204" pitchFamily="50" charset="-128"/>
              <a:ea typeface="メイリオ" panose="020B0604030504040204" pitchFamily="50" charset="-128"/>
              <a:cs typeface="Meiryo UI" panose="020B0604030504040204" pitchFamily="50" charset="-128"/>
            </a:endParaRPr>
          </a:p>
          <a:p>
            <a:pPr marR="107889" algn="just">
              <a:lnSpc>
                <a:spcPts val="1400"/>
              </a:lnSpc>
            </a:pPr>
            <a:r>
              <a:rPr lang="ja-JP" altLang="en-US" sz="1000" kern="100" dirty="0">
                <a:latin typeface="メイリオ" panose="020B0604030504040204" pitchFamily="50" charset="-128"/>
                <a:ea typeface="メイリオ" panose="020B0604030504040204" pitchFamily="50" charset="-128"/>
                <a:cs typeface="Meiryo UI" panose="020B0604030504040204" pitchFamily="50" charset="-128"/>
              </a:rPr>
              <a:t>　ハザードマップ作成の必要がある指定箇所</a:t>
            </a:r>
          </a:p>
        </p:txBody>
      </p:sp>
      <p:sp>
        <p:nvSpPr>
          <p:cNvPr id="28" name="テキスト ボックス 27">
            <a:extLst>
              <a:ext uri="{FF2B5EF4-FFF2-40B4-BE49-F238E27FC236}">
                <a16:creationId xmlns:a16="http://schemas.microsoft.com/office/drawing/2014/main" id="{19984910-4210-4660-85EA-4404FC885D76}"/>
              </a:ext>
            </a:extLst>
          </p:cNvPr>
          <p:cNvSpPr txBox="1"/>
          <p:nvPr/>
        </p:nvSpPr>
        <p:spPr>
          <a:xfrm>
            <a:off x="52754" y="3961733"/>
            <a:ext cx="3388043" cy="276999"/>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土砂災害防災情報システムの再整備</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p>
        </p:txBody>
      </p:sp>
      <p:grpSp>
        <p:nvGrpSpPr>
          <p:cNvPr id="29" name="グループ化 28">
            <a:extLst>
              <a:ext uri="{FF2B5EF4-FFF2-40B4-BE49-F238E27FC236}">
                <a16:creationId xmlns:a16="http://schemas.microsoft.com/office/drawing/2014/main" id="{8539DF4A-5FE2-4250-A2B2-7AE28A7BBD10}"/>
              </a:ext>
            </a:extLst>
          </p:cNvPr>
          <p:cNvGrpSpPr/>
          <p:nvPr/>
        </p:nvGrpSpPr>
        <p:grpSpPr>
          <a:xfrm>
            <a:off x="83209" y="4215499"/>
            <a:ext cx="6620987" cy="689672"/>
            <a:chOff x="-1499" y="4475023"/>
            <a:chExt cx="5878252" cy="666528"/>
          </a:xfrm>
        </p:grpSpPr>
        <p:grpSp>
          <p:nvGrpSpPr>
            <p:cNvPr id="30" name="グループ化 29">
              <a:extLst>
                <a:ext uri="{FF2B5EF4-FFF2-40B4-BE49-F238E27FC236}">
                  <a16:creationId xmlns:a16="http://schemas.microsoft.com/office/drawing/2014/main" id="{EE55AA6B-BCF2-4EA2-BA0D-F3756FDD8583}"/>
                </a:ext>
              </a:extLst>
            </p:cNvPr>
            <p:cNvGrpSpPr/>
            <p:nvPr/>
          </p:nvGrpSpPr>
          <p:grpSpPr>
            <a:xfrm>
              <a:off x="-1499" y="4515715"/>
              <a:ext cx="5875205" cy="606471"/>
              <a:chOff x="-1499" y="4673945"/>
              <a:chExt cx="5875205" cy="626929"/>
            </a:xfrm>
          </p:grpSpPr>
          <p:sp>
            <p:nvSpPr>
              <p:cNvPr id="32" name="テキスト ボックス 31">
                <a:extLst>
                  <a:ext uri="{FF2B5EF4-FFF2-40B4-BE49-F238E27FC236}">
                    <a16:creationId xmlns:a16="http://schemas.microsoft.com/office/drawing/2014/main" id="{2C548064-3264-4147-83B3-03562491D56D}"/>
                  </a:ext>
                </a:extLst>
              </p:cNvPr>
              <p:cNvSpPr txBox="1"/>
              <p:nvPr/>
            </p:nvSpPr>
            <p:spPr>
              <a:xfrm>
                <a:off x="67552" y="4870401"/>
                <a:ext cx="5806154" cy="430473"/>
              </a:xfrm>
              <a:prstGeom prst="rect">
                <a:avLst/>
              </a:prstGeom>
              <a:noFill/>
            </p:spPr>
            <p:txBody>
              <a:bodyPr wrap="square" rtlCol="0">
                <a:spAutoFit/>
              </a:bodyPr>
              <a:lstStyle/>
              <a:p>
                <a:pPr marL="136525" marR="0" lvl="0" algn="l" defTabSz="913881"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・大阪府河川防災情報と一体的なホームページの提供</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136525" marR="0" lvl="0" algn="l" defTabSz="913881"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・迅速な情報入手を可能とするため、操作性の向上を図る。</a:t>
                </a:r>
                <a:endParaRPr kumimoji="1" lang="en-US" altLang="zh-CN"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1D59A630-3CF5-484E-822C-230F630B7B47}"/>
                  </a:ext>
                </a:extLst>
              </p:cNvPr>
              <p:cNvSpPr txBox="1"/>
              <p:nvPr/>
            </p:nvSpPr>
            <p:spPr>
              <a:xfrm>
                <a:off x="-1499" y="4673945"/>
                <a:ext cx="1918560" cy="261359"/>
              </a:xfrm>
              <a:prstGeom prst="rect">
                <a:avLst/>
              </a:prstGeom>
              <a:noFill/>
            </p:spPr>
            <p:txBody>
              <a:bodyPr wrap="square" rtlCol="0">
                <a:spAutoFit/>
              </a:bodyPr>
              <a:lstStyle/>
              <a:p>
                <a:pPr marL="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kern="1200" cap="none" spc="0" normalizeH="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＜令和６年度の事業＞</a:t>
                </a:r>
                <a:endParaRPr kumimoji="1" lang="en-US" altLang="ja-JP" sz="1100" b="0" i="0" u="none" kern="1200" cap="none" spc="0" normalizeH="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grpSp>
        <p:sp>
          <p:nvSpPr>
            <p:cNvPr id="31" name="正方形/長方形 30">
              <a:extLst>
                <a:ext uri="{FF2B5EF4-FFF2-40B4-BE49-F238E27FC236}">
                  <a16:creationId xmlns:a16="http://schemas.microsoft.com/office/drawing/2014/main" id="{A80F976A-9972-44D7-8220-A327F7B54436}"/>
                </a:ext>
              </a:extLst>
            </p:cNvPr>
            <p:cNvSpPr/>
            <p:nvPr/>
          </p:nvSpPr>
          <p:spPr>
            <a:xfrm>
              <a:off x="114122" y="4475023"/>
              <a:ext cx="5762631" cy="6665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grpSp>
      <p:grpSp>
        <p:nvGrpSpPr>
          <p:cNvPr id="36" name="グループ化 35">
            <a:extLst>
              <a:ext uri="{FF2B5EF4-FFF2-40B4-BE49-F238E27FC236}">
                <a16:creationId xmlns:a16="http://schemas.microsoft.com/office/drawing/2014/main" id="{ADC03D0B-5C8A-4523-867B-60B43098D509}"/>
              </a:ext>
            </a:extLst>
          </p:cNvPr>
          <p:cNvGrpSpPr>
            <a:grpSpLocks noChangeAspect="1"/>
          </p:cNvGrpSpPr>
          <p:nvPr/>
        </p:nvGrpSpPr>
        <p:grpSpPr>
          <a:xfrm>
            <a:off x="329546" y="7176540"/>
            <a:ext cx="6139034" cy="2358889"/>
            <a:chOff x="3199433" y="1389819"/>
            <a:chExt cx="3519656" cy="1410970"/>
          </a:xfrm>
        </p:grpSpPr>
        <p:pic>
          <p:nvPicPr>
            <p:cNvPr id="37" name="図 36" descr="説明: 建築物の構造規制">
              <a:extLst>
                <a:ext uri="{FF2B5EF4-FFF2-40B4-BE49-F238E27FC236}">
                  <a16:creationId xmlns:a16="http://schemas.microsoft.com/office/drawing/2014/main" id="{1CEBC46C-76EC-4386-9252-207B313458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08399" y="1389819"/>
              <a:ext cx="1710690" cy="1405890"/>
            </a:xfrm>
            <a:prstGeom prst="rect">
              <a:avLst/>
            </a:prstGeom>
            <a:noFill/>
            <a:ln>
              <a:solidFill>
                <a:schemeClr val="tx1"/>
              </a:solidFill>
            </a:ln>
          </p:spPr>
        </p:pic>
        <p:pic>
          <p:nvPicPr>
            <p:cNvPr id="38" name="Picture 7">
              <a:extLst>
                <a:ext uri="{FF2B5EF4-FFF2-40B4-BE49-F238E27FC236}">
                  <a16:creationId xmlns:a16="http://schemas.microsoft.com/office/drawing/2014/main" id="{00B1D3C6-8AEA-41D5-9932-037E503E19E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99433" y="1389819"/>
              <a:ext cx="1718310" cy="1410970"/>
            </a:xfrm>
            <a:prstGeom prst="rect">
              <a:avLst/>
            </a:prstGeom>
            <a:noFill/>
            <a:ln>
              <a:solidFill>
                <a:schemeClr val="tx1"/>
              </a:solidFill>
            </a:ln>
            <a:effectLst/>
          </p:spPr>
        </p:pic>
      </p:grpSp>
      <p:sp>
        <p:nvSpPr>
          <p:cNvPr id="41" name="Text Box 522">
            <a:extLst>
              <a:ext uri="{FF2B5EF4-FFF2-40B4-BE49-F238E27FC236}">
                <a16:creationId xmlns:a16="http://schemas.microsoft.com/office/drawing/2014/main" id="{DFA0F08D-ABCE-4DCB-84B4-27A8C27040AB}"/>
              </a:ext>
            </a:extLst>
          </p:cNvPr>
          <p:cNvSpPr txBox="1">
            <a:spLocks noChangeArrowheads="1"/>
          </p:cNvSpPr>
          <p:nvPr/>
        </p:nvSpPr>
        <p:spPr bwMode="auto">
          <a:xfrm>
            <a:off x="1807176" y="9557180"/>
            <a:ext cx="3193041" cy="280652"/>
          </a:xfrm>
          <a:prstGeom prst="rect">
            <a:avLst/>
          </a:prstGeom>
          <a:noFill/>
          <a:ln>
            <a:noFill/>
          </a:ln>
        </p:spPr>
        <p:txBody>
          <a:bodyPr rot="0" vert="horz" wrap="square" lIns="0" tIns="0" rIns="0" bIns="0" anchor="ctr" anchorCtr="0" upright="1">
            <a:noAutofit/>
          </a:bodyPr>
          <a:lstStyle/>
          <a:p>
            <a:pPr algn="ctr">
              <a:spcAft>
                <a:spcPts val="0"/>
              </a:spcAft>
            </a:pPr>
            <a:r>
              <a:rPr lang="ja-JP" sz="900" kern="100" dirty="0">
                <a:effectLst/>
                <a:latin typeface="Century"/>
                <a:ea typeface="ＭＳ ゴシック"/>
                <a:cs typeface="Times New Roman"/>
              </a:rPr>
              <a:t>土砂災害特別警戒区域内の</a:t>
            </a:r>
            <a:r>
              <a:rPr lang="ja-JP" altLang="en-US" sz="900" kern="100" dirty="0">
                <a:effectLst/>
                <a:latin typeface="Century"/>
                <a:ea typeface="ＭＳ ゴシック"/>
                <a:cs typeface="Times New Roman"/>
              </a:rPr>
              <a:t>住宅</a:t>
            </a:r>
            <a:r>
              <a:rPr lang="ja-JP" sz="900" kern="100" dirty="0">
                <a:effectLst/>
                <a:latin typeface="Century"/>
                <a:ea typeface="ＭＳ ゴシック"/>
                <a:cs typeface="Times New Roman"/>
              </a:rPr>
              <a:t>の</a:t>
            </a:r>
            <a:r>
              <a:rPr lang="ja-JP" altLang="en-US" sz="900" kern="100" dirty="0">
                <a:effectLst/>
                <a:latin typeface="Century"/>
                <a:ea typeface="ＭＳ ゴシック"/>
                <a:cs typeface="Times New Roman"/>
              </a:rPr>
              <a:t>移転及び</a:t>
            </a:r>
            <a:r>
              <a:rPr lang="ja-JP" altLang="en-US" sz="900" kern="100" dirty="0">
                <a:latin typeface="Century"/>
                <a:ea typeface="ＭＳ ゴシック"/>
                <a:cs typeface="Times New Roman"/>
              </a:rPr>
              <a:t>補強</a:t>
            </a:r>
            <a:r>
              <a:rPr lang="ja-JP" sz="900" kern="100" dirty="0">
                <a:effectLst/>
                <a:latin typeface="Century"/>
                <a:ea typeface="ＭＳ ゴシック"/>
                <a:cs typeface="Times New Roman"/>
              </a:rPr>
              <a:t>イメージ</a:t>
            </a:r>
            <a:r>
              <a:rPr lang="ja-JP" altLang="en-US" sz="900" kern="100" dirty="0">
                <a:latin typeface="Century"/>
                <a:ea typeface="ＭＳ ゴシック"/>
                <a:cs typeface="Times New Roman"/>
              </a:rPr>
              <a:t> </a:t>
            </a:r>
            <a:r>
              <a:rPr lang="ja-JP" altLang="en-US" sz="900" kern="100" dirty="0">
                <a:effectLst/>
                <a:latin typeface="Century"/>
                <a:ea typeface="ＭＳ ゴシック"/>
                <a:cs typeface="Times New Roman"/>
              </a:rPr>
              <a:t>　　　</a:t>
            </a:r>
            <a:endParaRPr lang="ja-JP" sz="900" kern="100" dirty="0">
              <a:effectLst/>
              <a:latin typeface="Century"/>
              <a:ea typeface="ＭＳ 明朝"/>
              <a:cs typeface="Times New Roman"/>
            </a:endParaRPr>
          </a:p>
        </p:txBody>
      </p:sp>
      <p:sp>
        <p:nvSpPr>
          <p:cNvPr id="43" name="テキスト ボックス 42">
            <a:extLst>
              <a:ext uri="{FF2B5EF4-FFF2-40B4-BE49-F238E27FC236}">
                <a16:creationId xmlns:a16="http://schemas.microsoft.com/office/drawing/2014/main" id="{A5BD0548-67F4-45CE-A820-C1ADBD7872E7}"/>
              </a:ext>
            </a:extLst>
          </p:cNvPr>
          <p:cNvSpPr txBox="1"/>
          <p:nvPr/>
        </p:nvSpPr>
        <p:spPr>
          <a:xfrm>
            <a:off x="2847734" y="6974473"/>
            <a:ext cx="530915" cy="230832"/>
          </a:xfrm>
          <a:prstGeom prst="rect">
            <a:avLst/>
          </a:prstGeom>
          <a:noFill/>
        </p:spPr>
        <p:txBody>
          <a:bodyPr wrap="none" rtlCol="0">
            <a:spAutoFit/>
          </a:bodyPr>
          <a:lstStyle/>
          <a:p>
            <a:r>
              <a:rPr kumimoji="1" lang="ja-JP" altLang="en-US" sz="900" dirty="0"/>
              <a:t>（移転）</a:t>
            </a:r>
          </a:p>
        </p:txBody>
      </p:sp>
      <p:sp>
        <p:nvSpPr>
          <p:cNvPr id="45" name="テキスト ボックス 44">
            <a:extLst>
              <a:ext uri="{FF2B5EF4-FFF2-40B4-BE49-F238E27FC236}">
                <a16:creationId xmlns:a16="http://schemas.microsoft.com/office/drawing/2014/main" id="{9D8142BC-43DE-4DEC-9F9D-723F03E4FBA3}"/>
              </a:ext>
            </a:extLst>
          </p:cNvPr>
          <p:cNvSpPr txBox="1"/>
          <p:nvPr/>
        </p:nvSpPr>
        <p:spPr>
          <a:xfrm>
            <a:off x="5997539" y="6969698"/>
            <a:ext cx="530915" cy="230832"/>
          </a:xfrm>
          <a:prstGeom prst="rect">
            <a:avLst/>
          </a:prstGeom>
          <a:noFill/>
        </p:spPr>
        <p:txBody>
          <a:bodyPr wrap="none" rtlCol="0">
            <a:spAutoFit/>
          </a:bodyPr>
          <a:lstStyle/>
          <a:p>
            <a:r>
              <a:rPr kumimoji="1" lang="ja-JP" altLang="en-US" sz="900" dirty="0"/>
              <a:t>（補強）</a:t>
            </a:r>
          </a:p>
        </p:txBody>
      </p:sp>
      <p:sp>
        <p:nvSpPr>
          <p:cNvPr id="48" name="テキスト ボックス 47">
            <a:extLst>
              <a:ext uri="{FF2B5EF4-FFF2-40B4-BE49-F238E27FC236}">
                <a16:creationId xmlns:a16="http://schemas.microsoft.com/office/drawing/2014/main" id="{E5852A5F-A821-4D85-92D4-C78AEBEAAC85}"/>
              </a:ext>
            </a:extLst>
          </p:cNvPr>
          <p:cNvSpPr txBox="1"/>
          <p:nvPr/>
        </p:nvSpPr>
        <p:spPr>
          <a:xfrm>
            <a:off x="181628" y="5287149"/>
            <a:ext cx="3241371"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凌ぐ</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」施策（土砂災害対策）</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03AC9522-50CC-41CA-AF10-40FB021A97B6}"/>
              </a:ext>
            </a:extLst>
          </p:cNvPr>
          <p:cNvSpPr txBox="1"/>
          <p:nvPr/>
        </p:nvSpPr>
        <p:spPr>
          <a:xfrm>
            <a:off x="129626" y="5683302"/>
            <a:ext cx="5137655"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土砂災害特別警戒区域内の既存不適格住宅に対する移転補強補助</a:t>
            </a:r>
            <a:r>
              <a:rPr kumimoji="1" lang="en-US" altLang="ja-JP" sz="1200" b="1" dirty="0">
                <a:latin typeface="メイリオ" panose="020B0604030504040204" pitchFamily="50" charset="-128"/>
                <a:ea typeface="メイリオ" panose="020B0604030504040204" pitchFamily="50" charset="-128"/>
              </a:rPr>
              <a:t>】</a:t>
            </a:r>
          </a:p>
        </p:txBody>
      </p:sp>
      <p:sp>
        <p:nvSpPr>
          <p:cNvPr id="2" name="正方形/長方形 1">
            <a:extLst>
              <a:ext uri="{FF2B5EF4-FFF2-40B4-BE49-F238E27FC236}">
                <a16:creationId xmlns:a16="http://schemas.microsoft.com/office/drawing/2014/main" id="{AB32F2E2-1DA4-4A52-9074-5403C33CBDEC}"/>
              </a:ext>
            </a:extLst>
          </p:cNvPr>
          <p:cNvSpPr/>
          <p:nvPr/>
        </p:nvSpPr>
        <p:spPr>
          <a:xfrm>
            <a:off x="295406" y="5898484"/>
            <a:ext cx="6233048" cy="111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メイリオ" panose="020B0604030504040204" pitchFamily="50" charset="-128"/>
                <a:ea typeface="メイリオ" panose="020B0604030504040204" pitchFamily="50" charset="-128"/>
              </a:rPr>
              <a:t>　土砂災害特別警戒区域の指定による新規開発の抑制に加え、特別警戒区域内にある既存不適格住宅に対し、移転・補強の一部を補助する制度を平成</a:t>
            </a:r>
            <a:r>
              <a:rPr kumimoji="1" lang="en-US" altLang="ja-JP" sz="1100" dirty="0">
                <a:solidFill>
                  <a:schemeClr val="tx1"/>
                </a:solidFill>
                <a:latin typeface="メイリオ" panose="020B0604030504040204" pitchFamily="50" charset="-128"/>
                <a:ea typeface="メイリオ" panose="020B0604030504040204" pitchFamily="50" charset="-128"/>
              </a:rPr>
              <a:t>27</a:t>
            </a:r>
            <a:r>
              <a:rPr kumimoji="1" lang="ja-JP" altLang="en-US" sz="1100" dirty="0">
                <a:solidFill>
                  <a:schemeClr val="tx1"/>
                </a:solidFill>
                <a:latin typeface="メイリオ" panose="020B0604030504040204" pitchFamily="50" charset="-128"/>
                <a:ea typeface="メイリオ" panose="020B0604030504040204" pitchFamily="50" charset="-128"/>
              </a:rPr>
              <a:t>年度より創設し、対象全市町村において補助要綱を策定（移転要綱</a:t>
            </a:r>
            <a:r>
              <a:rPr kumimoji="1" lang="en-US" altLang="ja-JP" sz="1100" dirty="0">
                <a:solidFill>
                  <a:schemeClr val="tx1"/>
                </a:solidFill>
                <a:latin typeface="メイリオ" panose="020B0604030504040204" pitchFamily="50" charset="-128"/>
                <a:ea typeface="メイリオ" panose="020B0604030504040204" pitchFamily="50" charset="-128"/>
              </a:rPr>
              <a:t>33</a:t>
            </a:r>
            <a:r>
              <a:rPr kumimoji="1" lang="ja-JP" altLang="en-US" sz="1100" dirty="0">
                <a:solidFill>
                  <a:schemeClr val="tx1"/>
                </a:solidFill>
                <a:latin typeface="メイリオ" panose="020B0604030504040204" pitchFamily="50" charset="-128"/>
                <a:ea typeface="メイリオ" panose="020B0604030504040204" pitchFamily="50" charset="-128"/>
              </a:rPr>
              <a:t>市町村、補強要綱</a:t>
            </a:r>
            <a:r>
              <a:rPr kumimoji="1" lang="en-US" altLang="ja-JP" sz="1100" dirty="0">
                <a:solidFill>
                  <a:schemeClr val="tx1"/>
                </a:solidFill>
                <a:latin typeface="メイリオ" panose="020B0604030504040204" pitchFamily="50" charset="-128"/>
                <a:ea typeface="メイリオ" panose="020B0604030504040204" pitchFamily="50" charset="-128"/>
              </a:rPr>
              <a:t>21</a:t>
            </a:r>
            <a:r>
              <a:rPr kumimoji="1" lang="ja-JP" altLang="en-US" sz="1100" dirty="0">
                <a:solidFill>
                  <a:schemeClr val="tx1"/>
                </a:solidFill>
                <a:latin typeface="メイリオ" panose="020B0604030504040204" pitchFamily="50" charset="-128"/>
                <a:ea typeface="メイリオ" panose="020B0604030504040204" pitchFamily="50" charset="-128"/>
              </a:rPr>
              <a:t>市町村）することにより、災害に強いまちづくりを推進します。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100" dirty="0">
                <a:solidFill>
                  <a:schemeClr val="tx1"/>
                </a:solidFill>
                <a:latin typeface="メイリオ" panose="020B0604030504040204" pitchFamily="50" charset="-128"/>
                <a:ea typeface="メイリオ" panose="020B0604030504040204" pitchFamily="50" charset="-128"/>
              </a:rPr>
              <a:t>なお、令和６年４月１日補助要綱の改正により、補助限度額の拡充を実施しています。</a:t>
            </a:r>
          </a:p>
          <a:p>
            <a:r>
              <a:rPr kumimoji="1" lang="ja-JP" altLang="en-US" sz="1100" dirty="0">
                <a:solidFill>
                  <a:schemeClr val="tx1"/>
                </a:solidFill>
                <a:latin typeface="メイリオ" panose="020B0604030504040204" pitchFamily="50" charset="-128"/>
                <a:ea typeface="メイリオ" panose="020B0604030504040204" pitchFamily="50" charset="-128"/>
              </a:rPr>
              <a:t>（事業主体は市町村）</a:t>
            </a:r>
          </a:p>
        </p:txBody>
      </p:sp>
    </p:spTree>
    <p:extLst>
      <p:ext uri="{BB962C8B-B14F-4D97-AF65-F5344CB8AC3E}">
        <p14:creationId xmlns:p14="http://schemas.microsoft.com/office/powerpoint/2010/main" val="421171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9C5C663F-1997-4EB5-B8B0-E719FCAA3655}"/>
              </a:ext>
            </a:extLst>
          </p:cNvPr>
          <p:cNvGrpSpPr>
            <a:grpSpLocks noChangeAspect="1"/>
          </p:cNvGrpSpPr>
          <p:nvPr/>
        </p:nvGrpSpPr>
        <p:grpSpPr>
          <a:xfrm>
            <a:off x="3818252" y="5828615"/>
            <a:ext cx="2824258" cy="3831519"/>
            <a:chOff x="2348867" y="4486524"/>
            <a:chExt cx="3941915" cy="5347792"/>
          </a:xfrm>
        </p:grpSpPr>
        <p:sp>
          <p:nvSpPr>
            <p:cNvPr id="35" name="円/楕円 23">
              <a:extLst>
                <a:ext uri="{FF2B5EF4-FFF2-40B4-BE49-F238E27FC236}">
                  <a16:creationId xmlns:a16="http://schemas.microsoft.com/office/drawing/2014/main" id="{8A795BC9-D0E4-495E-91F0-51CD73DF0115}"/>
                </a:ext>
              </a:extLst>
            </p:cNvPr>
            <p:cNvSpPr/>
            <p:nvPr/>
          </p:nvSpPr>
          <p:spPr>
            <a:xfrm>
              <a:off x="5833935" y="7006511"/>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t>８</a:t>
              </a:r>
              <a:endParaRPr kumimoji="1" lang="ja-JP" altLang="en-US" sz="800" b="1" dirty="0"/>
            </a:p>
          </p:txBody>
        </p:sp>
        <p:sp>
          <p:nvSpPr>
            <p:cNvPr id="42" name="円/楕円 27">
              <a:extLst>
                <a:ext uri="{FF2B5EF4-FFF2-40B4-BE49-F238E27FC236}">
                  <a16:creationId xmlns:a16="http://schemas.microsoft.com/office/drawing/2014/main" id="{26417644-ECC4-40BD-B6ED-E181093E0698}"/>
                </a:ext>
              </a:extLst>
            </p:cNvPr>
            <p:cNvSpPr/>
            <p:nvPr/>
          </p:nvSpPr>
          <p:spPr>
            <a:xfrm>
              <a:off x="5473890" y="5860593"/>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t>６</a:t>
              </a:r>
              <a:endParaRPr kumimoji="1" lang="ja-JP" altLang="en-US" sz="800" b="1" dirty="0"/>
            </a:p>
          </p:txBody>
        </p:sp>
        <p:grpSp>
          <p:nvGrpSpPr>
            <p:cNvPr id="43" name="グループ化 42">
              <a:extLst>
                <a:ext uri="{FF2B5EF4-FFF2-40B4-BE49-F238E27FC236}">
                  <a16:creationId xmlns:a16="http://schemas.microsoft.com/office/drawing/2014/main" id="{4FC9D74D-AF07-4760-8BCD-C50D61C2A6C7}"/>
                </a:ext>
              </a:extLst>
            </p:cNvPr>
            <p:cNvGrpSpPr/>
            <p:nvPr/>
          </p:nvGrpSpPr>
          <p:grpSpPr>
            <a:xfrm>
              <a:off x="2348867" y="4486524"/>
              <a:ext cx="3941915" cy="5347792"/>
              <a:chOff x="7443309" y="3092415"/>
              <a:chExt cx="3941911" cy="5347777"/>
            </a:xfrm>
          </p:grpSpPr>
          <p:pic>
            <p:nvPicPr>
              <p:cNvPr id="53" name="図 52">
                <a:extLst>
                  <a:ext uri="{FF2B5EF4-FFF2-40B4-BE49-F238E27FC236}">
                    <a16:creationId xmlns:a16="http://schemas.microsoft.com/office/drawing/2014/main" id="{E1BD914B-50E8-4309-828C-51D9816B7C3D}"/>
                  </a:ext>
                </a:extLst>
              </p:cNvPr>
              <p:cNvPicPr>
                <a:picLocks noChangeAspect="1"/>
              </p:cNvPicPr>
              <p:nvPr/>
            </p:nvPicPr>
            <p:blipFill rotWithShape="1">
              <a:blip r:embed="rId2">
                <a:extLst>
                  <a:ext uri="{28A0092B-C50C-407E-A947-70E740481C1C}">
                    <a14:useLocalDpi xmlns:a14="http://schemas.microsoft.com/office/drawing/2010/main" val="0"/>
                  </a:ext>
                </a:extLst>
              </a:blip>
              <a:srcRect l="2650" t="1700" r="6828" b="3223"/>
              <a:stretch/>
            </p:blipFill>
            <p:spPr>
              <a:xfrm>
                <a:off x="7443309" y="3092415"/>
                <a:ext cx="3941911" cy="5347777"/>
              </a:xfrm>
              <a:prstGeom prst="rect">
                <a:avLst/>
              </a:prstGeom>
            </p:spPr>
          </p:pic>
          <p:sp>
            <p:nvSpPr>
              <p:cNvPr id="54" name="フリーフォーム 54">
                <a:extLst>
                  <a:ext uri="{FF2B5EF4-FFF2-40B4-BE49-F238E27FC236}">
                    <a16:creationId xmlns:a16="http://schemas.microsoft.com/office/drawing/2014/main" id="{974525C6-D246-4C4A-93C0-BD339042EDCF}"/>
                  </a:ext>
                </a:extLst>
              </p:cNvPr>
              <p:cNvSpPr/>
              <p:nvPr/>
            </p:nvSpPr>
            <p:spPr>
              <a:xfrm>
                <a:off x="9403572" y="4294218"/>
                <a:ext cx="1616347" cy="1283864"/>
              </a:xfrm>
              <a:custGeom>
                <a:avLst/>
                <a:gdLst>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1028700 w 1809750"/>
                  <a:gd name="connsiteY9" fmla="*/ 885825 h 1352550"/>
                  <a:gd name="connsiteX10" fmla="*/ 1247775 w 1809750"/>
                  <a:gd name="connsiteY10" fmla="*/ 688975 h 1352550"/>
                  <a:gd name="connsiteX11" fmla="*/ 1295400 w 1809750"/>
                  <a:gd name="connsiteY11" fmla="*/ 600075 h 1352550"/>
                  <a:gd name="connsiteX12" fmla="*/ 1355725 w 1809750"/>
                  <a:gd name="connsiteY12" fmla="*/ 527050 h 1352550"/>
                  <a:gd name="connsiteX13" fmla="*/ 1435100 w 1809750"/>
                  <a:gd name="connsiteY13" fmla="*/ 463550 h 1352550"/>
                  <a:gd name="connsiteX14" fmla="*/ 1470025 w 1809750"/>
                  <a:gd name="connsiteY14" fmla="*/ 400050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47775 w 1809750"/>
                  <a:gd name="connsiteY10" fmla="*/ 688975 h 1352550"/>
                  <a:gd name="connsiteX11" fmla="*/ 1295400 w 1809750"/>
                  <a:gd name="connsiteY11" fmla="*/ 600075 h 1352550"/>
                  <a:gd name="connsiteX12" fmla="*/ 1355725 w 1809750"/>
                  <a:gd name="connsiteY12" fmla="*/ 527050 h 1352550"/>
                  <a:gd name="connsiteX13" fmla="*/ 1435100 w 1809750"/>
                  <a:gd name="connsiteY13" fmla="*/ 463550 h 1352550"/>
                  <a:gd name="connsiteX14" fmla="*/ 1470025 w 1809750"/>
                  <a:gd name="connsiteY14" fmla="*/ 400050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95400 w 1809750"/>
                  <a:gd name="connsiteY11" fmla="*/ 600075 h 1352550"/>
                  <a:gd name="connsiteX12" fmla="*/ 1355725 w 1809750"/>
                  <a:gd name="connsiteY12" fmla="*/ 527050 h 1352550"/>
                  <a:gd name="connsiteX13" fmla="*/ 1435100 w 1809750"/>
                  <a:gd name="connsiteY13" fmla="*/ 463550 h 1352550"/>
                  <a:gd name="connsiteX14" fmla="*/ 1470025 w 1809750"/>
                  <a:gd name="connsiteY14" fmla="*/ 400050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55725 w 1809750"/>
                  <a:gd name="connsiteY12" fmla="*/ 527050 h 1352550"/>
                  <a:gd name="connsiteX13" fmla="*/ 1435100 w 1809750"/>
                  <a:gd name="connsiteY13" fmla="*/ 463550 h 1352550"/>
                  <a:gd name="connsiteX14" fmla="*/ 1470025 w 1809750"/>
                  <a:gd name="connsiteY14" fmla="*/ 400050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35100 w 1809750"/>
                  <a:gd name="connsiteY13" fmla="*/ 463550 h 1352550"/>
                  <a:gd name="connsiteX14" fmla="*/ 1470025 w 1809750"/>
                  <a:gd name="connsiteY14" fmla="*/ 400050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27372 w 1809750"/>
                  <a:gd name="connsiteY13" fmla="*/ 421494 h 1352550"/>
                  <a:gd name="connsiteX14" fmla="*/ 1470025 w 1809750"/>
                  <a:gd name="connsiteY14" fmla="*/ 400050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27372 w 1809750"/>
                  <a:gd name="connsiteY13" fmla="*/ 421494 h 1352550"/>
                  <a:gd name="connsiteX14" fmla="*/ 1457145 w 1809750"/>
                  <a:gd name="connsiteY14" fmla="*/ 336966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27372 w 1809750"/>
                  <a:gd name="connsiteY13" fmla="*/ 421494 h 1352550"/>
                  <a:gd name="connsiteX14" fmla="*/ 1457145 w 1809750"/>
                  <a:gd name="connsiteY14" fmla="*/ 336966 h 1352550"/>
                  <a:gd name="connsiteX15" fmla="*/ 1504769 w 1809750"/>
                  <a:gd name="connsiteY15" fmla="*/ 20525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27372 w 1809750"/>
                  <a:gd name="connsiteY13" fmla="*/ 421494 h 1352550"/>
                  <a:gd name="connsiteX14" fmla="*/ 1457145 w 1809750"/>
                  <a:gd name="connsiteY14" fmla="*/ 336966 h 1352550"/>
                  <a:gd name="connsiteX15" fmla="*/ 1504769 w 1809750"/>
                  <a:gd name="connsiteY15" fmla="*/ 205255 h 1352550"/>
                  <a:gd name="connsiteX16" fmla="*/ 1507402 w 1809750"/>
                  <a:gd name="connsiteY16" fmla="*/ 143291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27372 w 1809750"/>
                  <a:gd name="connsiteY13" fmla="*/ 421494 h 1352550"/>
                  <a:gd name="connsiteX14" fmla="*/ 1457145 w 1809750"/>
                  <a:gd name="connsiteY14" fmla="*/ 336966 h 1352550"/>
                  <a:gd name="connsiteX15" fmla="*/ 1504769 w 1809750"/>
                  <a:gd name="connsiteY15" fmla="*/ 205255 h 1352550"/>
                  <a:gd name="connsiteX16" fmla="*/ 1507402 w 1809750"/>
                  <a:gd name="connsiteY16" fmla="*/ 143291 h 1352550"/>
                  <a:gd name="connsiteX17" fmla="*/ 1604393 w 1809750"/>
                  <a:gd name="connsiteY17" fmla="*/ 89317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27372 w 1809750"/>
                  <a:gd name="connsiteY13" fmla="*/ 421494 h 1352550"/>
                  <a:gd name="connsiteX14" fmla="*/ 1457145 w 1809750"/>
                  <a:gd name="connsiteY14" fmla="*/ 336966 h 1352550"/>
                  <a:gd name="connsiteX15" fmla="*/ 1504769 w 1809750"/>
                  <a:gd name="connsiteY15" fmla="*/ 205255 h 1352550"/>
                  <a:gd name="connsiteX16" fmla="*/ 1507402 w 1809750"/>
                  <a:gd name="connsiteY16" fmla="*/ 143291 h 1352550"/>
                  <a:gd name="connsiteX17" fmla="*/ 1604393 w 1809750"/>
                  <a:gd name="connsiteY17" fmla="*/ 89317 h 1352550"/>
                  <a:gd name="connsiteX18" fmla="*/ 1630810 w 1809750"/>
                  <a:gd name="connsiteY18" fmla="*/ 31724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404365 h 1404365"/>
                  <a:gd name="connsiteX1" fmla="*/ 190500 w 1809750"/>
                  <a:gd name="connsiteY1" fmla="*/ 1337690 h 1404365"/>
                  <a:gd name="connsiteX2" fmla="*/ 260350 w 1809750"/>
                  <a:gd name="connsiteY2" fmla="*/ 1290065 h 1404365"/>
                  <a:gd name="connsiteX3" fmla="*/ 425450 w 1809750"/>
                  <a:gd name="connsiteY3" fmla="*/ 1213865 h 1404365"/>
                  <a:gd name="connsiteX4" fmla="*/ 473075 w 1809750"/>
                  <a:gd name="connsiteY4" fmla="*/ 1191640 h 1404365"/>
                  <a:gd name="connsiteX5" fmla="*/ 568325 w 1809750"/>
                  <a:gd name="connsiteY5" fmla="*/ 1169415 h 1404365"/>
                  <a:gd name="connsiteX6" fmla="*/ 644525 w 1809750"/>
                  <a:gd name="connsiteY6" fmla="*/ 1128140 h 1404365"/>
                  <a:gd name="connsiteX7" fmla="*/ 727075 w 1809750"/>
                  <a:gd name="connsiteY7" fmla="*/ 1099565 h 1404365"/>
                  <a:gd name="connsiteX8" fmla="*/ 822325 w 1809750"/>
                  <a:gd name="connsiteY8" fmla="*/ 1090040 h 1404365"/>
                  <a:gd name="connsiteX9" fmla="*/ 964296 w 1809750"/>
                  <a:gd name="connsiteY9" fmla="*/ 937640 h 1404365"/>
                  <a:gd name="connsiteX10" fmla="*/ 1206557 w 1809750"/>
                  <a:gd name="connsiteY10" fmla="*/ 753932 h 1404365"/>
                  <a:gd name="connsiteX11" fmla="*/ 1285095 w 1809750"/>
                  <a:gd name="connsiteY11" fmla="*/ 651890 h 1404365"/>
                  <a:gd name="connsiteX12" fmla="*/ 1314506 w 1809750"/>
                  <a:gd name="connsiteY12" fmla="*/ 549951 h 1404365"/>
                  <a:gd name="connsiteX13" fmla="*/ 1427372 w 1809750"/>
                  <a:gd name="connsiteY13" fmla="*/ 473309 h 1404365"/>
                  <a:gd name="connsiteX14" fmla="*/ 1457145 w 1809750"/>
                  <a:gd name="connsiteY14" fmla="*/ 388781 h 1404365"/>
                  <a:gd name="connsiteX15" fmla="*/ 1504769 w 1809750"/>
                  <a:gd name="connsiteY15" fmla="*/ 257070 h 1404365"/>
                  <a:gd name="connsiteX16" fmla="*/ 1507402 w 1809750"/>
                  <a:gd name="connsiteY16" fmla="*/ 195106 h 1404365"/>
                  <a:gd name="connsiteX17" fmla="*/ 1604393 w 1809750"/>
                  <a:gd name="connsiteY17" fmla="*/ 141132 h 1404365"/>
                  <a:gd name="connsiteX18" fmla="*/ 1630810 w 1809750"/>
                  <a:gd name="connsiteY18" fmla="*/ 83539 h 1404365"/>
                  <a:gd name="connsiteX19" fmla="*/ 1668909 w 1809750"/>
                  <a:gd name="connsiteY19" fmla="*/ 0 h 1404365"/>
                  <a:gd name="connsiteX20" fmla="*/ 1758950 w 1809750"/>
                  <a:gd name="connsiteY20" fmla="*/ 58165 h 1404365"/>
                  <a:gd name="connsiteX21" fmla="*/ 1806575 w 1809750"/>
                  <a:gd name="connsiteY21" fmla="*/ 61340 h 1404365"/>
                  <a:gd name="connsiteX22" fmla="*/ 1809750 w 1809750"/>
                  <a:gd name="connsiteY22" fmla="*/ 51815 h 1404365"/>
                  <a:gd name="connsiteX0" fmla="*/ 0 w 1809750"/>
                  <a:gd name="connsiteY0" fmla="*/ 1417169 h 1417169"/>
                  <a:gd name="connsiteX1" fmla="*/ 190500 w 1809750"/>
                  <a:gd name="connsiteY1" fmla="*/ 1350494 h 1417169"/>
                  <a:gd name="connsiteX2" fmla="*/ 260350 w 1809750"/>
                  <a:gd name="connsiteY2" fmla="*/ 1302869 h 1417169"/>
                  <a:gd name="connsiteX3" fmla="*/ 425450 w 1809750"/>
                  <a:gd name="connsiteY3" fmla="*/ 1226669 h 1417169"/>
                  <a:gd name="connsiteX4" fmla="*/ 473075 w 1809750"/>
                  <a:gd name="connsiteY4" fmla="*/ 1204444 h 1417169"/>
                  <a:gd name="connsiteX5" fmla="*/ 568325 w 1809750"/>
                  <a:gd name="connsiteY5" fmla="*/ 1182219 h 1417169"/>
                  <a:gd name="connsiteX6" fmla="*/ 644525 w 1809750"/>
                  <a:gd name="connsiteY6" fmla="*/ 1140944 h 1417169"/>
                  <a:gd name="connsiteX7" fmla="*/ 727075 w 1809750"/>
                  <a:gd name="connsiteY7" fmla="*/ 1112369 h 1417169"/>
                  <a:gd name="connsiteX8" fmla="*/ 822325 w 1809750"/>
                  <a:gd name="connsiteY8" fmla="*/ 1102844 h 1417169"/>
                  <a:gd name="connsiteX9" fmla="*/ 964296 w 1809750"/>
                  <a:gd name="connsiteY9" fmla="*/ 950444 h 1417169"/>
                  <a:gd name="connsiteX10" fmla="*/ 1206557 w 1809750"/>
                  <a:gd name="connsiteY10" fmla="*/ 766736 h 1417169"/>
                  <a:gd name="connsiteX11" fmla="*/ 1285095 w 1809750"/>
                  <a:gd name="connsiteY11" fmla="*/ 664694 h 1417169"/>
                  <a:gd name="connsiteX12" fmla="*/ 1314506 w 1809750"/>
                  <a:gd name="connsiteY12" fmla="*/ 562755 h 1417169"/>
                  <a:gd name="connsiteX13" fmla="*/ 1427372 w 1809750"/>
                  <a:gd name="connsiteY13" fmla="*/ 486113 h 1417169"/>
                  <a:gd name="connsiteX14" fmla="*/ 1457145 w 1809750"/>
                  <a:gd name="connsiteY14" fmla="*/ 401585 h 1417169"/>
                  <a:gd name="connsiteX15" fmla="*/ 1504769 w 1809750"/>
                  <a:gd name="connsiteY15" fmla="*/ 269874 h 1417169"/>
                  <a:gd name="connsiteX16" fmla="*/ 1507402 w 1809750"/>
                  <a:gd name="connsiteY16" fmla="*/ 207910 h 1417169"/>
                  <a:gd name="connsiteX17" fmla="*/ 1604393 w 1809750"/>
                  <a:gd name="connsiteY17" fmla="*/ 153936 h 1417169"/>
                  <a:gd name="connsiteX18" fmla="*/ 1630810 w 1809750"/>
                  <a:gd name="connsiteY18" fmla="*/ 96343 h 1417169"/>
                  <a:gd name="connsiteX19" fmla="*/ 1668909 w 1809750"/>
                  <a:gd name="connsiteY19" fmla="*/ 12804 h 1417169"/>
                  <a:gd name="connsiteX20" fmla="*/ 1748645 w 1809750"/>
                  <a:gd name="connsiteY20" fmla="*/ 0 h 1417169"/>
                  <a:gd name="connsiteX21" fmla="*/ 1806575 w 1809750"/>
                  <a:gd name="connsiteY21" fmla="*/ 74144 h 1417169"/>
                  <a:gd name="connsiteX22" fmla="*/ 1809750 w 1809750"/>
                  <a:gd name="connsiteY22" fmla="*/ 64619 h 1417169"/>
                  <a:gd name="connsiteX0" fmla="*/ 0 w 1806575"/>
                  <a:gd name="connsiteY0" fmla="*/ 1417169 h 1417169"/>
                  <a:gd name="connsiteX1" fmla="*/ 190500 w 1806575"/>
                  <a:gd name="connsiteY1" fmla="*/ 1350494 h 1417169"/>
                  <a:gd name="connsiteX2" fmla="*/ 260350 w 1806575"/>
                  <a:gd name="connsiteY2" fmla="*/ 1302869 h 1417169"/>
                  <a:gd name="connsiteX3" fmla="*/ 425450 w 1806575"/>
                  <a:gd name="connsiteY3" fmla="*/ 1226669 h 1417169"/>
                  <a:gd name="connsiteX4" fmla="*/ 473075 w 1806575"/>
                  <a:gd name="connsiteY4" fmla="*/ 1204444 h 1417169"/>
                  <a:gd name="connsiteX5" fmla="*/ 568325 w 1806575"/>
                  <a:gd name="connsiteY5" fmla="*/ 1182219 h 1417169"/>
                  <a:gd name="connsiteX6" fmla="*/ 644525 w 1806575"/>
                  <a:gd name="connsiteY6" fmla="*/ 1140944 h 1417169"/>
                  <a:gd name="connsiteX7" fmla="*/ 727075 w 1806575"/>
                  <a:gd name="connsiteY7" fmla="*/ 1112369 h 1417169"/>
                  <a:gd name="connsiteX8" fmla="*/ 822325 w 1806575"/>
                  <a:gd name="connsiteY8" fmla="*/ 1102844 h 1417169"/>
                  <a:gd name="connsiteX9" fmla="*/ 964296 w 1806575"/>
                  <a:gd name="connsiteY9" fmla="*/ 950444 h 1417169"/>
                  <a:gd name="connsiteX10" fmla="*/ 1206557 w 1806575"/>
                  <a:gd name="connsiteY10" fmla="*/ 766736 h 1417169"/>
                  <a:gd name="connsiteX11" fmla="*/ 1285095 w 1806575"/>
                  <a:gd name="connsiteY11" fmla="*/ 664694 h 1417169"/>
                  <a:gd name="connsiteX12" fmla="*/ 1314506 w 1806575"/>
                  <a:gd name="connsiteY12" fmla="*/ 562755 h 1417169"/>
                  <a:gd name="connsiteX13" fmla="*/ 1427372 w 1806575"/>
                  <a:gd name="connsiteY13" fmla="*/ 486113 h 1417169"/>
                  <a:gd name="connsiteX14" fmla="*/ 1457145 w 1806575"/>
                  <a:gd name="connsiteY14" fmla="*/ 401585 h 1417169"/>
                  <a:gd name="connsiteX15" fmla="*/ 1504769 w 1806575"/>
                  <a:gd name="connsiteY15" fmla="*/ 269874 h 1417169"/>
                  <a:gd name="connsiteX16" fmla="*/ 1507402 w 1806575"/>
                  <a:gd name="connsiteY16" fmla="*/ 207910 h 1417169"/>
                  <a:gd name="connsiteX17" fmla="*/ 1604393 w 1806575"/>
                  <a:gd name="connsiteY17" fmla="*/ 153936 h 1417169"/>
                  <a:gd name="connsiteX18" fmla="*/ 1630810 w 1806575"/>
                  <a:gd name="connsiteY18" fmla="*/ 96343 h 1417169"/>
                  <a:gd name="connsiteX19" fmla="*/ 1668909 w 1806575"/>
                  <a:gd name="connsiteY19" fmla="*/ 12804 h 1417169"/>
                  <a:gd name="connsiteX20" fmla="*/ 1748645 w 1806575"/>
                  <a:gd name="connsiteY20" fmla="*/ 0 h 1417169"/>
                  <a:gd name="connsiteX21" fmla="*/ 1806575 w 1806575"/>
                  <a:gd name="connsiteY21" fmla="*/ 74144 h 1417169"/>
                  <a:gd name="connsiteX0" fmla="*/ 0 w 1748645"/>
                  <a:gd name="connsiteY0" fmla="*/ 1417169 h 1417169"/>
                  <a:gd name="connsiteX1" fmla="*/ 190500 w 1748645"/>
                  <a:gd name="connsiteY1" fmla="*/ 1350494 h 1417169"/>
                  <a:gd name="connsiteX2" fmla="*/ 260350 w 1748645"/>
                  <a:gd name="connsiteY2" fmla="*/ 1302869 h 1417169"/>
                  <a:gd name="connsiteX3" fmla="*/ 425450 w 1748645"/>
                  <a:gd name="connsiteY3" fmla="*/ 1226669 h 1417169"/>
                  <a:gd name="connsiteX4" fmla="*/ 473075 w 1748645"/>
                  <a:gd name="connsiteY4" fmla="*/ 1204444 h 1417169"/>
                  <a:gd name="connsiteX5" fmla="*/ 568325 w 1748645"/>
                  <a:gd name="connsiteY5" fmla="*/ 1182219 h 1417169"/>
                  <a:gd name="connsiteX6" fmla="*/ 644525 w 1748645"/>
                  <a:gd name="connsiteY6" fmla="*/ 1140944 h 1417169"/>
                  <a:gd name="connsiteX7" fmla="*/ 727075 w 1748645"/>
                  <a:gd name="connsiteY7" fmla="*/ 1112369 h 1417169"/>
                  <a:gd name="connsiteX8" fmla="*/ 822325 w 1748645"/>
                  <a:gd name="connsiteY8" fmla="*/ 1102844 h 1417169"/>
                  <a:gd name="connsiteX9" fmla="*/ 964296 w 1748645"/>
                  <a:gd name="connsiteY9" fmla="*/ 950444 h 1417169"/>
                  <a:gd name="connsiteX10" fmla="*/ 1206557 w 1748645"/>
                  <a:gd name="connsiteY10" fmla="*/ 766736 h 1417169"/>
                  <a:gd name="connsiteX11" fmla="*/ 1285095 w 1748645"/>
                  <a:gd name="connsiteY11" fmla="*/ 664694 h 1417169"/>
                  <a:gd name="connsiteX12" fmla="*/ 1314506 w 1748645"/>
                  <a:gd name="connsiteY12" fmla="*/ 562755 h 1417169"/>
                  <a:gd name="connsiteX13" fmla="*/ 1427372 w 1748645"/>
                  <a:gd name="connsiteY13" fmla="*/ 486113 h 1417169"/>
                  <a:gd name="connsiteX14" fmla="*/ 1457145 w 1748645"/>
                  <a:gd name="connsiteY14" fmla="*/ 401585 h 1417169"/>
                  <a:gd name="connsiteX15" fmla="*/ 1504769 w 1748645"/>
                  <a:gd name="connsiteY15" fmla="*/ 269874 h 1417169"/>
                  <a:gd name="connsiteX16" fmla="*/ 1507402 w 1748645"/>
                  <a:gd name="connsiteY16" fmla="*/ 207910 h 1417169"/>
                  <a:gd name="connsiteX17" fmla="*/ 1604393 w 1748645"/>
                  <a:gd name="connsiteY17" fmla="*/ 153936 h 1417169"/>
                  <a:gd name="connsiteX18" fmla="*/ 1630810 w 1748645"/>
                  <a:gd name="connsiteY18" fmla="*/ 96343 h 1417169"/>
                  <a:gd name="connsiteX19" fmla="*/ 1668909 w 1748645"/>
                  <a:gd name="connsiteY19" fmla="*/ 12804 h 1417169"/>
                  <a:gd name="connsiteX20" fmla="*/ 1748645 w 1748645"/>
                  <a:gd name="connsiteY20" fmla="*/ 0 h 141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48645" h="1417169">
                    <a:moveTo>
                      <a:pt x="0" y="1417169"/>
                    </a:moveTo>
                    <a:lnTo>
                      <a:pt x="190500" y="1350494"/>
                    </a:lnTo>
                    <a:lnTo>
                      <a:pt x="260350" y="1302869"/>
                    </a:lnTo>
                    <a:lnTo>
                      <a:pt x="425450" y="1226669"/>
                    </a:lnTo>
                    <a:lnTo>
                      <a:pt x="473075" y="1204444"/>
                    </a:lnTo>
                    <a:lnTo>
                      <a:pt x="568325" y="1182219"/>
                    </a:lnTo>
                    <a:lnTo>
                      <a:pt x="644525" y="1140944"/>
                    </a:lnTo>
                    <a:lnTo>
                      <a:pt x="727075" y="1112369"/>
                    </a:lnTo>
                    <a:lnTo>
                      <a:pt x="822325" y="1102844"/>
                    </a:lnTo>
                    <a:lnTo>
                      <a:pt x="964296" y="950444"/>
                    </a:lnTo>
                    <a:lnTo>
                      <a:pt x="1206557" y="766736"/>
                    </a:lnTo>
                    <a:lnTo>
                      <a:pt x="1285095" y="664694"/>
                    </a:lnTo>
                    <a:lnTo>
                      <a:pt x="1314506" y="562755"/>
                    </a:lnTo>
                    <a:lnTo>
                      <a:pt x="1427372" y="486113"/>
                    </a:lnTo>
                    <a:lnTo>
                      <a:pt x="1457145" y="401585"/>
                    </a:lnTo>
                    <a:lnTo>
                      <a:pt x="1504769" y="269874"/>
                    </a:lnTo>
                    <a:lnTo>
                      <a:pt x="1507402" y="207910"/>
                    </a:lnTo>
                    <a:lnTo>
                      <a:pt x="1604393" y="153936"/>
                    </a:lnTo>
                    <a:lnTo>
                      <a:pt x="1630810" y="96343"/>
                    </a:lnTo>
                    <a:lnTo>
                      <a:pt x="1668909" y="12804"/>
                    </a:lnTo>
                    <a:lnTo>
                      <a:pt x="1748645" y="0"/>
                    </a:lnTo>
                  </a:path>
                </a:pathLst>
              </a:cu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5">
                <a:extLst>
                  <a:ext uri="{FF2B5EF4-FFF2-40B4-BE49-F238E27FC236}">
                    <a16:creationId xmlns:a16="http://schemas.microsoft.com/office/drawing/2014/main" id="{E670EA59-1227-420A-B9B7-AD62E32C1AFE}"/>
                  </a:ext>
                </a:extLst>
              </p:cNvPr>
              <p:cNvSpPr/>
              <p:nvPr/>
            </p:nvSpPr>
            <p:spPr>
              <a:xfrm>
                <a:off x="9686660" y="6208561"/>
                <a:ext cx="1266825" cy="223837"/>
              </a:xfrm>
              <a:custGeom>
                <a:avLst/>
                <a:gdLst>
                  <a:gd name="connsiteX0" fmla="*/ 0 w 1266825"/>
                  <a:gd name="connsiteY0" fmla="*/ 0 h 228600"/>
                  <a:gd name="connsiteX1" fmla="*/ 180975 w 1266825"/>
                  <a:gd name="connsiteY1" fmla="*/ 42862 h 228600"/>
                  <a:gd name="connsiteX2" fmla="*/ 247650 w 1266825"/>
                  <a:gd name="connsiteY2" fmla="*/ 100012 h 228600"/>
                  <a:gd name="connsiteX3" fmla="*/ 381000 w 1266825"/>
                  <a:gd name="connsiteY3" fmla="*/ 123825 h 228600"/>
                  <a:gd name="connsiteX4" fmla="*/ 528637 w 1266825"/>
                  <a:gd name="connsiteY4" fmla="*/ 66675 h 228600"/>
                  <a:gd name="connsiteX5" fmla="*/ 652462 w 1266825"/>
                  <a:gd name="connsiteY5" fmla="*/ 61912 h 228600"/>
                  <a:gd name="connsiteX6" fmla="*/ 747712 w 1266825"/>
                  <a:gd name="connsiteY6" fmla="*/ 80962 h 228600"/>
                  <a:gd name="connsiteX7" fmla="*/ 962025 w 1266825"/>
                  <a:gd name="connsiteY7" fmla="*/ 185737 h 228600"/>
                  <a:gd name="connsiteX8" fmla="*/ 1009650 w 1266825"/>
                  <a:gd name="connsiteY8" fmla="*/ 228600 h 228600"/>
                  <a:gd name="connsiteX9" fmla="*/ 1119187 w 1266825"/>
                  <a:gd name="connsiteY9" fmla="*/ 200025 h 228600"/>
                  <a:gd name="connsiteX10" fmla="*/ 1176337 w 1266825"/>
                  <a:gd name="connsiteY10" fmla="*/ 209550 h 228600"/>
                  <a:gd name="connsiteX11" fmla="*/ 1266825 w 1266825"/>
                  <a:gd name="connsiteY11" fmla="*/ 190500 h 228600"/>
                  <a:gd name="connsiteX0" fmla="*/ 0 w 1266825"/>
                  <a:gd name="connsiteY0" fmla="*/ 0 h 228600"/>
                  <a:gd name="connsiteX1" fmla="*/ 180975 w 1266825"/>
                  <a:gd name="connsiteY1" fmla="*/ 42862 h 228600"/>
                  <a:gd name="connsiteX2" fmla="*/ 247650 w 1266825"/>
                  <a:gd name="connsiteY2" fmla="*/ 100012 h 228600"/>
                  <a:gd name="connsiteX3" fmla="*/ 381000 w 1266825"/>
                  <a:gd name="connsiteY3" fmla="*/ 123825 h 228600"/>
                  <a:gd name="connsiteX4" fmla="*/ 528637 w 1266825"/>
                  <a:gd name="connsiteY4" fmla="*/ 66675 h 228600"/>
                  <a:gd name="connsiteX5" fmla="*/ 652462 w 1266825"/>
                  <a:gd name="connsiteY5" fmla="*/ 61912 h 228600"/>
                  <a:gd name="connsiteX6" fmla="*/ 747712 w 1266825"/>
                  <a:gd name="connsiteY6" fmla="*/ 80962 h 228600"/>
                  <a:gd name="connsiteX7" fmla="*/ 900112 w 1266825"/>
                  <a:gd name="connsiteY7" fmla="*/ 138112 h 228600"/>
                  <a:gd name="connsiteX8" fmla="*/ 1009650 w 1266825"/>
                  <a:gd name="connsiteY8" fmla="*/ 228600 h 228600"/>
                  <a:gd name="connsiteX9" fmla="*/ 1119187 w 1266825"/>
                  <a:gd name="connsiteY9" fmla="*/ 200025 h 228600"/>
                  <a:gd name="connsiteX10" fmla="*/ 1176337 w 1266825"/>
                  <a:gd name="connsiteY10" fmla="*/ 209550 h 228600"/>
                  <a:gd name="connsiteX11" fmla="*/ 1266825 w 1266825"/>
                  <a:gd name="connsiteY11" fmla="*/ 190500 h 228600"/>
                  <a:gd name="connsiteX0" fmla="*/ 0 w 1266825"/>
                  <a:gd name="connsiteY0" fmla="*/ 0 h 209550"/>
                  <a:gd name="connsiteX1" fmla="*/ 180975 w 1266825"/>
                  <a:gd name="connsiteY1" fmla="*/ 42862 h 209550"/>
                  <a:gd name="connsiteX2" fmla="*/ 247650 w 1266825"/>
                  <a:gd name="connsiteY2" fmla="*/ 100012 h 209550"/>
                  <a:gd name="connsiteX3" fmla="*/ 381000 w 1266825"/>
                  <a:gd name="connsiteY3" fmla="*/ 123825 h 209550"/>
                  <a:gd name="connsiteX4" fmla="*/ 528637 w 1266825"/>
                  <a:gd name="connsiteY4" fmla="*/ 66675 h 209550"/>
                  <a:gd name="connsiteX5" fmla="*/ 652462 w 1266825"/>
                  <a:gd name="connsiteY5" fmla="*/ 61912 h 209550"/>
                  <a:gd name="connsiteX6" fmla="*/ 747712 w 1266825"/>
                  <a:gd name="connsiteY6" fmla="*/ 80962 h 209550"/>
                  <a:gd name="connsiteX7" fmla="*/ 900112 w 1266825"/>
                  <a:gd name="connsiteY7" fmla="*/ 138112 h 209550"/>
                  <a:gd name="connsiteX8" fmla="*/ 976312 w 1266825"/>
                  <a:gd name="connsiteY8" fmla="*/ 190500 h 209550"/>
                  <a:gd name="connsiteX9" fmla="*/ 1119187 w 1266825"/>
                  <a:gd name="connsiteY9" fmla="*/ 200025 h 209550"/>
                  <a:gd name="connsiteX10" fmla="*/ 1176337 w 1266825"/>
                  <a:gd name="connsiteY10" fmla="*/ 209550 h 209550"/>
                  <a:gd name="connsiteX11" fmla="*/ 1266825 w 1266825"/>
                  <a:gd name="connsiteY11" fmla="*/ 190500 h 209550"/>
                  <a:gd name="connsiteX0" fmla="*/ 0 w 1266825"/>
                  <a:gd name="connsiteY0" fmla="*/ 0 h 223837"/>
                  <a:gd name="connsiteX1" fmla="*/ 180975 w 1266825"/>
                  <a:gd name="connsiteY1" fmla="*/ 42862 h 223837"/>
                  <a:gd name="connsiteX2" fmla="*/ 247650 w 1266825"/>
                  <a:gd name="connsiteY2" fmla="*/ 100012 h 223837"/>
                  <a:gd name="connsiteX3" fmla="*/ 381000 w 1266825"/>
                  <a:gd name="connsiteY3" fmla="*/ 123825 h 223837"/>
                  <a:gd name="connsiteX4" fmla="*/ 528637 w 1266825"/>
                  <a:gd name="connsiteY4" fmla="*/ 66675 h 223837"/>
                  <a:gd name="connsiteX5" fmla="*/ 652462 w 1266825"/>
                  <a:gd name="connsiteY5" fmla="*/ 61912 h 223837"/>
                  <a:gd name="connsiteX6" fmla="*/ 747712 w 1266825"/>
                  <a:gd name="connsiteY6" fmla="*/ 80962 h 223837"/>
                  <a:gd name="connsiteX7" fmla="*/ 900112 w 1266825"/>
                  <a:gd name="connsiteY7" fmla="*/ 138112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81000 w 1266825"/>
                  <a:gd name="connsiteY3" fmla="*/ 123825 h 223837"/>
                  <a:gd name="connsiteX4" fmla="*/ 528637 w 1266825"/>
                  <a:gd name="connsiteY4" fmla="*/ 66675 h 223837"/>
                  <a:gd name="connsiteX5" fmla="*/ 652462 w 1266825"/>
                  <a:gd name="connsiteY5" fmla="*/ 61912 h 223837"/>
                  <a:gd name="connsiteX6" fmla="*/ 747712 w 1266825"/>
                  <a:gd name="connsiteY6" fmla="*/ 80962 h 223837"/>
                  <a:gd name="connsiteX7" fmla="*/ 900112 w 1266825"/>
                  <a:gd name="connsiteY7" fmla="*/ 138112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78619 w 1266825"/>
                  <a:gd name="connsiteY3" fmla="*/ 66675 h 223837"/>
                  <a:gd name="connsiteX4" fmla="*/ 528637 w 1266825"/>
                  <a:gd name="connsiteY4" fmla="*/ 66675 h 223837"/>
                  <a:gd name="connsiteX5" fmla="*/ 652462 w 1266825"/>
                  <a:gd name="connsiteY5" fmla="*/ 61912 h 223837"/>
                  <a:gd name="connsiteX6" fmla="*/ 747712 w 1266825"/>
                  <a:gd name="connsiteY6" fmla="*/ 80962 h 223837"/>
                  <a:gd name="connsiteX7" fmla="*/ 900112 w 1266825"/>
                  <a:gd name="connsiteY7" fmla="*/ 138112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78619 w 1266825"/>
                  <a:gd name="connsiteY3" fmla="*/ 66675 h 223837"/>
                  <a:gd name="connsiteX4" fmla="*/ 495299 w 1266825"/>
                  <a:gd name="connsiteY4" fmla="*/ 45244 h 223837"/>
                  <a:gd name="connsiteX5" fmla="*/ 652462 w 1266825"/>
                  <a:gd name="connsiteY5" fmla="*/ 61912 h 223837"/>
                  <a:gd name="connsiteX6" fmla="*/ 747712 w 1266825"/>
                  <a:gd name="connsiteY6" fmla="*/ 80962 h 223837"/>
                  <a:gd name="connsiteX7" fmla="*/ 900112 w 1266825"/>
                  <a:gd name="connsiteY7" fmla="*/ 138112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78619 w 1266825"/>
                  <a:gd name="connsiteY3" fmla="*/ 66675 h 223837"/>
                  <a:gd name="connsiteX4" fmla="*/ 495299 w 1266825"/>
                  <a:gd name="connsiteY4" fmla="*/ 45244 h 223837"/>
                  <a:gd name="connsiteX5" fmla="*/ 657224 w 1266825"/>
                  <a:gd name="connsiteY5" fmla="*/ 50005 h 223837"/>
                  <a:gd name="connsiteX6" fmla="*/ 747712 w 1266825"/>
                  <a:gd name="connsiteY6" fmla="*/ 80962 h 223837"/>
                  <a:gd name="connsiteX7" fmla="*/ 900112 w 1266825"/>
                  <a:gd name="connsiteY7" fmla="*/ 138112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78619 w 1266825"/>
                  <a:gd name="connsiteY3" fmla="*/ 66675 h 223837"/>
                  <a:gd name="connsiteX4" fmla="*/ 495299 w 1266825"/>
                  <a:gd name="connsiteY4" fmla="*/ 45244 h 223837"/>
                  <a:gd name="connsiteX5" fmla="*/ 657224 w 1266825"/>
                  <a:gd name="connsiteY5" fmla="*/ 50005 h 223837"/>
                  <a:gd name="connsiteX6" fmla="*/ 761999 w 1266825"/>
                  <a:gd name="connsiteY6" fmla="*/ 83344 h 223837"/>
                  <a:gd name="connsiteX7" fmla="*/ 900112 w 1266825"/>
                  <a:gd name="connsiteY7" fmla="*/ 138112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78619 w 1266825"/>
                  <a:gd name="connsiteY3" fmla="*/ 66675 h 223837"/>
                  <a:gd name="connsiteX4" fmla="*/ 495299 w 1266825"/>
                  <a:gd name="connsiteY4" fmla="*/ 45244 h 223837"/>
                  <a:gd name="connsiteX5" fmla="*/ 657224 w 1266825"/>
                  <a:gd name="connsiteY5" fmla="*/ 50005 h 223837"/>
                  <a:gd name="connsiteX6" fmla="*/ 761999 w 1266825"/>
                  <a:gd name="connsiteY6" fmla="*/ 83344 h 223837"/>
                  <a:gd name="connsiteX7" fmla="*/ 909637 w 1266825"/>
                  <a:gd name="connsiteY7" fmla="*/ 128587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78619 w 1266825"/>
                  <a:gd name="connsiteY3" fmla="*/ 66675 h 223837"/>
                  <a:gd name="connsiteX4" fmla="*/ 495299 w 1266825"/>
                  <a:gd name="connsiteY4" fmla="*/ 45244 h 223837"/>
                  <a:gd name="connsiteX5" fmla="*/ 657224 w 1266825"/>
                  <a:gd name="connsiteY5" fmla="*/ 50005 h 223837"/>
                  <a:gd name="connsiteX6" fmla="*/ 761999 w 1266825"/>
                  <a:gd name="connsiteY6" fmla="*/ 83344 h 223837"/>
                  <a:gd name="connsiteX7" fmla="*/ 909637 w 1266825"/>
                  <a:gd name="connsiteY7" fmla="*/ 128587 h 223837"/>
                  <a:gd name="connsiteX8" fmla="*/ 1002506 w 1266825"/>
                  <a:gd name="connsiteY8" fmla="*/ 180975 h 223837"/>
                  <a:gd name="connsiteX9" fmla="*/ 1081087 w 1266825"/>
                  <a:gd name="connsiteY9" fmla="*/ 223837 h 223837"/>
                  <a:gd name="connsiteX10" fmla="*/ 1176337 w 1266825"/>
                  <a:gd name="connsiteY10" fmla="*/ 209550 h 223837"/>
                  <a:gd name="connsiteX11" fmla="*/ 1266825 w 1266825"/>
                  <a:gd name="connsiteY11" fmla="*/ 19050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6825" h="223837">
                    <a:moveTo>
                      <a:pt x="0" y="0"/>
                    </a:moveTo>
                    <a:lnTo>
                      <a:pt x="180975" y="42862"/>
                    </a:lnTo>
                    <a:lnTo>
                      <a:pt x="247650" y="71437"/>
                    </a:lnTo>
                    <a:lnTo>
                      <a:pt x="378619" y="66675"/>
                    </a:lnTo>
                    <a:lnTo>
                      <a:pt x="495299" y="45244"/>
                    </a:lnTo>
                    <a:lnTo>
                      <a:pt x="657224" y="50005"/>
                    </a:lnTo>
                    <a:lnTo>
                      <a:pt x="761999" y="83344"/>
                    </a:lnTo>
                    <a:lnTo>
                      <a:pt x="909637" y="128587"/>
                    </a:lnTo>
                    <a:lnTo>
                      <a:pt x="1002506" y="180975"/>
                    </a:lnTo>
                    <a:lnTo>
                      <a:pt x="1081087" y="223837"/>
                    </a:lnTo>
                    <a:lnTo>
                      <a:pt x="1176337" y="209550"/>
                    </a:lnTo>
                    <a:lnTo>
                      <a:pt x="1266825" y="190500"/>
                    </a:lnTo>
                  </a:path>
                </a:pathLst>
              </a:cu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Text Box 10">
              <a:extLst>
                <a:ext uri="{FF2B5EF4-FFF2-40B4-BE49-F238E27FC236}">
                  <a16:creationId xmlns:a16="http://schemas.microsoft.com/office/drawing/2014/main" id="{89965506-EF00-4C88-9859-57340B91BBEE}"/>
                </a:ext>
              </a:extLst>
            </p:cNvPr>
            <p:cNvSpPr txBox="1">
              <a:spLocks noChangeAspect="1" noChangeArrowheads="1"/>
            </p:cNvSpPr>
            <p:nvPr/>
          </p:nvSpPr>
          <p:spPr bwMode="auto">
            <a:xfrm>
              <a:off x="4663265" y="7714302"/>
              <a:ext cx="603863" cy="21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Aft>
                  <a:spcPts val="0"/>
                </a:spcAft>
              </a:pPr>
              <a:r>
                <a:rPr lang="ja-JP" sz="1000" b="1" kern="12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rPr>
                <a:t>大和川</a:t>
              </a:r>
              <a:endParaRPr lang="ja-JP" sz="1600" b="1"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Text Box 11">
              <a:extLst>
                <a:ext uri="{FF2B5EF4-FFF2-40B4-BE49-F238E27FC236}">
                  <a16:creationId xmlns:a16="http://schemas.microsoft.com/office/drawing/2014/main" id="{B0C2A585-C2E3-4328-87E7-B567DA9374CA}"/>
                </a:ext>
              </a:extLst>
            </p:cNvPr>
            <p:cNvSpPr txBox="1">
              <a:spLocks noChangeAspect="1" noChangeArrowheads="1"/>
            </p:cNvSpPr>
            <p:nvPr/>
          </p:nvSpPr>
          <p:spPr bwMode="auto">
            <a:xfrm>
              <a:off x="4521708" y="6427191"/>
              <a:ext cx="6581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Aft>
                  <a:spcPts val="0"/>
                </a:spcAft>
              </a:pPr>
              <a:r>
                <a:rPr lang="ja-JP" sz="1000" b="1" kern="12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rPr>
                <a:t>淀川</a:t>
              </a:r>
              <a:endParaRPr lang="ja-JP" sz="1200" b="1"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円/楕円 61">
              <a:extLst>
                <a:ext uri="{FF2B5EF4-FFF2-40B4-BE49-F238E27FC236}">
                  <a16:creationId xmlns:a16="http://schemas.microsoft.com/office/drawing/2014/main" id="{E77A9D54-136E-4951-B0E9-F2EDFC79AADE}"/>
                </a:ext>
              </a:extLst>
            </p:cNvPr>
            <p:cNvSpPr/>
            <p:nvPr/>
          </p:nvSpPr>
          <p:spPr>
            <a:xfrm>
              <a:off x="4069901" y="9084777"/>
              <a:ext cx="142239"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t>１</a:t>
              </a:r>
              <a:endParaRPr kumimoji="1" lang="ja-JP" altLang="en-US" sz="800" b="1" dirty="0"/>
            </a:p>
          </p:txBody>
        </p:sp>
        <p:sp>
          <p:nvSpPr>
            <p:cNvPr id="47" name="円/楕円 63">
              <a:extLst>
                <a:ext uri="{FF2B5EF4-FFF2-40B4-BE49-F238E27FC236}">
                  <a16:creationId xmlns:a16="http://schemas.microsoft.com/office/drawing/2014/main" id="{70517413-C3D7-4160-B9F8-DDE7CF09981D}"/>
                </a:ext>
              </a:extLst>
            </p:cNvPr>
            <p:cNvSpPr/>
            <p:nvPr/>
          </p:nvSpPr>
          <p:spPr>
            <a:xfrm>
              <a:off x="2629300" y="9556486"/>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b="1" dirty="0"/>
                <a:t>６</a:t>
              </a:r>
            </a:p>
          </p:txBody>
        </p:sp>
        <p:sp>
          <p:nvSpPr>
            <p:cNvPr id="48" name="円/楕円 64">
              <a:extLst>
                <a:ext uri="{FF2B5EF4-FFF2-40B4-BE49-F238E27FC236}">
                  <a16:creationId xmlns:a16="http://schemas.microsoft.com/office/drawing/2014/main" id="{8092EA6D-C13A-4D50-A1E0-E5CE3C764DE8}"/>
                </a:ext>
              </a:extLst>
            </p:cNvPr>
            <p:cNvSpPr/>
            <p:nvPr/>
          </p:nvSpPr>
          <p:spPr>
            <a:xfrm>
              <a:off x="5516871" y="7548071"/>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t>３</a:t>
              </a:r>
              <a:endParaRPr kumimoji="1" lang="ja-JP" altLang="en-US" sz="800" b="1" dirty="0"/>
            </a:p>
          </p:txBody>
        </p:sp>
        <p:sp>
          <p:nvSpPr>
            <p:cNvPr id="49" name="円/楕円 65">
              <a:extLst>
                <a:ext uri="{FF2B5EF4-FFF2-40B4-BE49-F238E27FC236}">
                  <a16:creationId xmlns:a16="http://schemas.microsoft.com/office/drawing/2014/main" id="{F39070DE-48B1-4558-9D7A-74EC7DD60C1B}"/>
                </a:ext>
              </a:extLst>
            </p:cNvPr>
            <p:cNvSpPr/>
            <p:nvPr/>
          </p:nvSpPr>
          <p:spPr>
            <a:xfrm>
              <a:off x="5025209" y="6798946"/>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t>２</a:t>
              </a:r>
              <a:endParaRPr kumimoji="1" lang="ja-JP" altLang="en-US" sz="800" b="1" dirty="0"/>
            </a:p>
          </p:txBody>
        </p:sp>
        <p:sp>
          <p:nvSpPr>
            <p:cNvPr id="50" name="円/楕円 66">
              <a:extLst>
                <a:ext uri="{FF2B5EF4-FFF2-40B4-BE49-F238E27FC236}">
                  <a16:creationId xmlns:a16="http://schemas.microsoft.com/office/drawing/2014/main" id="{DA254346-D7F0-4272-954F-93A7136EF9A8}"/>
                </a:ext>
              </a:extLst>
            </p:cNvPr>
            <p:cNvSpPr/>
            <p:nvPr/>
          </p:nvSpPr>
          <p:spPr>
            <a:xfrm>
              <a:off x="3989059" y="8937908"/>
              <a:ext cx="142239"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t>４</a:t>
              </a:r>
            </a:p>
          </p:txBody>
        </p:sp>
        <p:sp>
          <p:nvSpPr>
            <p:cNvPr id="51" name="円/楕円 69">
              <a:extLst>
                <a:ext uri="{FF2B5EF4-FFF2-40B4-BE49-F238E27FC236}">
                  <a16:creationId xmlns:a16="http://schemas.microsoft.com/office/drawing/2014/main" id="{121A123A-FB60-482A-8AED-505DB153E010}"/>
                </a:ext>
              </a:extLst>
            </p:cNvPr>
            <p:cNvSpPr/>
            <p:nvPr/>
          </p:nvSpPr>
          <p:spPr>
            <a:xfrm>
              <a:off x="5551565" y="8257328"/>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800" b="1" dirty="0"/>
                <a:t>５</a:t>
              </a:r>
              <a:endParaRPr kumimoji="1" lang="ja-JP" altLang="en-US" sz="800" b="1" dirty="0"/>
            </a:p>
          </p:txBody>
        </p:sp>
        <p:sp>
          <p:nvSpPr>
            <p:cNvPr id="52" name="円/楕円 69">
              <a:extLst>
                <a:ext uri="{FF2B5EF4-FFF2-40B4-BE49-F238E27FC236}">
                  <a16:creationId xmlns:a16="http://schemas.microsoft.com/office/drawing/2014/main" id="{6A28CDFE-C824-43F6-89F5-C7F624A245B2}"/>
                </a:ext>
              </a:extLst>
            </p:cNvPr>
            <p:cNvSpPr/>
            <p:nvPr/>
          </p:nvSpPr>
          <p:spPr>
            <a:xfrm>
              <a:off x="4521708" y="5624701"/>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800" b="1" dirty="0"/>
                <a:t>７</a:t>
              </a:r>
              <a:endParaRPr kumimoji="1" lang="ja-JP" altLang="en-US" sz="800" b="1" dirty="0"/>
            </a:p>
          </p:txBody>
        </p:sp>
      </p:grpSp>
      <p:sp>
        <p:nvSpPr>
          <p:cNvPr id="29" name="テキスト ボックス 28">
            <a:extLst>
              <a:ext uri="{FF2B5EF4-FFF2-40B4-BE49-F238E27FC236}">
                <a16:creationId xmlns:a16="http://schemas.microsoft.com/office/drawing/2014/main" id="{A8E2CC7A-D74F-4A4B-8163-84A30A3E3256}"/>
              </a:ext>
            </a:extLst>
          </p:cNvPr>
          <p:cNvSpPr txBox="1"/>
          <p:nvPr/>
        </p:nvSpPr>
        <p:spPr>
          <a:xfrm>
            <a:off x="142614" y="173931"/>
            <a:ext cx="3085107"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◆「防ぐ」施策（土砂災害対策）</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a:extLst>
              <a:ext uri="{FF2B5EF4-FFF2-40B4-BE49-F238E27FC236}">
                <a16:creationId xmlns:a16="http://schemas.microsoft.com/office/drawing/2014/main" id="{CB6CB559-5A9F-4EC7-9742-BB4541ED4996}"/>
              </a:ext>
            </a:extLst>
          </p:cNvPr>
          <p:cNvSpPr txBox="1"/>
          <p:nvPr/>
        </p:nvSpPr>
        <p:spPr>
          <a:xfrm>
            <a:off x="183277" y="5737792"/>
            <a:ext cx="4557356" cy="1887696"/>
          </a:xfrm>
          <a:prstGeom prst="rect">
            <a:avLst/>
          </a:prstGeom>
          <a:solidFill>
            <a:schemeClr val="bg1"/>
          </a:solidFill>
          <a:ln>
            <a:noFill/>
          </a:ln>
        </p:spPr>
        <p:txBody>
          <a:bodyPr wrap="square" rtlCol="0" anchor="b">
            <a:spAutoFit/>
          </a:bodyPr>
          <a:lstStyle/>
          <a:p>
            <a:pPr>
              <a:lnSpc>
                <a:spcPts val="1400"/>
              </a:lnSpc>
            </a:pP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a:p>
            <a:pPr>
              <a:lnSpc>
                <a:spcPts val="1400"/>
              </a:lnSpc>
            </a:pP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a:p>
            <a:pPr>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①熊取大池（住吉川）の治水活用（熊取町）</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a:p>
            <a:pPr>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②寝屋川北部地下河川　城北立坑の建設（大阪市）</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a:p>
            <a:pPr>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③恩智川（法善寺）多目的遊水地の建設（柏原市）</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a:p>
            <a:pPr>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④住吉川地下調節池の築造工事（熊取町）</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a:p>
            <a:pPr>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⑤梅川の改修（河南町）</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a:p>
            <a:pPr>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⑥東川第三支渓砂防事業（岬町） </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a:p>
            <a:pPr>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⑦下止々呂美</a:t>
            </a:r>
            <a:r>
              <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rPr>
              <a:t>(3)</a:t>
            </a: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地区急傾斜地崩壊対策事業（箕面市）</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a:p>
            <a:pPr>
              <a:lnSpc>
                <a:spcPts val="1400"/>
              </a:lnSpc>
            </a:pPr>
            <a:endParaRPr lang="ja-JP" altLang="en-US" sz="1100" dirty="0">
              <a:latin typeface="メイリオ" panose="020B0604030504040204" pitchFamily="50" charset="-128"/>
              <a:ea typeface="メイリオ" panose="020B0604030504040204" pitchFamily="50" charset="-128"/>
            </a:endParaRPr>
          </a:p>
        </p:txBody>
      </p:sp>
      <p:sp>
        <p:nvSpPr>
          <p:cNvPr id="59" name="Text Box 523">
            <a:extLst>
              <a:ext uri="{FF2B5EF4-FFF2-40B4-BE49-F238E27FC236}">
                <a16:creationId xmlns:a16="http://schemas.microsoft.com/office/drawing/2014/main" id="{A9D0764C-D2DF-490C-BEDF-DDA1D112C123}"/>
              </a:ext>
            </a:extLst>
          </p:cNvPr>
          <p:cNvSpPr txBox="1">
            <a:spLocks noChangeArrowheads="1"/>
          </p:cNvSpPr>
          <p:nvPr/>
        </p:nvSpPr>
        <p:spPr bwMode="auto">
          <a:xfrm>
            <a:off x="157361" y="1709413"/>
            <a:ext cx="6429741" cy="1143450"/>
          </a:xfrm>
          <a:prstGeom prst="rect">
            <a:avLst/>
          </a:prstGeom>
          <a:noFill/>
          <a:ln w="9525">
            <a:noFill/>
            <a:prstDash val="dash"/>
            <a:miter lim="800000"/>
            <a:headEnd/>
            <a:tailEnd/>
          </a:ln>
        </p:spPr>
        <p:txBody>
          <a:bodyPr rot="0" vert="horz" wrap="square" lIns="74295" tIns="8890" rIns="74295" bIns="8890" anchor="t" anchorCtr="0" upright="1">
            <a:noAutofit/>
          </a:bodyPr>
          <a:lstStyle/>
          <a:p>
            <a:r>
              <a:rPr lang="ja-JP" altLang="en-US" sz="1100" dirty="0">
                <a:latin typeface="メイリオ" panose="020B0604030504040204" pitchFamily="50" charset="-128"/>
                <a:ea typeface="メイリオ" panose="020B0604030504040204" pitchFamily="50" charset="-128"/>
              </a:rPr>
              <a:t>＜令和６年度の事業＞</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a:t>
            </a:r>
            <a:r>
              <a:rPr lang="ja-JP" altLang="ja-JP" sz="1100" dirty="0">
                <a:latin typeface="メイリオ" panose="020B0604030504040204" pitchFamily="50" charset="-128"/>
                <a:ea typeface="メイリオ" panose="020B0604030504040204" pitchFamily="50" charset="-128"/>
                <a:cs typeface="Meiryo UI" panose="020B0604030504040204" pitchFamily="50" charset="-128"/>
              </a:rPr>
              <a:t>砂防事業</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⇒北川支川（枚方市・交野市）など</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30</a:t>
            </a:r>
            <a:r>
              <a:rPr lang="ja-JP" altLang="ja-JP" sz="1100" dirty="0">
                <a:latin typeface="メイリオ" panose="020B0604030504040204" pitchFamily="50" charset="-128"/>
                <a:ea typeface="メイリオ" panose="020B0604030504040204" pitchFamily="50" charset="-128"/>
                <a:cs typeface="Meiryo UI" panose="020B0604030504040204" pitchFamily="50" charset="-128"/>
              </a:rPr>
              <a:t>渓流</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（うち新規２渓流（中の谷川（箕面市）、</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築田川（東大阪市）））</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a:t>
            </a:r>
            <a:r>
              <a:rPr lang="zh-TW" altLang="ja-JP" sz="1100" dirty="0">
                <a:latin typeface="メイリオ" panose="020B0604030504040204" pitchFamily="50" charset="-128"/>
                <a:ea typeface="メイリオ" panose="020B0604030504040204" pitchFamily="50" charset="-128"/>
                <a:cs typeface="Meiryo UI" panose="020B0604030504040204" pitchFamily="50" charset="-128"/>
              </a:rPr>
              <a:t>急傾斜地崩壊対策事業</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⇒奥今滝（１）地区（高槻市）など</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10</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地区</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・施設の保全　⇒豪雨への備えとして、砂溜工などの堆積土砂撤去を実施するとともに、引き続き、</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砂防施設点検をもとに計画的な維持管理に努めます。</a:t>
            </a:r>
          </a:p>
        </p:txBody>
      </p:sp>
      <p:sp>
        <p:nvSpPr>
          <p:cNvPr id="63" name="Text Box 523">
            <a:extLst>
              <a:ext uri="{FF2B5EF4-FFF2-40B4-BE49-F238E27FC236}">
                <a16:creationId xmlns:a16="http://schemas.microsoft.com/office/drawing/2014/main" id="{0D4A7EFE-CDF8-46EC-9FD8-4BD6D62C0610}"/>
              </a:ext>
            </a:extLst>
          </p:cNvPr>
          <p:cNvSpPr txBox="1">
            <a:spLocks noChangeArrowheads="1"/>
          </p:cNvSpPr>
          <p:nvPr/>
        </p:nvSpPr>
        <p:spPr bwMode="auto">
          <a:xfrm>
            <a:off x="126917" y="867113"/>
            <a:ext cx="6576390" cy="695062"/>
          </a:xfrm>
          <a:prstGeom prst="rect">
            <a:avLst/>
          </a:prstGeom>
          <a:noFill/>
          <a:ln w="9525">
            <a:noFill/>
            <a:prstDash val="dash"/>
            <a:miter lim="800000"/>
            <a:headEnd/>
            <a:tailEnd/>
          </a:ln>
        </p:spPr>
        <p:txBody>
          <a:bodyPr rot="0" vert="horz" wrap="square" lIns="74295" tIns="8890" rIns="74295" bIns="8890" anchor="t" anchorCtr="0" upright="1">
            <a:spAutoFit/>
          </a:bodyPr>
          <a:lstStyle/>
          <a:p>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土砂災害対策施設の整備については、地形などの「災害発生の危険度」と被害想定区域に含まれる要配慮者利用施設や避難所・避難路等の「災害発生時の影響」により整備箇所を重点化して着実に実施します。なお、災害発生などに伴う現地の状況変化や、「災害発生の危険度」の高まりを考慮し、優先順位の見直しを随時行います。</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8" name="テキスト ボックス 67">
            <a:extLst>
              <a:ext uri="{FF2B5EF4-FFF2-40B4-BE49-F238E27FC236}">
                <a16:creationId xmlns:a16="http://schemas.microsoft.com/office/drawing/2014/main" id="{550BBCED-7A7A-481B-AC95-9EFE124A9572}"/>
              </a:ext>
            </a:extLst>
          </p:cNvPr>
          <p:cNvSpPr txBox="1"/>
          <p:nvPr/>
        </p:nvSpPr>
        <p:spPr>
          <a:xfrm>
            <a:off x="0" y="572517"/>
            <a:ext cx="2483283"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土砂災害対策施設の整備</a:t>
            </a:r>
            <a:r>
              <a:rPr kumimoji="1" lang="en-US" altLang="ja-JP" sz="1200" b="1" dirty="0">
                <a:latin typeface="メイリオ" panose="020B0604030504040204" pitchFamily="50" charset="-128"/>
                <a:ea typeface="メイリオ" panose="020B0604030504040204" pitchFamily="50" charset="-128"/>
              </a:rPr>
              <a:t>】</a:t>
            </a:r>
          </a:p>
        </p:txBody>
      </p:sp>
      <p:sp>
        <p:nvSpPr>
          <p:cNvPr id="71" name="正方形/長方形 70">
            <a:extLst>
              <a:ext uri="{FF2B5EF4-FFF2-40B4-BE49-F238E27FC236}">
                <a16:creationId xmlns:a16="http://schemas.microsoft.com/office/drawing/2014/main" id="{EECEB718-4A1B-4EB9-A8CA-09ABF0BFB9D4}"/>
              </a:ext>
            </a:extLst>
          </p:cNvPr>
          <p:cNvSpPr/>
          <p:nvPr/>
        </p:nvSpPr>
        <p:spPr>
          <a:xfrm>
            <a:off x="203605" y="1655733"/>
            <a:ext cx="6383497" cy="111890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Text Box 630">
            <a:extLst>
              <a:ext uri="{FF2B5EF4-FFF2-40B4-BE49-F238E27FC236}">
                <a16:creationId xmlns:a16="http://schemas.microsoft.com/office/drawing/2014/main" id="{851B0631-30D7-4BF5-AB09-34550B7D5494}"/>
              </a:ext>
            </a:extLst>
          </p:cNvPr>
          <p:cNvSpPr txBox="1">
            <a:spLocks noChangeArrowheads="1"/>
          </p:cNvSpPr>
          <p:nvPr/>
        </p:nvSpPr>
        <p:spPr bwMode="auto">
          <a:xfrm>
            <a:off x="859943" y="4844112"/>
            <a:ext cx="1996700" cy="310150"/>
          </a:xfrm>
          <a:prstGeom prst="rect">
            <a:avLst/>
          </a:prstGeom>
          <a:noFill/>
          <a:ln w="9525">
            <a:noFill/>
            <a:miter lim="800000"/>
            <a:headEnd/>
            <a:tailEnd/>
          </a:ln>
        </p:spPr>
        <p:txBody>
          <a:bodyPr rot="0" vert="horz" wrap="none" lIns="74295" tIns="8890" rIns="74295" bIns="8890" anchor="ctr" anchorCtr="1" upright="1">
            <a:spAutoFit/>
          </a:bodyPr>
          <a:lstStyle/>
          <a:p>
            <a:pPr algn="ctr">
              <a:lnSpc>
                <a:spcPts val="1200"/>
              </a:lnSpc>
            </a:pP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東川第三支渓砂防事業（</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⑥）岬町</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令和５年度概成</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3" name="Text Box 630">
            <a:extLst>
              <a:ext uri="{FF2B5EF4-FFF2-40B4-BE49-F238E27FC236}">
                <a16:creationId xmlns:a16="http://schemas.microsoft.com/office/drawing/2014/main" id="{7048C892-DB81-4E53-92BF-E135E42C5D2F}"/>
              </a:ext>
            </a:extLst>
          </p:cNvPr>
          <p:cNvSpPr txBox="1">
            <a:spLocks noChangeArrowheads="1"/>
          </p:cNvSpPr>
          <p:nvPr/>
        </p:nvSpPr>
        <p:spPr bwMode="auto">
          <a:xfrm>
            <a:off x="3208931" y="4841766"/>
            <a:ext cx="3491283" cy="310150"/>
          </a:xfrm>
          <a:prstGeom prst="rect">
            <a:avLst/>
          </a:prstGeom>
          <a:noFill/>
          <a:ln w="9525">
            <a:noFill/>
            <a:miter lim="800000"/>
            <a:headEnd/>
            <a:tailEnd/>
          </a:ln>
        </p:spPr>
        <p:txBody>
          <a:bodyPr rot="0" vert="horz" wrap="square" lIns="74295" tIns="8890" rIns="74295" bIns="8890" anchor="ctr" anchorCtr="1" upright="1">
            <a:spAutoFit/>
          </a:bodyPr>
          <a:lstStyle/>
          <a:p>
            <a:pPr algn="ctr">
              <a:lnSpc>
                <a:spcPts val="1200"/>
              </a:lnSpc>
            </a:pP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下止々呂美</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３</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地区急傾斜地崩壊対策事業（</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⑦）箕面市</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令和５年度概成</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74" name="図 73">
            <a:extLst>
              <a:ext uri="{FF2B5EF4-FFF2-40B4-BE49-F238E27FC236}">
                <a16:creationId xmlns:a16="http://schemas.microsoft.com/office/drawing/2014/main" id="{71B7FE1B-759D-472A-A5DA-F29009B809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460" y="2855371"/>
            <a:ext cx="2595666" cy="1946749"/>
          </a:xfrm>
          <a:prstGeom prst="rect">
            <a:avLst/>
          </a:prstGeom>
        </p:spPr>
      </p:pic>
      <p:pic>
        <p:nvPicPr>
          <p:cNvPr id="75" name="図 74">
            <a:extLst>
              <a:ext uri="{FF2B5EF4-FFF2-40B4-BE49-F238E27FC236}">
                <a16:creationId xmlns:a16="http://schemas.microsoft.com/office/drawing/2014/main" id="{62561345-9D70-4016-9D97-B119FB46CC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1876" y="2854707"/>
            <a:ext cx="2572996" cy="1929747"/>
          </a:xfrm>
          <a:prstGeom prst="rect">
            <a:avLst/>
          </a:prstGeom>
        </p:spPr>
      </p:pic>
      <p:sp>
        <p:nvSpPr>
          <p:cNvPr id="76" name="テキスト ボックス 75">
            <a:extLst>
              <a:ext uri="{FF2B5EF4-FFF2-40B4-BE49-F238E27FC236}">
                <a16:creationId xmlns:a16="http://schemas.microsoft.com/office/drawing/2014/main" id="{D14236E6-985B-46C5-8425-E8EC87B8CEF9}"/>
              </a:ext>
            </a:extLst>
          </p:cNvPr>
          <p:cNvSpPr txBox="1"/>
          <p:nvPr/>
        </p:nvSpPr>
        <p:spPr>
          <a:xfrm>
            <a:off x="183277" y="5731586"/>
            <a:ext cx="3383987"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lvl="0" defTabSz="914400">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◆治水対策・土砂災害対策  写真箇所図</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7" name="直線コネクタ 76">
            <a:extLst>
              <a:ext uri="{FF2B5EF4-FFF2-40B4-BE49-F238E27FC236}">
                <a16:creationId xmlns:a16="http://schemas.microsoft.com/office/drawing/2014/main" id="{78AF74EA-D738-48F9-830D-3A7C063B2CC8}"/>
              </a:ext>
            </a:extLst>
          </p:cNvPr>
          <p:cNvCxnSpPr/>
          <p:nvPr/>
        </p:nvCxnSpPr>
        <p:spPr>
          <a:xfrm>
            <a:off x="103112" y="5553830"/>
            <a:ext cx="66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59556652-224F-4DC2-A15C-3E598DB45979}"/>
              </a:ext>
            </a:extLst>
          </p:cNvPr>
          <p:cNvSpPr txBox="1"/>
          <p:nvPr/>
        </p:nvSpPr>
        <p:spPr>
          <a:xfrm>
            <a:off x="103112" y="7478308"/>
            <a:ext cx="2771569" cy="261610"/>
          </a:xfrm>
          <a:prstGeom prst="rect">
            <a:avLst/>
          </a:prstGeom>
          <a:noFill/>
        </p:spPr>
        <p:txBody>
          <a:bodyPr wrap="square" rtlCol="0">
            <a:spAutoFit/>
          </a:bodyPr>
          <a:lstStyle/>
          <a:p>
            <a:pPr lvl="0" algn="ctr"/>
            <a:r>
              <a:rPr lang="ja-JP" altLang="en-US" sz="1100" kern="100" dirty="0">
                <a:solidFill>
                  <a:prstClr val="black"/>
                </a:solidFill>
                <a:latin typeface="メイリオ" panose="020B0604030504040204" pitchFamily="50" charset="-128"/>
                <a:ea typeface="メイリオ" panose="020B0604030504040204" pitchFamily="50" charset="-128"/>
                <a:cs typeface="Times New Roman"/>
              </a:rPr>
              <a:t>（</a:t>
            </a:r>
            <a:r>
              <a:rPr lang="en-US" altLang="ja-JP" sz="1100" kern="100" dirty="0">
                <a:solidFill>
                  <a:prstClr val="black"/>
                </a:solidFill>
                <a:latin typeface="メイリオ" panose="020B0604030504040204" pitchFamily="50" charset="-128"/>
                <a:ea typeface="メイリオ" panose="020B0604030504040204" pitchFamily="50" charset="-128"/>
                <a:cs typeface="Times New Roman"/>
              </a:rPr>
              <a:t>※</a:t>
            </a:r>
            <a:r>
              <a:rPr lang="ja-JP" altLang="en-US" sz="1100" kern="100" dirty="0">
                <a:solidFill>
                  <a:prstClr val="black"/>
                </a:solidFill>
                <a:latin typeface="メイリオ" panose="020B0604030504040204" pitchFamily="50" charset="-128"/>
                <a:ea typeface="メイリオ" panose="020B0604030504040204" pitchFamily="50" charset="-128"/>
                <a:cs typeface="Times New Roman"/>
              </a:rPr>
              <a:t>写真番号は</a:t>
            </a:r>
            <a:r>
              <a:rPr lang="ja-JP" altLang="en-US" sz="1100" kern="100" dirty="0">
                <a:latin typeface="メイリオ" panose="020B0604030504040204" pitchFamily="50" charset="-128"/>
                <a:ea typeface="メイリオ" panose="020B0604030504040204" pitchFamily="50" charset="-128"/>
                <a:cs typeface="Times New Roman"/>
              </a:rPr>
              <a:t>、写真</a:t>
            </a:r>
            <a:r>
              <a:rPr lang="ja-JP" altLang="en-US" sz="1100" kern="100" dirty="0">
                <a:solidFill>
                  <a:prstClr val="black"/>
                </a:solidFill>
                <a:latin typeface="メイリオ" panose="020B0604030504040204" pitchFamily="50" charset="-128"/>
                <a:ea typeface="メイリオ" panose="020B0604030504040204" pitchFamily="50" charset="-128"/>
                <a:cs typeface="Times New Roman"/>
              </a:rPr>
              <a:t>箇所図と対応）</a:t>
            </a:r>
            <a:endParaRPr lang="en-US" altLang="ja-JP" sz="1100" kern="100" dirty="0">
              <a:solidFill>
                <a:prstClr val="black"/>
              </a:solidFill>
              <a:latin typeface="メイリオ" panose="020B0604030504040204" pitchFamily="50" charset="-128"/>
              <a:ea typeface="メイリオ" panose="020B0604030504040204" pitchFamily="50" charset="-128"/>
              <a:cs typeface="Times New Roman"/>
            </a:endParaRPr>
          </a:p>
        </p:txBody>
      </p:sp>
      <p:sp>
        <p:nvSpPr>
          <p:cNvPr id="79" name="テキスト ボックス 78">
            <a:extLst>
              <a:ext uri="{FF2B5EF4-FFF2-40B4-BE49-F238E27FC236}">
                <a16:creationId xmlns:a16="http://schemas.microsoft.com/office/drawing/2014/main" id="{7EC00718-54E2-4717-AD52-19596B2BBF65}"/>
              </a:ext>
            </a:extLst>
          </p:cNvPr>
          <p:cNvSpPr txBox="1"/>
          <p:nvPr/>
        </p:nvSpPr>
        <p:spPr>
          <a:xfrm>
            <a:off x="4395248" y="5202330"/>
            <a:ext cx="2771569" cy="230832"/>
          </a:xfrm>
          <a:prstGeom prst="rect">
            <a:avLst/>
          </a:prstGeom>
          <a:noFill/>
        </p:spPr>
        <p:txBody>
          <a:bodyPr wrap="square" rtlCol="0">
            <a:spAutoFit/>
          </a:bodyPr>
          <a:lstStyle/>
          <a:p>
            <a:pPr lvl="0" algn="ctr"/>
            <a:r>
              <a:rPr lang="ja-JP" altLang="en-US" sz="900" kern="100" dirty="0">
                <a:solidFill>
                  <a:prstClr val="black"/>
                </a:solidFill>
                <a:latin typeface="HGPｺﾞｼｯｸM" panose="020B0600000000000000" pitchFamily="50" charset="-128"/>
                <a:ea typeface="HGPｺﾞｼｯｸM" panose="020B0600000000000000" pitchFamily="50" charset="-128"/>
                <a:cs typeface="Times New Roman"/>
              </a:rPr>
              <a:t>（</a:t>
            </a:r>
            <a:r>
              <a:rPr lang="en-US" altLang="ja-JP" sz="900" kern="100" dirty="0">
                <a:solidFill>
                  <a:prstClr val="black"/>
                </a:solidFill>
                <a:latin typeface="HGPｺﾞｼｯｸM" panose="020B0600000000000000" pitchFamily="50" charset="-128"/>
                <a:ea typeface="HGPｺﾞｼｯｸM" panose="020B0600000000000000" pitchFamily="50" charset="-128"/>
                <a:cs typeface="Times New Roman"/>
              </a:rPr>
              <a:t>※</a:t>
            </a:r>
            <a:r>
              <a:rPr lang="ja-JP" altLang="en-US" sz="900" kern="100" dirty="0">
                <a:solidFill>
                  <a:prstClr val="black"/>
                </a:solidFill>
                <a:latin typeface="HGPｺﾞｼｯｸM" panose="020B0600000000000000" pitchFamily="50" charset="-128"/>
                <a:ea typeface="HGPｺﾞｼｯｸM" panose="020B0600000000000000" pitchFamily="50" charset="-128"/>
                <a:cs typeface="Times New Roman"/>
              </a:rPr>
              <a:t>写真番号は</a:t>
            </a:r>
            <a:r>
              <a:rPr lang="ja-JP" altLang="en-US" sz="900" kern="100" dirty="0">
                <a:latin typeface="HGPｺﾞｼｯｸM" panose="020B0600000000000000" pitchFamily="50" charset="-128"/>
                <a:ea typeface="HGPｺﾞｼｯｸM" panose="020B0600000000000000" pitchFamily="50" charset="-128"/>
                <a:cs typeface="Times New Roman"/>
              </a:rPr>
              <a:t>、写真</a:t>
            </a:r>
            <a:r>
              <a:rPr lang="ja-JP" altLang="en-US" sz="900" kern="100" dirty="0">
                <a:solidFill>
                  <a:prstClr val="black"/>
                </a:solidFill>
                <a:latin typeface="HGPｺﾞｼｯｸM" panose="020B0600000000000000" pitchFamily="50" charset="-128"/>
                <a:ea typeface="HGPｺﾞｼｯｸM" panose="020B0600000000000000" pitchFamily="50" charset="-128"/>
                <a:cs typeface="Times New Roman"/>
              </a:rPr>
              <a:t>箇所図と対応）</a:t>
            </a:r>
            <a:endParaRPr lang="en-US" altLang="ja-JP" sz="900" kern="100" dirty="0">
              <a:solidFill>
                <a:prstClr val="black"/>
              </a:solidFill>
              <a:latin typeface="HGPｺﾞｼｯｸM" panose="020B0600000000000000" pitchFamily="50" charset="-128"/>
              <a:ea typeface="HGPｺﾞｼｯｸM" panose="020B0600000000000000" pitchFamily="50" charset="-128"/>
              <a:cs typeface="Times New Roman"/>
            </a:endParaRPr>
          </a:p>
        </p:txBody>
      </p:sp>
    </p:spTree>
    <p:extLst>
      <p:ext uri="{BB962C8B-B14F-4D97-AF65-F5344CB8AC3E}">
        <p14:creationId xmlns:p14="http://schemas.microsoft.com/office/powerpoint/2010/main" val="5757070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30000"/>
          </a:srgbClr>
        </a:solidFill>
        <a:ln w="9525">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B3FCE8-3714-4E4E-92AA-FEC309128BEE}">
  <ds:schemaRefs>
    <ds:schemaRef ds:uri="http://www.w3.org/XML/1998/namespace"/>
    <ds:schemaRef ds:uri="4e21aece-359b-4e6f-8f54-c70e1e237c6a"/>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C6251FB-4DB8-44F1-8EC8-16E3FECF0926}">
  <ds:schemaRefs>
    <ds:schemaRef ds:uri="http://schemas.microsoft.com/sharepoint/v3/contenttype/forms"/>
  </ds:schemaRefs>
</ds:datastoreItem>
</file>

<file path=customXml/itemProps3.xml><?xml version="1.0" encoding="utf-8"?>
<ds:datastoreItem xmlns:ds="http://schemas.openxmlformats.org/officeDocument/2006/customXml" ds:itemID="{F27088AF-A274-45DD-AAB7-D39117A431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22908</TotalTime>
  <Words>2329</Words>
  <Application>Microsoft Office PowerPoint</Application>
  <PresentationFormat>A4 210 x 297 mm</PresentationFormat>
  <Paragraphs>170</Paragraphs>
  <Slides>5</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5</vt:i4>
      </vt:variant>
    </vt:vector>
  </HeadingPairs>
  <TitlesOfParts>
    <vt:vector size="17" baseType="lpstr">
      <vt:lpstr>BIZ UDPゴシック</vt:lpstr>
      <vt:lpstr>HGPｺﾞｼｯｸM</vt:lpstr>
      <vt:lpstr>HGｺﾞｼｯｸM</vt:lpstr>
      <vt:lpstr>HG丸ｺﾞｼｯｸM-PRO</vt:lpstr>
      <vt:lpstr>Meiryo UI</vt:lpstr>
      <vt:lpstr>ＭＳ Ｐゴシック</vt:lpstr>
      <vt:lpstr>メイリオ</vt:lpstr>
      <vt:lpstr>Arial</vt:lpstr>
      <vt:lpstr>Calibri</vt:lpstr>
      <vt:lpstr>Century</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福岡　将士</cp:lastModifiedBy>
  <cp:revision>1098</cp:revision>
  <cp:lastPrinted>2024-05-08T04:07:17Z</cp:lastPrinted>
  <dcterms:created xsi:type="dcterms:W3CDTF">2014-03-20T02:33:56Z</dcterms:created>
  <dcterms:modified xsi:type="dcterms:W3CDTF">2024-05-15T03:57:51Z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