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317" r:id="rId5"/>
  </p:sldIdLst>
  <p:sldSz cx="6858000" cy="9906000" type="A4"/>
  <p:notesSz cx="6807200" cy="9939338"/>
  <p:defaultText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FF"/>
    <a:srgbClr val="749DF8"/>
    <a:srgbClr val="83A5E9"/>
    <a:srgbClr val="7DD7E9"/>
    <a:srgbClr val="66FFCC"/>
    <a:srgbClr val="66FFFF"/>
    <a:srgbClr val="00FFFF"/>
    <a:srgbClr val="0000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4660"/>
  </p:normalViewPr>
  <p:slideViewPr>
    <p:cSldViewPr>
      <p:cViewPr varScale="1">
        <p:scale>
          <a:sx n="47" d="100"/>
          <a:sy n="47" d="100"/>
        </p:scale>
        <p:origin x="1714" y="48"/>
      </p:cViewPr>
      <p:guideLst>
        <p:guide orient="horz" pos="3120"/>
        <p:guide pos="2160"/>
      </p:guideLst>
    </p:cSldViewPr>
  </p:slideViewPr>
  <p:notesTextViewPr>
    <p:cViewPr>
      <p:scale>
        <a:sx n="33" d="100"/>
        <a:sy n="33" d="100"/>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08" tIns="45705" rIns="91408"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08" tIns="45705" rIns="91408" bIns="45705" rtlCol="0"/>
          <a:lstStyle>
            <a:lvl1pPr algn="r">
              <a:defRPr sz="1200"/>
            </a:lvl1pPr>
          </a:lstStyle>
          <a:p>
            <a:fld id="{8C4B1DFA-63CB-4409-B79B-3E7A797BB94C}" type="datetimeFigureOut">
              <a:rPr kumimoji="1" lang="ja-JP" altLang="en-US" smtClean="0"/>
              <a:t>2024/5/15</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08" tIns="45705" rIns="91408" bIns="45705" rtlCol="0" anchor="ctr"/>
          <a:lstStyle/>
          <a:p>
            <a:endParaRPr lang="ja-JP" altLang="en-US"/>
          </a:p>
        </p:txBody>
      </p:sp>
      <p:sp>
        <p:nvSpPr>
          <p:cNvPr id="5" name="ノート プレースホルダー 4"/>
          <p:cNvSpPr>
            <a:spLocks noGrp="1"/>
          </p:cNvSpPr>
          <p:nvPr>
            <p:ph type="body" sz="quarter" idx="3"/>
          </p:nvPr>
        </p:nvSpPr>
        <p:spPr>
          <a:xfrm>
            <a:off x="681041" y="4721226"/>
            <a:ext cx="5445125" cy="4471988"/>
          </a:xfrm>
          <a:prstGeom prst="rect">
            <a:avLst/>
          </a:prstGeom>
        </p:spPr>
        <p:txBody>
          <a:bodyPr vert="horz" lIns="91408" tIns="45705" rIns="91408"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5"/>
            <a:ext cx="2949575" cy="496887"/>
          </a:xfrm>
          <a:prstGeom prst="rect">
            <a:avLst/>
          </a:prstGeom>
        </p:spPr>
        <p:txBody>
          <a:bodyPr vert="horz" lIns="91408" tIns="45705" rIns="91408"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5"/>
            <a:ext cx="2949575" cy="496887"/>
          </a:xfrm>
          <a:prstGeom prst="rect">
            <a:avLst/>
          </a:prstGeom>
        </p:spPr>
        <p:txBody>
          <a:bodyPr vert="horz" lIns="91408" tIns="45705" rIns="91408" bIns="45705" rtlCol="0" anchor="b"/>
          <a:lstStyle>
            <a:lvl1pPr algn="r">
              <a:defRPr sz="1200"/>
            </a:lvl1pPr>
          </a:lstStyle>
          <a:p>
            <a:fld id="{174C1E89-3F12-4E48-B209-26A556D2E5CE}" type="slidenum">
              <a:rPr kumimoji="1" lang="ja-JP" altLang="en-US" smtClean="0"/>
              <a:t>‹#›</a:t>
            </a:fld>
            <a:endParaRPr kumimoji="1" lang="ja-JP" altLang="en-US"/>
          </a:p>
        </p:txBody>
      </p:sp>
    </p:spTree>
    <p:extLst>
      <p:ext uri="{BB962C8B-B14F-4D97-AF65-F5344CB8AC3E}">
        <p14:creationId xmlns:p14="http://schemas.microsoft.com/office/powerpoint/2010/main" val="511976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456941" indent="0" algn="ctr">
              <a:buNone/>
              <a:defRPr>
                <a:solidFill>
                  <a:schemeClr val="tx1">
                    <a:tint val="75000"/>
                  </a:schemeClr>
                </a:solidFill>
              </a:defRPr>
            </a:lvl2pPr>
            <a:lvl3pPr marL="913881" indent="0" algn="ctr">
              <a:buNone/>
              <a:defRPr>
                <a:solidFill>
                  <a:schemeClr val="tx1">
                    <a:tint val="75000"/>
                  </a:schemeClr>
                </a:solidFill>
              </a:defRPr>
            </a:lvl3pPr>
            <a:lvl4pPr marL="1370821" indent="0" algn="ctr">
              <a:buNone/>
              <a:defRPr>
                <a:solidFill>
                  <a:schemeClr val="tx1">
                    <a:tint val="75000"/>
                  </a:schemeClr>
                </a:solidFill>
              </a:defRPr>
            </a:lvl4pPr>
            <a:lvl5pPr marL="1827762" indent="0" algn="ctr">
              <a:buNone/>
              <a:defRPr>
                <a:solidFill>
                  <a:schemeClr val="tx1">
                    <a:tint val="75000"/>
                  </a:schemeClr>
                </a:solidFill>
              </a:defRPr>
            </a:lvl5pPr>
            <a:lvl6pPr marL="2284702" indent="0" algn="ctr">
              <a:buNone/>
              <a:defRPr>
                <a:solidFill>
                  <a:schemeClr val="tx1">
                    <a:tint val="75000"/>
                  </a:schemeClr>
                </a:solidFill>
              </a:defRPr>
            </a:lvl6pPr>
            <a:lvl7pPr marL="2741643" indent="0" algn="ctr">
              <a:buNone/>
              <a:defRPr>
                <a:solidFill>
                  <a:schemeClr val="tx1">
                    <a:tint val="75000"/>
                  </a:schemeClr>
                </a:solidFill>
              </a:defRPr>
            </a:lvl7pPr>
            <a:lvl8pPr marL="3198584" indent="0" algn="ctr">
              <a:buNone/>
              <a:defRPr>
                <a:solidFill>
                  <a:schemeClr val="tx1">
                    <a:tint val="75000"/>
                  </a:schemeClr>
                </a:solidFill>
              </a:defRPr>
            </a:lvl8pPr>
            <a:lvl9pPr marL="36555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84713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0549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2415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06323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2000">
                <a:solidFill>
                  <a:schemeClr val="tx1">
                    <a:tint val="75000"/>
                  </a:schemeClr>
                </a:solidFill>
              </a:defRPr>
            </a:lvl1pPr>
            <a:lvl2pPr marL="456941" indent="0">
              <a:buNone/>
              <a:defRPr sz="1800">
                <a:solidFill>
                  <a:schemeClr val="tx1">
                    <a:tint val="75000"/>
                  </a:schemeClr>
                </a:solidFill>
              </a:defRPr>
            </a:lvl2pPr>
            <a:lvl3pPr marL="913881" indent="0">
              <a:buNone/>
              <a:defRPr sz="1600">
                <a:solidFill>
                  <a:schemeClr val="tx1">
                    <a:tint val="75000"/>
                  </a:schemeClr>
                </a:solidFill>
              </a:defRPr>
            </a:lvl3pPr>
            <a:lvl4pPr marL="1370821" indent="0">
              <a:buNone/>
              <a:defRPr sz="1400">
                <a:solidFill>
                  <a:schemeClr val="tx1">
                    <a:tint val="75000"/>
                  </a:schemeClr>
                </a:solidFill>
              </a:defRPr>
            </a:lvl4pPr>
            <a:lvl5pPr marL="1827762" indent="0">
              <a:buNone/>
              <a:defRPr sz="1400">
                <a:solidFill>
                  <a:schemeClr val="tx1">
                    <a:tint val="75000"/>
                  </a:schemeClr>
                </a:solidFill>
              </a:defRPr>
            </a:lvl5pPr>
            <a:lvl6pPr marL="2284702" indent="0">
              <a:buNone/>
              <a:defRPr sz="1400">
                <a:solidFill>
                  <a:schemeClr val="tx1">
                    <a:tint val="75000"/>
                  </a:schemeClr>
                </a:solidFill>
              </a:defRPr>
            </a:lvl6pPr>
            <a:lvl7pPr marL="2741643" indent="0">
              <a:buNone/>
              <a:defRPr sz="1400">
                <a:solidFill>
                  <a:schemeClr val="tx1">
                    <a:tint val="75000"/>
                  </a:schemeClr>
                </a:solidFill>
              </a:defRPr>
            </a:lvl7pPr>
            <a:lvl8pPr marL="3198584" indent="0">
              <a:buNone/>
              <a:defRPr sz="1400">
                <a:solidFill>
                  <a:schemeClr val="tx1">
                    <a:tint val="75000"/>
                  </a:schemeClr>
                </a:solidFill>
              </a:defRPr>
            </a:lvl8pPr>
            <a:lvl9pPr marL="3655524"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9542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14167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6"/>
            <a:ext cx="303014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0913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7073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4405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22579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6941" indent="0">
              <a:buNone/>
              <a:defRPr sz="2800"/>
            </a:lvl2pPr>
            <a:lvl3pPr marL="913881" indent="0">
              <a:buNone/>
              <a:defRPr sz="2400"/>
            </a:lvl3pPr>
            <a:lvl4pPr marL="1370821" indent="0">
              <a:buNone/>
              <a:defRPr sz="2000"/>
            </a:lvl4pPr>
            <a:lvl5pPr marL="1827762" indent="0">
              <a:buNone/>
              <a:defRPr sz="2000"/>
            </a:lvl5pPr>
            <a:lvl6pPr marL="2284702" indent="0">
              <a:buNone/>
              <a:defRPr sz="2000"/>
            </a:lvl6pPr>
            <a:lvl7pPr marL="2741643" indent="0">
              <a:buNone/>
              <a:defRPr sz="2000"/>
            </a:lvl7pPr>
            <a:lvl8pPr marL="3198584" indent="0">
              <a:buNone/>
              <a:defRPr sz="2000"/>
            </a:lvl8pPr>
            <a:lvl9pPr marL="3655524"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2019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388" tIns="45694" rIns="91388" bIns="4569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388" tIns="45694" rIns="91388" bIns="4569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388" tIns="45694" rIns="91388" bIns="45694" rtlCol="0" anchor="ctr"/>
          <a:lstStyle>
            <a:lvl1pPr algn="l">
              <a:defRPr sz="1200">
                <a:solidFill>
                  <a:schemeClr val="tx1">
                    <a:tint val="75000"/>
                  </a:schemeClr>
                </a:solidFill>
              </a:defRPr>
            </a:lvl1p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388" tIns="45694" rIns="91388" bIns="4569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388" tIns="45694" rIns="91388" bIns="45694" rtlCol="0" anchor="ctr"/>
          <a:lstStyle>
            <a:lvl1pPr algn="r">
              <a:defRPr sz="1200">
                <a:solidFill>
                  <a:schemeClr val="tx1">
                    <a:tint val="75000"/>
                  </a:schemeClr>
                </a:solidFill>
              </a:defRPr>
            </a:lvl1p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4882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881" rtl="0" eaLnBrk="1" latinLnBrk="0" hangingPunct="1">
        <a:spcBef>
          <a:spcPct val="0"/>
        </a:spcBef>
        <a:buNone/>
        <a:defRPr kumimoji="1" sz="4400" kern="1200">
          <a:solidFill>
            <a:schemeClr val="tx1"/>
          </a:solidFill>
          <a:latin typeface="+mj-lt"/>
          <a:ea typeface="+mj-ea"/>
          <a:cs typeface="+mj-cs"/>
        </a:defRPr>
      </a:lvl1pPr>
    </p:titleStyle>
    <p:bodyStyle>
      <a:lvl1pPr marL="342705" indent="-342705" algn="l" defTabSz="91388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528" indent="-285588" algn="l" defTabSz="91388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351" indent="-228470" algn="l" defTabSz="91388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29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23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17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011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705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399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emf"/><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図 105"/>
          <p:cNvPicPr>
            <a:picLocks noChangeAspect="1"/>
          </p:cNvPicPr>
          <p:nvPr/>
        </p:nvPicPr>
        <p:blipFill rotWithShape="1">
          <a:blip r:embed="rId2" cstate="print">
            <a:extLst>
              <a:ext uri="{28A0092B-C50C-407E-A947-70E740481C1C}">
                <a14:useLocalDpi xmlns:a14="http://schemas.microsoft.com/office/drawing/2010/main" val="0"/>
              </a:ext>
            </a:extLst>
          </a:blip>
          <a:srcRect l="6407" r="9719"/>
          <a:stretch/>
        </p:blipFill>
        <p:spPr>
          <a:xfrm>
            <a:off x="4079739" y="5161717"/>
            <a:ext cx="2594483" cy="1354067"/>
          </a:xfrm>
          <a:prstGeom prst="rect">
            <a:avLst/>
          </a:prstGeom>
        </p:spPr>
      </p:pic>
      <p:sp>
        <p:nvSpPr>
          <p:cNvPr id="1049" name="テキスト ボックス 1048"/>
          <p:cNvSpPr txBox="1"/>
          <p:nvPr/>
        </p:nvSpPr>
        <p:spPr>
          <a:xfrm>
            <a:off x="84318" y="608379"/>
            <a:ext cx="6687756" cy="938719"/>
          </a:xfrm>
          <a:prstGeom prst="rect">
            <a:avLst/>
          </a:prstGeom>
          <a:noFill/>
        </p:spPr>
        <p:txBody>
          <a:bodyPr wrap="square" rtlCol="0">
            <a:spAutoFit/>
          </a:bodyPr>
          <a:lstStyle/>
          <a:p>
            <a:pPr marL="0" marR="0" lvl="0" indent="-261938" algn="l" defTabSz="913881" rtl="0" eaLnBrk="1" fontAlgn="auto" latinLnBrk="0" hangingPunct="1">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大阪湾沿岸部は、広大な海抜ゼロメートル地帯に人口・資産や高度な都市機能が集積しており、津波などによりひとたび浸水が発生すると、甚大な人的・物的被害が発生し、我が国全体の国民生活・経済活動に極めて深刻な影響が生じる恐れがあります。</a:t>
            </a:r>
            <a:endParaRPr kumimoji="1"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261938" algn="l" defTabSz="913881" rtl="0" eaLnBrk="1" fontAlgn="auto" latinLnBrk="0" hangingPunct="1">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このため、将来の気候変動の影響や南海トラフ巨大地震による津波も考慮し、三大水門（安治川水門、尻無川水門、木津川水門）更新事業を実施しています。</a:t>
            </a:r>
            <a:endParaRPr kumimoji="1" lang="en-US" altLang="ja-JP"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4" name="正方形/長方形 6"/>
          <p:cNvSpPr>
            <a:spLocks noChangeArrowheads="1"/>
          </p:cNvSpPr>
          <p:nvPr/>
        </p:nvSpPr>
        <p:spPr bwMode="auto">
          <a:xfrm>
            <a:off x="123901" y="2067685"/>
            <a:ext cx="6708729" cy="2188228"/>
          </a:xfrm>
          <a:prstGeom prst="rect">
            <a:avLst/>
          </a:prstGeom>
          <a:noFill/>
          <a:ln>
            <a:solidFill>
              <a:schemeClr val="bg1">
                <a:alpha val="0"/>
              </a:schemeClr>
            </a:solidFill>
          </a:ln>
        </p:spPr>
        <p:txBody>
          <a:bodyPr wrap="square">
            <a:spAutoFit/>
          </a:bodyPr>
          <a:lstStyle/>
          <a:p>
            <a:pPr lvl="0">
              <a:lnSpc>
                <a:spcPts val="1500"/>
              </a:lnSpc>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30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年台風第</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21</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号では、第二室戸台風を上回る</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観測史上最高の潮位を記録しましたが、三大水門閉鎖などの適切な操作により</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市街地の高潮被害（</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直接的な被害軽減額のみの試算で約</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17</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兆円）を</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防ぐことができました。</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06" name="テキスト ボックス 17"/>
          <p:cNvSpPr txBox="1"/>
          <p:nvPr/>
        </p:nvSpPr>
        <p:spPr>
          <a:xfrm>
            <a:off x="478162" y="4785859"/>
            <a:ext cx="3188460" cy="1805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3881" rtl="0" eaLnBrk="1" fontAlgn="auto" latinLnBrk="0" hangingPunct="1">
              <a:spcBef>
                <a:spcPts val="0"/>
              </a:spcBef>
              <a:spcAft>
                <a:spcPts val="0"/>
              </a:spcAft>
              <a:buClrTx/>
              <a:buSzTx/>
              <a:buFontTx/>
              <a:buNone/>
              <a:tabLst/>
              <a:defRPr/>
            </a:pPr>
            <a:r>
              <a:rPr lang="ja-JP" altLang="en-US" sz="800" kern="100" noProof="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平成</a:t>
            </a:r>
            <a:r>
              <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30</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年台風第</a:t>
            </a:r>
            <a:r>
              <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21</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号到来時の</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木津</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川水門</a:t>
            </a:r>
          </a:p>
        </p:txBody>
      </p:sp>
      <p:sp>
        <p:nvSpPr>
          <p:cNvPr id="95" name="テキスト ボックス 94"/>
          <p:cNvSpPr txBox="1"/>
          <p:nvPr/>
        </p:nvSpPr>
        <p:spPr>
          <a:xfrm>
            <a:off x="4172923" y="2595897"/>
            <a:ext cx="2485372" cy="253916"/>
          </a:xfrm>
          <a:prstGeom prst="rect">
            <a:avLst/>
          </a:prstGeom>
          <a:noFill/>
        </p:spPr>
        <p:txBody>
          <a:bodyPr wrap="square" rtlCol="0">
            <a:spAutoFit/>
          </a:bodyPr>
          <a:lstStyle/>
          <a:p>
            <a:pPr algn="ctr"/>
            <a:r>
              <a:rPr kumimoji="1" lang="ja-JP" altLang="en-US" sz="1050" dirty="0">
                <a:latin typeface="メイリオ" panose="020B0604030504040204" pitchFamily="50" charset="-128"/>
                <a:ea typeface="メイリオ" panose="020B0604030504040204" pitchFamily="50" charset="-128"/>
              </a:rPr>
              <a:t>大阪府の高潮対策（イメージ図）</a:t>
            </a:r>
          </a:p>
        </p:txBody>
      </p:sp>
      <p:grpSp>
        <p:nvGrpSpPr>
          <p:cNvPr id="15" name="グループ化 14">
            <a:extLst>
              <a:ext uri="{FF2B5EF4-FFF2-40B4-BE49-F238E27FC236}">
                <a16:creationId xmlns:a16="http://schemas.microsoft.com/office/drawing/2014/main" id="{F0D6DE05-0374-4740-A79F-E3FA3751AB68}"/>
              </a:ext>
            </a:extLst>
          </p:cNvPr>
          <p:cNvGrpSpPr/>
          <p:nvPr/>
        </p:nvGrpSpPr>
        <p:grpSpPr>
          <a:xfrm>
            <a:off x="4000021" y="2887244"/>
            <a:ext cx="2713672" cy="2114962"/>
            <a:chOff x="4286702" y="1863284"/>
            <a:chExt cx="2485371" cy="1945439"/>
          </a:xfrm>
        </p:grpSpPr>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925" y="1863284"/>
              <a:ext cx="2480148" cy="1945439"/>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テキスト ボックス 95"/>
            <p:cNvSpPr txBox="1"/>
            <p:nvPr/>
          </p:nvSpPr>
          <p:spPr>
            <a:xfrm>
              <a:off x="5828443" y="3595683"/>
              <a:ext cx="776949" cy="191586"/>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7" name="テキスト ボックス 96"/>
            <p:cNvSpPr txBox="1"/>
            <p:nvPr/>
          </p:nvSpPr>
          <p:spPr>
            <a:xfrm>
              <a:off x="5406432" y="3285143"/>
              <a:ext cx="776949" cy="191586"/>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8" name="テキスト ボックス 97"/>
            <p:cNvSpPr txBox="1"/>
            <p:nvPr/>
          </p:nvSpPr>
          <p:spPr>
            <a:xfrm>
              <a:off x="4286702" y="2461748"/>
              <a:ext cx="776949" cy="191586"/>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9" name="テキスト ボックス 98"/>
            <p:cNvSpPr txBox="1"/>
            <p:nvPr/>
          </p:nvSpPr>
          <p:spPr>
            <a:xfrm>
              <a:off x="5324782" y="2100934"/>
              <a:ext cx="776949" cy="191586"/>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S56</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grpSp>
      <p:sp>
        <p:nvSpPr>
          <p:cNvPr id="84" name="テキスト ボックス 17"/>
          <p:cNvSpPr txBox="1"/>
          <p:nvPr/>
        </p:nvSpPr>
        <p:spPr>
          <a:xfrm>
            <a:off x="4054025" y="6504633"/>
            <a:ext cx="2594483" cy="2047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3881" rtl="0" eaLnBrk="1" fontAlgn="auto" latinLnBrk="0" hangingPunct="1">
              <a:lnSpc>
                <a:spcPts val="1300"/>
              </a:lnSpc>
              <a:spcBef>
                <a:spcPts val="0"/>
              </a:spcBef>
              <a:spcAft>
                <a:spcPts val="0"/>
              </a:spcAft>
              <a:buClrTx/>
              <a:buSzTx/>
              <a:buFontTx/>
              <a:buNone/>
              <a:tabLst/>
              <a:defRP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整備後の木津川水門のイメージ</a:t>
            </a:r>
            <a:endParaRPr kumimoji="1" lang="ja-JP" altLang="en-US"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テキスト ボックス 10"/>
          <p:cNvSpPr txBox="1"/>
          <p:nvPr/>
        </p:nvSpPr>
        <p:spPr>
          <a:xfrm>
            <a:off x="2470533" y="5171157"/>
            <a:ext cx="1433406" cy="215444"/>
          </a:xfrm>
          <a:prstGeom prst="rect">
            <a:avLst/>
          </a:prstGeom>
          <a:noFill/>
        </p:spPr>
        <p:txBody>
          <a:bodyPr wrap="none" rtlCol="0">
            <a:spAutoFit/>
          </a:bodyPr>
          <a:lstStyle/>
          <a:p>
            <a:r>
              <a:rPr kumimoji="1" lang="en-US" altLang="ja-JP" sz="800" dirty="0"/>
              <a:t>※1</a:t>
            </a:r>
            <a:r>
              <a:rPr kumimoji="1" lang="ja-JP" altLang="en-US" sz="800" dirty="0"/>
              <a:t>　</a:t>
            </a:r>
            <a:r>
              <a:rPr kumimoji="1" lang="en-US" altLang="ja-JP" sz="800" dirty="0"/>
              <a:t>14</a:t>
            </a:r>
            <a:r>
              <a:rPr kumimoji="1" lang="ja-JP" altLang="en-US" sz="800" dirty="0"/>
              <a:t>時</a:t>
            </a:r>
            <a:r>
              <a:rPr kumimoji="1" lang="en-US" altLang="ja-JP" sz="800" dirty="0"/>
              <a:t>20</a:t>
            </a:r>
            <a:r>
              <a:rPr kumimoji="1" lang="ja-JP" altLang="en-US" sz="800" dirty="0"/>
              <a:t>分時点の観測値</a:t>
            </a:r>
          </a:p>
        </p:txBody>
      </p:sp>
      <p:grpSp>
        <p:nvGrpSpPr>
          <p:cNvPr id="14" name="グループ化 13">
            <a:extLst>
              <a:ext uri="{FF2B5EF4-FFF2-40B4-BE49-F238E27FC236}">
                <a16:creationId xmlns:a16="http://schemas.microsoft.com/office/drawing/2014/main" id="{2EC82F75-5AD7-488B-8AA3-11E64712ACB0}"/>
              </a:ext>
            </a:extLst>
          </p:cNvPr>
          <p:cNvGrpSpPr>
            <a:grpSpLocks noChangeAspect="1"/>
          </p:cNvGrpSpPr>
          <p:nvPr/>
        </p:nvGrpSpPr>
        <p:grpSpPr>
          <a:xfrm>
            <a:off x="441927" y="2847318"/>
            <a:ext cx="3224696" cy="1930044"/>
            <a:chOff x="169303" y="2894822"/>
            <a:chExt cx="2516321" cy="1506068"/>
          </a:xfrm>
        </p:grpSpPr>
        <p:pic>
          <p:nvPicPr>
            <p:cNvPr id="85" name="図 84"/>
            <p:cNvPicPr>
              <a:picLocks noChangeAspect="1"/>
            </p:cNvPicPr>
            <p:nvPr/>
          </p:nvPicPr>
          <p:blipFill rotWithShape="1">
            <a:blip r:embed="rId4">
              <a:extLst>
                <a:ext uri="{BEBA8EAE-BF5A-486C-A8C5-ECC9F3942E4B}">
                  <a14:imgProps xmlns:a14="http://schemas.microsoft.com/office/drawing/2010/main">
                    <a14:imgLayer r:embed="rId5">
                      <a14:imgEffect>
                        <a14:sharpenSoften amount="34000"/>
                      </a14:imgEffect>
                      <a14:imgEffect>
                        <a14:brightnessContrast bright="3000" contrast="12000"/>
                      </a14:imgEffect>
                    </a14:imgLayer>
                  </a14:imgProps>
                </a:ext>
              </a:extLst>
            </a:blip>
            <a:srcRect l="5198" t="3765" r="8554" b="3376"/>
            <a:stretch/>
          </p:blipFill>
          <p:spPr>
            <a:xfrm>
              <a:off x="197578" y="2894822"/>
              <a:ext cx="2488046" cy="1506068"/>
            </a:xfrm>
            <a:prstGeom prst="rect">
              <a:avLst/>
            </a:prstGeom>
          </p:spPr>
        </p:pic>
        <p:sp>
          <p:nvSpPr>
            <p:cNvPr id="86" name="テキスト ボックス 85"/>
            <p:cNvSpPr txBox="1"/>
            <p:nvPr/>
          </p:nvSpPr>
          <p:spPr>
            <a:xfrm>
              <a:off x="169303" y="3229886"/>
              <a:ext cx="625492" cy="369332"/>
            </a:xfrm>
            <a:prstGeom prst="rect">
              <a:avLst/>
            </a:prstGeom>
            <a:noFill/>
          </p:spPr>
          <p:txBody>
            <a:bodyPr wrap="none" rtlCol="0">
              <a:spAutoFit/>
            </a:bodyPr>
            <a:lstStyle/>
            <a:p>
              <a:r>
                <a:rPr kumimoji="1" lang="ja-JP" altLang="en-US" sz="600" dirty="0">
                  <a:solidFill>
                    <a:schemeClr val="bg1"/>
                  </a:solidFill>
                  <a:effectLst>
                    <a:outerShdw blurRad="38100" dist="38100" dir="2700000" algn="tl">
                      <a:srgbClr val="000000">
                        <a:alpha val="43137"/>
                      </a:srgbClr>
                    </a:outerShdw>
                  </a:effectLst>
                </a:rPr>
                <a:t>水門内</a:t>
              </a:r>
              <a:endParaRPr kumimoji="1" lang="en-US" altLang="ja-JP" sz="600" dirty="0">
                <a:solidFill>
                  <a:schemeClr val="bg1"/>
                </a:solidFill>
                <a:effectLst>
                  <a:outerShdw blurRad="38100" dist="38100" dir="2700000" algn="tl">
                    <a:srgbClr val="000000">
                      <a:alpha val="43137"/>
                    </a:srgbClr>
                  </a:outerShdw>
                </a:effectLst>
              </a:endParaRPr>
            </a:p>
            <a:p>
              <a:r>
                <a:rPr kumimoji="1" lang="ja-JP" altLang="en-US" sz="600" dirty="0">
                  <a:solidFill>
                    <a:schemeClr val="bg1"/>
                  </a:solidFill>
                  <a:effectLst>
                    <a:outerShdw blurRad="38100" dist="38100" dir="2700000" algn="tl">
                      <a:srgbClr val="000000">
                        <a:alpha val="43137"/>
                      </a:srgbClr>
                    </a:outerShdw>
                  </a:effectLst>
                </a:rPr>
                <a:t>計画堤防高</a:t>
              </a:r>
              <a:endParaRPr kumimoji="1" lang="en-US" altLang="ja-JP" sz="600" dirty="0">
                <a:solidFill>
                  <a:schemeClr val="bg1"/>
                </a:solidFill>
                <a:effectLst>
                  <a:outerShdw blurRad="38100" dist="38100" dir="2700000" algn="tl">
                    <a:srgbClr val="000000">
                      <a:alpha val="43137"/>
                    </a:srgbClr>
                  </a:outerShdw>
                </a:effectLst>
              </a:endParaRPr>
            </a:p>
            <a:p>
              <a:r>
                <a:rPr lang="ja-JP" altLang="en-US" sz="600" dirty="0">
                  <a:solidFill>
                    <a:schemeClr val="bg1"/>
                  </a:solidFill>
                  <a:effectLst>
                    <a:outerShdw blurRad="38100" dist="38100" dir="2700000" algn="tl">
                      <a:srgbClr val="000000">
                        <a:alpha val="43137"/>
                      </a:srgbClr>
                    </a:outerShdw>
                  </a:effectLst>
                </a:rPr>
                <a:t>▼</a:t>
              </a:r>
              <a:r>
                <a:rPr lang="en-US" altLang="ja-JP" sz="600" dirty="0">
                  <a:solidFill>
                    <a:schemeClr val="bg1"/>
                  </a:solidFill>
                  <a:effectLst>
                    <a:outerShdw blurRad="38100" dist="38100" dir="2700000" algn="tl">
                      <a:srgbClr val="000000">
                        <a:alpha val="43137"/>
                      </a:srgbClr>
                    </a:outerShdw>
                  </a:effectLst>
                </a:rPr>
                <a:t>OP</a:t>
              </a:r>
              <a:r>
                <a:rPr lang="ja-JP" altLang="en-US" sz="600" dirty="0">
                  <a:solidFill>
                    <a:schemeClr val="bg1"/>
                  </a:solidFill>
                  <a:effectLst>
                    <a:outerShdw blurRad="38100" dist="38100" dir="2700000" algn="tl">
                      <a:srgbClr val="000000">
                        <a:alpha val="43137"/>
                      </a:srgbClr>
                    </a:outerShdw>
                  </a:effectLst>
                </a:rPr>
                <a:t>＋</a:t>
              </a:r>
              <a:r>
                <a:rPr lang="en-US" altLang="ja-JP" sz="600" dirty="0">
                  <a:solidFill>
                    <a:schemeClr val="bg1"/>
                  </a:solidFill>
                  <a:effectLst>
                    <a:outerShdw blurRad="38100" dist="38100" dir="2700000" algn="tl">
                      <a:srgbClr val="000000">
                        <a:alpha val="43137"/>
                      </a:srgbClr>
                    </a:outerShdw>
                  </a:effectLst>
                </a:rPr>
                <a:t>4.30m</a:t>
              </a:r>
              <a:endParaRPr kumimoji="1" lang="ja-JP" altLang="en-US" sz="600" dirty="0">
                <a:solidFill>
                  <a:schemeClr val="bg1"/>
                </a:solidFill>
                <a:effectLst>
                  <a:outerShdw blurRad="38100" dist="38100" dir="2700000" algn="tl">
                    <a:srgbClr val="000000">
                      <a:alpha val="43137"/>
                    </a:srgbClr>
                  </a:outerShdw>
                </a:effectLst>
              </a:endParaRPr>
            </a:p>
          </p:txBody>
        </p:sp>
        <p:sp>
          <p:nvSpPr>
            <p:cNvPr id="87" name="テキスト ボックス 86"/>
            <p:cNvSpPr txBox="1"/>
            <p:nvPr/>
          </p:nvSpPr>
          <p:spPr>
            <a:xfrm>
              <a:off x="1089531" y="3300212"/>
              <a:ext cx="646331" cy="276999"/>
            </a:xfrm>
            <a:prstGeom prst="rect">
              <a:avLst/>
            </a:prstGeom>
            <a:solidFill>
              <a:schemeClr val="bg1">
                <a:alpha val="35000"/>
              </a:schemeClr>
            </a:solidFill>
          </p:spPr>
          <p:txBody>
            <a:bodyPr wrap="none" rtlCol="0">
              <a:spAutoFit/>
            </a:bodyPr>
            <a:lstStyle/>
            <a:p>
              <a:r>
                <a:rPr kumimoji="1" lang="ja-JP" altLang="en-US" sz="600" dirty="0">
                  <a:solidFill>
                    <a:schemeClr val="bg1"/>
                  </a:solidFill>
                  <a:effectLst>
                    <a:outerShdw blurRad="38100" dist="38100" dir="2700000" algn="tl">
                      <a:srgbClr val="000000">
                        <a:alpha val="43137"/>
                      </a:srgbClr>
                    </a:outerShdw>
                  </a:effectLst>
                </a:rPr>
                <a:t>水門外水位</a:t>
              </a:r>
              <a:r>
                <a:rPr kumimoji="1" lang="en-US" altLang="ja-JP" sz="400" dirty="0">
                  <a:solidFill>
                    <a:schemeClr val="bg1"/>
                  </a:solidFill>
                  <a:effectLst>
                    <a:outerShdw blurRad="38100" dist="38100" dir="2700000" algn="tl">
                      <a:srgbClr val="000000">
                        <a:alpha val="43137"/>
                      </a:srgbClr>
                    </a:outerShdw>
                  </a:effectLst>
                </a:rPr>
                <a:t>※1</a:t>
              </a:r>
            </a:p>
            <a:p>
              <a:r>
                <a:rPr lang="ja-JP" altLang="en-US" sz="600" dirty="0">
                  <a:solidFill>
                    <a:schemeClr val="bg1"/>
                  </a:solidFill>
                  <a:effectLst>
                    <a:outerShdw blurRad="38100" dist="38100" dir="2700000" algn="tl">
                      <a:srgbClr val="000000">
                        <a:alpha val="43137"/>
                      </a:srgbClr>
                    </a:outerShdw>
                  </a:effectLst>
                </a:rPr>
                <a:t>▼</a:t>
              </a:r>
              <a:r>
                <a:rPr lang="en-US" altLang="ja-JP" sz="600" dirty="0">
                  <a:solidFill>
                    <a:schemeClr val="bg1"/>
                  </a:solidFill>
                  <a:effectLst>
                    <a:outerShdw blurRad="38100" dist="38100" dir="2700000" algn="tl">
                      <a:srgbClr val="000000">
                        <a:alpha val="43137"/>
                      </a:srgbClr>
                    </a:outerShdw>
                  </a:effectLst>
                </a:rPr>
                <a:t>OP</a:t>
              </a:r>
              <a:r>
                <a:rPr lang="ja-JP" altLang="en-US" sz="600" dirty="0">
                  <a:solidFill>
                    <a:schemeClr val="bg1"/>
                  </a:solidFill>
                  <a:effectLst>
                    <a:outerShdw blurRad="38100" dist="38100" dir="2700000" algn="tl">
                      <a:srgbClr val="000000">
                        <a:alpha val="43137"/>
                      </a:srgbClr>
                    </a:outerShdw>
                  </a:effectLst>
                </a:rPr>
                <a:t>＋</a:t>
              </a:r>
              <a:r>
                <a:rPr lang="en-US" altLang="ja-JP" sz="600" dirty="0">
                  <a:solidFill>
                    <a:schemeClr val="bg1"/>
                  </a:solidFill>
                  <a:effectLst>
                    <a:outerShdw blurRad="38100" dist="38100" dir="2700000" algn="tl">
                      <a:srgbClr val="000000">
                        <a:alpha val="43137"/>
                      </a:srgbClr>
                    </a:outerShdw>
                  </a:effectLst>
                </a:rPr>
                <a:t>5.13m</a:t>
              </a:r>
              <a:endParaRPr kumimoji="1" lang="ja-JP" altLang="en-US" sz="600" dirty="0">
                <a:solidFill>
                  <a:schemeClr val="bg1"/>
                </a:solidFill>
                <a:effectLst>
                  <a:outerShdw blurRad="38100" dist="38100" dir="2700000" algn="tl">
                    <a:srgbClr val="000000">
                      <a:alpha val="43137"/>
                    </a:srgbClr>
                  </a:outerShdw>
                </a:effectLst>
              </a:endParaRPr>
            </a:p>
          </p:txBody>
        </p:sp>
        <p:sp>
          <p:nvSpPr>
            <p:cNvPr id="100" name="テキスト ボックス 99"/>
            <p:cNvSpPr txBox="1"/>
            <p:nvPr/>
          </p:nvSpPr>
          <p:spPr>
            <a:xfrm>
              <a:off x="283963" y="3702132"/>
              <a:ext cx="663964" cy="276999"/>
            </a:xfrm>
            <a:prstGeom prst="rect">
              <a:avLst/>
            </a:prstGeom>
            <a:noFill/>
          </p:spPr>
          <p:txBody>
            <a:bodyPr wrap="none" rtlCol="0">
              <a:spAutoFit/>
            </a:bodyPr>
            <a:lstStyle/>
            <a:p>
              <a:r>
                <a:rPr kumimoji="1" lang="ja-JP" altLang="en-US" sz="600" dirty="0">
                  <a:solidFill>
                    <a:schemeClr val="bg1"/>
                  </a:solidFill>
                  <a:effectLst>
                    <a:outerShdw blurRad="38100" dist="38100" dir="2700000" algn="tl">
                      <a:srgbClr val="000000">
                        <a:alpha val="43137"/>
                      </a:srgbClr>
                    </a:outerShdw>
                  </a:effectLst>
                </a:rPr>
                <a:t>水門内水位</a:t>
              </a:r>
              <a:r>
                <a:rPr kumimoji="1" lang="en-US" altLang="ja-JP" sz="400" dirty="0">
                  <a:solidFill>
                    <a:schemeClr val="bg1"/>
                  </a:solidFill>
                  <a:effectLst>
                    <a:outerShdw blurRad="38100" dist="38100" dir="2700000" algn="tl">
                      <a:srgbClr val="000000">
                        <a:alpha val="43137"/>
                      </a:srgbClr>
                    </a:outerShdw>
                  </a:effectLst>
                </a:rPr>
                <a:t>※1</a:t>
              </a:r>
            </a:p>
            <a:p>
              <a:r>
                <a:rPr lang="ja-JP" altLang="en-US" sz="600" dirty="0">
                  <a:solidFill>
                    <a:schemeClr val="bg1"/>
                  </a:solidFill>
                  <a:effectLst>
                    <a:outerShdw blurRad="38100" dist="38100" dir="2700000" algn="tl">
                      <a:srgbClr val="000000">
                        <a:alpha val="43137"/>
                      </a:srgbClr>
                    </a:outerShdw>
                  </a:effectLst>
                </a:rPr>
                <a:t>▼</a:t>
              </a:r>
              <a:r>
                <a:rPr lang="en-US" altLang="ja-JP" sz="600" dirty="0">
                  <a:solidFill>
                    <a:schemeClr val="bg1"/>
                  </a:solidFill>
                  <a:effectLst>
                    <a:outerShdw blurRad="38100" dist="38100" dir="2700000" algn="tl">
                      <a:srgbClr val="000000">
                        <a:alpha val="43137"/>
                      </a:srgbClr>
                    </a:outerShdw>
                  </a:effectLst>
                </a:rPr>
                <a:t>OP</a:t>
              </a:r>
              <a:r>
                <a:rPr lang="ja-JP" altLang="en-US" sz="600" dirty="0">
                  <a:solidFill>
                    <a:schemeClr val="bg1"/>
                  </a:solidFill>
                  <a:effectLst>
                    <a:outerShdw blurRad="38100" dist="38100" dir="2700000" algn="tl">
                      <a:srgbClr val="000000">
                        <a:alpha val="43137"/>
                      </a:srgbClr>
                    </a:outerShdw>
                  </a:effectLst>
                </a:rPr>
                <a:t>＋</a:t>
              </a:r>
              <a:r>
                <a:rPr lang="en-US" altLang="ja-JP" sz="600" dirty="0">
                  <a:solidFill>
                    <a:schemeClr val="bg1"/>
                  </a:solidFill>
                  <a:effectLst>
                    <a:outerShdw blurRad="38100" dist="38100" dir="2700000" algn="tl">
                      <a:srgbClr val="000000">
                        <a:alpha val="43137"/>
                      </a:srgbClr>
                    </a:outerShdw>
                  </a:effectLst>
                </a:rPr>
                <a:t>2.05m</a:t>
              </a:r>
              <a:endParaRPr kumimoji="1" lang="ja-JP" altLang="en-US" sz="600" dirty="0">
                <a:solidFill>
                  <a:schemeClr val="bg1"/>
                </a:solidFill>
                <a:effectLst>
                  <a:outerShdw blurRad="38100" dist="38100" dir="2700000" algn="tl">
                    <a:srgbClr val="000000">
                      <a:alpha val="43137"/>
                    </a:srgbClr>
                  </a:outerShdw>
                </a:effectLst>
              </a:endParaRPr>
            </a:p>
          </p:txBody>
        </p:sp>
        <p:sp>
          <p:nvSpPr>
            <p:cNvPr id="101" name="テキスト ボックス 100"/>
            <p:cNvSpPr txBox="1"/>
            <p:nvPr/>
          </p:nvSpPr>
          <p:spPr>
            <a:xfrm>
              <a:off x="2068032" y="3453823"/>
              <a:ext cx="338554" cy="184666"/>
            </a:xfrm>
            <a:prstGeom prst="rect">
              <a:avLst/>
            </a:prstGeom>
            <a:noFill/>
          </p:spPr>
          <p:txBody>
            <a:bodyPr wrap="none" rtlCol="0">
              <a:spAutoFit/>
            </a:bodyPr>
            <a:lstStyle/>
            <a:p>
              <a:r>
                <a:rPr kumimoji="1" lang="ja-JP" altLang="en-US" sz="600" dirty="0">
                  <a:solidFill>
                    <a:schemeClr val="bg1"/>
                  </a:solidFill>
                  <a:effectLst>
                    <a:outerShdw blurRad="38100" dist="38100" dir="2700000" algn="tl">
                      <a:srgbClr val="000000">
                        <a:alpha val="43137"/>
                      </a:srgbClr>
                    </a:outerShdw>
                  </a:effectLst>
                </a:rPr>
                <a:t>海側</a:t>
              </a:r>
            </a:p>
          </p:txBody>
        </p:sp>
        <p:cxnSp>
          <p:nvCxnSpPr>
            <p:cNvPr id="13" name="直線コネクタ 12"/>
            <p:cNvCxnSpPr/>
            <p:nvPr/>
          </p:nvCxnSpPr>
          <p:spPr>
            <a:xfrm>
              <a:off x="330314" y="3879562"/>
              <a:ext cx="985359" cy="133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628812" y="3462631"/>
              <a:ext cx="733712" cy="154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816239" y="3471387"/>
              <a:ext cx="0" cy="407331"/>
            </a:xfrm>
            <a:prstGeom prst="line">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73095" y="3559888"/>
              <a:ext cx="372218" cy="184666"/>
            </a:xfrm>
            <a:prstGeom prst="rect">
              <a:avLst/>
            </a:prstGeom>
            <a:noFill/>
          </p:spPr>
          <p:txBody>
            <a:bodyPr wrap="none" rtlCol="0">
              <a:spAutoFit/>
            </a:bodyPr>
            <a:lstStyle/>
            <a:p>
              <a:r>
                <a:rPr kumimoji="1" lang="ja-JP" altLang="en-US" sz="600" dirty="0">
                  <a:solidFill>
                    <a:schemeClr val="bg1"/>
                  </a:solidFill>
                  <a:effectLst>
                    <a:outerShdw blurRad="38100" dist="38100" dir="2700000" algn="tl">
                      <a:srgbClr val="000000">
                        <a:alpha val="43137"/>
                      </a:srgbClr>
                    </a:outerShdw>
                  </a:effectLst>
                </a:rPr>
                <a:t>約</a:t>
              </a:r>
              <a:r>
                <a:rPr kumimoji="1" lang="en-US" altLang="ja-JP" sz="600" dirty="0">
                  <a:solidFill>
                    <a:schemeClr val="bg1"/>
                  </a:solidFill>
                  <a:effectLst>
                    <a:outerShdw blurRad="38100" dist="38100" dir="2700000" algn="tl">
                      <a:srgbClr val="000000">
                        <a:alpha val="43137"/>
                      </a:srgbClr>
                    </a:outerShdw>
                  </a:effectLst>
                </a:rPr>
                <a:t>3</a:t>
              </a:r>
              <a:r>
                <a:rPr kumimoji="1" lang="ja-JP" altLang="en-US" sz="600" dirty="0">
                  <a:solidFill>
                    <a:schemeClr val="bg1"/>
                  </a:solidFill>
                  <a:effectLst>
                    <a:outerShdw blurRad="38100" dist="38100" dir="2700000" algn="tl">
                      <a:srgbClr val="000000">
                        <a:alpha val="43137"/>
                      </a:srgbClr>
                    </a:outerShdw>
                  </a:effectLst>
                </a:rPr>
                <a:t>ｍ</a:t>
              </a:r>
            </a:p>
          </p:txBody>
        </p:sp>
      </p:grpSp>
      <p:sp>
        <p:nvSpPr>
          <p:cNvPr id="107" name="正方形/長方形 6"/>
          <p:cNvSpPr>
            <a:spLocks noChangeArrowheads="1"/>
          </p:cNvSpPr>
          <p:nvPr/>
        </p:nvSpPr>
        <p:spPr bwMode="auto">
          <a:xfrm>
            <a:off x="230281" y="5495426"/>
            <a:ext cx="3745651" cy="1225144"/>
          </a:xfrm>
          <a:prstGeom prst="rect">
            <a:avLst/>
          </a:prstGeom>
          <a:noFill/>
          <a:ln>
            <a:solidFill>
              <a:schemeClr val="bg1">
                <a:alpha val="0"/>
              </a:schemeClr>
            </a:solidFill>
          </a:ln>
        </p:spPr>
        <p:txBody>
          <a:bodyPr wrap="square">
            <a:spAutoFit/>
          </a:bodyPr>
          <a:lstStyle/>
          <a:p>
            <a:pPr>
              <a:lnSpc>
                <a:spcPts val="1500"/>
              </a:lnSpc>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一方で、三大水門は、劣化による更新時期が迫っていることに加え、津波によって損傷する恐れがあります。そのため、将来の気候変動の影響や南海トラフ巨大地震による津波も考慮し、概ね</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20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年をかけて順次各水門の更新を行います。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8" name="グループ化 107"/>
          <p:cNvGrpSpPr/>
          <p:nvPr/>
        </p:nvGrpSpPr>
        <p:grpSpPr>
          <a:xfrm>
            <a:off x="26222" y="61953"/>
            <a:ext cx="6929425" cy="568188"/>
            <a:chOff x="36478" y="0"/>
            <a:chExt cx="6929425" cy="568188"/>
          </a:xfrm>
        </p:grpSpPr>
        <p:sp>
          <p:nvSpPr>
            <p:cNvPr id="109"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１：南海トラフ巨大地震・津波対策</a:t>
              </a:r>
            </a:p>
          </p:txBody>
        </p:sp>
        <p:sp>
          <p:nvSpPr>
            <p:cNvPr id="110" name="角丸四角形 109"/>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11" name="テキスト ボックス 110"/>
          <p:cNvSpPr txBox="1"/>
          <p:nvPr/>
        </p:nvSpPr>
        <p:spPr>
          <a:xfrm>
            <a:off x="131720" y="1656764"/>
            <a:ext cx="1755281" cy="307777"/>
          </a:xfrm>
          <a:prstGeom prst="rect">
            <a:avLst/>
          </a:prstGeom>
          <a:solidFill>
            <a:schemeClr val="accent1">
              <a:lumMod val="20000"/>
              <a:lumOff val="80000"/>
            </a:schemeClr>
          </a:solidFill>
          <a:ln w="38100" cmpd="dbl">
            <a:solidFill>
              <a:srgbClr val="0000FF"/>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◆三大水門の更新</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テキスト ボックス 120"/>
          <p:cNvSpPr txBox="1"/>
          <p:nvPr/>
        </p:nvSpPr>
        <p:spPr>
          <a:xfrm>
            <a:off x="161841" y="7190233"/>
            <a:ext cx="6376730" cy="430887"/>
          </a:xfrm>
          <a:prstGeom prst="rect">
            <a:avLst/>
          </a:prstGeom>
          <a:noFill/>
        </p:spPr>
        <p:txBody>
          <a:bodyPr wrap="square" rtlCol="0">
            <a:spAutoFit/>
          </a:bodyPr>
          <a:lstStyle/>
          <a:p>
            <a:pPr marL="6345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最も劣化が進む木津川水門の更新工事を進めるとともに、次に更新期限が迫る安治川水門についても、更新工事に着手します。</a:t>
            </a:r>
          </a:p>
        </p:txBody>
      </p:sp>
      <p:sp>
        <p:nvSpPr>
          <p:cNvPr id="122" name="テキスト ボックス 121"/>
          <p:cNvSpPr txBox="1"/>
          <p:nvPr/>
        </p:nvSpPr>
        <p:spPr>
          <a:xfrm>
            <a:off x="4144" y="6985719"/>
            <a:ext cx="1984676" cy="261610"/>
          </a:xfrm>
          <a:prstGeom prst="rect">
            <a:avLst/>
          </a:prstGeom>
          <a:noFill/>
        </p:spPr>
        <p:txBody>
          <a:bodyPr wrap="square" rtlCol="0">
            <a:spAutoFit/>
          </a:bodyPr>
          <a:lstStyle/>
          <a:p>
            <a:pPr lvl="0" indent="10800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＜令和６年度の事業＞</a:t>
            </a:r>
            <a:endParaRPr lang="ja-JP"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5" name="正方形/長方形 124"/>
          <p:cNvSpPr/>
          <p:nvPr/>
        </p:nvSpPr>
        <p:spPr>
          <a:xfrm>
            <a:off x="184833" y="6962256"/>
            <a:ext cx="6532965" cy="720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6" name="グループ化 125"/>
          <p:cNvGrpSpPr/>
          <p:nvPr/>
        </p:nvGrpSpPr>
        <p:grpSpPr>
          <a:xfrm>
            <a:off x="2188225" y="1600479"/>
            <a:ext cx="1105118" cy="371802"/>
            <a:chOff x="2406921" y="3130128"/>
            <a:chExt cx="1138037" cy="371802"/>
          </a:xfrm>
        </p:grpSpPr>
        <p:sp>
          <p:nvSpPr>
            <p:cNvPr id="127" name="AutoShape 33"/>
            <p:cNvSpPr>
              <a:spLocks noChangeArrowheads="1"/>
            </p:cNvSpPr>
            <p:nvPr/>
          </p:nvSpPr>
          <p:spPr bwMode="auto">
            <a:xfrm>
              <a:off x="2406921" y="3155681"/>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28" name="正方形/長方形 127"/>
            <p:cNvSpPr/>
            <p:nvPr/>
          </p:nvSpPr>
          <p:spPr>
            <a:xfrm>
              <a:off x="2534445" y="3271098"/>
              <a:ext cx="877163" cy="230832"/>
            </a:xfrm>
            <a:prstGeom prst="rect">
              <a:avLst/>
            </a:prstGeom>
          </p:spPr>
          <p:txBody>
            <a:bodyPr wrap="none">
              <a:spAutoFit/>
            </a:bodyPr>
            <a:lstStyle/>
            <a:p>
              <a:r>
                <a:rPr lang="ja-JP" altLang="ja-JP" sz="900" b="1" dirty="0">
                  <a:solidFill>
                    <a:schemeClr val="bg1"/>
                  </a:solidFill>
                </a:rPr>
                <a:t>知事重点事業</a:t>
              </a:r>
              <a:endParaRPr lang="ja-JP" altLang="ja-JP" sz="900" dirty="0">
                <a:solidFill>
                  <a:schemeClr val="bg1"/>
                </a:solidFill>
              </a:endParaRPr>
            </a:p>
          </p:txBody>
        </p:sp>
        <p:sp>
          <p:nvSpPr>
            <p:cNvPr id="129" name="正方形/長方形 128"/>
            <p:cNvSpPr/>
            <p:nvPr/>
          </p:nvSpPr>
          <p:spPr>
            <a:xfrm>
              <a:off x="2594616" y="3130128"/>
              <a:ext cx="748121" cy="230832"/>
            </a:xfrm>
            <a:prstGeom prst="rect">
              <a:avLst/>
            </a:prstGeom>
          </p:spPr>
          <p:txBody>
            <a:bodyPr wrap="none">
              <a:spAutoFit/>
            </a:bodyPr>
            <a:lstStyle/>
            <a:p>
              <a:r>
                <a:rPr lang="ja-JP" altLang="en-US" sz="900" b="1" dirty="0">
                  <a:solidFill>
                    <a:schemeClr val="bg1"/>
                  </a:solidFill>
                  <a:latin typeface="+mj-ea"/>
                  <a:ea typeface="+mj-ea"/>
                </a:rPr>
                <a:t>令和６</a:t>
              </a:r>
              <a:r>
                <a:rPr lang="ja-JP" altLang="ja-JP" sz="900" b="1" dirty="0">
                  <a:solidFill>
                    <a:schemeClr val="bg1"/>
                  </a:solidFill>
                  <a:latin typeface="+mj-ea"/>
                  <a:ea typeface="+mj-ea"/>
                </a:rPr>
                <a:t>年度</a:t>
              </a:r>
              <a:endParaRPr lang="ja-JP" altLang="ja-JP" sz="900" dirty="0">
                <a:solidFill>
                  <a:schemeClr val="bg1"/>
                </a:solidFill>
                <a:latin typeface="+mj-ea"/>
                <a:ea typeface="+mj-ea"/>
              </a:endParaRPr>
            </a:p>
          </p:txBody>
        </p:sp>
      </p:grpSp>
      <p:sp>
        <p:nvSpPr>
          <p:cNvPr id="139" name="角丸四角形 138"/>
          <p:cNvSpPr/>
          <p:nvPr/>
        </p:nvSpPr>
        <p:spPr>
          <a:xfrm>
            <a:off x="5683383" y="6801862"/>
            <a:ext cx="863020" cy="3293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latin typeface="+mn-ea"/>
              </a:rPr>
              <a:t>部局運営方針</a:t>
            </a:r>
            <a:endParaRPr kumimoji="1" lang="en-US" altLang="ja-JP" sz="800" b="1" dirty="0">
              <a:latin typeface="+mn-ea"/>
            </a:endParaRPr>
          </a:p>
          <a:p>
            <a:pPr algn="ctr"/>
            <a:r>
              <a:rPr lang="ja-JP" altLang="en-US" sz="800" b="1" dirty="0">
                <a:latin typeface="+mn-ea"/>
              </a:rPr>
              <a:t>②</a:t>
            </a:r>
            <a:r>
              <a:rPr lang="en-US" altLang="ja-JP" sz="800" b="1" dirty="0">
                <a:latin typeface="+mn-ea"/>
              </a:rPr>
              <a:t>-</a:t>
            </a:r>
            <a:r>
              <a:rPr lang="ja-JP" altLang="en-US" sz="800" b="1" dirty="0">
                <a:latin typeface="+mn-ea"/>
              </a:rPr>
              <a:t>１</a:t>
            </a:r>
            <a:endParaRPr kumimoji="1" lang="ja-JP" altLang="en-US" sz="800" b="1" dirty="0">
              <a:latin typeface="+mn-ea"/>
            </a:endParaRPr>
          </a:p>
        </p:txBody>
      </p:sp>
      <p:sp>
        <p:nvSpPr>
          <p:cNvPr id="144" name="テキスト ボックス 17">
            <a:extLst>
              <a:ext uri="{FF2B5EF4-FFF2-40B4-BE49-F238E27FC236}">
                <a16:creationId xmlns:a16="http://schemas.microsoft.com/office/drawing/2014/main" id="{48689A19-9712-4447-B2A5-0EF2922B57ED}"/>
              </a:ext>
            </a:extLst>
          </p:cNvPr>
          <p:cNvSpPr txBox="1"/>
          <p:nvPr/>
        </p:nvSpPr>
        <p:spPr>
          <a:xfrm>
            <a:off x="4629959" y="9497418"/>
            <a:ext cx="1155533" cy="298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3881" rtl="0" eaLnBrk="1" fontAlgn="auto" latinLnBrk="0" hangingPunct="1">
              <a:lnSpc>
                <a:spcPts val="1300"/>
              </a:lnSpc>
              <a:spcBef>
                <a:spcPts val="0"/>
              </a:spcBef>
              <a:spcAft>
                <a:spcPts val="0"/>
              </a:spcAft>
              <a:buClrTx/>
              <a:buSzTx/>
              <a:buFontTx/>
              <a:buNone/>
              <a:tabLst/>
              <a:defRP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安治川水門</a:t>
            </a:r>
            <a:endParaRPr kumimoji="1" lang="ja-JP" altLang="en-US"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6" name="テキスト ボックス 17">
            <a:extLst>
              <a:ext uri="{FF2B5EF4-FFF2-40B4-BE49-F238E27FC236}">
                <a16:creationId xmlns:a16="http://schemas.microsoft.com/office/drawing/2014/main" id="{9A815218-7407-4721-B7A8-C28FB152610A}"/>
              </a:ext>
            </a:extLst>
          </p:cNvPr>
          <p:cNvSpPr txBox="1"/>
          <p:nvPr/>
        </p:nvSpPr>
        <p:spPr>
          <a:xfrm>
            <a:off x="1442834" y="9497419"/>
            <a:ext cx="1266075" cy="1780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3881" rtl="0" eaLnBrk="1" fontAlgn="auto" latinLnBrk="0" hangingPunct="1">
              <a:lnSpc>
                <a:spcPts val="1300"/>
              </a:lnSpc>
              <a:spcBef>
                <a:spcPts val="0"/>
              </a:spcBef>
              <a:spcAft>
                <a:spcPts val="0"/>
              </a:spcAft>
              <a:buClrTx/>
              <a:buSzTx/>
              <a:buFontTx/>
              <a:buNone/>
              <a:tabLst/>
              <a:defRP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0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木津川水門</a:t>
            </a:r>
            <a:endParaRPr kumimoji="1" lang="ja-JP" altLang="en-US" sz="12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76" name="テキスト ボックス 17">
            <a:extLst>
              <a:ext uri="{FF2B5EF4-FFF2-40B4-BE49-F238E27FC236}">
                <a16:creationId xmlns:a16="http://schemas.microsoft.com/office/drawing/2014/main" id="{A8E865D3-E1A7-4964-943B-996ADBF0012A}"/>
              </a:ext>
            </a:extLst>
          </p:cNvPr>
          <p:cNvSpPr txBox="1"/>
          <p:nvPr/>
        </p:nvSpPr>
        <p:spPr>
          <a:xfrm>
            <a:off x="215181" y="4949697"/>
            <a:ext cx="3784840" cy="3226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3881" rtl="0" eaLnBrk="1" fontAlgn="auto" latinLnBrk="0" hangingPunct="1">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水門を閉鎖することで、観測史上最高</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潮</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位</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O.P.+4.59m</a:t>
            </a:r>
            <a:r>
              <a:rPr lang="ja-JP" altLang="en-US" sz="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（大阪検潮所）</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の</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高潮被害を防止</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日）　</a:t>
            </a:r>
            <a:endPar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5" name="図 44">
            <a:extLst>
              <a:ext uri="{FF2B5EF4-FFF2-40B4-BE49-F238E27FC236}">
                <a16:creationId xmlns:a16="http://schemas.microsoft.com/office/drawing/2014/main" id="{77C87BF0-E521-4A4B-8711-FC9CDC935F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57" t="7027" b="8651"/>
          <a:stretch/>
        </p:blipFill>
        <p:spPr>
          <a:xfrm>
            <a:off x="3741277" y="7795528"/>
            <a:ext cx="2658211" cy="1714652"/>
          </a:xfrm>
          <a:prstGeom prst="rect">
            <a:avLst/>
          </a:prstGeom>
        </p:spPr>
      </p:pic>
      <p:pic>
        <p:nvPicPr>
          <p:cNvPr id="46" name="図 45">
            <a:extLst>
              <a:ext uri="{FF2B5EF4-FFF2-40B4-BE49-F238E27FC236}">
                <a16:creationId xmlns:a16="http://schemas.microsoft.com/office/drawing/2014/main" id="{6251CCEA-A2ED-47EC-A3CE-843FDD5016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2729" y="7801818"/>
            <a:ext cx="2635628" cy="1714652"/>
          </a:xfrm>
          <a:prstGeom prst="rect">
            <a:avLst/>
          </a:prstGeom>
        </p:spPr>
      </p:pic>
    </p:spTree>
    <p:extLst>
      <p:ext uri="{BB962C8B-B14F-4D97-AF65-F5344CB8AC3E}">
        <p14:creationId xmlns:p14="http://schemas.microsoft.com/office/powerpoint/2010/main" val="15032873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30000"/>
          </a:srgbClr>
        </a:solidFill>
        <a:ln w="952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B3FCE8-3714-4E4E-92AA-FEC309128BEE}">
  <ds:schemaRefs>
    <ds:schemaRef ds:uri="http://www.w3.org/XML/1998/namespace"/>
    <ds:schemaRef ds:uri="4e21aece-359b-4e6f-8f54-c70e1e237c6a"/>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C6251FB-4DB8-44F1-8EC8-16E3FECF0926}">
  <ds:schemaRefs>
    <ds:schemaRef ds:uri="http://schemas.microsoft.com/sharepoint/v3/contenttype/forms"/>
  </ds:schemaRefs>
</ds:datastoreItem>
</file>

<file path=customXml/itemProps3.xml><?xml version="1.0" encoding="utf-8"?>
<ds:datastoreItem xmlns:ds="http://schemas.openxmlformats.org/officeDocument/2006/customXml" ds:itemID="{F27088AF-A274-45DD-AAB7-D39117A43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22907</TotalTime>
  <Words>418</Words>
  <Application>Microsoft Office PowerPoint</Application>
  <PresentationFormat>A4 210 x 297 mm</PresentationFormat>
  <Paragraphs>38</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HG丸ｺﾞｼｯｸM-PRO</vt:lpstr>
      <vt:lpstr>Meiryo UI</vt:lpstr>
      <vt:lpstr>ＭＳ Ｐゴシック</vt:lpstr>
      <vt:lpstr>メイリオ</vt:lpstr>
      <vt:lpstr>Arial</vt:lpstr>
      <vt:lpstr>Calibri</vt:lpstr>
      <vt:lpstr>Office ​​テーマ</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福岡　将士</cp:lastModifiedBy>
  <cp:revision>1096</cp:revision>
  <cp:lastPrinted>2024-05-08T04:07:17Z</cp:lastPrinted>
  <dcterms:created xsi:type="dcterms:W3CDTF">2014-03-20T02:33:56Z</dcterms:created>
  <dcterms:modified xsi:type="dcterms:W3CDTF">2024-05-15T03:56:56Z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