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9720263" cy="7199313"/>
  <p:notesSz cx="6807200" cy="9939338"/>
  <p:defaultTextStyle>
    <a:defPPr>
      <a:defRPr lang="ja-JP"/>
    </a:defPPr>
    <a:lvl1pPr marL="0" algn="l" defTabSz="934242" rtl="0" eaLnBrk="1" latinLnBrk="0" hangingPunct="1">
      <a:defRPr kumimoji="1" sz="1839" kern="1200">
        <a:solidFill>
          <a:schemeClr val="tx1"/>
        </a:solidFill>
        <a:latin typeface="+mn-lt"/>
        <a:ea typeface="+mn-ea"/>
        <a:cs typeface="+mn-cs"/>
      </a:defRPr>
    </a:lvl1pPr>
    <a:lvl2pPr marL="467121" algn="l" defTabSz="934242" rtl="0" eaLnBrk="1" latinLnBrk="0" hangingPunct="1">
      <a:defRPr kumimoji="1" sz="1839" kern="1200">
        <a:solidFill>
          <a:schemeClr val="tx1"/>
        </a:solidFill>
        <a:latin typeface="+mn-lt"/>
        <a:ea typeface="+mn-ea"/>
        <a:cs typeface="+mn-cs"/>
      </a:defRPr>
    </a:lvl2pPr>
    <a:lvl3pPr marL="934242" algn="l" defTabSz="934242" rtl="0" eaLnBrk="1" latinLnBrk="0" hangingPunct="1">
      <a:defRPr kumimoji="1" sz="1839" kern="1200">
        <a:solidFill>
          <a:schemeClr val="tx1"/>
        </a:solidFill>
        <a:latin typeface="+mn-lt"/>
        <a:ea typeface="+mn-ea"/>
        <a:cs typeface="+mn-cs"/>
      </a:defRPr>
    </a:lvl3pPr>
    <a:lvl4pPr marL="1401364" algn="l" defTabSz="934242" rtl="0" eaLnBrk="1" latinLnBrk="0" hangingPunct="1">
      <a:defRPr kumimoji="1" sz="1839" kern="1200">
        <a:solidFill>
          <a:schemeClr val="tx1"/>
        </a:solidFill>
        <a:latin typeface="+mn-lt"/>
        <a:ea typeface="+mn-ea"/>
        <a:cs typeface="+mn-cs"/>
      </a:defRPr>
    </a:lvl4pPr>
    <a:lvl5pPr marL="1868485" algn="l" defTabSz="934242" rtl="0" eaLnBrk="1" latinLnBrk="0" hangingPunct="1">
      <a:defRPr kumimoji="1" sz="1839" kern="1200">
        <a:solidFill>
          <a:schemeClr val="tx1"/>
        </a:solidFill>
        <a:latin typeface="+mn-lt"/>
        <a:ea typeface="+mn-ea"/>
        <a:cs typeface="+mn-cs"/>
      </a:defRPr>
    </a:lvl5pPr>
    <a:lvl6pPr marL="2335606" algn="l" defTabSz="934242" rtl="0" eaLnBrk="1" latinLnBrk="0" hangingPunct="1">
      <a:defRPr kumimoji="1" sz="1839" kern="1200">
        <a:solidFill>
          <a:schemeClr val="tx1"/>
        </a:solidFill>
        <a:latin typeface="+mn-lt"/>
        <a:ea typeface="+mn-ea"/>
        <a:cs typeface="+mn-cs"/>
      </a:defRPr>
    </a:lvl6pPr>
    <a:lvl7pPr marL="2802727" algn="l" defTabSz="934242" rtl="0" eaLnBrk="1" latinLnBrk="0" hangingPunct="1">
      <a:defRPr kumimoji="1" sz="1839" kern="1200">
        <a:solidFill>
          <a:schemeClr val="tx1"/>
        </a:solidFill>
        <a:latin typeface="+mn-lt"/>
        <a:ea typeface="+mn-ea"/>
        <a:cs typeface="+mn-cs"/>
      </a:defRPr>
    </a:lvl7pPr>
    <a:lvl8pPr marL="3269849" algn="l" defTabSz="934242" rtl="0" eaLnBrk="1" latinLnBrk="0" hangingPunct="1">
      <a:defRPr kumimoji="1" sz="1839" kern="1200">
        <a:solidFill>
          <a:schemeClr val="tx1"/>
        </a:solidFill>
        <a:latin typeface="+mn-lt"/>
        <a:ea typeface="+mn-ea"/>
        <a:cs typeface="+mn-cs"/>
      </a:defRPr>
    </a:lvl8pPr>
    <a:lvl9pPr marL="3736970" algn="l" defTabSz="934242" rtl="0" eaLnBrk="1" latinLnBrk="0" hangingPunct="1">
      <a:defRPr kumimoji="1" sz="18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userDrawn="1">
          <p15:clr>
            <a:srgbClr val="A4A3A4"/>
          </p15:clr>
        </p15:guide>
        <p15:guide id="2" pos="30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03" autoAdjust="0"/>
    <p:restoredTop sz="94660"/>
  </p:normalViewPr>
  <p:slideViewPr>
    <p:cSldViewPr>
      <p:cViewPr varScale="1">
        <p:scale>
          <a:sx n="71" d="100"/>
          <a:sy n="71" d="100"/>
        </p:scale>
        <p:origin x="1410" y="66"/>
      </p:cViewPr>
      <p:guideLst>
        <p:guide orient="horz" pos="2268"/>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8BADA2B9-5D8E-4F20-90FF-8777FF8371D7}" type="datetimeFigureOut">
              <a:rPr kumimoji="1" lang="ja-JP" altLang="en-US" smtClean="0"/>
              <a:t>2019/7/10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0672AC3-8DD8-49B1-82C8-72C4F1751D9E}" type="slidenum">
              <a:rPr kumimoji="1" lang="ja-JP" altLang="en-US" smtClean="0"/>
              <a:t>‹#›</a:t>
            </a:fld>
            <a:endParaRPr kumimoji="1" lang="ja-JP" altLang="en-US"/>
          </a:p>
        </p:txBody>
      </p:sp>
    </p:spTree>
    <p:extLst>
      <p:ext uri="{BB962C8B-B14F-4D97-AF65-F5344CB8AC3E}">
        <p14:creationId xmlns:p14="http://schemas.microsoft.com/office/powerpoint/2010/main" val="2813513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09" tIns="45703" rIns="91409"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09" tIns="45703" rIns="91409" bIns="45703" rtlCol="0"/>
          <a:lstStyle>
            <a:lvl1pPr algn="r">
              <a:defRPr sz="1200"/>
            </a:lvl1pPr>
          </a:lstStyle>
          <a:p>
            <a:fld id="{F43C1D3E-BC16-424B-9CB0-E7060293BE64}" type="datetimeFigureOut">
              <a:rPr kumimoji="1" lang="ja-JP" altLang="en-US" smtClean="0"/>
              <a:t>2019/7/10</a:t>
            </a:fld>
            <a:endParaRPr kumimoji="1" lang="ja-JP" altLang="en-US"/>
          </a:p>
        </p:txBody>
      </p:sp>
      <p:sp>
        <p:nvSpPr>
          <p:cNvPr id="4" name="スライド イメージ プレースホルダー 3"/>
          <p:cNvSpPr>
            <a:spLocks noGrp="1" noRot="1" noChangeAspect="1"/>
          </p:cNvSpPr>
          <p:nvPr>
            <p:ph type="sldImg" idx="2"/>
          </p:nvPr>
        </p:nvSpPr>
        <p:spPr>
          <a:xfrm>
            <a:off x="889000" y="746125"/>
            <a:ext cx="5029200" cy="3725863"/>
          </a:xfrm>
          <a:prstGeom prst="rect">
            <a:avLst/>
          </a:prstGeom>
          <a:noFill/>
          <a:ln w="12700">
            <a:solidFill>
              <a:prstClr val="black"/>
            </a:solidFill>
          </a:ln>
        </p:spPr>
        <p:txBody>
          <a:bodyPr vert="horz" lIns="91409" tIns="45703" rIns="91409" bIns="45703"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09" tIns="45703" rIns="91409"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09" tIns="45703" rIns="91409"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09" tIns="45703" rIns="91409" bIns="45703" rtlCol="0" anchor="b"/>
          <a:lstStyle>
            <a:lvl1pPr algn="r">
              <a:defRPr sz="1200"/>
            </a:lvl1pPr>
          </a:lstStyle>
          <a:p>
            <a:fld id="{041B1D47-598E-4D33-AA44-CC5EC25774CF}" type="slidenum">
              <a:rPr kumimoji="1" lang="ja-JP" altLang="en-US" smtClean="0"/>
              <a:t>‹#›</a:t>
            </a:fld>
            <a:endParaRPr kumimoji="1" lang="ja-JP" altLang="en-US"/>
          </a:p>
        </p:txBody>
      </p:sp>
    </p:spTree>
    <p:extLst>
      <p:ext uri="{BB962C8B-B14F-4D97-AF65-F5344CB8AC3E}">
        <p14:creationId xmlns:p14="http://schemas.microsoft.com/office/powerpoint/2010/main" val="1722288853"/>
      </p:ext>
    </p:extLst>
  </p:cSld>
  <p:clrMap bg1="lt1" tx1="dk1" bg2="lt2" tx2="dk2" accent1="accent1" accent2="accent2" accent3="accent3" accent4="accent4" accent5="accent5" accent6="accent6" hlink="hlink" folHlink="folHlink"/>
  <p:notesStyle>
    <a:lvl1pPr marL="0" algn="l" defTabSz="934242" rtl="0" eaLnBrk="1" latinLnBrk="0" hangingPunct="1">
      <a:defRPr kumimoji="1" sz="1226" kern="1200">
        <a:solidFill>
          <a:schemeClr val="tx1"/>
        </a:solidFill>
        <a:latin typeface="+mn-lt"/>
        <a:ea typeface="+mn-ea"/>
        <a:cs typeface="+mn-cs"/>
      </a:defRPr>
    </a:lvl1pPr>
    <a:lvl2pPr marL="467121" algn="l" defTabSz="934242" rtl="0" eaLnBrk="1" latinLnBrk="0" hangingPunct="1">
      <a:defRPr kumimoji="1" sz="1226" kern="1200">
        <a:solidFill>
          <a:schemeClr val="tx1"/>
        </a:solidFill>
        <a:latin typeface="+mn-lt"/>
        <a:ea typeface="+mn-ea"/>
        <a:cs typeface="+mn-cs"/>
      </a:defRPr>
    </a:lvl2pPr>
    <a:lvl3pPr marL="934242" algn="l" defTabSz="934242" rtl="0" eaLnBrk="1" latinLnBrk="0" hangingPunct="1">
      <a:defRPr kumimoji="1" sz="1226" kern="1200">
        <a:solidFill>
          <a:schemeClr val="tx1"/>
        </a:solidFill>
        <a:latin typeface="+mn-lt"/>
        <a:ea typeface="+mn-ea"/>
        <a:cs typeface="+mn-cs"/>
      </a:defRPr>
    </a:lvl3pPr>
    <a:lvl4pPr marL="1401364" algn="l" defTabSz="934242" rtl="0" eaLnBrk="1" latinLnBrk="0" hangingPunct="1">
      <a:defRPr kumimoji="1" sz="1226" kern="1200">
        <a:solidFill>
          <a:schemeClr val="tx1"/>
        </a:solidFill>
        <a:latin typeface="+mn-lt"/>
        <a:ea typeface="+mn-ea"/>
        <a:cs typeface="+mn-cs"/>
      </a:defRPr>
    </a:lvl4pPr>
    <a:lvl5pPr marL="1868485" algn="l" defTabSz="934242" rtl="0" eaLnBrk="1" latinLnBrk="0" hangingPunct="1">
      <a:defRPr kumimoji="1" sz="1226" kern="1200">
        <a:solidFill>
          <a:schemeClr val="tx1"/>
        </a:solidFill>
        <a:latin typeface="+mn-lt"/>
        <a:ea typeface="+mn-ea"/>
        <a:cs typeface="+mn-cs"/>
      </a:defRPr>
    </a:lvl5pPr>
    <a:lvl6pPr marL="2335606" algn="l" defTabSz="934242" rtl="0" eaLnBrk="1" latinLnBrk="0" hangingPunct="1">
      <a:defRPr kumimoji="1" sz="1226" kern="1200">
        <a:solidFill>
          <a:schemeClr val="tx1"/>
        </a:solidFill>
        <a:latin typeface="+mn-lt"/>
        <a:ea typeface="+mn-ea"/>
        <a:cs typeface="+mn-cs"/>
      </a:defRPr>
    </a:lvl6pPr>
    <a:lvl7pPr marL="2802727" algn="l" defTabSz="934242" rtl="0" eaLnBrk="1" latinLnBrk="0" hangingPunct="1">
      <a:defRPr kumimoji="1" sz="1226" kern="1200">
        <a:solidFill>
          <a:schemeClr val="tx1"/>
        </a:solidFill>
        <a:latin typeface="+mn-lt"/>
        <a:ea typeface="+mn-ea"/>
        <a:cs typeface="+mn-cs"/>
      </a:defRPr>
    </a:lvl7pPr>
    <a:lvl8pPr marL="3269849" algn="l" defTabSz="934242" rtl="0" eaLnBrk="1" latinLnBrk="0" hangingPunct="1">
      <a:defRPr kumimoji="1" sz="1226" kern="1200">
        <a:solidFill>
          <a:schemeClr val="tx1"/>
        </a:solidFill>
        <a:latin typeface="+mn-lt"/>
        <a:ea typeface="+mn-ea"/>
        <a:cs typeface="+mn-cs"/>
      </a:defRPr>
    </a:lvl8pPr>
    <a:lvl9pPr marL="3736970" algn="l" defTabSz="934242" rtl="0" eaLnBrk="1" latinLnBrk="0" hangingPunct="1">
      <a:defRPr kumimoji="1" sz="12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9023" y="2236455"/>
            <a:ext cx="8262224" cy="154318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58039" y="4079612"/>
            <a:ext cx="6804185" cy="1839825"/>
          </a:xfrm>
        </p:spPr>
        <p:txBody>
          <a:bodyPr/>
          <a:lstStyle>
            <a:lvl1pPr marL="0" indent="0" algn="ctr">
              <a:buNone/>
              <a:defRPr>
                <a:solidFill>
                  <a:schemeClr val="tx1">
                    <a:tint val="75000"/>
                  </a:schemeClr>
                </a:solidFill>
              </a:defRPr>
            </a:lvl1pPr>
            <a:lvl2pPr marL="479035" indent="0" algn="ctr">
              <a:buNone/>
              <a:defRPr>
                <a:solidFill>
                  <a:schemeClr val="tx1">
                    <a:tint val="75000"/>
                  </a:schemeClr>
                </a:solidFill>
              </a:defRPr>
            </a:lvl2pPr>
            <a:lvl3pPr marL="958069" indent="0" algn="ctr">
              <a:buNone/>
              <a:defRPr>
                <a:solidFill>
                  <a:schemeClr val="tx1">
                    <a:tint val="75000"/>
                  </a:schemeClr>
                </a:solidFill>
              </a:defRPr>
            </a:lvl3pPr>
            <a:lvl4pPr marL="1437104" indent="0" algn="ctr">
              <a:buNone/>
              <a:defRPr>
                <a:solidFill>
                  <a:schemeClr val="tx1">
                    <a:tint val="75000"/>
                  </a:schemeClr>
                </a:solidFill>
              </a:defRPr>
            </a:lvl4pPr>
            <a:lvl5pPr marL="1916138" indent="0" algn="ctr">
              <a:buNone/>
              <a:defRPr>
                <a:solidFill>
                  <a:schemeClr val="tx1">
                    <a:tint val="75000"/>
                  </a:schemeClr>
                </a:solidFill>
              </a:defRPr>
            </a:lvl5pPr>
            <a:lvl6pPr marL="2395173" indent="0" algn="ctr">
              <a:buNone/>
              <a:defRPr>
                <a:solidFill>
                  <a:schemeClr val="tx1">
                    <a:tint val="75000"/>
                  </a:schemeClr>
                </a:solidFill>
              </a:defRPr>
            </a:lvl6pPr>
            <a:lvl7pPr marL="2874207" indent="0" algn="ctr">
              <a:buNone/>
              <a:defRPr>
                <a:solidFill>
                  <a:schemeClr val="tx1">
                    <a:tint val="75000"/>
                  </a:schemeClr>
                </a:solidFill>
              </a:defRPr>
            </a:lvl7pPr>
            <a:lvl8pPr marL="3353241" indent="0" algn="ctr">
              <a:buNone/>
              <a:defRPr>
                <a:solidFill>
                  <a:schemeClr val="tx1">
                    <a:tint val="75000"/>
                  </a:schemeClr>
                </a:solidFill>
              </a:defRPr>
            </a:lvl8pPr>
            <a:lvl9pPr marL="383227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2523482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1846215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47190" y="288308"/>
            <a:ext cx="2187059" cy="614274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86013" y="288308"/>
            <a:ext cx="6399173" cy="614274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868383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3775368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67835" y="4626228"/>
            <a:ext cx="8262224" cy="1429863"/>
          </a:xfrm>
        </p:spPr>
        <p:txBody>
          <a:bodyPr anchor="t"/>
          <a:lstStyle>
            <a:lvl1pPr algn="l">
              <a:defRPr sz="4191"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67835" y="3051376"/>
            <a:ext cx="8262224" cy="1574849"/>
          </a:xfrm>
        </p:spPr>
        <p:txBody>
          <a:bodyPr anchor="b"/>
          <a:lstStyle>
            <a:lvl1pPr marL="0" indent="0">
              <a:buNone/>
              <a:defRPr sz="2095">
                <a:solidFill>
                  <a:schemeClr val="tx1">
                    <a:tint val="75000"/>
                  </a:schemeClr>
                </a:solidFill>
              </a:defRPr>
            </a:lvl1pPr>
            <a:lvl2pPr marL="479035" indent="0">
              <a:buNone/>
              <a:defRPr sz="1885">
                <a:solidFill>
                  <a:schemeClr val="tx1">
                    <a:tint val="75000"/>
                  </a:schemeClr>
                </a:solidFill>
              </a:defRPr>
            </a:lvl2pPr>
            <a:lvl3pPr marL="958069" indent="0">
              <a:buNone/>
              <a:defRPr sz="1677">
                <a:solidFill>
                  <a:schemeClr val="tx1">
                    <a:tint val="75000"/>
                  </a:schemeClr>
                </a:solidFill>
              </a:defRPr>
            </a:lvl3pPr>
            <a:lvl4pPr marL="1437104" indent="0">
              <a:buNone/>
              <a:defRPr sz="1467">
                <a:solidFill>
                  <a:schemeClr val="tx1">
                    <a:tint val="75000"/>
                  </a:schemeClr>
                </a:solidFill>
              </a:defRPr>
            </a:lvl4pPr>
            <a:lvl5pPr marL="1916138" indent="0">
              <a:buNone/>
              <a:defRPr sz="1467">
                <a:solidFill>
                  <a:schemeClr val="tx1">
                    <a:tint val="75000"/>
                  </a:schemeClr>
                </a:solidFill>
              </a:defRPr>
            </a:lvl5pPr>
            <a:lvl6pPr marL="2395173" indent="0">
              <a:buNone/>
              <a:defRPr sz="1467">
                <a:solidFill>
                  <a:schemeClr val="tx1">
                    <a:tint val="75000"/>
                  </a:schemeClr>
                </a:solidFill>
              </a:defRPr>
            </a:lvl6pPr>
            <a:lvl7pPr marL="2874207" indent="0">
              <a:buNone/>
              <a:defRPr sz="1467">
                <a:solidFill>
                  <a:schemeClr val="tx1">
                    <a:tint val="75000"/>
                  </a:schemeClr>
                </a:solidFill>
              </a:defRPr>
            </a:lvl7pPr>
            <a:lvl8pPr marL="3353241" indent="0">
              <a:buNone/>
              <a:defRPr sz="1467">
                <a:solidFill>
                  <a:schemeClr val="tx1">
                    <a:tint val="75000"/>
                  </a:schemeClr>
                </a:solidFill>
              </a:defRPr>
            </a:lvl8pPr>
            <a:lvl9pPr marL="3832275" indent="0">
              <a:buNone/>
              <a:defRPr sz="14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1759897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86013" y="1679841"/>
            <a:ext cx="4293117" cy="4751214"/>
          </a:xfrm>
        </p:spPr>
        <p:txBody>
          <a:bodyPr/>
          <a:lstStyle>
            <a:lvl1pPr>
              <a:defRPr sz="2934"/>
            </a:lvl1pPr>
            <a:lvl2pPr>
              <a:defRPr sz="2515"/>
            </a:lvl2pPr>
            <a:lvl3pPr>
              <a:defRPr sz="2095"/>
            </a:lvl3pPr>
            <a:lvl4pPr>
              <a:defRPr sz="1885"/>
            </a:lvl4pPr>
            <a:lvl5pPr>
              <a:defRPr sz="1885"/>
            </a:lvl5pPr>
            <a:lvl6pPr>
              <a:defRPr sz="1885"/>
            </a:lvl6pPr>
            <a:lvl7pPr>
              <a:defRPr sz="1885"/>
            </a:lvl7pPr>
            <a:lvl8pPr>
              <a:defRPr sz="1885"/>
            </a:lvl8pPr>
            <a:lvl9pPr>
              <a:defRPr sz="18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941133" y="1679841"/>
            <a:ext cx="4293117" cy="4751214"/>
          </a:xfrm>
        </p:spPr>
        <p:txBody>
          <a:bodyPr/>
          <a:lstStyle>
            <a:lvl1pPr>
              <a:defRPr sz="2934"/>
            </a:lvl1pPr>
            <a:lvl2pPr>
              <a:defRPr sz="2515"/>
            </a:lvl2pPr>
            <a:lvl3pPr>
              <a:defRPr sz="2095"/>
            </a:lvl3pPr>
            <a:lvl4pPr>
              <a:defRPr sz="1885"/>
            </a:lvl4pPr>
            <a:lvl5pPr>
              <a:defRPr sz="1885"/>
            </a:lvl5pPr>
            <a:lvl6pPr>
              <a:defRPr sz="1885"/>
            </a:lvl6pPr>
            <a:lvl7pPr>
              <a:defRPr sz="1885"/>
            </a:lvl7pPr>
            <a:lvl8pPr>
              <a:defRPr sz="1885"/>
            </a:lvl8pPr>
            <a:lvl9pPr>
              <a:defRPr sz="188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41404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6014" y="1611515"/>
            <a:ext cx="4294804" cy="671602"/>
          </a:xfrm>
        </p:spPr>
        <p:txBody>
          <a:bodyPr anchor="b"/>
          <a:lstStyle>
            <a:lvl1pPr marL="0" indent="0">
              <a:buNone/>
              <a:defRPr sz="2515" b="1"/>
            </a:lvl1pPr>
            <a:lvl2pPr marL="479035" indent="0">
              <a:buNone/>
              <a:defRPr sz="2095" b="1"/>
            </a:lvl2pPr>
            <a:lvl3pPr marL="958069" indent="0">
              <a:buNone/>
              <a:defRPr sz="1885" b="1"/>
            </a:lvl3pPr>
            <a:lvl4pPr marL="1437104" indent="0">
              <a:buNone/>
              <a:defRPr sz="1677" b="1"/>
            </a:lvl4pPr>
            <a:lvl5pPr marL="1916138" indent="0">
              <a:buNone/>
              <a:defRPr sz="1677" b="1"/>
            </a:lvl5pPr>
            <a:lvl6pPr marL="2395173" indent="0">
              <a:buNone/>
              <a:defRPr sz="1677" b="1"/>
            </a:lvl6pPr>
            <a:lvl7pPr marL="2874207" indent="0">
              <a:buNone/>
              <a:defRPr sz="1677" b="1"/>
            </a:lvl7pPr>
            <a:lvl8pPr marL="3353241" indent="0">
              <a:buNone/>
              <a:defRPr sz="1677" b="1"/>
            </a:lvl8pPr>
            <a:lvl9pPr marL="3832275" indent="0">
              <a:buNone/>
              <a:defRPr sz="16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6014" y="2283115"/>
            <a:ext cx="4294804" cy="4147938"/>
          </a:xfrm>
        </p:spPr>
        <p:txBody>
          <a:bodyPr/>
          <a:lstStyle>
            <a:lvl1pPr>
              <a:defRPr sz="2515"/>
            </a:lvl1pPr>
            <a:lvl2pPr>
              <a:defRPr sz="2095"/>
            </a:lvl2pPr>
            <a:lvl3pPr>
              <a:defRPr sz="1885"/>
            </a:lvl3pPr>
            <a:lvl4pPr>
              <a:defRPr sz="1677"/>
            </a:lvl4pPr>
            <a:lvl5pPr>
              <a:defRPr sz="1677"/>
            </a:lvl5pPr>
            <a:lvl6pPr>
              <a:defRPr sz="1677"/>
            </a:lvl6pPr>
            <a:lvl7pPr>
              <a:defRPr sz="1677"/>
            </a:lvl7pPr>
            <a:lvl8pPr>
              <a:defRPr sz="1677"/>
            </a:lvl8pPr>
            <a:lvl9pPr>
              <a:defRPr sz="16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937760" y="1611515"/>
            <a:ext cx="4296491" cy="671602"/>
          </a:xfrm>
        </p:spPr>
        <p:txBody>
          <a:bodyPr anchor="b"/>
          <a:lstStyle>
            <a:lvl1pPr marL="0" indent="0">
              <a:buNone/>
              <a:defRPr sz="2515" b="1"/>
            </a:lvl1pPr>
            <a:lvl2pPr marL="479035" indent="0">
              <a:buNone/>
              <a:defRPr sz="2095" b="1"/>
            </a:lvl2pPr>
            <a:lvl3pPr marL="958069" indent="0">
              <a:buNone/>
              <a:defRPr sz="1885" b="1"/>
            </a:lvl3pPr>
            <a:lvl4pPr marL="1437104" indent="0">
              <a:buNone/>
              <a:defRPr sz="1677" b="1"/>
            </a:lvl4pPr>
            <a:lvl5pPr marL="1916138" indent="0">
              <a:buNone/>
              <a:defRPr sz="1677" b="1"/>
            </a:lvl5pPr>
            <a:lvl6pPr marL="2395173" indent="0">
              <a:buNone/>
              <a:defRPr sz="1677" b="1"/>
            </a:lvl6pPr>
            <a:lvl7pPr marL="2874207" indent="0">
              <a:buNone/>
              <a:defRPr sz="1677" b="1"/>
            </a:lvl7pPr>
            <a:lvl8pPr marL="3353241" indent="0">
              <a:buNone/>
              <a:defRPr sz="1677" b="1"/>
            </a:lvl8pPr>
            <a:lvl9pPr marL="3832275" indent="0">
              <a:buNone/>
              <a:defRPr sz="16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937760" y="2283115"/>
            <a:ext cx="4296491" cy="4147938"/>
          </a:xfrm>
        </p:spPr>
        <p:txBody>
          <a:bodyPr/>
          <a:lstStyle>
            <a:lvl1pPr>
              <a:defRPr sz="2515"/>
            </a:lvl1pPr>
            <a:lvl2pPr>
              <a:defRPr sz="2095"/>
            </a:lvl2pPr>
            <a:lvl3pPr>
              <a:defRPr sz="1885"/>
            </a:lvl3pPr>
            <a:lvl4pPr>
              <a:defRPr sz="1677"/>
            </a:lvl4pPr>
            <a:lvl5pPr>
              <a:defRPr sz="1677"/>
            </a:lvl5pPr>
            <a:lvl6pPr>
              <a:defRPr sz="1677"/>
            </a:lvl6pPr>
            <a:lvl7pPr>
              <a:defRPr sz="1677"/>
            </a:lvl7pPr>
            <a:lvl8pPr>
              <a:defRPr sz="1677"/>
            </a:lvl8pPr>
            <a:lvl9pPr>
              <a:defRPr sz="16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2001267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214184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2661703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6015" y="286641"/>
            <a:ext cx="3197900" cy="1219883"/>
          </a:xfrm>
        </p:spPr>
        <p:txBody>
          <a:bodyPr anchor="b"/>
          <a:lstStyle>
            <a:lvl1pPr algn="l">
              <a:defRPr sz="2095"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00354" y="286640"/>
            <a:ext cx="5433897" cy="6144415"/>
          </a:xfrm>
        </p:spPr>
        <p:txBody>
          <a:bodyPr/>
          <a:lstStyle>
            <a:lvl1pPr>
              <a:defRPr sz="3353"/>
            </a:lvl1pPr>
            <a:lvl2pPr>
              <a:defRPr sz="2934"/>
            </a:lvl2pPr>
            <a:lvl3pPr>
              <a:defRPr sz="2515"/>
            </a:lvl3pPr>
            <a:lvl4pPr>
              <a:defRPr sz="2095"/>
            </a:lvl4pPr>
            <a:lvl5pPr>
              <a:defRPr sz="2095"/>
            </a:lvl5pPr>
            <a:lvl6pPr>
              <a:defRPr sz="2095"/>
            </a:lvl6pPr>
            <a:lvl7pPr>
              <a:defRPr sz="2095"/>
            </a:lvl7pPr>
            <a:lvl8pPr>
              <a:defRPr sz="2095"/>
            </a:lvl8pPr>
            <a:lvl9pPr>
              <a:defRPr sz="209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6015" y="1506525"/>
            <a:ext cx="3197900" cy="4924530"/>
          </a:xfrm>
        </p:spPr>
        <p:txBody>
          <a:bodyPr/>
          <a:lstStyle>
            <a:lvl1pPr marL="0" indent="0">
              <a:buNone/>
              <a:defRPr sz="1467"/>
            </a:lvl1pPr>
            <a:lvl2pPr marL="479035" indent="0">
              <a:buNone/>
              <a:defRPr sz="1257"/>
            </a:lvl2pPr>
            <a:lvl3pPr marL="958069" indent="0">
              <a:buNone/>
              <a:defRPr sz="1048"/>
            </a:lvl3pPr>
            <a:lvl4pPr marL="1437104" indent="0">
              <a:buNone/>
              <a:defRPr sz="943"/>
            </a:lvl4pPr>
            <a:lvl5pPr marL="1916138" indent="0">
              <a:buNone/>
              <a:defRPr sz="943"/>
            </a:lvl5pPr>
            <a:lvl6pPr marL="2395173" indent="0">
              <a:buNone/>
              <a:defRPr sz="943"/>
            </a:lvl6pPr>
            <a:lvl7pPr marL="2874207" indent="0">
              <a:buNone/>
              <a:defRPr sz="943"/>
            </a:lvl7pPr>
            <a:lvl8pPr marL="3353241" indent="0">
              <a:buNone/>
              <a:defRPr sz="943"/>
            </a:lvl8pPr>
            <a:lvl9pPr marL="3832275" indent="0">
              <a:buNone/>
              <a:defRPr sz="94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1646427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05240" y="5039521"/>
            <a:ext cx="5832158" cy="594943"/>
          </a:xfrm>
        </p:spPr>
        <p:txBody>
          <a:bodyPr anchor="b"/>
          <a:lstStyle>
            <a:lvl1pPr algn="l">
              <a:defRPr sz="2095" b="1"/>
            </a:lvl1pPr>
          </a:lstStyle>
          <a:p>
            <a:r>
              <a:rPr kumimoji="1" lang="ja-JP" altLang="en-US"/>
              <a:t>マスター タイトルの書式設定</a:t>
            </a:r>
          </a:p>
        </p:txBody>
      </p:sp>
      <p:sp>
        <p:nvSpPr>
          <p:cNvPr id="3" name="図プレースホルダー 2"/>
          <p:cNvSpPr>
            <a:spLocks noGrp="1"/>
          </p:cNvSpPr>
          <p:nvPr>
            <p:ph type="pic" idx="1"/>
          </p:nvPr>
        </p:nvSpPr>
        <p:spPr>
          <a:xfrm>
            <a:off x="1905240" y="643273"/>
            <a:ext cx="5832158" cy="4319588"/>
          </a:xfrm>
        </p:spPr>
        <p:txBody>
          <a:bodyPr/>
          <a:lstStyle>
            <a:lvl1pPr marL="0" indent="0">
              <a:buNone/>
              <a:defRPr sz="3353"/>
            </a:lvl1pPr>
            <a:lvl2pPr marL="479035" indent="0">
              <a:buNone/>
              <a:defRPr sz="2934"/>
            </a:lvl2pPr>
            <a:lvl3pPr marL="958069" indent="0">
              <a:buNone/>
              <a:defRPr sz="2515"/>
            </a:lvl3pPr>
            <a:lvl4pPr marL="1437104" indent="0">
              <a:buNone/>
              <a:defRPr sz="2095"/>
            </a:lvl4pPr>
            <a:lvl5pPr marL="1916138" indent="0">
              <a:buNone/>
              <a:defRPr sz="2095"/>
            </a:lvl5pPr>
            <a:lvl6pPr marL="2395173" indent="0">
              <a:buNone/>
              <a:defRPr sz="2095"/>
            </a:lvl6pPr>
            <a:lvl7pPr marL="2874207" indent="0">
              <a:buNone/>
              <a:defRPr sz="2095"/>
            </a:lvl7pPr>
            <a:lvl8pPr marL="3353241" indent="0">
              <a:buNone/>
              <a:defRPr sz="2095"/>
            </a:lvl8pPr>
            <a:lvl9pPr marL="3832275" indent="0">
              <a:buNone/>
              <a:defRPr sz="2095"/>
            </a:lvl9pPr>
          </a:lstStyle>
          <a:p>
            <a:endParaRPr kumimoji="1" lang="ja-JP" altLang="en-US"/>
          </a:p>
        </p:txBody>
      </p:sp>
      <p:sp>
        <p:nvSpPr>
          <p:cNvPr id="4" name="テキスト プレースホルダー 3"/>
          <p:cNvSpPr>
            <a:spLocks noGrp="1"/>
          </p:cNvSpPr>
          <p:nvPr>
            <p:ph type="body" sz="half" idx="2"/>
          </p:nvPr>
        </p:nvSpPr>
        <p:spPr>
          <a:xfrm>
            <a:off x="1905240" y="5634463"/>
            <a:ext cx="5832158" cy="844919"/>
          </a:xfrm>
        </p:spPr>
        <p:txBody>
          <a:bodyPr/>
          <a:lstStyle>
            <a:lvl1pPr marL="0" indent="0">
              <a:buNone/>
              <a:defRPr sz="1467"/>
            </a:lvl1pPr>
            <a:lvl2pPr marL="479035" indent="0">
              <a:buNone/>
              <a:defRPr sz="1257"/>
            </a:lvl2pPr>
            <a:lvl3pPr marL="958069" indent="0">
              <a:buNone/>
              <a:defRPr sz="1048"/>
            </a:lvl3pPr>
            <a:lvl4pPr marL="1437104" indent="0">
              <a:buNone/>
              <a:defRPr sz="943"/>
            </a:lvl4pPr>
            <a:lvl5pPr marL="1916138" indent="0">
              <a:buNone/>
              <a:defRPr sz="943"/>
            </a:lvl5pPr>
            <a:lvl6pPr marL="2395173" indent="0">
              <a:buNone/>
              <a:defRPr sz="943"/>
            </a:lvl6pPr>
            <a:lvl7pPr marL="2874207" indent="0">
              <a:buNone/>
              <a:defRPr sz="943"/>
            </a:lvl7pPr>
            <a:lvl8pPr marL="3353241" indent="0">
              <a:buNone/>
              <a:defRPr sz="943"/>
            </a:lvl8pPr>
            <a:lvl9pPr marL="3832275" indent="0">
              <a:buNone/>
              <a:defRPr sz="94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64D3B2-6DD8-4409-A202-73409B45D517}" type="datetimeFigureOut">
              <a:rPr kumimoji="1" lang="ja-JP" altLang="en-US" smtClean="0"/>
              <a:t>2019/7/10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3878910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6015" y="288306"/>
            <a:ext cx="8748236" cy="119988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6015" y="1679841"/>
            <a:ext cx="8748236" cy="475121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6015" y="6672698"/>
            <a:ext cx="2268062" cy="383297"/>
          </a:xfrm>
          <a:prstGeom prst="rect">
            <a:avLst/>
          </a:prstGeom>
        </p:spPr>
        <p:txBody>
          <a:bodyPr vert="horz" lIns="91440" tIns="45720" rIns="91440" bIns="45720" rtlCol="0" anchor="ctr"/>
          <a:lstStyle>
            <a:lvl1pPr algn="l">
              <a:defRPr sz="1257">
                <a:solidFill>
                  <a:schemeClr val="tx1">
                    <a:tint val="75000"/>
                  </a:schemeClr>
                </a:solidFill>
              </a:defRPr>
            </a:lvl1pPr>
          </a:lstStyle>
          <a:p>
            <a:fld id="{1564D3B2-6DD8-4409-A202-73409B45D517}" type="datetimeFigureOut">
              <a:rPr kumimoji="1" lang="ja-JP" altLang="en-US" smtClean="0"/>
              <a:t>2019/7/10</a:t>
            </a:fld>
            <a:endParaRPr kumimoji="1" lang="ja-JP" altLang="en-US"/>
          </a:p>
        </p:txBody>
      </p:sp>
      <p:sp>
        <p:nvSpPr>
          <p:cNvPr id="5" name="フッター プレースホルダー 4"/>
          <p:cNvSpPr>
            <a:spLocks noGrp="1"/>
          </p:cNvSpPr>
          <p:nvPr>
            <p:ph type="ftr" sz="quarter" idx="3"/>
          </p:nvPr>
        </p:nvSpPr>
        <p:spPr>
          <a:xfrm>
            <a:off x="3321090" y="6672698"/>
            <a:ext cx="3078083" cy="383297"/>
          </a:xfrm>
          <a:prstGeom prst="rect">
            <a:avLst/>
          </a:prstGeom>
        </p:spPr>
        <p:txBody>
          <a:bodyPr vert="horz" lIns="91440" tIns="45720" rIns="91440" bIns="45720" rtlCol="0" anchor="ctr"/>
          <a:lstStyle>
            <a:lvl1pPr algn="ctr">
              <a:defRPr sz="1257">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66190" y="6672698"/>
            <a:ext cx="2268062" cy="383297"/>
          </a:xfrm>
          <a:prstGeom prst="rect">
            <a:avLst/>
          </a:prstGeom>
        </p:spPr>
        <p:txBody>
          <a:bodyPr vert="horz" lIns="91440" tIns="45720" rIns="91440" bIns="45720" rtlCol="0" anchor="ctr"/>
          <a:lstStyle>
            <a:lvl1pPr algn="r">
              <a:defRPr sz="1257">
                <a:solidFill>
                  <a:schemeClr val="tx1">
                    <a:tint val="75000"/>
                  </a:schemeClr>
                </a:solidFill>
              </a:defRPr>
            </a:lvl1pPr>
          </a:lstStyle>
          <a:p>
            <a:fld id="{2C54CD31-7ABE-4E81-BF59-D737A2DA6C87}" type="slidenum">
              <a:rPr kumimoji="1" lang="ja-JP" altLang="en-US" smtClean="0"/>
              <a:t>‹#›</a:t>
            </a:fld>
            <a:endParaRPr kumimoji="1" lang="ja-JP" altLang="en-US"/>
          </a:p>
        </p:txBody>
      </p:sp>
    </p:spTree>
    <p:extLst>
      <p:ext uri="{BB962C8B-B14F-4D97-AF65-F5344CB8AC3E}">
        <p14:creationId xmlns:p14="http://schemas.microsoft.com/office/powerpoint/2010/main" val="271537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8069" rtl="0" eaLnBrk="1" latinLnBrk="0" hangingPunct="1">
        <a:spcBef>
          <a:spcPct val="0"/>
        </a:spcBef>
        <a:buNone/>
        <a:defRPr kumimoji="1" sz="4610" kern="1200">
          <a:solidFill>
            <a:schemeClr val="tx1"/>
          </a:solidFill>
          <a:latin typeface="+mj-lt"/>
          <a:ea typeface="+mj-ea"/>
          <a:cs typeface="+mj-cs"/>
        </a:defRPr>
      </a:lvl1pPr>
    </p:titleStyle>
    <p:bodyStyle>
      <a:lvl1pPr marL="359275" indent="-359275" algn="l" defTabSz="958069" rtl="0" eaLnBrk="1" latinLnBrk="0" hangingPunct="1">
        <a:spcBef>
          <a:spcPct val="20000"/>
        </a:spcBef>
        <a:buFont typeface="Arial" panose="020B0604020202020204" pitchFamily="34" charset="0"/>
        <a:buChar char="•"/>
        <a:defRPr kumimoji="1" sz="3353" kern="1200">
          <a:solidFill>
            <a:schemeClr val="tx1"/>
          </a:solidFill>
          <a:latin typeface="+mn-lt"/>
          <a:ea typeface="+mn-ea"/>
          <a:cs typeface="+mn-cs"/>
        </a:defRPr>
      </a:lvl1pPr>
      <a:lvl2pPr marL="778431" indent="-299397" algn="l" defTabSz="958069" rtl="0" eaLnBrk="1" latinLnBrk="0" hangingPunct="1">
        <a:spcBef>
          <a:spcPct val="20000"/>
        </a:spcBef>
        <a:buFont typeface="Arial" panose="020B0604020202020204" pitchFamily="34" charset="0"/>
        <a:buChar char="–"/>
        <a:defRPr kumimoji="1" sz="2934" kern="1200">
          <a:solidFill>
            <a:schemeClr val="tx1"/>
          </a:solidFill>
          <a:latin typeface="+mn-lt"/>
          <a:ea typeface="+mn-ea"/>
          <a:cs typeface="+mn-cs"/>
        </a:defRPr>
      </a:lvl2pPr>
      <a:lvl3pPr marL="1197586" indent="-239517" algn="l" defTabSz="958069" rtl="0" eaLnBrk="1" latinLnBrk="0" hangingPunct="1">
        <a:spcBef>
          <a:spcPct val="20000"/>
        </a:spcBef>
        <a:buFont typeface="Arial" panose="020B0604020202020204" pitchFamily="34" charset="0"/>
        <a:buChar char="•"/>
        <a:defRPr kumimoji="1" sz="2515" kern="1200">
          <a:solidFill>
            <a:schemeClr val="tx1"/>
          </a:solidFill>
          <a:latin typeface="+mn-lt"/>
          <a:ea typeface="+mn-ea"/>
          <a:cs typeface="+mn-cs"/>
        </a:defRPr>
      </a:lvl3pPr>
      <a:lvl4pPr marL="1676621" indent="-239517" algn="l" defTabSz="958069" rtl="0" eaLnBrk="1" latinLnBrk="0" hangingPunct="1">
        <a:spcBef>
          <a:spcPct val="20000"/>
        </a:spcBef>
        <a:buFont typeface="Arial" panose="020B0604020202020204" pitchFamily="34" charset="0"/>
        <a:buChar char="–"/>
        <a:defRPr kumimoji="1" sz="2095" kern="1200">
          <a:solidFill>
            <a:schemeClr val="tx1"/>
          </a:solidFill>
          <a:latin typeface="+mn-lt"/>
          <a:ea typeface="+mn-ea"/>
          <a:cs typeface="+mn-cs"/>
        </a:defRPr>
      </a:lvl4pPr>
      <a:lvl5pPr marL="2155656" indent="-239517" algn="l" defTabSz="958069" rtl="0" eaLnBrk="1" latinLnBrk="0" hangingPunct="1">
        <a:spcBef>
          <a:spcPct val="20000"/>
        </a:spcBef>
        <a:buFont typeface="Arial" panose="020B0604020202020204" pitchFamily="34" charset="0"/>
        <a:buChar char="»"/>
        <a:defRPr kumimoji="1" sz="2095" kern="1200">
          <a:solidFill>
            <a:schemeClr val="tx1"/>
          </a:solidFill>
          <a:latin typeface="+mn-lt"/>
          <a:ea typeface="+mn-ea"/>
          <a:cs typeface="+mn-cs"/>
        </a:defRPr>
      </a:lvl5pPr>
      <a:lvl6pPr marL="2634690" indent="-239517" algn="l" defTabSz="958069" rtl="0" eaLnBrk="1" latinLnBrk="0" hangingPunct="1">
        <a:spcBef>
          <a:spcPct val="20000"/>
        </a:spcBef>
        <a:buFont typeface="Arial" panose="020B0604020202020204" pitchFamily="34" charset="0"/>
        <a:buChar char="•"/>
        <a:defRPr kumimoji="1" sz="2095" kern="1200">
          <a:solidFill>
            <a:schemeClr val="tx1"/>
          </a:solidFill>
          <a:latin typeface="+mn-lt"/>
          <a:ea typeface="+mn-ea"/>
          <a:cs typeface="+mn-cs"/>
        </a:defRPr>
      </a:lvl6pPr>
      <a:lvl7pPr marL="3113724" indent="-239517" algn="l" defTabSz="958069" rtl="0" eaLnBrk="1" latinLnBrk="0" hangingPunct="1">
        <a:spcBef>
          <a:spcPct val="20000"/>
        </a:spcBef>
        <a:buFont typeface="Arial" panose="020B0604020202020204" pitchFamily="34" charset="0"/>
        <a:buChar char="•"/>
        <a:defRPr kumimoji="1" sz="2095" kern="1200">
          <a:solidFill>
            <a:schemeClr val="tx1"/>
          </a:solidFill>
          <a:latin typeface="+mn-lt"/>
          <a:ea typeface="+mn-ea"/>
          <a:cs typeface="+mn-cs"/>
        </a:defRPr>
      </a:lvl7pPr>
      <a:lvl8pPr marL="3592758" indent="-239517" algn="l" defTabSz="958069" rtl="0" eaLnBrk="1" latinLnBrk="0" hangingPunct="1">
        <a:spcBef>
          <a:spcPct val="20000"/>
        </a:spcBef>
        <a:buFont typeface="Arial" panose="020B0604020202020204" pitchFamily="34" charset="0"/>
        <a:buChar char="•"/>
        <a:defRPr kumimoji="1" sz="2095" kern="1200">
          <a:solidFill>
            <a:schemeClr val="tx1"/>
          </a:solidFill>
          <a:latin typeface="+mn-lt"/>
          <a:ea typeface="+mn-ea"/>
          <a:cs typeface="+mn-cs"/>
        </a:defRPr>
      </a:lvl8pPr>
      <a:lvl9pPr marL="4071793" indent="-239517" algn="l" defTabSz="958069" rtl="0" eaLnBrk="1" latinLnBrk="0" hangingPunct="1">
        <a:spcBef>
          <a:spcPct val="20000"/>
        </a:spcBef>
        <a:buFont typeface="Arial" panose="020B0604020202020204" pitchFamily="34" charset="0"/>
        <a:buChar char="•"/>
        <a:defRPr kumimoji="1" sz="2095" kern="1200">
          <a:solidFill>
            <a:schemeClr val="tx1"/>
          </a:solidFill>
          <a:latin typeface="+mn-lt"/>
          <a:ea typeface="+mn-ea"/>
          <a:cs typeface="+mn-cs"/>
        </a:defRPr>
      </a:lvl9pPr>
    </p:bodyStyle>
    <p:otherStyle>
      <a:defPPr>
        <a:defRPr lang="ja-JP"/>
      </a:defPPr>
      <a:lvl1pPr marL="0" algn="l" defTabSz="958069" rtl="0" eaLnBrk="1" latinLnBrk="0" hangingPunct="1">
        <a:defRPr kumimoji="1" sz="1885" kern="1200">
          <a:solidFill>
            <a:schemeClr val="tx1"/>
          </a:solidFill>
          <a:latin typeface="+mn-lt"/>
          <a:ea typeface="+mn-ea"/>
          <a:cs typeface="+mn-cs"/>
        </a:defRPr>
      </a:lvl1pPr>
      <a:lvl2pPr marL="479035" algn="l" defTabSz="958069" rtl="0" eaLnBrk="1" latinLnBrk="0" hangingPunct="1">
        <a:defRPr kumimoji="1" sz="1885" kern="1200">
          <a:solidFill>
            <a:schemeClr val="tx1"/>
          </a:solidFill>
          <a:latin typeface="+mn-lt"/>
          <a:ea typeface="+mn-ea"/>
          <a:cs typeface="+mn-cs"/>
        </a:defRPr>
      </a:lvl2pPr>
      <a:lvl3pPr marL="958069" algn="l" defTabSz="958069" rtl="0" eaLnBrk="1" latinLnBrk="0" hangingPunct="1">
        <a:defRPr kumimoji="1" sz="1885" kern="1200">
          <a:solidFill>
            <a:schemeClr val="tx1"/>
          </a:solidFill>
          <a:latin typeface="+mn-lt"/>
          <a:ea typeface="+mn-ea"/>
          <a:cs typeface="+mn-cs"/>
        </a:defRPr>
      </a:lvl3pPr>
      <a:lvl4pPr marL="1437104" algn="l" defTabSz="958069" rtl="0" eaLnBrk="1" latinLnBrk="0" hangingPunct="1">
        <a:defRPr kumimoji="1" sz="1885" kern="1200">
          <a:solidFill>
            <a:schemeClr val="tx1"/>
          </a:solidFill>
          <a:latin typeface="+mn-lt"/>
          <a:ea typeface="+mn-ea"/>
          <a:cs typeface="+mn-cs"/>
        </a:defRPr>
      </a:lvl4pPr>
      <a:lvl5pPr marL="1916138" algn="l" defTabSz="958069" rtl="0" eaLnBrk="1" latinLnBrk="0" hangingPunct="1">
        <a:defRPr kumimoji="1" sz="1885" kern="1200">
          <a:solidFill>
            <a:schemeClr val="tx1"/>
          </a:solidFill>
          <a:latin typeface="+mn-lt"/>
          <a:ea typeface="+mn-ea"/>
          <a:cs typeface="+mn-cs"/>
        </a:defRPr>
      </a:lvl5pPr>
      <a:lvl6pPr marL="2395173" algn="l" defTabSz="958069" rtl="0" eaLnBrk="1" latinLnBrk="0" hangingPunct="1">
        <a:defRPr kumimoji="1" sz="1885" kern="1200">
          <a:solidFill>
            <a:schemeClr val="tx1"/>
          </a:solidFill>
          <a:latin typeface="+mn-lt"/>
          <a:ea typeface="+mn-ea"/>
          <a:cs typeface="+mn-cs"/>
        </a:defRPr>
      </a:lvl6pPr>
      <a:lvl7pPr marL="2874207" algn="l" defTabSz="958069" rtl="0" eaLnBrk="1" latinLnBrk="0" hangingPunct="1">
        <a:defRPr kumimoji="1" sz="1885" kern="1200">
          <a:solidFill>
            <a:schemeClr val="tx1"/>
          </a:solidFill>
          <a:latin typeface="+mn-lt"/>
          <a:ea typeface="+mn-ea"/>
          <a:cs typeface="+mn-cs"/>
        </a:defRPr>
      </a:lvl7pPr>
      <a:lvl8pPr marL="3353241" algn="l" defTabSz="958069" rtl="0" eaLnBrk="1" latinLnBrk="0" hangingPunct="1">
        <a:defRPr kumimoji="1" sz="1885" kern="1200">
          <a:solidFill>
            <a:schemeClr val="tx1"/>
          </a:solidFill>
          <a:latin typeface="+mn-lt"/>
          <a:ea typeface="+mn-ea"/>
          <a:cs typeface="+mn-cs"/>
        </a:defRPr>
      </a:lvl8pPr>
      <a:lvl9pPr marL="3832275" algn="l" defTabSz="958069" rtl="0" eaLnBrk="1" latinLnBrk="0" hangingPunct="1">
        <a:defRPr kumimoji="1" sz="18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eishonen@sbox.pref.osaka.lg.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6305" y="50056"/>
            <a:ext cx="9578504" cy="309240"/>
          </a:xfrm>
          <a:prstGeom prst="rect">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txBody>
          <a:bodyPr wrap="square" rtlCol="0" anchor="ctr" anchorCtr="0">
            <a:noAutofit/>
          </a:bodyPr>
          <a:lstStyle/>
          <a:p>
            <a:pPr algn="ctr"/>
            <a:r>
              <a:rPr lang="ja-JP" altLang="ja-JP" sz="1200" b="1" dirty="0">
                <a:latin typeface="Meiryo UI" panose="020B0604030504040204" pitchFamily="50" charset="-128"/>
                <a:ea typeface="Meiryo UI" panose="020B0604030504040204" pitchFamily="50" charset="-128"/>
              </a:rPr>
              <a:t>府立青少年海洋センター及びファミリー棟（海風館</a:t>
            </a:r>
            <a:r>
              <a:rPr lang="ja-JP"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に係るサウンディング型市場調査　実施要領</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37995" y="353292"/>
            <a:ext cx="4766255" cy="1391077"/>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smtClean="0">
                <a:latin typeface="+mj-ea"/>
                <a:ea typeface="+mj-ea"/>
              </a:rPr>
              <a:t>１</a:t>
            </a:r>
            <a:r>
              <a:rPr lang="en-US" altLang="ja-JP" sz="1000" b="1" dirty="0" smtClean="0">
                <a:latin typeface="+mj-ea"/>
                <a:ea typeface="+mj-ea"/>
              </a:rPr>
              <a:t>.</a:t>
            </a:r>
            <a:r>
              <a:rPr lang="ja-JP" altLang="en-US" sz="1000" b="1" dirty="0" smtClean="0">
                <a:latin typeface="+mj-ea"/>
                <a:ea typeface="+mj-ea"/>
              </a:rPr>
              <a:t>調査の目的</a:t>
            </a:r>
            <a:endParaRPr lang="en-US" altLang="ja-JP" sz="1000" b="1" dirty="0" smtClean="0">
              <a:latin typeface="+mj-ea"/>
              <a:ea typeface="+mj-ea"/>
            </a:endParaRPr>
          </a:p>
          <a:p>
            <a:r>
              <a:rPr lang="ja-JP" altLang="en-US" sz="900" dirty="0" smtClean="0">
                <a:latin typeface="Meiryo UI" panose="020B0604030504040204" pitchFamily="50" charset="-128"/>
                <a:ea typeface="Meiryo UI" panose="020B0604030504040204" pitchFamily="50" charset="-128"/>
              </a:rPr>
              <a:t>　大阪府立青少年海洋センター（以下、「海洋</a:t>
            </a:r>
            <a:r>
              <a:rPr lang="en-US" altLang="ja-JP" sz="900" dirty="0" smtClean="0">
                <a:latin typeface="Meiryo UI" panose="020B0604030504040204" pitchFamily="50" charset="-128"/>
                <a:ea typeface="Meiryo UI" panose="020B0604030504040204" pitchFamily="50" charset="-128"/>
              </a:rPr>
              <a:t>C</a:t>
            </a:r>
            <a:r>
              <a:rPr lang="ja-JP" altLang="en-US" sz="900" dirty="0" smtClean="0">
                <a:latin typeface="Meiryo UI" panose="020B0604030504040204" pitchFamily="50" charset="-128"/>
                <a:ea typeface="Meiryo UI" panose="020B0604030504040204" pitchFamily="50" charset="-128"/>
              </a:rPr>
              <a:t>」とい</a:t>
            </a:r>
            <a:r>
              <a:rPr lang="ja-JP" altLang="en-US" sz="900" dirty="0">
                <a:latin typeface="Meiryo UI" panose="020B0604030504040204" pitchFamily="50" charset="-128"/>
                <a:ea typeface="Meiryo UI" panose="020B0604030504040204" pitchFamily="50" charset="-128"/>
              </a:rPr>
              <a:t>う</a:t>
            </a:r>
            <a:r>
              <a:rPr lang="ja-JP" altLang="en-US" sz="900" dirty="0" smtClean="0">
                <a:latin typeface="Meiryo UI" panose="020B0604030504040204" pitchFamily="50" charset="-128"/>
                <a:ea typeface="Meiryo UI" panose="020B0604030504040204" pitchFamily="50" charset="-128"/>
              </a:rPr>
              <a:t>）は、青少年に自然と親しむ健康で文化的なレクレーション活動の場を提供し、もって青少年の健全な育成を図るため、昭和５０年７月に大阪府泉南郡岬町淡輪に設置したもので、</a:t>
            </a:r>
            <a:r>
              <a:rPr lang="ja-JP" altLang="en-US" sz="900" dirty="0">
                <a:latin typeface="Meiryo UI" panose="020B0604030504040204" pitchFamily="50" charset="-128"/>
                <a:ea typeface="Meiryo UI" panose="020B0604030504040204" pitchFamily="50" charset="-128"/>
              </a:rPr>
              <a:t>年間約</a:t>
            </a:r>
            <a:r>
              <a:rPr lang="en-US" altLang="ja-JP" sz="900" dirty="0">
                <a:latin typeface="Meiryo UI" panose="020B0604030504040204" pitchFamily="50" charset="-128"/>
                <a:ea typeface="Meiryo UI" panose="020B0604030504040204" pitchFamily="50" charset="-128"/>
              </a:rPr>
              <a:t>65000</a:t>
            </a:r>
            <a:r>
              <a:rPr lang="ja-JP" altLang="en-US" sz="900" dirty="0">
                <a:latin typeface="Meiryo UI" panose="020B0604030504040204" pitchFamily="50" charset="-128"/>
                <a:ea typeface="Meiryo UI" panose="020B0604030504040204" pitchFamily="50" charset="-128"/>
              </a:rPr>
              <a:t>人が海洋プログラム</a:t>
            </a:r>
            <a:r>
              <a:rPr lang="ja-JP" altLang="en-US" sz="900" dirty="0" smtClean="0">
                <a:latin typeface="Meiryo UI" panose="020B0604030504040204" pitchFamily="50" charset="-128"/>
                <a:ea typeface="Meiryo UI" panose="020B0604030504040204" pitchFamily="50" charset="-128"/>
              </a:rPr>
              <a:t>を体験する貴重</a:t>
            </a:r>
            <a:r>
              <a:rPr lang="ja-JP" altLang="en-US" sz="900" dirty="0">
                <a:latin typeface="Meiryo UI" panose="020B0604030504040204" pitchFamily="50" charset="-128"/>
                <a:ea typeface="Meiryo UI" panose="020B0604030504040204" pitchFamily="50" charset="-128"/>
              </a:rPr>
              <a:t>な施設です</a:t>
            </a:r>
            <a:r>
              <a:rPr lang="ja-JP" altLang="en-US" sz="900" dirty="0" smtClean="0">
                <a:latin typeface="Meiryo UI" panose="020B0604030504040204" pitchFamily="50" charset="-128"/>
                <a:ea typeface="Meiryo UI" panose="020B0604030504040204" pitchFamily="50" charset="-128"/>
              </a:rPr>
              <a:t>。また、ファミリー棟（マリンロッジ海風館）（以下、「海風館」とい</a:t>
            </a:r>
            <a:r>
              <a:rPr lang="ja-JP" altLang="en-US" sz="900" dirty="0">
                <a:latin typeface="Meiryo UI" panose="020B0604030504040204" pitchFamily="50" charset="-128"/>
                <a:ea typeface="Meiryo UI" panose="020B0604030504040204" pitchFamily="50" charset="-128"/>
              </a:rPr>
              <a:t>う</a:t>
            </a:r>
            <a:r>
              <a:rPr lang="ja-JP" altLang="en-US" sz="900" dirty="0" smtClean="0">
                <a:latin typeface="Meiryo UI" panose="020B0604030504040204" pitchFamily="50" charset="-128"/>
                <a:ea typeface="Meiryo UI" panose="020B0604030504040204" pitchFamily="50" charset="-128"/>
              </a:rPr>
              <a:t>）は、海洋</a:t>
            </a:r>
            <a:r>
              <a:rPr lang="en-US" altLang="ja-JP" sz="900" dirty="0" smtClean="0">
                <a:latin typeface="Meiryo UI" panose="020B0604030504040204" pitchFamily="50" charset="-128"/>
                <a:ea typeface="Meiryo UI" panose="020B0604030504040204" pitchFamily="50" charset="-128"/>
              </a:rPr>
              <a:t>C</a:t>
            </a:r>
            <a:r>
              <a:rPr lang="ja-JP" altLang="en-US" sz="900" dirty="0" smtClean="0">
                <a:latin typeface="Meiryo UI" panose="020B0604030504040204" pitchFamily="50" charset="-128"/>
                <a:ea typeface="Meiryo UI" panose="020B0604030504040204" pitchFamily="50" charset="-128"/>
              </a:rPr>
              <a:t>に</a:t>
            </a:r>
            <a:r>
              <a:rPr lang="ja-JP" altLang="en-US" sz="900" dirty="0">
                <a:latin typeface="Meiryo UI" panose="020B0604030504040204" pitchFamily="50" charset="-128"/>
                <a:ea typeface="Meiryo UI" panose="020B0604030504040204" pitchFamily="50" charset="-128"/>
              </a:rPr>
              <a:t>対</a:t>
            </a:r>
            <a:r>
              <a:rPr lang="ja-JP" altLang="en-US" sz="900" dirty="0" smtClean="0">
                <a:latin typeface="Meiryo UI" panose="020B0604030504040204" pitchFamily="50" charset="-128"/>
                <a:ea typeface="Meiryo UI" panose="020B0604030504040204" pitchFamily="50" charset="-128"/>
              </a:rPr>
              <a:t>する府民の多様なニーズに対応するため、平成６年７月に海洋</a:t>
            </a:r>
            <a:r>
              <a:rPr lang="en-US" altLang="ja-JP" sz="900" dirty="0" smtClean="0">
                <a:latin typeface="Meiryo UI" panose="020B0604030504040204" pitchFamily="50" charset="-128"/>
                <a:ea typeface="Meiryo UI" panose="020B0604030504040204" pitchFamily="50" charset="-128"/>
              </a:rPr>
              <a:t>C</a:t>
            </a:r>
            <a:r>
              <a:rPr lang="ja-JP" altLang="en-US" sz="900" dirty="0" smtClean="0">
                <a:latin typeface="Meiryo UI" panose="020B0604030504040204" pitchFamily="50" charset="-128"/>
                <a:ea typeface="Meiryo UI" panose="020B0604030504040204" pitchFamily="50" charset="-128"/>
              </a:rPr>
              <a:t>に隣接して設置した施設です。　</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これらの施設において将来にわたって青少年に貴重な体験の場を提供するためには、今後必要となる大規模改修を見据えた管理・運営の方法やさらなる利活用の方策を検討することが必要と考えており、その際の参考とするため、民間の自由で</a:t>
            </a:r>
            <a:r>
              <a:rPr lang="ja-JP" altLang="en-US" sz="900" dirty="0">
                <a:latin typeface="Meiryo UI" panose="020B0604030504040204" pitchFamily="50" charset="-128"/>
                <a:ea typeface="Meiryo UI" panose="020B0604030504040204" pitchFamily="50" charset="-128"/>
              </a:rPr>
              <a:t>か</a:t>
            </a:r>
            <a:r>
              <a:rPr lang="ja-JP" altLang="en-US" sz="900" dirty="0" smtClean="0">
                <a:latin typeface="Meiryo UI" panose="020B0604030504040204" pitchFamily="50" charset="-128"/>
                <a:ea typeface="Meiryo UI" panose="020B0604030504040204" pitchFamily="50" charset="-128"/>
              </a:rPr>
              <a:t>つ実現可能なアイディアを広く募集するものです。</a:t>
            </a:r>
            <a:r>
              <a:rPr lang="ja-JP" altLang="en-US" sz="900" dirty="0">
                <a:latin typeface="Meiryo UI" panose="020B0604030504040204" pitchFamily="50" charset="-128"/>
                <a:ea typeface="Meiryo UI" panose="020B0604030504040204" pitchFamily="50" charset="-128"/>
              </a:rPr>
              <a:t>　</a:t>
            </a:r>
            <a:endParaRPr lang="en-US" altLang="ja-JP" sz="700" dirty="0" smtClean="0">
              <a:latin typeface="Meiryo UI" panose="020B0604030504040204" pitchFamily="50" charset="-128"/>
              <a:ea typeface="Meiryo UI" panose="020B0604030504040204" pitchFamily="50" charset="-128"/>
            </a:endParaRPr>
          </a:p>
        </p:txBody>
      </p:sp>
      <p:sp>
        <p:nvSpPr>
          <p:cNvPr id="18" name="正方形/長方形 17"/>
          <p:cNvSpPr/>
          <p:nvPr/>
        </p:nvSpPr>
        <p:spPr>
          <a:xfrm>
            <a:off x="-43582" y="1647820"/>
            <a:ext cx="5090028" cy="3476956"/>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a:solidFill>
                  <a:schemeClr val="tx1"/>
                </a:solidFill>
                <a:latin typeface="+mj-ea"/>
                <a:ea typeface="+mj-ea"/>
              </a:rPr>
              <a:t>２</a:t>
            </a:r>
            <a:r>
              <a:rPr lang="en-US" altLang="ja-JP" sz="1000" b="1" dirty="0" smtClean="0">
                <a:solidFill>
                  <a:schemeClr val="tx1"/>
                </a:solidFill>
                <a:latin typeface="+mj-ea"/>
                <a:ea typeface="+mj-ea"/>
              </a:rPr>
              <a:t>.</a:t>
            </a:r>
            <a:r>
              <a:rPr lang="ja-JP" altLang="en-US" sz="1000" b="1" dirty="0" smtClean="0">
                <a:solidFill>
                  <a:schemeClr val="tx1"/>
                </a:solidFill>
                <a:latin typeface="+mj-ea"/>
                <a:ea typeface="+mj-ea"/>
              </a:rPr>
              <a:t>実施概要</a:t>
            </a:r>
            <a:endParaRPr lang="en-US" altLang="ja-JP" sz="1000" b="1" dirty="0">
              <a:solidFill>
                <a:schemeClr val="tx1"/>
              </a:solidFill>
              <a:latin typeface="+mj-ea"/>
              <a:ea typeface="+mj-ea"/>
            </a:endParaRPr>
          </a:p>
          <a:p>
            <a:r>
              <a:rPr lang="ja-JP" altLang="en-US" sz="900" dirty="0" smtClean="0">
                <a:solidFill>
                  <a:schemeClr val="tx1"/>
                </a:solidFill>
                <a:latin typeface="Meiryo UI" panose="020B0604030504040204" pitchFamily="50" charset="-128"/>
                <a:ea typeface="Meiryo UI" panose="020B0604030504040204" pitchFamily="50" charset="-128"/>
              </a:rPr>
              <a:t>（１）</a:t>
            </a:r>
            <a:r>
              <a:rPr lang="ja-JP" altLang="en-US" sz="900" dirty="0" smtClean="0">
                <a:latin typeface="Meiryo UI" panose="020B0604030504040204" pitchFamily="50" charset="-128"/>
                <a:ea typeface="Meiryo UI" panose="020B0604030504040204" pitchFamily="50" charset="-128"/>
              </a:rPr>
              <a:t>対象</a:t>
            </a:r>
            <a:r>
              <a:rPr lang="ja-JP" altLang="en-US" sz="900" dirty="0">
                <a:latin typeface="Meiryo UI" panose="020B0604030504040204" pitchFamily="50" charset="-128"/>
                <a:ea typeface="Meiryo UI" panose="020B0604030504040204" pitchFamily="50" charset="-128"/>
              </a:rPr>
              <a:t>施設</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・大阪府立青少年海洋センター</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・大阪府立青少年海洋センター　ファミリー棟（マリンロッジ海風館）</a:t>
            </a:r>
            <a:endParaRPr lang="en-US" altLang="ja-JP" sz="9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（２）</a:t>
            </a:r>
            <a:r>
              <a:rPr lang="ja-JP" altLang="en-US" sz="900" dirty="0" smtClean="0">
                <a:solidFill>
                  <a:schemeClr val="tx1"/>
                </a:solidFill>
                <a:latin typeface="Meiryo UI" panose="020B0604030504040204" pitchFamily="50" charset="-128"/>
                <a:ea typeface="Meiryo UI" panose="020B0604030504040204" pitchFamily="50" charset="-128"/>
              </a:rPr>
              <a:t>調査</a:t>
            </a:r>
            <a:r>
              <a:rPr lang="ja-JP" altLang="en-US" sz="900" dirty="0">
                <a:solidFill>
                  <a:schemeClr val="tx1"/>
                </a:solidFill>
                <a:latin typeface="Meiryo UI" panose="020B0604030504040204" pitchFamily="50" charset="-128"/>
                <a:ea typeface="Meiryo UI" panose="020B0604030504040204" pitchFamily="50" charset="-128"/>
              </a:rPr>
              <a:t>の期間及び手順　　</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実施期間：令和元年</a:t>
            </a:r>
            <a:r>
              <a:rPr lang="en-US" altLang="ja-JP" sz="900" dirty="0">
                <a:solidFill>
                  <a:schemeClr val="tx1"/>
                </a:solidFill>
                <a:latin typeface="Meiryo UI" panose="020B0604030504040204" pitchFamily="50" charset="-128"/>
                <a:ea typeface="Meiryo UI" panose="020B0604030504040204" pitchFamily="50" charset="-128"/>
              </a:rPr>
              <a:t>7</a:t>
            </a:r>
            <a:r>
              <a:rPr lang="ja-JP" altLang="en-US" sz="900" dirty="0">
                <a:solidFill>
                  <a:schemeClr val="tx1"/>
                </a:solidFill>
                <a:latin typeface="Meiryo UI" panose="020B0604030504040204" pitchFamily="50" charset="-128"/>
                <a:ea typeface="Meiryo UI" panose="020B0604030504040204" pitchFamily="50" charset="-128"/>
              </a:rPr>
              <a:t>月</a:t>
            </a:r>
            <a:r>
              <a:rPr lang="en-US" altLang="ja-JP" sz="900" dirty="0">
                <a:solidFill>
                  <a:schemeClr val="tx1"/>
                </a:solidFill>
                <a:latin typeface="Meiryo UI" panose="020B0604030504040204" pitchFamily="50" charset="-128"/>
                <a:ea typeface="Meiryo UI" panose="020B0604030504040204" pitchFamily="50" charset="-128"/>
              </a:rPr>
              <a:t>16</a:t>
            </a:r>
            <a:r>
              <a:rPr lang="ja-JP" altLang="en-US" sz="900" dirty="0">
                <a:solidFill>
                  <a:schemeClr val="tx1"/>
                </a:solidFill>
                <a:latin typeface="Meiryo UI" panose="020B0604030504040204" pitchFamily="50" charset="-128"/>
                <a:ea typeface="Meiryo UI" panose="020B0604030504040204" pitchFamily="50" charset="-128"/>
              </a:rPr>
              <a:t>日</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令和元年</a:t>
            </a:r>
            <a:r>
              <a:rPr lang="en-US" altLang="ja-JP" sz="900" dirty="0">
                <a:solidFill>
                  <a:schemeClr val="tx1"/>
                </a:solidFill>
                <a:latin typeface="Meiryo UI" panose="020B0604030504040204" pitchFamily="50" charset="-128"/>
                <a:ea typeface="Meiryo UI" panose="020B0604030504040204" pitchFamily="50" charset="-128"/>
              </a:rPr>
              <a:t>9</a:t>
            </a:r>
            <a:r>
              <a:rPr lang="ja-JP" altLang="en-US" sz="900" dirty="0">
                <a:solidFill>
                  <a:schemeClr val="tx1"/>
                </a:solidFill>
                <a:latin typeface="Meiryo UI" panose="020B0604030504040204" pitchFamily="50" charset="-128"/>
                <a:ea typeface="Meiryo UI" panose="020B0604030504040204" pitchFamily="50" charset="-128"/>
              </a:rPr>
              <a:t>月</a:t>
            </a:r>
            <a:r>
              <a:rPr lang="en-US" altLang="ja-JP" sz="900" dirty="0">
                <a:solidFill>
                  <a:schemeClr val="tx1"/>
                </a:solidFill>
                <a:latin typeface="Meiryo UI" panose="020B0604030504040204" pitchFamily="50" charset="-128"/>
                <a:ea typeface="Meiryo UI" panose="020B0604030504040204" pitchFamily="50" charset="-128"/>
              </a:rPr>
              <a:t>13</a:t>
            </a:r>
            <a:r>
              <a:rPr lang="ja-JP" altLang="en-US" sz="900" dirty="0">
                <a:solidFill>
                  <a:schemeClr val="tx1"/>
                </a:solidFill>
                <a:latin typeface="Meiryo UI" panose="020B0604030504040204" pitchFamily="50" charset="-128"/>
                <a:ea typeface="Meiryo UI" panose="020B0604030504040204" pitchFamily="50" charset="-128"/>
              </a:rPr>
              <a:t>日（事業の実施可能性に関する調査）</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調査結果を検討の上、事業の必要条件に関する対話を本年</a:t>
            </a:r>
            <a:r>
              <a:rPr lang="en-US" altLang="ja-JP" sz="900" dirty="0">
                <a:latin typeface="Meiryo UI" panose="020B0604030504040204" pitchFamily="50" charset="-128"/>
                <a:ea typeface="Meiryo UI" panose="020B0604030504040204" pitchFamily="50" charset="-128"/>
              </a:rPr>
              <a:t>11</a:t>
            </a:r>
            <a:r>
              <a:rPr lang="ja-JP" altLang="en-US" sz="900" dirty="0">
                <a:latin typeface="Meiryo UI" panose="020B0604030504040204" pitchFamily="50" charset="-128"/>
                <a:ea typeface="Meiryo UI" panose="020B0604030504040204" pitchFamily="50" charset="-128"/>
              </a:rPr>
              <a:t>月ごろに実施することを検討中</a:t>
            </a:r>
            <a:endParaRPr lang="en-US" altLang="ja-JP" sz="900" dirty="0">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現地説明会：実施日時：令和元年</a:t>
            </a:r>
            <a:r>
              <a:rPr lang="en-US" altLang="ja-JP" sz="900" dirty="0">
                <a:solidFill>
                  <a:schemeClr val="tx1"/>
                </a:solidFill>
                <a:latin typeface="Meiryo UI" panose="020B0604030504040204" pitchFamily="50" charset="-128"/>
                <a:ea typeface="Meiryo UI" panose="020B0604030504040204" pitchFamily="50" charset="-128"/>
              </a:rPr>
              <a:t>7</a:t>
            </a:r>
            <a:r>
              <a:rPr lang="ja-JP" altLang="en-US" sz="900" dirty="0">
                <a:solidFill>
                  <a:schemeClr val="tx1"/>
                </a:solidFill>
                <a:latin typeface="Meiryo UI" panose="020B0604030504040204" pitchFamily="50" charset="-128"/>
                <a:ea typeface="Meiryo UI" panose="020B0604030504040204" pitchFamily="50" charset="-128"/>
              </a:rPr>
              <a:t>月</a:t>
            </a:r>
            <a:r>
              <a:rPr lang="en-US" altLang="ja-JP" sz="900" dirty="0">
                <a:solidFill>
                  <a:schemeClr val="tx1"/>
                </a:solidFill>
                <a:latin typeface="Meiryo UI" panose="020B0604030504040204" pitchFamily="50" charset="-128"/>
                <a:ea typeface="Meiryo UI" panose="020B0604030504040204" pitchFamily="50" charset="-128"/>
              </a:rPr>
              <a:t>30</a:t>
            </a:r>
            <a:r>
              <a:rPr lang="ja-JP" altLang="en-US" sz="900" dirty="0">
                <a:solidFill>
                  <a:schemeClr val="tx1"/>
                </a:solidFill>
                <a:latin typeface="Meiryo UI" panose="020B0604030504040204" pitchFamily="50" charset="-128"/>
                <a:ea typeface="Meiryo UI" panose="020B0604030504040204" pitchFamily="50" charset="-128"/>
              </a:rPr>
              <a:t>日</a:t>
            </a:r>
            <a:r>
              <a:rPr lang="en-US" altLang="ja-JP" sz="900" dirty="0">
                <a:solidFill>
                  <a:schemeClr val="tx1"/>
                </a:solidFill>
                <a:latin typeface="Meiryo UI" panose="020B0604030504040204" pitchFamily="50" charset="-128"/>
                <a:ea typeface="Meiryo UI" panose="020B0604030504040204" pitchFamily="50" charset="-128"/>
              </a:rPr>
              <a:t>13</a:t>
            </a:r>
            <a:r>
              <a:rPr lang="ja-JP" altLang="en-US" sz="900" dirty="0">
                <a:solidFill>
                  <a:schemeClr val="tx1"/>
                </a:solidFill>
                <a:latin typeface="Meiryo UI" panose="020B0604030504040204" pitchFamily="50" charset="-128"/>
                <a:ea typeface="Meiryo UI" panose="020B0604030504040204" pitchFamily="50" charset="-128"/>
              </a:rPr>
              <a:t>時～</a:t>
            </a:r>
            <a:r>
              <a:rPr lang="en-US" altLang="ja-JP" sz="900" dirty="0">
                <a:solidFill>
                  <a:schemeClr val="tx1"/>
                </a:solidFill>
                <a:latin typeface="Meiryo UI" panose="020B0604030504040204" pitchFamily="50" charset="-128"/>
                <a:ea typeface="Meiryo UI" panose="020B0604030504040204" pitchFamily="50" charset="-128"/>
              </a:rPr>
              <a:t>/15</a:t>
            </a:r>
            <a:r>
              <a:rPr lang="ja-JP" altLang="en-US" sz="900" dirty="0">
                <a:solidFill>
                  <a:schemeClr val="tx1"/>
                </a:solidFill>
                <a:latin typeface="Meiryo UI" panose="020B0604030504040204" pitchFamily="50" charset="-128"/>
                <a:ea typeface="Meiryo UI" panose="020B0604030504040204" pitchFamily="50" charset="-128"/>
              </a:rPr>
              <a:t>時～　</a:t>
            </a:r>
            <a:r>
              <a:rPr lang="en-US" altLang="ja-JP" sz="900" dirty="0">
                <a:solidFill>
                  <a:schemeClr val="tx1"/>
                </a:solidFill>
                <a:latin typeface="Meiryo UI" panose="020B0604030504040204" pitchFamily="50" charset="-128"/>
                <a:ea typeface="Meiryo UI" panose="020B0604030504040204" pitchFamily="50" charset="-128"/>
              </a:rPr>
              <a:t>※2</a:t>
            </a:r>
            <a:r>
              <a:rPr lang="ja-JP" altLang="en-US" sz="900" dirty="0">
                <a:solidFill>
                  <a:schemeClr val="tx1"/>
                </a:solidFill>
                <a:latin typeface="Meiryo UI" panose="020B0604030504040204" pitchFamily="50" charset="-128"/>
                <a:ea typeface="Meiryo UI" panose="020B0604030504040204" pitchFamily="50" charset="-128"/>
              </a:rPr>
              <a:t>回は同内容</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場所：大阪府立青少年海洋センター　　</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参加申込：令和元年７月</a:t>
            </a:r>
            <a:r>
              <a:rPr lang="en-US" altLang="ja-JP" sz="900" dirty="0">
                <a:solidFill>
                  <a:schemeClr val="tx1"/>
                </a:solidFill>
                <a:latin typeface="Meiryo UI" panose="020B0604030504040204" pitchFamily="50" charset="-128"/>
                <a:ea typeface="Meiryo UI" panose="020B0604030504040204" pitchFamily="50" charset="-128"/>
              </a:rPr>
              <a:t>26</a:t>
            </a:r>
            <a:r>
              <a:rPr lang="ja-JP" altLang="en-US" sz="900" dirty="0">
                <a:solidFill>
                  <a:schemeClr val="tx1"/>
                </a:solidFill>
                <a:latin typeface="Meiryo UI" panose="020B0604030504040204" pitchFamily="50" charset="-128"/>
                <a:ea typeface="Meiryo UI" panose="020B0604030504040204" pitchFamily="50" charset="-128"/>
              </a:rPr>
              <a:t>日までに「様式１」を連絡先までメール送付</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現地説明会の参加は任意です。（対話への参加の条件ではありません）</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質疑の受付：受付期限：令和元年８月</a:t>
            </a:r>
            <a:r>
              <a:rPr lang="en-US" altLang="ja-JP" sz="900" dirty="0">
                <a:solidFill>
                  <a:schemeClr val="tx1"/>
                </a:solidFill>
                <a:latin typeface="Meiryo UI" panose="020B0604030504040204" pitchFamily="50" charset="-128"/>
                <a:ea typeface="Meiryo UI" panose="020B0604030504040204" pitchFamily="50" charset="-128"/>
              </a:rPr>
              <a:t>20</a:t>
            </a:r>
            <a:r>
              <a:rPr lang="ja-JP" altLang="en-US" sz="900" dirty="0">
                <a:solidFill>
                  <a:schemeClr val="tx1"/>
                </a:solidFill>
                <a:latin typeface="Meiryo UI" panose="020B0604030504040204" pitchFamily="50" charset="-128"/>
                <a:ea typeface="Meiryo UI" panose="020B0604030504040204" pitchFamily="50" charset="-128"/>
              </a:rPr>
              <a:t>日</a:t>
            </a:r>
            <a:r>
              <a:rPr lang="en-US" altLang="ja-JP" sz="900" dirty="0">
                <a:solidFill>
                  <a:schemeClr val="tx1"/>
                </a:solidFill>
                <a:latin typeface="Meiryo UI" panose="020B0604030504040204" pitchFamily="50" charset="-128"/>
                <a:ea typeface="Meiryo UI" panose="020B0604030504040204" pitchFamily="50" charset="-128"/>
              </a:rPr>
              <a:t>17</a:t>
            </a:r>
            <a:r>
              <a:rPr lang="ja-JP" altLang="en-US" sz="900" dirty="0">
                <a:solidFill>
                  <a:schemeClr val="tx1"/>
                </a:solidFill>
                <a:latin typeface="Meiryo UI" panose="020B0604030504040204" pitchFamily="50" charset="-128"/>
                <a:ea typeface="Meiryo UI" panose="020B0604030504040204" pitchFamily="50" charset="-128"/>
              </a:rPr>
              <a:t>時</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受付方法：様式２を連絡先までメール送付　</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回答は府</a:t>
            </a:r>
            <a:r>
              <a:rPr lang="en-US" altLang="ja-JP" sz="900" dirty="0">
                <a:solidFill>
                  <a:schemeClr val="tx1"/>
                </a:solidFill>
                <a:latin typeface="Meiryo UI" panose="020B0604030504040204" pitchFamily="50" charset="-128"/>
                <a:ea typeface="Meiryo UI" panose="020B0604030504040204" pitchFamily="50" charset="-128"/>
              </a:rPr>
              <a:t>HP</a:t>
            </a:r>
            <a:r>
              <a:rPr lang="ja-JP" altLang="en-US" sz="900" dirty="0">
                <a:solidFill>
                  <a:schemeClr val="tx1"/>
                </a:solidFill>
                <a:latin typeface="Meiryo UI" panose="020B0604030504040204" pitchFamily="50" charset="-128"/>
                <a:ea typeface="Meiryo UI" panose="020B0604030504040204" pitchFamily="50" charset="-128"/>
              </a:rPr>
              <a:t>で公表</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応募に関係のない質問にはお答えできない場合があります。</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対話の実施：期間：令和元年</a:t>
            </a:r>
            <a:r>
              <a:rPr lang="en-US" altLang="ja-JP" sz="900" dirty="0">
                <a:solidFill>
                  <a:schemeClr val="tx1"/>
                </a:solidFill>
                <a:latin typeface="Meiryo UI" panose="020B0604030504040204" pitchFamily="50" charset="-128"/>
                <a:ea typeface="Meiryo UI" panose="020B0604030504040204" pitchFamily="50" charset="-128"/>
              </a:rPr>
              <a:t>8</a:t>
            </a:r>
            <a:r>
              <a:rPr lang="ja-JP" altLang="en-US" sz="900" dirty="0">
                <a:solidFill>
                  <a:schemeClr val="tx1"/>
                </a:solidFill>
                <a:latin typeface="Meiryo UI" panose="020B0604030504040204" pitchFamily="50" charset="-128"/>
                <a:ea typeface="Meiryo UI" panose="020B0604030504040204" pitchFamily="50" charset="-128"/>
              </a:rPr>
              <a:t>月</a:t>
            </a:r>
            <a:r>
              <a:rPr lang="en-US" altLang="ja-JP" sz="900" dirty="0">
                <a:solidFill>
                  <a:schemeClr val="tx1"/>
                </a:solidFill>
                <a:latin typeface="Meiryo UI" panose="020B0604030504040204" pitchFamily="50" charset="-128"/>
                <a:ea typeface="Meiryo UI" panose="020B0604030504040204" pitchFamily="50" charset="-128"/>
              </a:rPr>
              <a:t>19</a:t>
            </a:r>
            <a:r>
              <a:rPr lang="ja-JP" altLang="en-US" sz="900" dirty="0">
                <a:solidFill>
                  <a:schemeClr val="tx1"/>
                </a:solidFill>
                <a:latin typeface="Meiryo UI" panose="020B0604030504040204" pitchFamily="50" charset="-128"/>
                <a:ea typeface="Meiryo UI" panose="020B0604030504040204" pitchFamily="50" charset="-128"/>
              </a:rPr>
              <a:t>日～</a:t>
            </a:r>
            <a:r>
              <a:rPr lang="en-US" altLang="ja-JP" sz="900" dirty="0">
                <a:solidFill>
                  <a:schemeClr val="tx1"/>
                </a:solidFill>
                <a:latin typeface="Meiryo UI" panose="020B0604030504040204" pitchFamily="50" charset="-128"/>
                <a:ea typeface="Meiryo UI" panose="020B0604030504040204" pitchFamily="50" charset="-128"/>
              </a:rPr>
              <a:t>9</a:t>
            </a:r>
            <a:r>
              <a:rPr lang="ja-JP" altLang="en-US" sz="900" dirty="0">
                <a:solidFill>
                  <a:schemeClr val="tx1"/>
                </a:solidFill>
                <a:latin typeface="Meiryo UI" panose="020B0604030504040204" pitchFamily="50" charset="-128"/>
                <a:ea typeface="Meiryo UI" panose="020B0604030504040204" pitchFamily="50" charset="-128"/>
              </a:rPr>
              <a:t>月</a:t>
            </a:r>
            <a:r>
              <a:rPr lang="en-US" altLang="ja-JP" sz="900" dirty="0">
                <a:solidFill>
                  <a:schemeClr val="tx1"/>
                </a:solidFill>
                <a:latin typeface="Meiryo UI" panose="020B0604030504040204" pitchFamily="50" charset="-128"/>
                <a:ea typeface="Meiryo UI" panose="020B0604030504040204" pitchFamily="50" charset="-128"/>
              </a:rPr>
              <a:t>13</a:t>
            </a:r>
            <a:r>
              <a:rPr lang="ja-JP" altLang="en-US" sz="900" dirty="0">
                <a:solidFill>
                  <a:schemeClr val="tx1"/>
                </a:solidFill>
                <a:latin typeface="Meiryo UI" panose="020B0604030504040204" pitchFamily="50" charset="-128"/>
                <a:ea typeface="Meiryo UI" panose="020B0604030504040204" pitchFamily="50" charset="-128"/>
              </a:rPr>
              <a:t>日　　</a:t>
            </a:r>
            <a:r>
              <a:rPr lang="en-US" altLang="ja-JP" sz="900" dirty="0">
                <a:solidFill>
                  <a:schemeClr val="tx1"/>
                </a:solidFill>
                <a:latin typeface="Meiryo UI" panose="020B0604030504040204" pitchFamily="50" charset="-128"/>
                <a:ea typeface="Meiryo UI" panose="020B0604030504040204" pitchFamily="50" charset="-128"/>
              </a:rPr>
              <a:t>※11</a:t>
            </a:r>
            <a:r>
              <a:rPr lang="ja-JP" altLang="en-US" sz="900" dirty="0">
                <a:solidFill>
                  <a:schemeClr val="tx1"/>
                </a:solidFill>
                <a:latin typeface="Meiryo UI" panose="020B0604030504040204" pitchFamily="50" charset="-128"/>
                <a:ea typeface="Meiryo UI" panose="020B0604030504040204" pitchFamily="50" charset="-128"/>
              </a:rPr>
              <a:t>時～</a:t>
            </a:r>
            <a:r>
              <a:rPr lang="en-US" altLang="ja-JP" sz="900" dirty="0">
                <a:solidFill>
                  <a:schemeClr val="tx1"/>
                </a:solidFill>
                <a:latin typeface="Meiryo UI" panose="020B0604030504040204" pitchFamily="50" charset="-128"/>
                <a:ea typeface="Meiryo UI" panose="020B0604030504040204" pitchFamily="50" charset="-128"/>
              </a:rPr>
              <a:t>17</a:t>
            </a:r>
            <a:r>
              <a:rPr lang="ja-JP" altLang="en-US" sz="900" dirty="0">
                <a:solidFill>
                  <a:schemeClr val="tx1"/>
                </a:solidFill>
                <a:latin typeface="Meiryo UI" panose="020B0604030504040204" pitchFamily="50" charset="-128"/>
                <a:ea typeface="Meiryo UI" panose="020B0604030504040204" pitchFamily="50" charset="-128"/>
              </a:rPr>
              <a:t>時まで</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調査票の記載内容に沿って対話を進めさせていただきます。</a:t>
            </a:r>
            <a:endParaRPr lang="en-US" altLang="ja-JP" sz="900" dirty="0">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ノウハウ保護のため個別に実施（約</a:t>
            </a:r>
            <a:r>
              <a:rPr lang="en-US" altLang="ja-JP" sz="900" dirty="0">
                <a:solidFill>
                  <a:schemeClr val="tx1"/>
                </a:solidFill>
                <a:latin typeface="Meiryo UI" panose="020B0604030504040204" pitchFamily="50" charset="-128"/>
                <a:ea typeface="Meiryo UI" panose="020B0604030504040204" pitchFamily="50" charset="-128"/>
              </a:rPr>
              <a:t>1</a:t>
            </a:r>
            <a:r>
              <a:rPr lang="ja-JP" altLang="en-US" sz="900" dirty="0">
                <a:solidFill>
                  <a:schemeClr val="tx1"/>
                </a:solidFill>
                <a:latin typeface="Meiryo UI" panose="020B0604030504040204" pitchFamily="50" charset="-128"/>
                <a:ea typeface="Meiryo UI" panose="020B0604030504040204" pitchFamily="50" charset="-128"/>
              </a:rPr>
              <a:t>時間程度）</a:t>
            </a:r>
            <a:endParaRPr lang="en-US" altLang="ja-JP" sz="900" dirty="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a:solidFill>
                  <a:schemeClr val="tx1"/>
                </a:solidFill>
                <a:latin typeface="Meiryo UI" panose="020B0604030504040204" pitchFamily="50" charset="-128"/>
                <a:ea typeface="Meiryo UI" panose="020B0604030504040204" pitchFamily="50" charset="-128"/>
              </a:rPr>
              <a:t>場所：大阪府庁新別館（大手前）周辺</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参加申込：令和元年</a:t>
            </a:r>
            <a:r>
              <a:rPr lang="en-US" altLang="ja-JP" sz="900" dirty="0">
                <a:solidFill>
                  <a:schemeClr val="tx1"/>
                </a:solidFill>
                <a:latin typeface="Meiryo UI" panose="020B0604030504040204" pitchFamily="50" charset="-128"/>
                <a:ea typeface="Meiryo UI" panose="020B0604030504040204" pitchFamily="50" charset="-128"/>
              </a:rPr>
              <a:t>8</a:t>
            </a:r>
            <a:r>
              <a:rPr lang="ja-JP" altLang="en-US" sz="900" dirty="0">
                <a:solidFill>
                  <a:schemeClr val="tx1"/>
                </a:solidFill>
                <a:latin typeface="Meiryo UI" panose="020B0604030504040204" pitchFamily="50" charset="-128"/>
                <a:ea typeface="Meiryo UI" panose="020B0604030504040204" pitchFamily="50" charset="-128"/>
              </a:rPr>
              <a:t>月</a:t>
            </a:r>
            <a:r>
              <a:rPr lang="en-US" altLang="ja-JP" sz="900" dirty="0">
                <a:solidFill>
                  <a:schemeClr val="tx1"/>
                </a:solidFill>
                <a:latin typeface="Meiryo UI" panose="020B0604030504040204" pitchFamily="50" charset="-128"/>
                <a:ea typeface="Meiryo UI" panose="020B0604030504040204" pitchFamily="50" charset="-128"/>
              </a:rPr>
              <a:t>21</a:t>
            </a:r>
            <a:r>
              <a:rPr lang="ja-JP" altLang="en-US" sz="900" dirty="0">
                <a:solidFill>
                  <a:schemeClr val="tx1"/>
                </a:solidFill>
                <a:latin typeface="Meiryo UI" panose="020B0604030504040204" pitchFamily="50" charset="-128"/>
                <a:ea typeface="Meiryo UI" panose="020B0604030504040204" pitchFamily="50" charset="-128"/>
              </a:rPr>
              <a:t>日</a:t>
            </a:r>
            <a:r>
              <a:rPr lang="en-US" altLang="ja-JP" sz="900" dirty="0">
                <a:solidFill>
                  <a:schemeClr val="tx1"/>
                </a:solidFill>
                <a:latin typeface="Meiryo UI" panose="020B0604030504040204" pitchFamily="50" charset="-128"/>
                <a:ea typeface="Meiryo UI" panose="020B0604030504040204" pitchFamily="50" charset="-128"/>
              </a:rPr>
              <a:t>17</a:t>
            </a:r>
            <a:r>
              <a:rPr lang="ja-JP" altLang="en-US" sz="900" dirty="0">
                <a:solidFill>
                  <a:schemeClr val="tx1"/>
                </a:solidFill>
                <a:latin typeface="Meiryo UI" panose="020B0604030504040204" pitchFamily="50" charset="-128"/>
                <a:ea typeface="Meiryo UI" panose="020B0604030504040204" pitchFamily="50" charset="-128"/>
              </a:rPr>
              <a:t>時までに「様式３・４」をメール送付</a:t>
            </a:r>
            <a:endParaRPr lang="en-US" altLang="ja-JP" sz="900" dirty="0">
              <a:solidFill>
                <a:schemeClr val="tx1"/>
              </a:solidFill>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参考資料等がある場合は同時にご送付ください。</a:t>
            </a:r>
            <a:endParaRPr lang="en-US" altLang="ja-JP" sz="900" dirty="0">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対話の日程等については、別途ご連絡を差し上げます。</a:t>
            </a:r>
            <a:endParaRPr lang="en-US" altLang="ja-JP" sz="900" dirty="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３</a:t>
            </a:r>
            <a:r>
              <a:rPr lang="ja-JP" altLang="en-US" sz="900" dirty="0" smtClean="0">
                <a:latin typeface="Meiryo UI" panose="020B0604030504040204" pitchFamily="50" charset="-128"/>
                <a:ea typeface="Meiryo UI" panose="020B0604030504040204" pitchFamily="50" charset="-128"/>
              </a:rPr>
              <a:t>）調査の前提条件</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・海洋</a:t>
            </a:r>
            <a:r>
              <a:rPr lang="en-US" altLang="ja-JP" sz="900" dirty="0" smtClean="0">
                <a:latin typeface="Meiryo UI" panose="020B0604030504040204" pitchFamily="50" charset="-128"/>
                <a:ea typeface="Meiryo UI" panose="020B0604030504040204" pitchFamily="50" charset="-128"/>
              </a:rPr>
              <a:t>C</a:t>
            </a:r>
            <a:r>
              <a:rPr lang="ja-JP" altLang="en-US" sz="900" dirty="0" smtClean="0">
                <a:latin typeface="Meiryo UI" panose="020B0604030504040204" pitchFamily="50" charset="-128"/>
                <a:ea typeface="Meiryo UI" panose="020B0604030504040204" pitchFamily="50" charset="-128"/>
              </a:rPr>
              <a:t>は、海洋性の自然活動の場を提供し、青少年の健全育成を図る機能を維持すること</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・海風館は、</a:t>
            </a:r>
            <a:r>
              <a:rPr lang="ja-JP" altLang="en-US" sz="900" dirty="0" smtClean="0">
                <a:solidFill>
                  <a:schemeClr val="tx1"/>
                </a:solidFill>
                <a:latin typeface="Meiryo UI" panose="020B0604030504040204" pitchFamily="50" charset="-128"/>
                <a:ea typeface="Meiryo UI" panose="020B0604030504040204" pitchFamily="50" charset="-128"/>
              </a:rPr>
              <a:t>管理</a:t>
            </a:r>
            <a:r>
              <a:rPr lang="ja-JP" altLang="en-US" sz="900" dirty="0" smtClean="0">
                <a:latin typeface="Meiryo UI" panose="020B0604030504040204" pitchFamily="50" charset="-128"/>
                <a:ea typeface="Meiryo UI" panose="020B0604030504040204" pitchFamily="50" charset="-128"/>
              </a:rPr>
              <a:t>運営に係る府費の投入はしないこと</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7540490" y="321195"/>
            <a:ext cx="2216185" cy="215444"/>
          </a:xfrm>
          <a:prstGeom prst="rect">
            <a:avLst/>
          </a:prstGeom>
          <a:noFill/>
        </p:spPr>
        <p:txBody>
          <a:bodyPr wrap="square" rtlCol="0">
            <a:spAutoFit/>
          </a:bodyPr>
          <a:lstStyle/>
          <a:p>
            <a:r>
              <a:rPr kumimoji="1" lang="en-US" altLang="ja-JP" sz="800" dirty="0" smtClean="0">
                <a:latin typeface="Meiryo UI" panose="020B0604030504040204" pitchFamily="50" charset="-128"/>
                <a:ea typeface="Meiryo UI" panose="020B0604030504040204" pitchFamily="50" charset="-128"/>
              </a:rPr>
              <a:t>R1</a:t>
            </a:r>
            <a:r>
              <a:rPr lang="en-US" altLang="ja-JP" sz="800" dirty="0" smtClean="0">
                <a:latin typeface="Meiryo UI" panose="020B0604030504040204" pitchFamily="50" charset="-128"/>
                <a:ea typeface="Meiryo UI" panose="020B0604030504040204" pitchFamily="50" charset="-128"/>
              </a:rPr>
              <a:t>.7.11</a:t>
            </a:r>
            <a:r>
              <a:rPr kumimoji="1" lang="ja-JP" altLang="en-US" sz="800" dirty="0" smtClean="0">
                <a:latin typeface="Meiryo UI" panose="020B0604030504040204" pitchFamily="50" charset="-128"/>
                <a:ea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rPr>
              <a:t>青少年・地域安全室</a:t>
            </a:r>
            <a:endParaRPr lang="en-US" altLang="ja-JP" sz="800" dirty="0" smtClean="0">
              <a:latin typeface="Meiryo UI" panose="020B0604030504040204" pitchFamily="50" charset="-128"/>
              <a:ea typeface="Meiryo UI" panose="020B0604030504040204" pitchFamily="50" charset="-128"/>
            </a:endParaRPr>
          </a:p>
        </p:txBody>
      </p:sp>
      <p:sp>
        <p:nvSpPr>
          <p:cNvPr id="13" name="正方形/長方形 12"/>
          <p:cNvSpPr/>
          <p:nvPr/>
        </p:nvSpPr>
        <p:spPr>
          <a:xfrm>
            <a:off x="4866612" y="409999"/>
            <a:ext cx="4788197" cy="1203043"/>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900" b="1" dirty="0" smtClean="0">
                <a:latin typeface="Meiryo UI" panose="020B0604030504040204" pitchFamily="50" charset="-128"/>
                <a:ea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rPr>
              <a:t>Ⅱ</a:t>
            </a:r>
            <a:r>
              <a:rPr lang="ja-JP" altLang="en-US" sz="900" b="1" dirty="0" smtClean="0">
                <a:latin typeface="Meiryo UI" panose="020B0604030504040204" pitchFamily="50" charset="-128"/>
                <a:ea typeface="Meiryo UI" panose="020B0604030504040204" pitchFamily="50" charset="-128"/>
              </a:rPr>
              <a:t>）海風館について　</a:t>
            </a:r>
            <a:r>
              <a:rPr lang="en-US" altLang="ja-JP" sz="600" b="1" dirty="0" smtClean="0">
                <a:latin typeface="Meiryo UI" panose="020B0604030504040204" pitchFamily="50" charset="-128"/>
                <a:ea typeface="Meiryo UI" panose="020B0604030504040204" pitchFamily="50" charset="-128"/>
              </a:rPr>
              <a:t>※</a:t>
            </a:r>
            <a:r>
              <a:rPr lang="ja-JP" altLang="en-US" sz="600" b="1" dirty="0" smtClean="0">
                <a:latin typeface="Meiryo UI" panose="020B0604030504040204" pitchFamily="50" charset="-128"/>
                <a:ea typeface="Meiryo UI" panose="020B0604030504040204" pitchFamily="50" charset="-128"/>
              </a:rPr>
              <a:t>（</a:t>
            </a:r>
            <a:r>
              <a:rPr lang="en-US" altLang="ja-JP" sz="600" b="1" dirty="0" smtClean="0">
                <a:latin typeface="Meiryo UI" panose="020B0604030504040204" pitchFamily="50" charset="-128"/>
                <a:ea typeface="Meiryo UI" panose="020B0604030504040204" pitchFamily="50" charset="-128"/>
              </a:rPr>
              <a:t>Ⅰ</a:t>
            </a:r>
            <a:r>
              <a:rPr lang="ja-JP" altLang="en-US" sz="600" b="1" dirty="0" smtClean="0">
                <a:latin typeface="Meiryo UI" panose="020B0604030504040204" pitchFamily="50" charset="-128"/>
                <a:ea typeface="Meiryo UI" panose="020B0604030504040204" pitchFamily="50" charset="-128"/>
              </a:rPr>
              <a:t>）とは別に海風館についてお伺いします。</a:t>
            </a:r>
            <a:endParaRPr lang="en-US" altLang="ja-JP" sz="600" b="1"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・海風館の購入の可能性</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・購入後の利用方法について</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現在の宿泊施設としての利用のほか、他の利用方法も含め自由にご提案ください。</a:t>
            </a:r>
            <a:endParaRPr lang="en-US" altLang="ja-JP" sz="900" dirty="0" smtClean="0">
              <a:latin typeface="Meiryo UI" panose="020B0604030504040204" pitchFamily="50" charset="-128"/>
              <a:ea typeface="Meiryo UI" panose="020B0604030504040204" pitchFamily="50" charset="-128"/>
            </a:endParaRPr>
          </a:p>
          <a:p>
            <a:r>
              <a:rPr lang="ja-JP" altLang="en-US" sz="900" dirty="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・海風館の取得範囲について　（建物のみの取得、建物及びその敷地の取得）</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375192" y="6414864"/>
            <a:ext cx="4442573" cy="646331"/>
          </a:xfrm>
          <a:prstGeom prst="rect">
            <a:avLst/>
          </a:prstGeom>
          <a:noFill/>
          <a:ln w="9525">
            <a:solidFill>
              <a:schemeClr val="tx1"/>
            </a:solidFill>
            <a:prstDash val="sysDot"/>
          </a:ln>
        </p:spPr>
        <p:txBody>
          <a:bodyPr wrap="square" rtlCol="0">
            <a:spAutoFit/>
          </a:bodyPr>
          <a:lstStyle/>
          <a:p>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海洋</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及び海風館の各施設（建物）</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機能を現状</a:t>
            </a:r>
            <a:r>
              <a:rPr lang="ja-JP" altLang="en-US" sz="900" dirty="0" smtClean="0">
                <a:latin typeface="Meiryo UI" panose="020B0604030504040204" pitchFamily="50" charset="-128"/>
                <a:ea typeface="Meiryo UI" panose="020B0604030504040204" pitchFamily="50" charset="-128"/>
              </a:rPr>
              <a:t>のまま</a:t>
            </a:r>
            <a:r>
              <a:rPr lang="ja-JP" altLang="en-US" sz="900" dirty="0">
                <a:latin typeface="Meiryo UI" panose="020B0604030504040204" pitchFamily="50" charset="-128"/>
                <a:ea typeface="Meiryo UI" panose="020B0604030504040204" pitchFamily="50" charset="-128"/>
              </a:rPr>
              <a:t>使用する場合のほか、新設</a:t>
            </a:r>
            <a:r>
              <a:rPr lang="ja-JP" altLang="en-US" sz="900" dirty="0" smtClean="0">
                <a:latin typeface="Meiryo UI" panose="020B0604030504040204" pitchFamily="50" charset="-128"/>
                <a:ea typeface="Meiryo UI" panose="020B0604030504040204" pitchFamily="50" charset="-128"/>
              </a:rPr>
              <a:t>や</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機能変更などを含め自由な発想でご提案ください。</a:t>
            </a:r>
            <a:endParaRPr lang="en-US" altLang="ja-JP" sz="900" dirty="0" smtClean="0">
              <a:latin typeface="Meiryo UI" panose="020B0604030504040204" pitchFamily="50" charset="-128"/>
              <a:ea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海洋</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及び海風館の一体での提案のほか、いずれか一方の施設に関する提案でも結構です</a:t>
            </a:r>
            <a:r>
              <a:rPr lang="ja-JP" altLang="en-US" sz="900" dirty="0" smtClean="0">
                <a:latin typeface="Meiryo UI" panose="020B0604030504040204" pitchFamily="50" charset="-128"/>
                <a:ea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endParaRPr>
          </a:p>
          <a:p>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記載の管理・運営方法以外にも、民間事業者のアイディアを幅広く募集します</a:t>
            </a:r>
            <a:r>
              <a:rPr lang="ja-JP" altLang="en-US" sz="900" dirty="0">
                <a:latin typeface="Meiryo UI" panose="020B0604030504040204" pitchFamily="50" charset="-128"/>
                <a:ea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3582" y="5152975"/>
            <a:ext cx="5218484" cy="1219467"/>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a:latin typeface="+mj-ea"/>
                <a:ea typeface="+mj-ea"/>
              </a:rPr>
              <a:t>３</a:t>
            </a:r>
            <a:r>
              <a:rPr lang="en-US" altLang="ja-JP" sz="1000" b="1" dirty="0" smtClean="0">
                <a:latin typeface="+mj-ea"/>
                <a:ea typeface="+mj-ea"/>
              </a:rPr>
              <a:t>.</a:t>
            </a:r>
            <a:r>
              <a:rPr lang="ja-JP" altLang="en-US" sz="1000" b="1" dirty="0" smtClean="0">
                <a:latin typeface="+mj-ea"/>
                <a:ea typeface="+mj-ea"/>
              </a:rPr>
              <a:t>提案を</a:t>
            </a:r>
            <a:r>
              <a:rPr lang="ja-JP" altLang="en-US" sz="1000" b="1" dirty="0">
                <a:latin typeface="+mj-ea"/>
                <a:ea typeface="+mj-ea"/>
              </a:rPr>
              <a:t>頂</a:t>
            </a:r>
            <a:r>
              <a:rPr lang="ja-JP" altLang="en-US" sz="1000" b="1" dirty="0" smtClean="0">
                <a:latin typeface="+mj-ea"/>
                <a:ea typeface="+mj-ea"/>
              </a:rPr>
              <a:t>きたい事項</a:t>
            </a:r>
            <a:endParaRPr lang="en-US" altLang="ja-JP" sz="1000" b="1" dirty="0">
              <a:latin typeface="+mj-ea"/>
              <a:ea typeface="+mj-ea"/>
            </a:endParaRPr>
          </a:p>
          <a:p>
            <a:r>
              <a:rPr lang="ja-JP" altLang="en-US" sz="900" b="1" dirty="0" smtClean="0">
                <a:latin typeface="Meiryo UI" panose="020B0604030504040204" pitchFamily="50" charset="-128"/>
                <a:ea typeface="Meiryo UI" panose="020B0604030504040204" pitchFamily="50" charset="-128"/>
              </a:rPr>
              <a:t>（</a:t>
            </a:r>
            <a:r>
              <a:rPr lang="en-US" altLang="ja-JP" sz="900" b="1" dirty="0" smtClean="0">
                <a:latin typeface="Meiryo UI" panose="020B0604030504040204" pitchFamily="50" charset="-128"/>
                <a:ea typeface="Meiryo UI" panose="020B0604030504040204" pitchFamily="50" charset="-128"/>
              </a:rPr>
              <a:t>Ⅰ</a:t>
            </a:r>
            <a:r>
              <a:rPr lang="ja-JP" altLang="en-US" sz="900" b="1" dirty="0" smtClean="0">
                <a:latin typeface="Meiryo UI" panose="020B0604030504040204" pitchFamily="50" charset="-128"/>
                <a:ea typeface="Meiryo UI" panose="020B0604030504040204" pitchFamily="50" charset="-128"/>
              </a:rPr>
              <a:t>）海洋</a:t>
            </a:r>
            <a:r>
              <a:rPr lang="en-US" altLang="ja-JP" sz="900" b="1" dirty="0" smtClean="0">
                <a:latin typeface="Meiryo UI" panose="020B0604030504040204" pitchFamily="50" charset="-128"/>
                <a:ea typeface="Meiryo UI" panose="020B0604030504040204" pitchFamily="50" charset="-128"/>
              </a:rPr>
              <a:t>C/</a:t>
            </a:r>
            <a:r>
              <a:rPr lang="ja-JP" altLang="en-US" sz="900" b="1" dirty="0" smtClean="0">
                <a:latin typeface="Meiryo UI" panose="020B0604030504040204" pitchFamily="50" charset="-128"/>
                <a:ea typeface="Meiryo UI" panose="020B0604030504040204" pitchFamily="50" charset="-128"/>
              </a:rPr>
              <a:t>海風館の管理・運営方法について</a:t>
            </a:r>
            <a:endParaRPr lang="en-US" altLang="ja-JP" sz="900" b="1"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rPr>
              <a:t>PFI</a:t>
            </a:r>
            <a:r>
              <a:rPr lang="ja-JP" altLang="en-US" sz="900" dirty="0">
                <a:latin typeface="Meiryo UI" panose="020B0604030504040204" pitchFamily="50" charset="-128"/>
                <a:ea typeface="Meiryo UI" panose="020B0604030504040204" pitchFamily="50" charset="-128"/>
              </a:rPr>
              <a:t>事業による施設改修の</a:t>
            </a:r>
            <a:r>
              <a:rPr lang="ja-JP" altLang="en-US" sz="900" dirty="0" smtClean="0">
                <a:latin typeface="Meiryo UI" panose="020B0604030504040204" pitchFamily="50" charset="-128"/>
                <a:ea typeface="Meiryo UI" panose="020B0604030504040204" pitchFamily="50" charset="-128"/>
              </a:rPr>
              <a:t>可能性（</a:t>
            </a:r>
            <a:r>
              <a:rPr lang="en-US" altLang="ja-JP" sz="900" dirty="0" smtClean="0">
                <a:latin typeface="Meiryo UI" panose="020B0604030504040204" pitchFamily="50" charset="-128"/>
                <a:ea typeface="Meiryo UI" panose="020B0604030504040204" pitchFamily="50" charset="-128"/>
              </a:rPr>
              <a:t>PFI</a:t>
            </a:r>
            <a:r>
              <a:rPr lang="ja-JP" altLang="en-US" sz="900" dirty="0" smtClean="0">
                <a:latin typeface="Meiryo UI" panose="020B0604030504040204" pitchFamily="50" charset="-128"/>
                <a:ea typeface="Meiryo UI" panose="020B0604030504040204" pitchFamily="50" charset="-128"/>
              </a:rPr>
              <a:t>の手法など）</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・現行の指定管理委託料の縮減を可能とするための条件（例：指定管理期間、利用料金など）</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・施設・設備の有効活用策及び利用促進策</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（取組の例）　</a:t>
            </a:r>
            <a:r>
              <a:rPr lang="en-US" altLang="ja-JP" sz="900" dirty="0" smtClean="0">
                <a:latin typeface="Meiryo UI" panose="020B0604030504040204" pitchFamily="50" charset="-128"/>
                <a:ea typeface="Meiryo UI" panose="020B0604030504040204" pitchFamily="50" charset="-128"/>
              </a:rPr>
              <a:t>※</a:t>
            </a:r>
            <a:r>
              <a:rPr lang="ja-JP" altLang="en-US" sz="900" dirty="0" smtClean="0">
                <a:latin typeface="Meiryo UI" panose="020B0604030504040204" pitchFamily="50" charset="-128"/>
                <a:ea typeface="Meiryo UI" panose="020B0604030504040204" pitchFamily="50" charset="-128"/>
              </a:rPr>
              <a:t>例にとらわれず、自由な発想でご提案ください。</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敷地の有効活用（例：新たな便益施設（グランピング、キャンプ場など）の設置　など）</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　　　　　　収益拡大のための手法（例：低利用の時期（冬季）の利用促進、周辺施設とのタイアップ　など）</a:t>
            </a:r>
            <a:endParaRPr lang="ja-JP" altLang="en-US" sz="900" dirty="0">
              <a:latin typeface="Meiryo UI" panose="020B0604030504040204" pitchFamily="50" charset="-128"/>
              <a:ea typeface="Meiryo UI" panose="020B0604030504040204" pitchFamily="50" charset="-128"/>
            </a:endParaRPr>
          </a:p>
        </p:txBody>
      </p:sp>
      <p:sp>
        <p:nvSpPr>
          <p:cNvPr id="10" name="正方形/長方形 9"/>
          <p:cNvSpPr/>
          <p:nvPr/>
        </p:nvSpPr>
        <p:spPr>
          <a:xfrm>
            <a:off x="4846786" y="1688149"/>
            <a:ext cx="4910665" cy="3822651"/>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a:latin typeface="+mj-ea"/>
                <a:ea typeface="+mj-ea"/>
              </a:rPr>
              <a:t>４</a:t>
            </a:r>
            <a:r>
              <a:rPr lang="en-US" altLang="ja-JP" sz="1000" b="1" dirty="0" smtClean="0">
                <a:latin typeface="+mj-ea"/>
                <a:ea typeface="+mj-ea"/>
              </a:rPr>
              <a:t>.</a:t>
            </a:r>
            <a:r>
              <a:rPr lang="ja-JP" altLang="en-US" sz="1000" b="1" dirty="0" smtClean="0">
                <a:latin typeface="+mj-ea"/>
                <a:ea typeface="+mj-ea"/>
              </a:rPr>
              <a:t>留意事項（必ずご覧の上、ご参加ください）</a:t>
            </a:r>
            <a:endParaRPr lang="en-US" altLang="ja-JP" sz="1000" b="1" dirty="0">
              <a:latin typeface="+mj-ea"/>
              <a:ea typeface="+mj-ea"/>
            </a:endParaRPr>
          </a:p>
          <a:p>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１）本調査の扱い</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調査への協力実績は、今後の事業者公募における評価の対象とはなりません。</a:t>
            </a:r>
          </a:p>
          <a:p>
            <a:r>
              <a:rPr lang="ja-JP" altLang="en-US" sz="900" dirty="0" smtClean="0">
                <a:latin typeface="Meiryo UI" panose="020B0604030504040204" pitchFamily="50" charset="-128"/>
                <a:ea typeface="Meiryo UI" panose="020B0604030504040204" pitchFamily="50" charset="-128"/>
              </a:rPr>
              <a:t>　　　・調査は</a:t>
            </a:r>
            <a:r>
              <a:rPr lang="ja-JP" altLang="en-US" sz="900" dirty="0">
                <a:latin typeface="Meiryo UI" panose="020B0604030504040204" pitchFamily="50" charset="-128"/>
                <a:ea typeface="Meiryo UI" panose="020B0604030504040204" pitchFamily="50" charset="-128"/>
              </a:rPr>
              <a:t>、今後</a:t>
            </a:r>
            <a:r>
              <a:rPr lang="ja-JP" altLang="en-US" sz="900" dirty="0" smtClean="0">
                <a:latin typeface="Meiryo UI" panose="020B0604030504040204" pitchFamily="50" charset="-128"/>
                <a:ea typeface="Meiryo UI" panose="020B0604030504040204" pitchFamily="50" charset="-128"/>
              </a:rPr>
              <a:t>の管理運営の</a:t>
            </a:r>
            <a:r>
              <a:rPr lang="ja-JP" altLang="en-US" sz="900" dirty="0">
                <a:latin typeface="Meiryo UI" panose="020B0604030504040204" pitchFamily="50" charset="-128"/>
                <a:ea typeface="Meiryo UI" panose="020B0604030504040204" pitchFamily="50" charset="-128"/>
              </a:rPr>
              <a:t>検討に</a:t>
            </a:r>
            <a:r>
              <a:rPr lang="ja-JP" altLang="en-US" sz="900" dirty="0" smtClean="0">
                <a:latin typeface="Meiryo UI" panose="020B0604030504040204" pitchFamily="50" charset="-128"/>
                <a:ea typeface="Meiryo UI" panose="020B0604030504040204" pitchFamily="50" charset="-128"/>
              </a:rPr>
              <a:t>おいて参考</a:t>
            </a:r>
            <a:r>
              <a:rPr lang="ja-JP" altLang="en-US" sz="900" dirty="0">
                <a:latin typeface="Meiryo UI" panose="020B0604030504040204" pitchFamily="50" charset="-128"/>
                <a:ea typeface="Meiryo UI" panose="020B0604030504040204" pitchFamily="50" charset="-128"/>
              </a:rPr>
              <a:t>とさせて</a:t>
            </a:r>
            <a:r>
              <a:rPr lang="ja-JP" altLang="en-US" sz="900" dirty="0" smtClean="0">
                <a:latin typeface="Meiryo UI" panose="020B0604030504040204" pitchFamily="50" charset="-128"/>
                <a:ea typeface="Meiryo UI" panose="020B0604030504040204" pitchFamily="50" charset="-128"/>
              </a:rPr>
              <a:t>いただくために実施するものであり、</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今後</a:t>
            </a:r>
            <a:r>
              <a:rPr lang="ja-JP" altLang="en-US" sz="900" dirty="0" smtClean="0">
                <a:latin typeface="Meiryo UI" panose="020B0604030504040204" pitchFamily="50" charset="-128"/>
                <a:ea typeface="Meiryo UI" panose="020B0604030504040204" pitchFamily="50" charset="-128"/>
              </a:rPr>
              <a:t>の管理運営について何ら</a:t>
            </a:r>
            <a:r>
              <a:rPr lang="ja-JP" altLang="en-US" sz="900" dirty="0">
                <a:latin typeface="Meiryo UI" panose="020B0604030504040204" pitchFamily="50" charset="-128"/>
                <a:ea typeface="Meiryo UI" panose="020B0604030504040204" pitchFamily="50" charset="-128"/>
              </a:rPr>
              <a:t>約束するもので</a:t>
            </a:r>
            <a:r>
              <a:rPr lang="ja-JP" altLang="en-US" sz="900" dirty="0" smtClean="0">
                <a:latin typeface="Meiryo UI" panose="020B0604030504040204" pitchFamily="50" charset="-128"/>
                <a:ea typeface="Meiryo UI" panose="020B0604030504040204" pitchFamily="50" charset="-128"/>
              </a:rPr>
              <a:t>はありません。</a:t>
            </a:r>
            <a:endParaRPr lang="ja-JP" altLang="en-US" sz="900" dirty="0">
              <a:latin typeface="Meiryo UI" panose="020B0604030504040204" pitchFamily="50" charset="-128"/>
              <a:ea typeface="Meiryo UI" panose="020B0604030504040204" pitchFamily="50" charset="-128"/>
            </a:endParaRPr>
          </a:p>
          <a:p>
            <a:r>
              <a:rPr lang="ja-JP" altLang="en-US" sz="900" dirty="0" smtClean="0">
                <a:solidFill>
                  <a:schemeClr val="tx1"/>
                </a:solidFill>
                <a:latin typeface="Meiryo UI" panose="020B0604030504040204" pitchFamily="50" charset="-128"/>
                <a:ea typeface="Meiryo UI" panose="020B0604030504040204" pitchFamily="50" charset="-128"/>
              </a:rPr>
              <a:t>　　　・対話を行わず書面での調査のみとさせていただく場合があります。あらかじめご了承ください。</a:t>
            </a:r>
            <a:endParaRPr lang="en-US" altLang="ja-JP" sz="900" dirty="0" smtClean="0">
              <a:solidFill>
                <a:schemeClr val="tx1"/>
              </a:solidFill>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２）調査に関する費用</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本調査への参加に要する費用は、事業者の負担とします。</a:t>
            </a:r>
          </a:p>
          <a:p>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３）調査への協力</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必要に応じて追加調査（</a:t>
            </a:r>
            <a:r>
              <a:rPr lang="ja-JP" altLang="en-US" sz="900" dirty="0" smtClean="0">
                <a:latin typeface="Meiryo UI" panose="020B0604030504040204" pitchFamily="50" charset="-128"/>
                <a:ea typeface="Meiryo UI" panose="020B0604030504040204" pitchFamily="50" charset="-128"/>
              </a:rPr>
              <a:t>文書照会など）</a:t>
            </a:r>
            <a:r>
              <a:rPr lang="ja-JP" altLang="en-US" sz="900" dirty="0">
                <a:latin typeface="Meiryo UI" panose="020B0604030504040204" pitchFamily="50" charset="-128"/>
                <a:ea typeface="Meiryo UI" panose="020B0604030504040204" pitchFamily="50" charset="-128"/>
              </a:rPr>
              <a:t>やアンケート等を行うこと</a:t>
            </a:r>
            <a:r>
              <a:rPr lang="ja-JP" altLang="en-US" sz="900" dirty="0" smtClean="0">
                <a:latin typeface="Meiryo UI" panose="020B0604030504040204" pitchFamily="50" charset="-128"/>
                <a:ea typeface="Meiryo UI" panose="020B0604030504040204" pitchFamily="50" charset="-128"/>
              </a:rPr>
              <a:t>があります</a:t>
            </a:r>
            <a:r>
              <a:rPr lang="ja-JP" altLang="en-US" sz="900" dirty="0">
                <a:latin typeface="Meiryo UI" panose="020B0604030504040204" pitchFamily="50" charset="-128"/>
                <a:ea typeface="Meiryo UI" panose="020B0604030504040204" pitchFamily="50" charset="-128"/>
              </a:rPr>
              <a:t>。御協力</a:t>
            </a:r>
            <a:r>
              <a:rPr lang="ja-JP" altLang="en-US" sz="900" dirty="0" smtClean="0">
                <a:latin typeface="Meiryo UI" panose="020B0604030504040204" pitchFamily="50" charset="-128"/>
                <a:ea typeface="Meiryo UI" panose="020B0604030504040204" pitchFamily="50" charset="-128"/>
              </a:rPr>
              <a:t>を</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お願い</a:t>
            </a:r>
            <a:r>
              <a:rPr lang="ja-JP" altLang="en-US" sz="900" dirty="0">
                <a:latin typeface="Meiryo UI" panose="020B0604030504040204" pitchFamily="50" charset="-128"/>
                <a:ea typeface="Meiryo UI" panose="020B0604030504040204" pitchFamily="50" charset="-128"/>
              </a:rPr>
              <a:t>します。</a:t>
            </a:r>
          </a:p>
          <a:p>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４）実施結果の公表</a:t>
            </a: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調査結果については、概要をホームページ等で公表します。</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公表にあたっては、事前に提案を頂いた方（以下、協力事業者）に内容の</a:t>
            </a:r>
            <a:r>
              <a:rPr lang="ja-JP" altLang="en-US" sz="900" dirty="0" smtClean="0">
                <a:latin typeface="Meiryo UI" panose="020B0604030504040204" pitchFamily="50" charset="-128"/>
                <a:ea typeface="Meiryo UI" panose="020B0604030504040204" pitchFamily="50" charset="-128"/>
              </a:rPr>
              <a:t>確認</a:t>
            </a:r>
            <a:r>
              <a:rPr lang="ja-JP" altLang="en-US" sz="900" dirty="0">
                <a:latin typeface="Meiryo UI" panose="020B0604030504040204" pitchFamily="50" charset="-128"/>
                <a:ea typeface="Meiryo UI" panose="020B0604030504040204" pitchFamily="50" charset="-128"/>
              </a:rPr>
              <a:t>を行います。</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協力事業者の名称及び企業ノウハウに係る内容は、原則として公表しません</a:t>
            </a:r>
            <a:r>
              <a:rPr lang="ja-JP" altLang="en-US" sz="900" dirty="0" smtClean="0">
                <a:latin typeface="Meiryo UI" panose="020B0604030504040204" pitchFamily="50" charset="-128"/>
                <a:ea typeface="Meiryo UI" panose="020B0604030504040204" pitchFamily="50" charset="-128"/>
              </a:rPr>
              <a:t>。ただし、情報公開</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請求</a:t>
            </a:r>
            <a:r>
              <a:rPr lang="ja-JP" altLang="en-US" sz="900" dirty="0">
                <a:latin typeface="Meiryo UI" panose="020B0604030504040204" pitchFamily="50" charset="-128"/>
                <a:ea typeface="Meiryo UI" panose="020B0604030504040204" pitchFamily="50" charset="-128"/>
              </a:rPr>
              <a:t>等、関連規定に基づき公開の対象となることがあります。</a:t>
            </a:r>
          </a:p>
          <a:p>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５）参加除外条件</a:t>
            </a:r>
          </a:p>
          <a:p>
            <a:r>
              <a:rPr lang="ja-JP" altLang="en-US" sz="900" dirty="0" smtClean="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次のいずれかに該当する場合は</a:t>
            </a:r>
            <a:r>
              <a:rPr lang="ja-JP" altLang="en-US" sz="900" dirty="0" smtClean="0">
                <a:latin typeface="Meiryo UI" panose="020B0604030504040204" pitchFamily="50" charset="-128"/>
                <a:ea typeface="Meiryo UI" panose="020B0604030504040204" pitchFamily="50" charset="-128"/>
              </a:rPr>
              <a:t>、参加</a:t>
            </a:r>
            <a:r>
              <a:rPr lang="ja-JP" altLang="en-US" sz="900" dirty="0">
                <a:latin typeface="Meiryo UI" panose="020B0604030504040204" pitchFamily="50" charset="-128"/>
                <a:ea typeface="Meiryo UI" panose="020B0604030504040204" pitchFamily="50" charset="-128"/>
              </a:rPr>
              <a:t>頂くことができません。</a:t>
            </a:r>
          </a:p>
          <a:p>
            <a:r>
              <a:rPr lang="ja-JP" altLang="en-US" sz="900" dirty="0" smtClean="0">
                <a:latin typeface="Meiryo UI" panose="020B0604030504040204" pitchFamily="50" charset="-128"/>
                <a:ea typeface="Meiryo UI" panose="020B0604030504040204" pitchFamily="50" charset="-128"/>
              </a:rPr>
              <a:t>　　　　　ア　無差別</a:t>
            </a:r>
            <a:r>
              <a:rPr lang="ja-JP" altLang="en-US" sz="900" dirty="0">
                <a:latin typeface="Meiryo UI" panose="020B0604030504040204" pitchFamily="50" charset="-128"/>
                <a:ea typeface="Meiryo UI" panose="020B0604030504040204" pitchFamily="50" charset="-128"/>
              </a:rPr>
              <a:t>大量殺人行為を行った団体の規制に関する法律（平成</a:t>
            </a:r>
            <a:r>
              <a:rPr lang="en-US" altLang="ja-JP" sz="900" dirty="0">
                <a:latin typeface="Meiryo UI" panose="020B0604030504040204" pitchFamily="50" charset="-128"/>
                <a:ea typeface="Meiryo UI" panose="020B0604030504040204" pitchFamily="50" charset="-128"/>
              </a:rPr>
              <a:t>11</a:t>
            </a:r>
            <a:r>
              <a:rPr lang="ja-JP" altLang="en-US" sz="900" dirty="0">
                <a:latin typeface="Meiryo UI" panose="020B0604030504040204" pitchFamily="50" charset="-128"/>
                <a:ea typeface="Meiryo UI" panose="020B0604030504040204" pitchFamily="50" charset="-128"/>
              </a:rPr>
              <a:t>年</a:t>
            </a:r>
            <a:r>
              <a:rPr lang="ja-JP" altLang="en-US" sz="900" dirty="0" smtClean="0">
                <a:latin typeface="Meiryo UI" panose="020B0604030504040204" pitchFamily="50" charset="-128"/>
                <a:ea typeface="Meiryo UI" panose="020B0604030504040204" pitchFamily="50" charset="-128"/>
              </a:rPr>
              <a:t>法律第</a:t>
            </a:r>
            <a:r>
              <a:rPr lang="en-US" altLang="ja-JP" sz="900" dirty="0" smtClean="0">
                <a:latin typeface="Meiryo UI" panose="020B0604030504040204" pitchFamily="50" charset="-128"/>
                <a:ea typeface="Meiryo UI" panose="020B0604030504040204" pitchFamily="50" charset="-128"/>
              </a:rPr>
              <a:t>147</a:t>
            </a:r>
            <a:r>
              <a:rPr lang="ja-JP" altLang="en-US" sz="900" dirty="0">
                <a:latin typeface="Meiryo UI" panose="020B0604030504040204" pitchFamily="50" charset="-128"/>
                <a:ea typeface="Meiryo UI" panose="020B0604030504040204" pitchFamily="50" charset="-128"/>
              </a:rPr>
              <a:t>号</a:t>
            </a:r>
            <a:r>
              <a:rPr lang="ja-JP" altLang="en-US" sz="900" dirty="0" smtClean="0">
                <a:latin typeface="Meiryo UI" panose="020B0604030504040204" pitchFamily="50" charset="-128"/>
                <a:ea typeface="Meiryo UI" panose="020B0604030504040204" pitchFamily="50" charset="-128"/>
              </a:rPr>
              <a:t>）　　</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第８条</a:t>
            </a:r>
            <a:r>
              <a:rPr lang="ja-JP" altLang="en-US" sz="900" dirty="0">
                <a:latin typeface="Meiryo UI" panose="020B0604030504040204" pitchFamily="50" charset="-128"/>
                <a:ea typeface="Meiryo UI" panose="020B0604030504040204" pitchFamily="50" charset="-128"/>
              </a:rPr>
              <a:t>第２項第１号の処分を受けている団体若しくは</a:t>
            </a:r>
            <a:r>
              <a:rPr lang="ja-JP" altLang="en-US" sz="900" dirty="0" smtClean="0">
                <a:latin typeface="Meiryo UI" panose="020B0604030504040204" pitchFamily="50" charset="-128"/>
                <a:ea typeface="Meiryo UI" panose="020B0604030504040204" pitchFamily="50" charset="-128"/>
              </a:rPr>
              <a:t>その代表者</a:t>
            </a:r>
            <a:r>
              <a:rPr lang="ja-JP" altLang="en-US" sz="900" dirty="0">
                <a:latin typeface="Meiryo UI" panose="020B0604030504040204" pitchFamily="50" charset="-128"/>
                <a:ea typeface="Meiryo UI" panose="020B0604030504040204" pitchFamily="50" charset="-128"/>
              </a:rPr>
              <a:t>、主宰者その他の</a:t>
            </a:r>
            <a:r>
              <a:rPr lang="ja-JP" altLang="en-US" sz="900" dirty="0" smtClean="0">
                <a:latin typeface="Meiryo UI" panose="020B0604030504040204" pitchFamily="50" charset="-128"/>
                <a:ea typeface="Meiryo UI" panose="020B0604030504040204" pitchFamily="50" charset="-128"/>
              </a:rPr>
              <a:t>構</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成員</a:t>
            </a:r>
            <a:r>
              <a:rPr lang="ja-JP" altLang="en-US" sz="900" dirty="0">
                <a:latin typeface="Meiryo UI" panose="020B0604030504040204" pitchFamily="50" charset="-128"/>
                <a:ea typeface="Meiryo UI" panose="020B0604030504040204" pitchFamily="50" charset="-128"/>
              </a:rPr>
              <a:t>また</a:t>
            </a:r>
            <a:r>
              <a:rPr lang="ja-JP" altLang="en-US" sz="900" dirty="0" smtClean="0">
                <a:latin typeface="Meiryo UI" panose="020B0604030504040204" pitchFamily="50" charset="-128"/>
                <a:ea typeface="Meiryo UI" panose="020B0604030504040204" pitchFamily="50" charset="-128"/>
              </a:rPr>
              <a:t>は当該構</a:t>
            </a:r>
            <a:r>
              <a:rPr lang="ja-JP" altLang="en-US" sz="900" dirty="0">
                <a:latin typeface="Meiryo UI" panose="020B0604030504040204" pitchFamily="50" charset="-128"/>
                <a:ea typeface="Meiryo UI" panose="020B0604030504040204" pitchFamily="50" charset="-128"/>
              </a:rPr>
              <a:t>成員を含む団体</a:t>
            </a:r>
          </a:p>
          <a:p>
            <a:r>
              <a:rPr lang="ja-JP" altLang="en-US" sz="900" dirty="0" smtClean="0">
                <a:latin typeface="Meiryo UI" panose="020B0604030504040204" pitchFamily="50" charset="-128"/>
                <a:ea typeface="Meiryo UI" panose="020B0604030504040204" pitchFamily="50" charset="-128"/>
              </a:rPr>
              <a:t>　　　　　イ　大阪府</a:t>
            </a:r>
            <a:r>
              <a:rPr lang="ja-JP" altLang="en-US" sz="900" dirty="0">
                <a:latin typeface="Meiryo UI" panose="020B0604030504040204" pitchFamily="50" charset="-128"/>
                <a:ea typeface="Meiryo UI" panose="020B0604030504040204" pitchFamily="50" charset="-128"/>
              </a:rPr>
              <a:t>暴力団排除条例第２条第１号に規定する暴力団、同条第２号</a:t>
            </a:r>
            <a:r>
              <a:rPr lang="ja-JP" altLang="en-US" sz="900" dirty="0" smtClean="0">
                <a:latin typeface="Meiryo UI" panose="020B0604030504040204" pitchFamily="50" charset="-128"/>
                <a:ea typeface="Meiryo UI" panose="020B0604030504040204" pitchFamily="50" charset="-128"/>
              </a:rPr>
              <a:t>に規定</a:t>
            </a:r>
            <a:r>
              <a:rPr lang="ja-JP" altLang="en-US" sz="900" dirty="0">
                <a:latin typeface="Meiryo UI" panose="020B0604030504040204" pitchFamily="50" charset="-128"/>
                <a:ea typeface="Meiryo UI" panose="020B0604030504040204" pitchFamily="50" charset="-128"/>
              </a:rPr>
              <a:t>する</a:t>
            </a:r>
            <a:r>
              <a:rPr lang="ja-JP" altLang="en-US" sz="900" dirty="0" smtClean="0">
                <a:latin typeface="Meiryo UI" panose="020B0604030504040204" pitchFamily="50" charset="-128"/>
                <a:ea typeface="Meiryo UI" panose="020B0604030504040204" pitchFamily="50" charset="-128"/>
              </a:rPr>
              <a:t>暴</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力団員</a:t>
            </a:r>
            <a:r>
              <a:rPr lang="ja-JP" altLang="en-US" sz="900" dirty="0">
                <a:latin typeface="Meiryo UI" panose="020B0604030504040204" pitchFamily="50" charset="-128"/>
                <a:ea typeface="Meiryo UI" panose="020B0604030504040204" pitchFamily="50" charset="-128"/>
              </a:rPr>
              <a:t>、同条第３号に規定する暴力団員等及び同条第４号</a:t>
            </a:r>
            <a:r>
              <a:rPr lang="ja-JP" altLang="en-US" sz="900" dirty="0" smtClean="0">
                <a:latin typeface="Meiryo UI" panose="020B0604030504040204" pitchFamily="50" charset="-128"/>
                <a:ea typeface="Meiryo UI" panose="020B0604030504040204" pitchFamily="50" charset="-128"/>
              </a:rPr>
              <a:t>に規定</a:t>
            </a:r>
            <a:r>
              <a:rPr lang="ja-JP" altLang="en-US" sz="900" dirty="0">
                <a:latin typeface="Meiryo UI" panose="020B0604030504040204" pitchFamily="50" charset="-128"/>
                <a:ea typeface="Meiryo UI" panose="020B0604030504040204" pitchFamily="50" charset="-128"/>
              </a:rPr>
              <a:t>する暴力団</a:t>
            </a:r>
            <a:r>
              <a:rPr lang="ja-JP" altLang="en-US" sz="900" dirty="0" smtClean="0">
                <a:latin typeface="Meiryo UI" panose="020B0604030504040204" pitchFamily="50" charset="-128"/>
                <a:ea typeface="Meiryo UI" panose="020B0604030504040204" pitchFamily="50" charset="-128"/>
              </a:rPr>
              <a:t>密接関</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係者　　</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ウ　大阪府</a:t>
            </a:r>
            <a:r>
              <a:rPr lang="ja-JP" altLang="en-US" sz="900" dirty="0">
                <a:latin typeface="Meiryo UI" panose="020B0604030504040204" pitchFamily="50" charset="-128"/>
                <a:ea typeface="Meiryo UI" panose="020B0604030504040204" pitchFamily="50" charset="-128"/>
              </a:rPr>
              <a:t>暴力団排除条例第</a:t>
            </a:r>
            <a:r>
              <a:rPr lang="en-US" altLang="ja-JP" sz="900" dirty="0">
                <a:latin typeface="Meiryo UI" panose="020B0604030504040204" pitchFamily="50" charset="-128"/>
                <a:ea typeface="Meiryo UI" panose="020B0604030504040204" pitchFamily="50" charset="-128"/>
              </a:rPr>
              <a:t>14</a:t>
            </a:r>
            <a:r>
              <a:rPr lang="ja-JP" altLang="en-US" sz="900" dirty="0">
                <a:latin typeface="Meiryo UI" panose="020B0604030504040204" pitchFamily="50" charset="-128"/>
                <a:ea typeface="Meiryo UI" panose="020B0604030504040204" pitchFamily="50" charset="-128"/>
              </a:rPr>
              <a:t>条第１項、第２項又は第３項に違反して</a:t>
            </a:r>
            <a:r>
              <a:rPr lang="ja-JP" altLang="en-US" sz="900" dirty="0" smtClean="0">
                <a:latin typeface="Meiryo UI" panose="020B0604030504040204" pitchFamily="50" charset="-128"/>
                <a:ea typeface="Meiryo UI" panose="020B0604030504040204" pitchFamily="50" charset="-128"/>
              </a:rPr>
              <a:t>いる</a:t>
            </a:r>
            <a:r>
              <a:rPr lang="ja-JP" altLang="en-US" sz="900" dirty="0">
                <a:latin typeface="Meiryo UI" panose="020B0604030504040204" pitchFamily="50" charset="-128"/>
                <a:ea typeface="Meiryo UI" panose="020B0604030504040204" pitchFamily="50" charset="-128"/>
              </a:rPr>
              <a:t>事実がある</a:t>
            </a:r>
            <a:r>
              <a:rPr lang="ja-JP" altLang="en-US" sz="900" dirty="0" smtClean="0">
                <a:latin typeface="Meiryo UI" panose="020B0604030504040204" pitchFamily="50" charset="-128"/>
                <a:ea typeface="Meiryo UI" panose="020B0604030504040204" pitchFamily="50" charset="-128"/>
              </a:rPr>
              <a:t>者</a:t>
            </a:r>
            <a:endParaRPr lang="en-US" altLang="ja-JP" sz="900"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4899837" y="5325462"/>
            <a:ext cx="3560693" cy="657022"/>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1000" b="1" dirty="0" smtClean="0">
                <a:latin typeface="+mj-ea"/>
                <a:ea typeface="+mj-ea"/>
              </a:rPr>
              <a:t>５</a:t>
            </a:r>
            <a:r>
              <a:rPr lang="en-US" altLang="ja-JP" sz="1000" b="1" dirty="0" smtClean="0">
                <a:latin typeface="+mj-ea"/>
                <a:ea typeface="+mj-ea"/>
              </a:rPr>
              <a:t>.</a:t>
            </a:r>
            <a:r>
              <a:rPr lang="ja-JP" altLang="en-US" sz="1000" b="1" dirty="0">
                <a:latin typeface="+mj-ea"/>
                <a:ea typeface="+mj-ea"/>
              </a:rPr>
              <a:t>資料</a:t>
            </a:r>
            <a:endParaRPr lang="en-US" altLang="ja-JP" sz="1000" b="1" dirty="0">
              <a:latin typeface="+mj-ea"/>
              <a:ea typeface="+mj-ea"/>
            </a:endParaRPr>
          </a:p>
          <a:p>
            <a:r>
              <a:rPr lang="ja-JP" altLang="en-US" sz="900" dirty="0" smtClean="0">
                <a:latin typeface="Meiryo UI" panose="020B0604030504040204" pitchFamily="50" charset="-128"/>
                <a:ea typeface="Meiryo UI" panose="020B0604030504040204" pitchFamily="50" charset="-128"/>
              </a:rPr>
              <a:t>（１</a:t>
            </a:r>
            <a:r>
              <a:rPr lang="ja-JP" altLang="en-US" sz="900" dirty="0">
                <a:latin typeface="Meiryo UI" panose="020B0604030504040204" pitchFamily="50" charset="-128"/>
                <a:ea typeface="Meiryo UI" panose="020B0604030504040204" pitchFamily="50" charset="-128"/>
              </a:rPr>
              <a:t>）施設の</a:t>
            </a:r>
            <a:r>
              <a:rPr lang="ja-JP" altLang="en-US" sz="900" dirty="0" smtClean="0">
                <a:latin typeface="Meiryo UI" panose="020B0604030504040204" pitchFamily="50" charset="-128"/>
                <a:ea typeface="Meiryo UI" panose="020B0604030504040204" pitchFamily="50" charset="-128"/>
              </a:rPr>
              <a:t>概要</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（２）大阪府青少年海洋センター条例</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（３</a:t>
            </a:r>
            <a:r>
              <a:rPr lang="ja-JP" altLang="en-US" sz="900" dirty="0" smtClean="0">
                <a:latin typeface="Meiryo UI" panose="020B0604030504040204" pitchFamily="50" charset="-128"/>
                <a:ea typeface="Meiryo UI" panose="020B0604030504040204" pitchFamily="50" charset="-128"/>
              </a:rPr>
              <a:t>）条例</a:t>
            </a:r>
            <a:r>
              <a:rPr lang="ja-JP" altLang="en-US" sz="900" dirty="0">
                <a:latin typeface="Meiryo UI" panose="020B0604030504040204" pitchFamily="50" charset="-128"/>
                <a:ea typeface="Meiryo UI" panose="020B0604030504040204" pitchFamily="50" charset="-128"/>
              </a:rPr>
              <a:t>に基づく利用料金の額の</a:t>
            </a:r>
            <a:r>
              <a:rPr lang="ja-JP" altLang="en-US" sz="900" dirty="0" smtClean="0">
                <a:latin typeface="Meiryo UI" panose="020B0604030504040204" pitchFamily="50" charset="-128"/>
                <a:ea typeface="Meiryo UI" panose="020B0604030504040204" pitchFamily="50" charset="-128"/>
              </a:rPr>
              <a:t>承認　　</a:t>
            </a:r>
            <a:endParaRPr lang="en-US" altLang="ja-JP" sz="900" dirty="0">
              <a:latin typeface="Meiryo UI" panose="020B0604030504040204" pitchFamily="50" charset="-128"/>
              <a:ea typeface="Meiryo UI" panose="020B0604030504040204" pitchFamily="50" charset="-128"/>
            </a:endParaRPr>
          </a:p>
        </p:txBody>
      </p:sp>
      <p:sp>
        <p:nvSpPr>
          <p:cNvPr id="12" name="正方形/長方形 11"/>
          <p:cNvSpPr/>
          <p:nvPr/>
        </p:nvSpPr>
        <p:spPr>
          <a:xfrm>
            <a:off x="5133658" y="6062290"/>
            <a:ext cx="4298611" cy="1024885"/>
          </a:xfrm>
          <a:prstGeom prst="rect">
            <a:avLst/>
          </a:prstGeom>
          <a:noFill/>
          <a:ln w="6350">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r>
              <a:rPr lang="en-US" altLang="ja-JP" sz="1000" b="1" dirty="0" smtClean="0">
                <a:latin typeface="+mj-ea"/>
                <a:ea typeface="+mj-ea"/>
              </a:rPr>
              <a:t>【</a:t>
            </a:r>
            <a:r>
              <a:rPr lang="ja-JP" altLang="en-US" sz="1000" b="1" dirty="0" smtClean="0">
                <a:latin typeface="+mj-ea"/>
                <a:ea typeface="+mj-ea"/>
              </a:rPr>
              <a:t>連絡先</a:t>
            </a:r>
            <a:r>
              <a:rPr lang="en-US" altLang="ja-JP" sz="1000" b="1" dirty="0" smtClean="0">
                <a:latin typeface="+mj-ea"/>
                <a:ea typeface="+mj-ea"/>
              </a:rPr>
              <a:t>】</a:t>
            </a:r>
            <a:endParaRPr lang="en-US" altLang="ja-JP" sz="1000" b="1" dirty="0">
              <a:latin typeface="+mj-ea"/>
              <a:ea typeface="+mj-ea"/>
            </a:endParaRPr>
          </a:p>
          <a:p>
            <a:r>
              <a:rPr lang="ja-JP" altLang="en-US" sz="900" dirty="0" smtClean="0">
                <a:latin typeface="Meiryo UI" panose="020B0604030504040204" pitchFamily="50" charset="-128"/>
                <a:ea typeface="Meiryo UI" panose="020B0604030504040204" pitchFamily="50" charset="-128"/>
              </a:rPr>
              <a:t>担当部署：大阪府　政策企画部　青少年・地域安全室　青少年課　健全育成グループ</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担 当 者 ：尾﨑・今仲・内藤</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所 在 地 ：大阪市中央区大手前二丁目　（大阪府庁新別館南館</a:t>
            </a:r>
            <a:r>
              <a:rPr lang="en-US" altLang="ja-JP" sz="900" dirty="0" smtClean="0">
                <a:latin typeface="Meiryo UI" panose="020B0604030504040204" pitchFamily="50" charset="-128"/>
                <a:ea typeface="Meiryo UI" panose="020B0604030504040204" pitchFamily="50" charset="-128"/>
              </a:rPr>
              <a:t>7</a:t>
            </a:r>
            <a:r>
              <a:rPr lang="ja-JP" altLang="en-US" sz="900" dirty="0" smtClean="0">
                <a:latin typeface="Meiryo UI" panose="020B0604030504040204" pitchFamily="50" charset="-128"/>
                <a:ea typeface="Meiryo UI" panose="020B0604030504040204" pitchFamily="50" charset="-128"/>
              </a:rPr>
              <a:t>階）</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電     話　</a:t>
            </a:r>
            <a:r>
              <a:rPr lang="en-US" altLang="ja-JP" sz="900" dirty="0" smtClean="0">
                <a:latin typeface="Meiryo UI" panose="020B0604030504040204" pitchFamily="50" charset="-128"/>
                <a:ea typeface="Meiryo UI" panose="020B0604030504040204" pitchFamily="50" charset="-128"/>
              </a:rPr>
              <a:t>:06-6941-0351</a:t>
            </a:r>
          </a:p>
          <a:p>
            <a:r>
              <a:rPr lang="en-US" altLang="ja-JP" sz="900" dirty="0" smtClean="0">
                <a:latin typeface="Meiryo UI" panose="020B0604030504040204" pitchFamily="50" charset="-128"/>
                <a:ea typeface="Meiryo UI" panose="020B0604030504040204" pitchFamily="50" charset="-128"/>
              </a:rPr>
              <a:t>E-mail</a:t>
            </a:r>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a:t>
            </a:r>
            <a:r>
              <a:rPr lang="en-US" altLang="ja-JP" sz="900" dirty="0" smtClean="0">
                <a:latin typeface="Meiryo UI" panose="020B0604030504040204" pitchFamily="50" charset="-128"/>
                <a:ea typeface="Meiryo UI" panose="020B0604030504040204" pitchFamily="50" charset="-128"/>
                <a:hlinkClick r:id="rId2"/>
              </a:rPr>
              <a:t>seishonen@sbox.pref.osaka.lg.jp</a:t>
            </a:r>
            <a:endParaRPr lang="en-US" altLang="ja-JP" sz="900" dirty="0" smtClean="0">
              <a:latin typeface="Meiryo UI" panose="020B0604030504040204" pitchFamily="50" charset="-128"/>
              <a:ea typeface="Meiryo UI" panose="020B0604030504040204" pitchFamily="50" charset="-128"/>
            </a:endParaRPr>
          </a:p>
          <a:p>
            <a:endParaRPr lang="en-US" altLang="ja-JP" sz="900" dirty="0" smtClean="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5046446" y="1168346"/>
            <a:ext cx="4473033" cy="507831"/>
          </a:xfrm>
          <a:prstGeom prst="rect">
            <a:avLst/>
          </a:prstGeom>
          <a:noFill/>
          <a:ln w="9525">
            <a:solidFill>
              <a:schemeClr val="tx1"/>
            </a:solidFill>
            <a:prstDash val="sysDot"/>
          </a:ln>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海洋</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及び海風館一帯は、公園開設予定地に指定されており、都市計画法の規定</a:t>
            </a:r>
            <a:r>
              <a:rPr lang="ja-JP" altLang="en-US" sz="900" dirty="0" smtClean="0">
                <a:latin typeface="Meiryo UI" panose="020B0604030504040204" pitchFamily="50" charset="-128"/>
                <a:ea typeface="Meiryo UI" panose="020B0604030504040204" pitchFamily="50" charset="-128"/>
              </a:rPr>
              <a:t>により、</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土地</a:t>
            </a:r>
            <a:r>
              <a:rPr lang="ja-JP" altLang="en-US" sz="900" dirty="0">
                <a:latin typeface="Meiryo UI" panose="020B0604030504040204" pitchFamily="50" charset="-128"/>
                <a:ea typeface="Meiryo UI" panose="020B0604030504040204" pitchFamily="50" charset="-128"/>
              </a:rPr>
              <a:t>の売却は認められておらず、</a:t>
            </a:r>
            <a:r>
              <a:rPr lang="ja-JP" altLang="en-US" sz="900" dirty="0" smtClean="0">
                <a:latin typeface="Meiryo UI" panose="020B0604030504040204" pitchFamily="50" charset="-128"/>
                <a:ea typeface="Meiryo UI" panose="020B0604030504040204" pitchFamily="50" charset="-128"/>
              </a:rPr>
              <a:t>また、建物</a:t>
            </a:r>
            <a:r>
              <a:rPr lang="ja-JP" altLang="en-US" sz="900" dirty="0">
                <a:latin typeface="Meiryo UI" panose="020B0604030504040204" pitchFamily="50" charset="-128"/>
                <a:ea typeface="Meiryo UI" panose="020B0604030504040204" pitchFamily="50" charset="-128"/>
              </a:rPr>
              <a:t>の用途変更に</a:t>
            </a:r>
            <a:r>
              <a:rPr lang="ja-JP" altLang="en-US" sz="900" dirty="0" smtClean="0">
                <a:latin typeface="Meiryo UI" panose="020B0604030504040204" pitchFamily="50" charset="-128"/>
                <a:ea typeface="Meiryo UI" panose="020B0604030504040204" pitchFamily="50" charset="-128"/>
              </a:rPr>
              <a:t>は制限</a:t>
            </a:r>
            <a:r>
              <a:rPr lang="ja-JP" altLang="en-US" sz="900" dirty="0">
                <a:latin typeface="Meiryo UI" panose="020B0604030504040204" pitchFamily="50" charset="-128"/>
                <a:ea typeface="Meiryo UI" panose="020B0604030504040204" pitchFamily="50" charset="-128"/>
              </a:rPr>
              <a:t>がありますが</a:t>
            </a:r>
            <a:r>
              <a:rPr lang="ja-JP" altLang="en-US" sz="900" dirty="0" smtClean="0">
                <a:latin typeface="Meiryo UI" panose="020B0604030504040204" pitchFamily="50" charset="-128"/>
                <a:ea typeface="Meiryo UI" panose="020B0604030504040204" pitchFamily="50" charset="-128"/>
              </a:rPr>
              <a:t>、今回</a:t>
            </a:r>
            <a:r>
              <a:rPr lang="ja-JP" altLang="en-US" sz="900" dirty="0">
                <a:latin typeface="Meiryo UI" panose="020B0604030504040204" pitchFamily="50" charset="-128"/>
                <a:ea typeface="Meiryo UI" panose="020B0604030504040204" pitchFamily="50" charset="-128"/>
              </a:rPr>
              <a:t>の</a:t>
            </a:r>
            <a:r>
              <a:rPr lang="ja-JP" altLang="en-US" sz="900" dirty="0" smtClean="0">
                <a:latin typeface="Meiryo UI" panose="020B0604030504040204" pitchFamily="50" charset="-128"/>
                <a:ea typeface="Meiryo UI" panose="020B0604030504040204" pitchFamily="50" charset="-128"/>
              </a:rPr>
              <a:t>提案</a:t>
            </a:r>
            <a:endParaRPr lang="en-US" altLang="ja-JP" sz="900" dirty="0" smtClean="0">
              <a:latin typeface="Meiryo UI" panose="020B0604030504040204" pitchFamily="50" charset="-128"/>
              <a:ea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rPr>
              <a:t>　では</a:t>
            </a:r>
            <a:r>
              <a:rPr lang="ja-JP" altLang="en-US" sz="900" dirty="0">
                <a:latin typeface="Meiryo UI" panose="020B0604030504040204" pitchFamily="50" charset="-128"/>
                <a:ea typeface="Meiryo UI" panose="020B0604030504040204" pitchFamily="50" charset="-128"/>
              </a:rPr>
              <a:t>この制約に縛られない提案も受け付けます。</a:t>
            </a:r>
            <a:endParaRPr lang="en-US" altLang="ja-JP" sz="900" dirty="0">
              <a:latin typeface="Meiryo UI" panose="020B0604030504040204" pitchFamily="50" charset="-128"/>
              <a:ea typeface="Meiryo UI" panose="020B0604030504040204" pitchFamily="50" charset="-128"/>
            </a:endParaRPr>
          </a:p>
        </p:txBody>
      </p:sp>
      <p:sp>
        <p:nvSpPr>
          <p:cNvPr id="16" name="正方形/長方形 15"/>
          <p:cNvSpPr/>
          <p:nvPr/>
        </p:nvSpPr>
        <p:spPr>
          <a:xfrm>
            <a:off x="7351354" y="5497949"/>
            <a:ext cx="3560693" cy="657022"/>
          </a:xfrm>
          <a:prstGeom prst="rect">
            <a:avLst/>
          </a:prstGeom>
          <a:noFill/>
          <a:ln w="6350">
            <a:no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900" dirty="0" smtClean="0">
                <a:latin typeface="Meiryo UI" panose="020B0604030504040204" pitchFamily="50" charset="-128"/>
                <a:ea typeface="Meiryo UI" panose="020B0604030504040204" pitchFamily="50" charset="-128"/>
              </a:rPr>
              <a:t>（４）条例施行規則</a:t>
            </a:r>
            <a:endParaRPr lang="en-US" altLang="ja-JP" sz="900" dirty="0" smtClean="0">
              <a:latin typeface="Meiryo UI" panose="020B0604030504040204" pitchFamily="50" charset="-128"/>
              <a:ea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rPr>
              <a:t>（５）平成</a:t>
            </a:r>
            <a:r>
              <a:rPr lang="ja-JP" altLang="en-US" sz="900" dirty="0">
                <a:latin typeface="Meiryo UI" panose="020B0604030504040204" pitchFamily="50" charset="-128"/>
                <a:ea typeface="Meiryo UI" panose="020B0604030504040204" pitchFamily="50" charset="-128"/>
              </a:rPr>
              <a:t>２７年度　指定管理者応募</a:t>
            </a:r>
            <a:r>
              <a:rPr lang="ja-JP" altLang="en-US" sz="900" dirty="0" smtClean="0">
                <a:latin typeface="Meiryo UI" panose="020B0604030504040204" pitchFamily="50" charset="-128"/>
                <a:ea typeface="Meiryo UI" panose="020B0604030504040204" pitchFamily="50" charset="-128"/>
              </a:rPr>
              <a:t>要項　　</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1850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5856</TotalTime>
  <Words>168</Words>
  <Application>Microsoft Office PowerPoint</Application>
  <PresentationFormat>ユーザー設定</PresentationFormat>
  <Paragraphs>89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今仲　昭喜</cp:lastModifiedBy>
  <cp:revision>442</cp:revision>
  <cp:lastPrinted>2019-07-10T05:21:46Z</cp:lastPrinted>
  <dcterms:created xsi:type="dcterms:W3CDTF">2018-09-21T04:13:00Z</dcterms:created>
  <dcterms:modified xsi:type="dcterms:W3CDTF">2019-07-10T05:22:27Z</dcterms:modified>
</cp:coreProperties>
</file>