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9" r:id="rId7"/>
    <p:sldId id="270" r:id="rId8"/>
    <p:sldId id="271" r:id="rId9"/>
    <p:sldId id="259" r:id="rId10"/>
    <p:sldId id="273" r:id="rId11"/>
    <p:sldId id="274" r:id="rId12"/>
    <p:sldId id="275" r:id="rId13"/>
    <p:sldId id="276" r:id="rId14"/>
    <p:sldId id="277" r:id="rId15"/>
    <p:sldId id="272" r:id="rId16"/>
  </p:sldIdLst>
  <p:sldSz cx="1188085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282" autoAdjust="0"/>
  </p:normalViewPr>
  <p:slideViewPr>
    <p:cSldViewPr snapToGrid="0" showGuides="1">
      <p:cViewPr>
        <p:scale>
          <a:sx n="98" d="100"/>
          <a:sy n="98" d="100"/>
        </p:scale>
        <p:origin x="-72" y="858"/>
      </p:cViewPr>
      <p:guideLst>
        <p:guide orient="horz" pos="2160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2E70CF1-04BC-41C8-95D2-DA003DD259B9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2016/12/26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15133AB-7960-41BA-914E-9F16E0AD760B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A3C37BE-C303-496D-B5CD-85F2937540F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57238" y="1143000"/>
            <a:ext cx="534352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614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57238" y="1143000"/>
            <a:ext cx="534352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225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57238" y="1143000"/>
            <a:ext cx="534352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112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5778124"/>
            <a:ext cx="1188085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/>
          <p:cNvSpPr/>
          <p:nvPr/>
        </p:nvSpPr>
        <p:spPr>
          <a:xfrm>
            <a:off x="0" y="0"/>
            <a:ext cx="1188085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6703" y="2292097"/>
            <a:ext cx="9838829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6701" y="4511787"/>
            <a:ext cx="983883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F22D0B8-DB5E-4A59-8E0B-19211B500AAA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645" y="0"/>
            <a:ext cx="1702925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35880" y="1600201"/>
            <a:ext cx="6266790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ja-JP" altLang="en-US" noProof="0"/>
              <a:t>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76702" y="1600200"/>
            <a:ext cx="3310302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A22D8E-5C9B-414A-BCE6-D0C423CED96E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C54CF-F3AC-47BD-A264-ED4986E1868B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33403" y="365125"/>
            <a:ext cx="1670745" cy="5811838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76703" y="365125"/>
            <a:ext cx="7892205" cy="5811838"/>
          </a:xfrm>
        </p:spPr>
        <p:txBody>
          <a:bodyPr vert="eaVert" rtlCol="0"/>
          <a:lstStyle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EA0A99-9C92-4E04-94CF-79DE0E5F4BBE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  <p:grpSp>
        <p:nvGrpSpPr>
          <p:cNvPr id="7" name="グループ 6"/>
          <p:cNvGrpSpPr/>
          <p:nvPr/>
        </p:nvGrpSpPr>
        <p:grpSpPr>
          <a:xfrm rot="5400000">
            <a:off x="6275927" y="3229923"/>
            <a:ext cx="5632704" cy="82248"/>
            <a:chOff x="1073150" y="1219201"/>
            <a:chExt cx="10058400" cy="63125"/>
          </a:xfrm>
        </p:grpSpPr>
        <p:cxnSp>
          <p:nvCxnSpPr>
            <p:cNvPr id="8" name="直線​​コネクタ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​​コネクタ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73E14-5140-4472-AFB7-E31D03AF4769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 12"/>
          <p:cNvGrpSpPr/>
          <p:nvPr/>
        </p:nvGrpSpPr>
        <p:grpSpPr>
          <a:xfrm rot="10800000">
            <a:off x="0" y="5645513"/>
            <a:ext cx="11880850" cy="63125"/>
            <a:chOff x="507492" y="1501519"/>
            <a:chExt cx="8129016" cy="63125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 13"/>
          <p:cNvGrpSpPr/>
          <p:nvPr/>
        </p:nvGrpSpPr>
        <p:grpSpPr>
          <a:xfrm>
            <a:off x="0" y="1143003"/>
            <a:ext cx="11880850" cy="63125"/>
            <a:chOff x="507492" y="1501519"/>
            <a:chExt cx="8129016" cy="63125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長方形 6"/>
          <p:cNvSpPr/>
          <p:nvPr/>
        </p:nvSpPr>
        <p:spPr>
          <a:xfrm>
            <a:off x="0" y="5778124"/>
            <a:ext cx="1188085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/>
          <p:cNvSpPr/>
          <p:nvPr/>
        </p:nvSpPr>
        <p:spPr>
          <a:xfrm>
            <a:off x="0" y="0"/>
            <a:ext cx="1188085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6702" y="2292097"/>
            <a:ext cx="5587712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6702" y="4511787"/>
            <a:ext cx="5587712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pic>
        <p:nvPicPr>
          <p:cNvPr id="10" name="画像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2043" y="0"/>
            <a:ext cx="1702925" cy="2292094"/>
          </a:xfrm>
          <a:prstGeom prst="rect">
            <a:avLst/>
          </a:prstGeom>
        </p:spPr>
      </p:pic>
      <p:sp>
        <p:nvSpPr>
          <p:cNvPr id="11" name="図プレースホルダー 10"/>
          <p:cNvSpPr>
            <a:spLocks noGrp="1"/>
          </p:cNvSpPr>
          <p:nvPr>
            <p:ph type="pic" sz="quarter" idx="13"/>
          </p:nvPr>
        </p:nvSpPr>
        <p:spPr>
          <a:xfrm>
            <a:off x="6802902" y="1310656"/>
            <a:ext cx="5077950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図を追加</a:t>
            </a:r>
            <a:endParaRPr lang="ja-JP" altLang="en-US" noProof="0" dirty="0"/>
          </a:p>
        </p:txBody>
      </p:sp>
      <p:sp>
        <p:nvSpPr>
          <p:cNvPr id="19" name="操作方法のテキスト"/>
          <p:cNvSpPr/>
          <p:nvPr/>
        </p:nvSpPr>
        <p:spPr>
          <a:xfrm>
            <a:off x="12029360" y="0"/>
            <a:ext cx="126234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ja-JP" altLang="en-US" sz="1200" b="1" i="1" noProof="0" dirty="0"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注</a:t>
            </a:r>
            <a:r>
              <a:rPr lang="en-US" altLang="ja-JP" sz="1200" b="1" i="1" noProof="0" dirty="0"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:</a:t>
            </a:r>
          </a:p>
          <a:p>
            <a:pPr rtl="0"/>
            <a:r>
              <a:rPr lang="ja-JP" altLang="en-US" sz="1200" i="1" noProof="0" dirty="0"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このスライド上の画像を変更するには、図を選択して削除します。次に、プレースホルダーの画像アイコンをクリックして独自の画像を挿入します。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 7"/>
          <p:cNvGrpSpPr/>
          <p:nvPr/>
        </p:nvGrpSpPr>
        <p:grpSpPr>
          <a:xfrm>
            <a:off x="0" y="2514603"/>
            <a:ext cx="11880850" cy="3194035"/>
            <a:chOff x="647402" y="2514600"/>
            <a:chExt cx="10838688" cy="3194035"/>
          </a:xfrm>
        </p:grpSpPr>
        <p:grpSp>
          <p:nvGrpSpPr>
            <p:cNvPr id="9" name="グループ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​​コネクタ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長方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noProof="0" dirty="0"/>
            </a:p>
          </p:txBody>
        </p:sp>
        <p:grpSp>
          <p:nvGrpSpPr>
            <p:cNvPr id="11" name="グループ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​​コネクタ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​​コネクタ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6702" y="2971806"/>
            <a:ext cx="9814076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76702" y="4655956"/>
            <a:ext cx="9814076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564474-8C31-4E3C-B359-35FAB1256BAD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  <p:pic>
        <p:nvPicPr>
          <p:cNvPr id="7" name="画像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43" y="0"/>
            <a:ext cx="1737680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76702" y="1600202"/>
            <a:ext cx="4789469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14680" y="1600202"/>
            <a:ext cx="4789469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D36521-3AF6-431A-A06D-F9E579EE8B08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76704" y="1600200"/>
            <a:ext cx="4793923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76704" y="2424112"/>
            <a:ext cx="4793923" cy="37480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008747" y="1600200"/>
            <a:ext cx="4793923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008747" y="2424112"/>
            <a:ext cx="4793923" cy="3748088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1EEB67-7C0C-4347-97FC-5242520E53FF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A54D9A-579A-43E4-AA92-247F078523E2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94D5DF-F973-4A28-BE99-51E1B37DE461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7863" y="1600201"/>
            <a:ext cx="5306286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76702" y="1600200"/>
            <a:ext cx="4272652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45B7C2-4E6A-436C-A324-53B9F5E3A2D9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en-US" altLang="ja-JP" dirty="0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76703" y="76200"/>
            <a:ext cx="9725967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76702" y="1600200"/>
            <a:ext cx="9727447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  <a:p>
            <a:pPr lvl="5" rtl="0"/>
            <a:r>
              <a:rPr lang="ja-JP" altLang="en-US" noProof="0" dirty="0"/>
              <a:t>第 </a:t>
            </a:r>
            <a:r>
              <a:rPr lang="en-US" altLang="ja-JP" noProof="0" dirty="0"/>
              <a:t>6 </a:t>
            </a:r>
            <a:r>
              <a:rPr lang="ja-JP" altLang="en-US" noProof="0" dirty="0"/>
              <a:t>レベル</a:t>
            </a:r>
          </a:p>
          <a:p>
            <a:pPr lvl="6" rtl="0"/>
            <a:r>
              <a:rPr lang="ja-JP" altLang="en-US" noProof="0" dirty="0"/>
              <a:t>第 </a:t>
            </a:r>
            <a:r>
              <a:rPr lang="en-US" altLang="ja-JP" noProof="0" dirty="0"/>
              <a:t>7 </a:t>
            </a:r>
            <a:r>
              <a:rPr lang="ja-JP" altLang="en-US" noProof="0" dirty="0"/>
              <a:t>レベル</a:t>
            </a:r>
          </a:p>
          <a:p>
            <a:pPr lvl="7" rtl="0"/>
            <a:r>
              <a:rPr lang="ja-JP" altLang="en-US" noProof="0" dirty="0"/>
              <a:t>第 </a:t>
            </a:r>
            <a:r>
              <a:rPr lang="en-US" altLang="ja-JP" noProof="0" dirty="0"/>
              <a:t>8 </a:t>
            </a:r>
            <a:r>
              <a:rPr lang="ja-JP" altLang="en-US" noProof="0" dirty="0"/>
              <a:t>レベル</a:t>
            </a:r>
          </a:p>
          <a:p>
            <a:pPr lvl="8" rtl="0"/>
            <a:r>
              <a:rPr lang="ja-JP" altLang="en-US" noProof="0" dirty="0"/>
              <a:t>第 </a:t>
            </a:r>
            <a:r>
              <a:rPr lang="en-US" altLang="ja-JP" noProof="0" dirty="0"/>
              <a:t>9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076702" y="6356354"/>
            <a:ext cx="17828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F4D288C-CF44-4932-AFE2-B1F79EA91A8C}" type="datetime1">
              <a:rPr lang="ja-JP" altLang="en-US" smtClean="0"/>
              <a:pPr/>
              <a:t>2016/12/26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859569" y="6356350"/>
            <a:ext cx="61617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20541" y="6356354"/>
            <a:ext cx="178212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  <p:grpSp>
        <p:nvGrpSpPr>
          <p:cNvPr id="15" name="グループ 14"/>
          <p:cNvGrpSpPr/>
          <p:nvPr/>
        </p:nvGrpSpPr>
        <p:grpSpPr>
          <a:xfrm>
            <a:off x="1075217" y="1219204"/>
            <a:ext cx="9730416" cy="84403"/>
            <a:chOff x="1073150" y="1219201"/>
            <a:chExt cx="10058400" cy="63125"/>
          </a:xfrm>
        </p:grpSpPr>
        <p:cxnSp>
          <p:nvCxnSpPr>
            <p:cNvPr id="13" name="直線​​コネクタ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01.png@01D24FEE.62F5757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762949" y="2292096"/>
            <a:ext cx="5135644" cy="2219691"/>
          </a:xfrm>
        </p:spPr>
        <p:txBody>
          <a:bodyPr rtlCol="0" anchor="ctr"/>
          <a:lstStyle/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紹介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おかんアプリ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プレースホルダー 13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613" b="9613"/>
          <a:stretch>
            <a:fillRect/>
          </a:stretch>
        </p:blipFill>
        <p:spPr>
          <a:xfrm>
            <a:off x="6664415" y="1297637"/>
            <a:ext cx="5077950" cy="4208604"/>
          </a:xfrm>
          <a:prstGeom prst="rect">
            <a:avLst/>
          </a:prstGeom>
        </p:spPr>
      </p:pic>
      <p:pic>
        <p:nvPicPr>
          <p:cNvPr id="4" name="Picture 2" descr="\\im01\ope-manaty\12_アプリ\おかんアプリ\ okan_header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0" y="2324910"/>
            <a:ext cx="5665950" cy="23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埋め込み画像 3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02" y="1690863"/>
            <a:ext cx="1295708" cy="12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82" y="4572000"/>
            <a:ext cx="941653" cy="94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Im01\ope-manaty\12_アプリ\おかんアプリ\20161202スクリーンショット\設定メニュ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9" y="1572128"/>
            <a:ext cx="2544197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\\Im01\ope-manaty\12_アプリ\おかんアプリ\20161202スクリーンショット\アプリ設定画面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19" y="2806199"/>
            <a:ext cx="2369619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カギ線コネクタ 7"/>
          <p:cNvCxnSpPr>
            <a:stCxn id="13" idx="3"/>
            <a:endCxn id="5" idx="0"/>
          </p:cNvCxnSpPr>
          <p:nvPr/>
        </p:nvCxnSpPr>
        <p:spPr>
          <a:xfrm>
            <a:off x="2570938" y="1870495"/>
            <a:ext cx="3150891" cy="9357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カギ線コネクタ 9"/>
          <p:cNvCxnSpPr>
            <a:stCxn id="15" idx="3"/>
          </p:cNvCxnSpPr>
          <p:nvPr/>
        </p:nvCxnSpPr>
        <p:spPr>
          <a:xfrm>
            <a:off x="3133614" y="2116380"/>
            <a:ext cx="6170343" cy="67988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917328" y="1788152"/>
            <a:ext cx="653610" cy="1646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917328" y="2012560"/>
            <a:ext cx="1216286" cy="2076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11120" y="63985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アプリ設定画面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13921" y="6488669"/>
            <a:ext cx="627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制限時間になったときの</a:t>
            </a:r>
            <a:r>
              <a:rPr lang="ja-JP" altLang="en-US" dirty="0" smtClean="0"/>
              <a:t>通知音とバイブが設定できます。</a:t>
            </a:r>
            <a:endParaRPr kumimoji="1" lang="ja-JP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31" y="2806199"/>
            <a:ext cx="2227051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70657" y="53012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注意報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1145" y="53012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警報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01748" y="53012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特別警報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043" y="445314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制限時間を越えると、設定時間のレベルに応じて下のイラストが表示されます。</a:t>
            </a:r>
            <a:endParaRPr kumimoji="1"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1058" y="6165304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特別警報が出た後は</a:t>
            </a:r>
            <a:r>
              <a:rPr kumimoji="1" lang="en-US" altLang="ja-JP" dirty="0" smtClean="0"/>
              <a:t>60</a:t>
            </a:r>
            <a:r>
              <a:rPr kumimoji="1" lang="ja-JP" altLang="en-US" dirty="0" smtClean="0"/>
              <a:t>秒ごとに特別警報が繰り返し表示されます。</a:t>
            </a:r>
            <a:endParaRPr kumimoji="1" lang="en-US" altLang="ja-JP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04" y="1556792"/>
            <a:ext cx="253465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14" y="1556792"/>
            <a:ext cx="248079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59" y="1552600"/>
            <a:ext cx="249822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矢印 2"/>
          <p:cNvSpPr/>
          <p:nvPr/>
        </p:nvSpPr>
        <p:spPr>
          <a:xfrm>
            <a:off x="3556054" y="5301208"/>
            <a:ext cx="125943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7446581" y="5327865"/>
            <a:ext cx="125943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6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58232" y="708338"/>
            <a:ext cx="7923516" cy="9233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5400" b="1" dirty="0">
                <a:solidFill>
                  <a:srgbClr val="C00000"/>
                </a:solidFill>
              </a:rPr>
              <a:t>Thank</a:t>
            </a:r>
            <a:r>
              <a:rPr kumimoji="1" lang="ja-JP" altLang="en-US" sz="54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5400" b="1" dirty="0">
                <a:solidFill>
                  <a:srgbClr val="C00000"/>
                </a:solidFill>
              </a:rPr>
              <a:t>you</a:t>
            </a:r>
            <a:r>
              <a:rPr kumimoji="1" lang="ja-JP" altLang="en-US" sz="54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5400" b="1" dirty="0">
                <a:solidFill>
                  <a:srgbClr val="C00000"/>
                </a:solidFill>
              </a:rPr>
              <a:t>for</a:t>
            </a:r>
            <a:r>
              <a:rPr kumimoji="1" lang="ja-JP" altLang="en-US" sz="54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5400" b="1" dirty="0">
                <a:solidFill>
                  <a:srgbClr val="C00000"/>
                </a:solidFill>
              </a:rPr>
              <a:t>listening</a:t>
            </a:r>
            <a:r>
              <a:rPr kumimoji="1" lang="ja-JP" altLang="en-US" sz="54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5400" b="1" dirty="0">
                <a:solidFill>
                  <a:srgbClr val="C00000"/>
                </a:solidFill>
              </a:rPr>
              <a:t>!!</a:t>
            </a:r>
            <a:endParaRPr kumimoji="1" lang="ja-JP" alt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0118" y="3734872"/>
            <a:ext cx="97786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AR宋朝体M04" panose="02020609000000000000" pitchFamily="17" charset="-128"/>
                <a:ea typeface="AR宋朝体M04" panose="02020609000000000000" pitchFamily="17" charset="-128"/>
              </a:rPr>
              <a:t>羽衣学園高等学校：長谷川 千紗・渡辺 安音</a:t>
            </a:r>
            <a:endParaRPr kumimoji="1" lang="en-US" altLang="ja-JP" sz="2400" b="1" dirty="0">
              <a:latin typeface="AR宋朝体M04" panose="02020609000000000000" pitchFamily="17" charset="-128"/>
              <a:ea typeface="AR宋朝体M04" panose="02020609000000000000" pitchFamily="17" charset="-128"/>
            </a:endParaRPr>
          </a:p>
          <a:p>
            <a:endParaRPr kumimoji="1" lang="en-US" altLang="ja-JP" sz="2400" b="1" dirty="0">
              <a:latin typeface="AR宋朝体M04" panose="02020609000000000000" pitchFamily="17" charset="-128"/>
              <a:ea typeface="AR宋朝体M04" panose="02020609000000000000" pitchFamily="17" charset="-128"/>
            </a:endParaRPr>
          </a:p>
          <a:p>
            <a:r>
              <a:rPr kumimoji="1" lang="ja-JP" altLang="en-US" sz="2400" b="1" dirty="0">
                <a:latin typeface="AR宋朝体M04" panose="02020609000000000000" pitchFamily="17" charset="-128"/>
                <a:ea typeface="AR宋朝体M04" panose="02020609000000000000" pitchFamily="17" charset="-128"/>
              </a:rPr>
              <a:t>豊中市立第二中学校：小林 香穂・蓼沼 和花・星宗 孝大・又賀 脩登</a:t>
            </a:r>
            <a:endParaRPr kumimoji="1" lang="en-US" altLang="ja-JP" sz="2400" b="1" dirty="0">
              <a:latin typeface="AR宋朝体M04" panose="02020609000000000000" pitchFamily="17" charset="-128"/>
              <a:ea typeface="AR宋朝体M04" panose="02020609000000000000" pitchFamily="17" charset="-128"/>
            </a:endParaRPr>
          </a:p>
          <a:p>
            <a:endParaRPr kumimoji="1" lang="en-US" altLang="ja-JP" sz="2400" b="1" dirty="0">
              <a:latin typeface="AR宋朝体M04" panose="02020609000000000000" pitchFamily="17" charset="-128"/>
              <a:ea typeface="AR宋朝体M04" panose="02020609000000000000" pitchFamily="17" charset="-128"/>
            </a:endParaRPr>
          </a:p>
          <a:p>
            <a:r>
              <a:rPr kumimoji="1" lang="ja-JP" altLang="en-US" sz="2400" b="1" dirty="0">
                <a:latin typeface="AR宋朝体M04" panose="02020609000000000000" pitchFamily="17" charset="-128"/>
                <a:ea typeface="AR宋朝体M04" panose="02020609000000000000" pitchFamily="17" charset="-128"/>
              </a:rPr>
              <a:t>大阪狭山市立南中学校：東 穂澄・川上 泰史 </a:t>
            </a:r>
            <a:endParaRPr kumimoji="1" lang="en-US" altLang="ja-JP" sz="2400" b="1" dirty="0">
              <a:latin typeface="AR宋朝体M04" panose="02020609000000000000" pitchFamily="17" charset="-128"/>
              <a:ea typeface="AR宋朝体M04" panose="020206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5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078182" y="0"/>
            <a:ext cx="9725967" cy="1096962"/>
          </a:xfrm>
        </p:spPr>
        <p:txBody>
          <a:bodyPr rtlCol="0"/>
          <a:lstStyle/>
          <a:p>
            <a:pPr rtl="0"/>
            <a:r>
              <a:rPr lang="ja-JP" altLang="en-US" dirty="0"/>
              <a:t>依存症チェック　</a:t>
            </a:r>
            <a:r>
              <a:rPr lang="ja-JP" altLang="en-US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1078182" y="1558344"/>
            <a:ext cx="10493097" cy="5151550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ja-JP" altLang="en-US" sz="2600" dirty="0"/>
              <a:t>☑</a:t>
            </a:r>
            <a:r>
              <a:rPr lang="ja-JP" altLang="en-US" sz="2400" dirty="0"/>
              <a:t>　常にスマホを触っている</a:t>
            </a:r>
            <a:endParaRPr lang="en-US" altLang="ja-JP" sz="2400" dirty="0"/>
          </a:p>
          <a:p>
            <a:pPr marL="0" indent="0" rtl="0">
              <a:buNone/>
            </a:pPr>
            <a:r>
              <a:rPr lang="ja-JP" altLang="en-US" sz="2400" dirty="0"/>
              <a:t>☑　スマホのない生活は考えられない</a:t>
            </a:r>
            <a:endParaRPr lang="en-US" altLang="ja-JP" sz="2400" dirty="0"/>
          </a:p>
          <a:p>
            <a:pPr marL="0" indent="0" rtl="0">
              <a:buNone/>
            </a:pPr>
            <a:r>
              <a:rPr lang="ja-JP" altLang="en-US" sz="2400" dirty="0"/>
              <a:t>☑　人と話している時もスマホを触っている</a:t>
            </a:r>
            <a:endParaRPr lang="en-US" altLang="ja-JP" sz="2400" dirty="0"/>
          </a:p>
          <a:p>
            <a:pPr marL="0" indent="0" rtl="0">
              <a:buNone/>
            </a:pPr>
            <a:r>
              <a:rPr lang="ja-JP" altLang="en-US" sz="2400" dirty="0"/>
              <a:t>☑　近くの人の着信音が鳴った時に自分のスマホが気になってしまう</a:t>
            </a:r>
            <a:endParaRPr lang="en-US" altLang="ja-JP" sz="2400" dirty="0"/>
          </a:p>
          <a:p>
            <a:pPr marL="0" indent="0" rtl="0">
              <a:buNone/>
            </a:pPr>
            <a:r>
              <a:rPr lang="ja-JP" altLang="en-US" sz="2400" dirty="0"/>
              <a:t>☑　スマホを使った</a:t>
            </a:r>
            <a:r>
              <a:rPr lang="en-US" altLang="ja-JP" sz="2400" dirty="0"/>
              <a:t>SNS</a:t>
            </a:r>
            <a:r>
              <a:rPr lang="ja-JP" altLang="en-US" sz="2400" dirty="0"/>
              <a:t>を毎日必ずチェックする</a:t>
            </a:r>
            <a:endParaRPr lang="en-US" altLang="ja-JP" sz="2400" dirty="0"/>
          </a:p>
          <a:p>
            <a:pPr marL="0" indent="0" rtl="0">
              <a:buNone/>
            </a:pPr>
            <a:r>
              <a:rPr lang="ja-JP" altLang="en-US" sz="2400" dirty="0"/>
              <a:t>☑　食事をしながらスマホを触っている</a:t>
            </a:r>
            <a:endParaRPr lang="en-US" altLang="ja-JP" sz="2400" dirty="0"/>
          </a:p>
          <a:p>
            <a:pPr marL="0" indent="0" rtl="0">
              <a:buNone/>
            </a:pPr>
            <a:r>
              <a:rPr lang="ja-JP" altLang="en-US" sz="2400" dirty="0"/>
              <a:t>☑　お風呂にもスマホ</a:t>
            </a:r>
            <a:endParaRPr lang="en-US" altLang="ja-JP" sz="2400" dirty="0"/>
          </a:p>
          <a:p>
            <a:pPr marL="0" indent="0" rtl="0">
              <a:buNone/>
            </a:pPr>
            <a:r>
              <a:rPr lang="ja-JP" altLang="en-US" sz="2400" dirty="0"/>
              <a:t>☑　トイレに行くときもスマホ</a:t>
            </a:r>
            <a:endParaRPr lang="en-US" altLang="ja-JP" sz="2400" dirty="0"/>
          </a:p>
          <a:p>
            <a:pPr marL="0" indent="0" rtl="0">
              <a:buNone/>
            </a:pPr>
            <a:r>
              <a:rPr lang="ja-JP" altLang="en-US" sz="2400" dirty="0"/>
              <a:t>☑　スマホを触りながら寝落ちする</a:t>
            </a:r>
            <a:endParaRPr lang="en-US" altLang="ja-JP" sz="2400" dirty="0"/>
          </a:p>
          <a:p>
            <a:pPr marL="0" indent="0" rtl="0">
              <a:buNone/>
            </a:pPr>
            <a:r>
              <a:rPr lang="ja-JP" altLang="en-US" sz="2400" dirty="0"/>
              <a:t>☑　寝るとき必ずスマホを枕元に置いて寝る</a:t>
            </a:r>
            <a:endParaRPr lang="en-US" altLang="ja-JP" sz="2400" dirty="0"/>
          </a:p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321" y="364693"/>
            <a:ext cx="5972213" cy="6128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2452936" y="2705728"/>
            <a:ext cx="6974986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4400" b="1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５つ以上当てはまった人は</a:t>
            </a:r>
            <a:endParaRPr kumimoji="1" lang="en-US" altLang="ja-JP" sz="4400" b="1" dirty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  <a:p>
            <a:pPr algn="ctr"/>
            <a:r>
              <a:rPr kumimoji="1" lang="ja-JP" altLang="en-US" sz="4400" b="1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スマホ依存症です。</a:t>
            </a:r>
          </a:p>
        </p:txBody>
      </p:sp>
    </p:spTree>
    <p:extLst>
      <p:ext uri="{BB962C8B-B14F-4D97-AF65-F5344CB8AC3E}">
        <p14:creationId xmlns:p14="http://schemas.microsoft.com/office/powerpoint/2010/main" val="22319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/>
              <a:t>おかんアプリの紹介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6637" y="4511788"/>
            <a:ext cx="9838830" cy="955565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～スマホ依存を減らす為に～</a:t>
            </a:r>
          </a:p>
        </p:txBody>
      </p:sp>
    </p:spTree>
    <p:extLst>
      <p:ext uri="{BB962C8B-B14F-4D97-AF65-F5344CB8AC3E}">
        <p14:creationId xmlns:p14="http://schemas.microsoft.com/office/powerpoint/2010/main" val="36033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85217" y="2015847"/>
            <a:ext cx="9958979" cy="2867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おかんアプリとは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1405" y="2358712"/>
            <a:ext cx="97082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AR楷書体M" panose="020B0609010101010101" pitchFamily="49" charset="-128"/>
                <a:ea typeface="AR楷書体M" panose="020B0609010101010101" pitchFamily="49" charset="-128"/>
              </a:rPr>
              <a:t>このアプリは、スマホ依存を防ぐために</a:t>
            </a:r>
            <a:r>
              <a:rPr kumimoji="1" lang="ja-JP" altLang="en-US" sz="2800" b="1" dirty="0" smtClean="0">
                <a:latin typeface="AR楷書体M" panose="020B0609010101010101" pitchFamily="49" charset="-128"/>
                <a:ea typeface="AR楷書体M" panose="020B0609010101010101" pitchFamily="49" charset="-128"/>
              </a:rPr>
              <a:t>考えました</a:t>
            </a:r>
            <a:r>
              <a:rPr kumimoji="1" lang="ja-JP" altLang="en-US" sz="2800" b="1" dirty="0">
                <a:latin typeface="AR楷書体M" panose="020B0609010101010101" pitchFamily="49" charset="-128"/>
                <a:ea typeface="AR楷書体M" panose="020B0609010101010101" pitchFamily="49" charset="-128"/>
              </a:rPr>
              <a:t>。</a:t>
            </a:r>
            <a:endParaRPr kumimoji="1" lang="en-US" altLang="ja-JP" sz="2800" b="1" dirty="0">
              <a:latin typeface="AR楷書体M" panose="020B0609010101010101" pitchFamily="49" charset="-128"/>
              <a:ea typeface="AR楷書体M" panose="020B0609010101010101" pitchFamily="49" charset="-128"/>
            </a:endParaRPr>
          </a:p>
          <a:p>
            <a:r>
              <a:rPr kumimoji="1" lang="ja-JP" altLang="en-US" sz="2800" b="1" dirty="0">
                <a:latin typeface="AR楷書体M" panose="020B0609010101010101" pitchFamily="49" charset="-128"/>
                <a:ea typeface="AR楷書体M" panose="020B0609010101010101" pitchFamily="49" charset="-128"/>
              </a:rPr>
              <a:t>そして、アプリの使用時間を計測する</a:t>
            </a:r>
            <a:r>
              <a:rPr kumimoji="1" lang="en-US" altLang="ja-JP" sz="2800" b="1" dirty="0">
                <a:latin typeface="AR楷書体M" panose="020B0609010101010101" pitchFamily="49" charset="-128"/>
                <a:ea typeface="AR楷書体M" panose="020B0609010101010101" pitchFamily="49" charset="-128"/>
              </a:rPr>
              <a:t>Android</a:t>
            </a:r>
            <a:r>
              <a:rPr kumimoji="1" lang="ja-JP" altLang="en-US" sz="2800" b="1" dirty="0">
                <a:latin typeface="AR楷書体M" panose="020B0609010101010101" pitchFamily="49" charset="-128"/>
                <a:ea typeface="AR楷書体M" panose="020B0609010101010101" pitchFamily="49" charset="-128"/>
              </a:rPr>
              <a:t>アプリです</a:t>
            </a:r>
            <a:r>
              <a:rPr kumimoji="1" lang="ja-JP" altLang="en-US" sz="2800" b="1" dirty="0" smtClean="0">
                <a:latin typeface="AR楷書体M" panose="020B0609010101010101" pitchFamily="49" charset="-128"/>
                <a:ea typeface="AR楷書体M" panose="020B0609010101010101" pitchFamily="49" charset="-128"/>
              </a:rPr>
              <a:t>。</a:t>
            </a:r>
            <a:endParaRPr kumimoji="1" lang="en-US" altLang="ja-JP" sz="2800" b="1" dirty="0" smtClean="0">
              <a:latin typeface="AR楷書体M" panose="020B0609010101010101" pitchFamily="49" charset="-128"/>
              <a:ea typeface="AR楷書体M" panose="020B0609010101010101" pitchFamily="49" charset="-128"/>
            </a:endParaRPr>
          </a:p>
          <a:p>
            <a:endParaRPr kumimoji="1" lang="en-US" altLang="ja-JP" sz="2800" b="1" dirty="0">
              <a:latin typeface="AR楷書体M" panose="020B0609010101010101" pitchFamily="49" charset="-128"/>
              <a:ea typeface="AR楷書体M" panose="020B0609010101010101" pitchFamily="49" charset="-128"/>
            </a:endParaRPr>
          </a:p>
          <a:p>
            <a:r>
              <a:rPr kumimoji="1" lang="ja-JP" altLang="en-US" sz="2800" b="1" dirty="0">
                <a:latin typeface="AR楷書体M" panose="020B0609010101010101" pitchFamily="49" charset="-128"/>
                <a:ea typeface="AR楷書体M" panose="020B0609010101010101" pitchFamily="49" charset="-128"/>
              </a:rPr>
              <a:t>また、アプリの使用時間が一定時間を超えたとき、注意を喚起する設定が出来ます。</a:t>
            </a:r>
            <a:endParaRPr kumimoji="1" lang="en-US" altLang="ja-JP" sz="2800" b="1" dirty="0">
              <a:latin typeface="AR楷書体M" panose="020B0609010101010101" pitchFamily="49" charset="-128"/>
              <a:ea typeface="AR楷書体M" panose="020B0609010101010101" pitchFamily="49" charset="-128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085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おかんアプリの利点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6579" y="1785658"/>
            <a:ext cx="5011812" cy="4743931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400" dirty="0">
                <a:latin typeface="AR楷書体M" panose="020B0609010101010101" pitchFamily="49" charset="-128"/>
                <a:ea typeface="AR楷書体M" panose="020B0609010101010101" pitchFamily="49" charset="-128"/>
              </a:rPr>
              <a:t>警報が鳴るまでの時間を設定することが出来る</a:t>
            </a:r>
            <a:endParaRPr lang="en-US" altLang="ja-JP" sz="2400" dirty="0">
              <a:latin typeface="AR楷書体M" panose="020B0609010101010101" pitchFamily="49" charset="-128"/>
              <a:ea typeface="AR楷書体M" panose="020B0609010101010101" pitchFamily="49" charset="-128"/>
            </a:endParaRPr>
          </a:p>
          <a:p>
            <a:pPr marL="0" indent="0" rtl="0">
              <a:buNone/>
            </a:pPr>
            <a:r>
              <a:rPr lang="ja-JP" altLang="en-US" sz="2400" dirty="0">
                <a:latin typeface="AR楷書体M" panose="020B0609010101010101" pitchFamily="49" charset="-128"/>
                <a:ea typeface="AR楷書体M" panose="020B0609010101010101" pitchFamily="49" charset="-128"/>
              </a:rPr>
              <a:t>（時間の幅は１分から設定できる）</a:t>
            </a:r>
            <a:endParaRPr lang="en-US" altLang="ja-JP" sz="2400" dirty="0">
              <a:latin typeface="AR楷書体M" panose="020B0609010101010101" pitchFamily="49" charset="-128"/>
              <a:ea typeface="AR楷書体M" panose="020B0609010101010101" pitchFamily="49" charset="-128"/>
            </a:endParaRPr>
          </a:p>
          <a:p>
            <a:pPr marL="0" indent="0" rtl="0">
              <a:buNone/>
            </a:pPr>
            <a:endParaRPr lang="en-US" altLang="ja-JP" sz="2400" dirty="0">
              <a:latin typeface="AR楷書体M" panose="020B0609010101010101" pitchFamily="49" charset="-128"/>
              <a:ea typeface="AR楷書体M" panose="020B0609010101010101" pitchFamily="49" charset="-128"/>
            </a:endParaRPr>
          </a:p>
          <a:p>
            <a:pPr rtl="0"/>
            <a:r>
              <a:rPr lang="ja-JP" altLang="en-US" sz="2400" dirty="0">
                <a:latin typeface="AR楷書体M" panose="020B0609010101010101" pitchFamily="49" charset="-128"/>
                <a:ea typeface="AR楷書体M" panose="020B0609010101010101" pitchFamily="49" charset="-128"/>
              </a:rPr>
              <a:t>警報のレベルは　　　　　　　　注意報、警報、特別警報</a:t>
            </a:r>
            <a:endParaRPr lang="en-US" altLang="ja-JP" sz="2400" dirty="0">
              <a:latin typeface="AR楷書体M" panose="020B0609010101010101" pitchFamily="49" charset="-128"/>
              <a:ea typeface="AR楷書体M" panose="020B0609010101010101" pitchFamily="49" charset="-128"/>
            </a:endParaRPr>
          </a:p>
          <a:p>
            <a:pPr marL="0" indent="0" rtl="0">
              <a:buNone/>
            </a:pPr>
            <a:r>
              <a:rPr lang="ja-JP" altLang="en-US" sz="2400" dirty="0">
                <a:latin typeface="AR楷書体M" panose="020B0609010101010101" pitchFamily="49" charset="-128"/>
                <a:ea typeface="AR楷書体M" panose="020B0609010101010101" pitchFamily="49" charset="-128"/>
              </a:rPr>
              <a:t>（同時にそれぞれ</a:t>
            </a:r>
            <a:r>
              <a:rPr lang="ja-JP" altLang="en-US" sz="2400" dirty="0" smtClean="0">
                <a:latin typeface="AR楷書体M" panose="020B0609010101010101" pitchFamily="49" charset="-128"/>
                <a:ea typeface="AR楷書体M" panose="020B0609010101010101" pitchFamily="49" charset="-128"/>
              </a:rPr>
              <a:t>のイラストと</a:t>
            </a:r>
            <a:r>
              <a:rPr lang="en-US" altLang="ja-JP" sz="2400" dirty="0">
                <a:latin typeface="AR楷書体M" panose="020B0609010101010101" pitchFamily="49" charset="-128"/>
                <a:ea typeface="AR楷書体M" panose="020B0609010101010101" pitchFamily="49" charset="-128"/>
              </a:rPr>
              <a:t/>
            </a:r>
            <a:br>
              <a:rPr lang="en-US" altLang="ja-JP" sz="2400" dirty="0">
                <a:latin typeface="AR楷書体M" panose="020B0609010101010101" pitchFamily="49" charset="-128"/>
                <a:ea typeface="AR楷書体M" panose="020B0609010101010101" pitchFamily="49" charset="-128"/>
              </a:rPr>
            </a:br>
            <a:r>
              <a:rPr lang="ja-JP" altLang="en-US" sz="2400" dirty="0" smtClean="0">
                <a:latin typeface="AR楷書体M" panose="020B0609010101010101" pitchFamily="49" charset="-128"/>
                <a:ea typeface="AR楷書体M" panose="020B0609010101010101" pitchFamily="49" charset="-128"/>
              </a:rPr>
              <a:t>　音</a:t>
            </a:r>
            <a:r>
              <a:rPr lang="ja-JP" altLang="en-US" sz="2400" dirty="0">
                <a:latin typeface="AR楷書体M" panose="020B0609010101010101" pitchFamily="49" charset="-128"/>
                <a:ea typeface="AR楷書体M" panose="020B0609010101010101" pitchFamily="49" charset="-128"/>
              </a:rPr>
              <a:t>が出てくる）</a:t>
            </a:r>
            <a:endParaRPr lang="en-US" altLang="ja-JP" sz="2400" dirty="0">
              <a:latin typeface="AR楷書体M" panose="020B0609010101010101" pitchFamily="49" charset="-128"/>
              <a:ea typeface="AR楷書体M" panose="020B0609010101010101" pitchFamily="49" charset="-128"/>
            </a:endParaRPr>
          </a:p>
          <a:p>
            <a:pPr marL="0" indent="0" rtl="0">
              <a:buNone/>
            </a:pPr>
            <a:endParaRPr lang="en-US" altLang="ja-JP" sz="2400" dirty="0">
              <a:latin typeface="AR楷書体M" panose="020B0609010101010101" pitchFamily="49" charset="-128"/>
              <a:ea typeface="AR楷書体M" panose="020B0609010101010101" pitchFamily="49" charset="-128"/>
            </a:endParaRPr>
          </a:p>
          <a:p>
            <a:pPr rtl="0"/>
            <a:endParaRPr lang="en-US" altLang="ja-JP" sz="2400" dirty="0">
              <a:latin typeface="AR楷書体M" panose="020B0609010101010101" pitchFamily="49" charset="-128"/>
              <a:ea typeface="AR楷書体M" panose="020B0609010101010101" pitchFamily="49" charset="-128"/>
            </a:endParaRPr>
          </a:p>
          <a:p>
            <a:pPr rtl="0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rtl="0">
              <a:buNone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6" name="コンテンツ プレースホルダー 15" descr="3 列 4 行の表サンプル" title="表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1188709"/>
              </p:ext>
            </p:extLst>
          </p:nvPr>
        </p:nvGraphicFramePr>
        <p:xfrm>
          <a:off x="5854372" y="2406503"/>
          <a:ext cx="5030969" cy="242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5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99119"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Lev.1</a:t>
                      </a:r>
                      <a:endParaRPr lang="ja-JP" altLang="en-US" noProof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106" marR="8910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Lev.2</a:t>
                      </a:r>
                    </a:p>
                  </a:txBody>
                  <a:tcPr marL="89106" marR="8910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noProof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Lev.3</a:t>
                      </a:r>
                    </a:p>
                  </a:txBody>
                  <a:tcPr marL="89106" marR="8910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9028"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注意報</a:t>
                      </a:r>
                      <a:endParaRPr lang="en-US" altLang="ja-JP" noProof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106" marR="8910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警報</a:t>
                      </a:r>
                      <a:endParaRPr lang="en-US" altLang="ja-JP" noProof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106" marR="8910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noProof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特別警報</a:t>
                      </a:r>
                      <a:endParaRPr lang="en-US" altLang="ja-JP" noProof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106" marR="8910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Im01\ope-manaty\12_アプリ\おかんアプリ\20161202スクリーンショット\初期画面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76" y="1796519"/>
            <a:ext cx="2338579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Im01\ope-manaty\12_アプリ\おかんアプリ\20161202スクリーンショット\ホーム画面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33" y="1796519"/>
            <a:ext cx="2427964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矢印 4"/>
          <p:cNvSpPr/>
          <p:nvPr/>
        </p:nvSpPr>
        <p:spPr>
          <a:xfrm>
            <a:off x="3601417" y="3024128"/>
            <a:ext cx="4958701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4" descr="\\Im01\ope-manaty\12_アプリ\おかんアプリ\20161202スクリーンショット\起動時スプラッシュ画面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51" y="1796519"/>
            <a:ext cx="2344367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/楕円 5"/>
          <p:cNvSpPr/>
          <p:nvPr/>
        </p:nvSpPr>
        <p:spPr>
          <a:xfrm>
            <a:off x="888165" y="2664088"/>
            <a:ext cx="748483" cy="576064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62406" y="13679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ホーム画面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17240" y="134317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起動スプラッシュ画面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42252" y="135885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アプリホーム画面</a:t>
            </a:r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10447279" y="1876289"/>
            <a:ext cx="544976" cy="432048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97733" y="557576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アイコンをタップ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572725" y="554350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計測開始ボタンをオン</a:t>
            </a:r>
            <a:endParaRPr kumimoji="1" lang="en-US" altLang="ja-JP" dirty="0" smtClean="0"/>
          </a:p>
          <a:p>
            <a:r>
              <a:rPr lang="ja-JP" altLang="en-US" dirty="0"/>
              <a:t>に</a:t>
            </a:r>
            <a:r>
              <a:rPr lang="ja-JP" altLang="en-US" dirty="0" smtClean="0"/>
              <a:t>する</a:t>
            </a:r>
            <a:endParaRPr lang="en-US" altLang="ja-JP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29925" y="64004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起動画面～使用履歴の設定①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439167" y="630492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次ページに続く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2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20445" y="64004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起動画面～使用履歴の設定②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0839" y="13407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ポップアップ表示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740839" y="1844824"/>
            <a:ext cx="2497736" cy="3600000"/>
            <a:chOff x="467544" y="1844824"/>
            <a:chExt cx="2025000" cy="3600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44824"/>
              <a:ext cx="2025000" cy="360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円/楕円 9"/>
            <p:cNvSpPr/>
            <p:nvPr/>
          </p:nvSpPr>
          <p:spPr>
            <a:xfrm>
              <a:off x="1623143" y="3644824"/>
              <a:ext cx="576064" cy="576064"/>
            </a:xfrm>
            <a:prstGeom prst="ellipse">
              <a:avLst/>
            </a:prstGeom>
            <a:noFill/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25347" y="558924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使用履歴へのアクセスが</a:t>
            </a:r>
            <a:endParaRPr kumimoji="1" lang="en-US" altLang="ja-JP" dirty="0" smtClean="0"/>
          </a:p>
          <a:p>
            <a:r>
              <a:rPr lang="ja-JP" altLang="en-US" dirty="0"/>
              <a:t>必要</a:t>
            </a:r>
            <a:r>
              <a:rPr lang="ja-JP" altLang="en-US" dirty="0" smtClean="0"/>
              <a:t>なので「はい」を選択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98161" y="13861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設定画面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4069219" y="1844824"/>
            <a:ext cx="3326998" cy="3600000"/>
            <a:chOff x="3347864" y="1844824"/>
            <a:chExt cx="2560597" cy="3600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844824"/>
              <a:ext cx="1816943" cy="360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4" name="カギ線コネクタ 13"/>
            <p:cNvCxnSpPr>
              <a:stCxn id="15" idx="3"/>
            </p:cNvCxnSpPr>
            <p:nvPr/>
          </p:nvCxnSpPr>
          <p:spPr>
            <a:xfrm>
              <a:off x="4644008" y="2528900"/>
              <a:ext cx="1264453" cy="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3424260" y="2348880"/>
              <a:ext cx="1219748" cy="36004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967764" y="564513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設定画面に遷移するので</a:t>
            </a:r>
            <a:endParaRPr kumimoji="1" lang="en-US" altLang="ja-JP" dirty="0" smtClean="0"/>
          </a:p>
          <a:p>
            <a:r>
              <a:rPr lang="ja-JP" altLang="en-US" dirty="0" smtClean="0"/>
              <a:t>おかんアプリを選択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494337" y="1844824"/>
            <a:ext cx="2193469" cy="3600000"/>
            <a:chOff x="6228184" y="1844824"/>
            <a:chExt cx="2025000" cy="3600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44824"/>
              <a:ext cx="2025000" cy="360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円/楕円 20"/>
            <p:cNvSpPr/>
            <p:nvPr/>
          </p:nvSpPr>
          <p:spPr>
            <a:xfrm>
              <a:off x="7787693" y="2550672"/>
              <a:ext cx="390322" cy="422241"/>
            </a:xfrm>
            <a:prstGeom prst="ellipse">
              <a:avLst/>
            </a:prstGeom>
            <a:noFill/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7259765" y="5664963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「使用履歴へのアクセスを許可」</a:t>
            </a:r>
            <a:endParaRPr kumimoji="1" lang="en-US" altLang="ja-JP" dirty="0" smtClean="0"/>
          </a:p>
          <a:p>
            <a:r>
              <a:rPr lang="ja-JP" altLang="en-US" dirty="0" smtClean="0"/>
              <a:t>をタップしてオン</a:t>
            </a:r>
            <a:endParaRPr kumimoji="1"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837" y="2527212"/>
            <a:ext cx="714080" cy="469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9" name="カギ線コネクタ 13"/>
          <p:cNvCxnSpPr/>
          <p:nvPr/>
        </p:nvCxnSpPr>
        <p:spPr>
          <a:xfrm>
            <a:off x="9638772" y="2763483"/>
            <a:ext cx="55406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9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Im01\ope-manaty\12_アプリ\おかんアプリ\20161202スクリーンショット\計測状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69" y="1310655"/>
            <a:ext cx="2381159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Im01\ope-manaty\12_アプリ\おかんアプリ\20161202スクリーンショット\制限設定メニュ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80" y="2204864"/>
            <a:ext cx="2451156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Im01\ope-manaty\12_アプリ\おかんアプリ\20161202スクリーンショット\制限設定画面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54" y="2204864"/>
            <a:ext cx="2409842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871764" y="1889138"/>
            <a:ext cx="2512855" cy="31481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カギ線コネクタ 8"/>
          <p:cNvCxnSpPr>
            <a:endCxn id="6" idx="0"/>
          </p:cNvCxnSpPr>
          <p:nvPr/>
        </p:nvCxnSpPr>
        <p:spPr>
          <a:xfrm>
            <a:off x="3394099" y="1929810"/>
            <a:ext cx="2462059" cy="27505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4911263" y="3645024"/>
            <a:ext cx="1590526" cy="31481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カギ線コネクタ 12"/>
          <p:cNvCxnSpPr>
            <a:stCxn id="12" idx="3"/>
            <a:endCxn id="7" idx="0"/>
          </p:cNvCxnSpPr>
          <p:nvPr/>
        </p:nvCxnSpPr>
        <p:spPr>
          <a:xfrm flipV="1">
            <a:off x="6501789" y="2204864"/>
            <a:ext cx="2701886" cy="1597565"/>
          </a:xfrm>
          <a:prstGeom prst="bentConnector4">
            <a:avLst>
              <a:gd name="adj1" fmla="val 27702"/>
              <a:gd name="adj2" fmla="val 114309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58757" y="4968240"/>
            <a:ext cx="3582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制限したいアプリもしくは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「全体」をタップ</a:t>
            </a:r>
            <a:endParaRPr kumimoji="1" lang="en-US" altLang="ja-JP" dirty="0" smtClean="0"/>
          </a:p>
          <a:p>
            <a:endParaRPr lang="en-US" altLang="ja-JP" sz="1000" dirty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「全体」はスマホの利用</a:t>
            </a:r>
            <a:endParaRPr kumimoji="1" lang="en-US" altLang="ja-JP" dirty="0" smtClean="0"/>
          </a:p>
          <a:p>
            <a:r>
              <a:rPr lang="ja-JP" altLang="en-US" dirty="0" smtClean="0"/>
              <a:t>　 時間すべてが対象</a:t>
            </a:r>
            <a:endParaRPr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個別のアプリに対してのみ</a:t>
            </a:r>
            <a:endParaRPr kumimoji="1" lang="en-US" altLang="ja-JP" dirty="0" smtClean="0"/>
          </a:p>
          <a:p>
            <a:r>
              <a:rPr lang="ja-JP" altLang="en-US" dirty="0" smtClean="0"/>
              <a:t>   制限を入れることもできます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61908" y="594746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使用制限をかける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をタップ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45674" y="601847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それぞれの警報の</a:t>
            </a:r>
            <a:endParaRPr kumimoji="1" lang="en-US" altLang="ja-JP" dirty="0" smtClean="0"/>
          </a:p>
          <a:p>
            <a:r>
              <a:rPr lang="ja-JP" altLang="en-US" dirty="0"/>
              <a:t>時間</a:t>
            </a:r>
            <a:r>
              <a:rPr lang="ja-JP" altLang="en-US" dirty="0" smtClean="0"/>
              <a:t>を設定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180541" y="1354098"/>
            <a:ext cx="280389" cy="31481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カギ線コネクタ 20"/>
          <p:cNvCxnSpPr/>
          <p:nvPr/>
        </p:nvCxnSpPr>
        <p:spPr>
          <a:xfrm flipV="1">
            <a:off x="3460929" y="1494369"/>
            <a:ext cx="2445356" cy="17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906288" y="130969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アプリ設定画面へ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78478" y="68042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制限設定画面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199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育機関向けの文献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52_TF03431380_TF03431380" id="{53AE2843-20A4-4F11-87CA-F5797F128EB7}" vid="{5F0B0D40-104A-4E6E-8811-D26117E76E43}"/>
    </a:ext>
  </a:extLst>
</a:theme>
</file>

<file path=ppt/theme/theme2.xml><?xml version="1.0" encoding="utf-8"?>
<a:theme xmlns:a="http://schemas.openxmlformats.org/drawingml/2006/main" name="Office テーマ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4873beb7-5857-4685-be1f-d57550cc96cc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教育機関向けプレゼンテーション、ピンストライプとリボンのデザイン (ワイドスクリーン)</Template>
  <TotalTime>0</TotalTime>
  <Words>330</Words>
  <Application>Microsoft Office PowerPoint</Application>
  <PresentationFormat>ユーザー設定</PresentationFormat>
  <Paragraphs>82</Paragraphs>
  <Slides>12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教育機関向けの文献 16 x 9</vt:lpstr>
      <vt:lpstr>アプリ紹介 　《おかんアプリ》</vt:lpstr>
      <vt:lpstr>依存症チェック　✔</vt:lpstr>
      <vt:lpstr>PowerPoint プレゼンテーション</vt:lpstr>
      <vt:lpstr>おかんアプリの紹介</vt:lpstr>
      <vt:lpstr>おかんアプリとは…</vt:lpstr>
      <vt:lpstr>おかんアプリの利点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2016-12-10T05:50:37Z</dcterms:created>
  <dcterms:modified xsi:type="dcterms:W3CDTF">2016-12-26T05:04:37Z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