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03" r:id="rId2"/>
    <p:sldId id="304" r:id="rId3"/>
    <p:sldId id="305" r:id="rId4"/>
    <p:sldId id="278" r:id="rId5"/>
    <p:sldId id="280" r:id="rId6"/>
    <p:sldId id="282" r:id="rId7"/>
    <p:sldId id="281" r:id="rId8"/>
    <p:sldId id="301" r:id="rId9"/>
    <p:sldId id="302" r:id="rId10"/>
    <p:sldId id="276" r:id="rId11"/>
    <p:sldId id="267" r:id="rId12"/>
    <p:sldId id="271" r:id="rId13"/>
    <p:sldId id="275" r:id="rId1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ja-JP" altLang="en-US" sz="3200" dirty="0"/>
              <a:t>学年別、スマホ所持率　</a:t>
            </a:r>
            <a:r>
              <a:rPr lang="en-US" altLang="ja-JP" sz="3200" dirty="0"/>
              <a:t>%</a:t>
            </a:r>
            <a:endParaRPr lang="ja-JP" altLang="en-US" sz="3200" dirty="0"/>
          </a:p>
        </c:rich>
      </c:tx>
      <c:layout>
        <c:manualLayout>
          <c:xMode val="edge"/>
          <c:yMode val="edge"/>
          <c:x val="0.44713893396765436"/>
          <c:y val="4.5648530171244074E-2"/>
        </c:manualLayout>
      </c:layout>
      <c:overlay val="1"/>
      <c:spPr>
        <a:solidFill>
          <a:schemeClr val="bg1"/>
        </a:solidFill>
      </c:spPr>
    </c:title>
    <c:autoTitleDeleted val="0"/>
    <c:plotArea>
      <c:layout>
        <c:manualLayout>
          <c:layoutTarget val="inner"/>
          <c:xMode val="edge"/>
          <c:yMode val="edge"/>
          <c:x val="9.0585739282589658E-2"/>
          <c:y val="7.829049061175046E-2"/>
          <c:w val="0.87162270341207349"/>
          <c:h val="0.8394463153644256"/>
        </c:manualLayout>
      </c:layout>
      <c:barChart>
        <c:barDir val="bar"/>
        <c:grouping val="stack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'Sheet1 (2)'!$B$6:$B$17</c:f>
              <c:strCache>
                <c:ptCount val="12"/>
                <c:pt idx="0">
                  <c:v>小１</c:v>
                </c:pt>
                <c:pt idx="1">
                  <c:v>小２</c:v>
                </c:pt>
                <c:pt idx="2">
                  <c:v>小３</c:v>
                </c:pt>
                <c:pt idx="3">
                  <c:v>小４</c:v>
                </c:pt>
                <c:pt idx="4">
                  <c:v>小５</c:v>
                </c:pt>
                <c:pt idx="5">
                  <c:v>小６</c:v>
                </c:pt>
                <c:pt idx="6">
                  <c:v>中１</c:v>
                </c:pt>
                <c:pt idx="7">
                  <c:v>中２</c:v>
                </c:pt>
                <c:pt idx="8">
                  <c:v>中３</c:v>
                </c:pt>
                <c:pt idx="9">
                  <c:v>高１</c:v>
                </c:pt>
                <c:pt idx="10">
                  <c:v>高２</c:v>
                </c:pt>
                <c:pt idx="11">
                  <c:v>高３</c:v>
                </c:pt>
              </c:strCache>
            </c:strRef>
          </c:cat>
          <c:val>
            <c:numRef>
              <c:f>'Sheet1 (2)'!$C$6:$C$17</c:f>
              <c:numCache>
                <c:formatCode>General</c:formatCode>
                <c:ptCount val="12"/>
                <c:pt idx="0">
                  <c:v>16.5</c:v>
                </c:pt>
                <c:pt idx="1">
                  <c:v>15.7</c:v>
                </c:pt>
                <c:pt idx="2">
                  <c:v>21.2</c:v>
                </c:pt>
                <c:pt idx="3">
                  <c:v>18.8</c:v>
                </c:pt>
                <c:pt idx="4">
                  <c:v>25.5</c:v>
                </c:pt>
                <c:pt idx="5">
                  <c:v>35.9</c:v>
                </c:pt>
                <c:pt idx="6">
                  <c:v>63.8</c:v>
                </c:pt>
                <c:pt idx="7">
                  <c:v>69</c:v>
                </c:pt>
                <c:pt idx="8">
                  <c:v>74.599999999999994</c:v>
                </c:pt>
                <c:pt idx="9">
                  <c:v>93.6</c:v>
                </c:pt>
                <c:pt idx="10">
                  <c:v>94.9</c:v>
                </c:pt>
                <c:pt idx="11">
                  <c:v>93.7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4718464"/>
        <c:axId val="204720000"/>
      </c:barChart>
      <c:catAx>
        <c:axId val="204718464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="0"/>
            </a:pPr>
            <a:endParaRPr lang="ja-JP"/>
          </a:p>
        </c:txPr>
        <c:crossAx val="204720000"/>
        <c:crosses val="autoZero"/>
        <c:auto val="1"/>
        <c:lblAlgn val="ctr"/>
        <c:lblOffset val="100"/>
        <c:noMultiLvlLbl val="0"/>
      </c:catAx>
      <c:valAx>
        <c:axId val="20472000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204718464"/>
        <c:crosses val="max"/>
        <c:crossBetween val="between"/>
      </c:valAx>
      <c:spPr>
        <a:ln w="3175"/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ja-JP" altLang="en-US" sz="2800"/>
              <a:t>ふだんネット接続している　</a:t>
            </a:r>
            <a:r>
              <a:rPr lang="en-US" altLang="ja-JP" sz="2800"/>
              <a:t>%</a:t>
            </a:r>
            <a:endParaRPr lang="ja-JP" altLang="en-US" sz="2800"/>
          </a:p>
        </c:rich>
      </c:tx>
      <c:layout>
        <c:manualLayout>
          <c:xMode val="edge"/>
          <c:yMode val="edge"/>
          <c:x val="0.25659711286089237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9.7964189494818041E-2"/>
          <c:y val="8.4583434595247309E-2"/>
          <c:w val="0.87162270341207349"/>
          <c:h val="0.85175400767211795"/>
        </c:manualLayout>
      </c:layout>
      <c:barChart>
        <c:barDir val="bar"/>
        <c:grouping val="stack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-7.7777777777777807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21388888888888888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23055533683289589"/>
                  <c:y val="6.4607308701796889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28055555555555545"/>
                  <c:y val="6.4607308701796889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2861111111111112"/>
                  <c:y val="4.102887139107611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.29166644794400698"/>
                  <c:y val="3.2303654350898445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'Sheet1 (2)'!$B$28:$B$39</c:f>
              <c:strCache>
                <c:ptCount val="12"/>
                <c:pt idx="0">
                  <c:v>小１</c:v>
                </c:pt>
                <c:pt idx="1">
                  <c:v>小２</c:v>
                </c:pt>
                <c:pt idx="2">
                  <c:v>小３</c:v>
                </c:pt>
                <c:pt idx="3">
                  <c:v>小４</c:v>
                </c:pt>
                <c:pt idx="4">
                  <c:v>小５</c:v>
                </c:pt>
                <c:pt idx="5">
                  <c:v>小６</c:v>
                </c:pt>
                <c:pt idx="6">
                  <c:v>中１</c:v>
                </c:pt>
                <c:pt idx="7">
                  <c:v>中２</c:v>
                </c:pt>
                <c:pt idx="8">
                  <c:v>中３</c:v>
                </c:pt>
                <c:pt idx="9">
                  <c:v>高１</c:v>
                </c:pt>
                <c:pt idx="10">
                  <c:v>高２</c:v>
                </c:pt>
                <c:pt idx="11">
                  <c:v>高３</c:v>
                </c:pt>
              </c:strCache>
            </c:strRef>
          </c:cat>
          <c:val>
            <c:numRef>
              <c:f>'Sheet1 (2)'!$C$28:$C$39</c:f>
              <c:numCache>
                <c:formatCode>0.0</c:formatCode>
                <c:ptCount val="12"/>
                <c:pt idx="0" formatCode="General">
                  <c:v>45.6</c:v>
                </c:pt>
                <c:pt idx="1">
                  <c:v>61</c:v>
                </c:pt>
                <c:pt idx="2" formatCode="General">
                  <c:v>69.599999999999994</c:v>
                </c:pt>
                <c:pt idx="3" formatCode="General">
                  <c:v>76.3</c:v>
                </c:pt>
                <c:pt idx="4" formatCode="General">
                  <c:v>78.099999999999994</c:v>
                </c:pt>
                <c:pt idx="5" formatCode="General">
                  <c:v>85.4</c:v>
                </c:pt>
                <c:pt idx="6" formatCode="General">
                  <c:v>85.8</c:v>
                </c:pt>
                <c:pt idx="7">
                  <c:v>87</c:v>
                </c:pt>
                <c:pt idx="8" formatCode="General">
                  <c:v>88.6</c:v>
                </c:pt>
                <c:pt idx="9">
                  <c:v>92</c:v>
                </c:pt>
                <c:pt idx="10" formatCode="General">
                  <c:v>93.1</c:v>
                </c:pt>
                <c:pt idx="11">
                  <c:v>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1326848"/>
        <c:axId val="231329152"/>
      </c:barChart>
      <c:catAx>
        <c:axId val="23132684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31329152"/>
        <c:crosses val="autoZero"/>
        <c:auto val="1"/>
        <c:lblAlgn val="ctr"/>
        <c:lblOffset val="100"/>
        <c:noMultiLvlLbl val="0"/>
      </c:catAx>
      <c:valAx>
        <c:axId val="2313291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231326848"/>
        <c:crosses val="max"/>
        <c:crossBetween val="between"/>
      </c:valAx>
      <c:spPr>
        <a:ln w="3175"/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0.53125</cdr:x>
      <cdr:y>0.08308</cdr:y>
    </cdr:from>
    <cdr:to>
      <cdr:x>0.53571</cdr:x>
      <cdr:y>0.93902</cdr:y>
    </cdr:to>
    <cdr:cxnSp macro="">
      <cdr:nvCxnSpPr>
        <cdr:cNvPr id="3" name="直線コネクタ 2"/>
        <cdr:cNvCxnSpPr/>
      </cdr:nvCxnSpPr>
      <cdr:spPr>
        <a:xfrm xmlns:a="http://schemas.openxmlformats.org/drawingml/2006/main">
          <a:off x="4284476" y="490559"/>
          <a:ext cx="36004" cy="5054057"/>
        </a:xfrm>
        <a:prstGeom xmlns:a="http://schemas.openxmlformats.org/drawingml/2006/main" prst="line">
          <a:avLst/>
        </a:prstGeom>
        <a:ln xmlns:a="http://schemas.openxmlformats.org/drawingml/2006/main" w="762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F44D55-4E8E-479E-9219-672C3E90C216}" type="datetimeFigureOut">
              <a:rPr kumimoji="1" lang="ja-JP" altLang="en-US" smtClean="0"/>
              <a:t>2016/12/21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2084B-40BD-4741-8FEB-44F812CA4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474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8B333-C5A9-49F5-BC75-7BB9FAE7C5B4}" type="datetimeFigureOut">
              <a:rPr kumimoji="1" lang="ja-JP" altLang="en-US" smtClean="0"/>
              <a:t>2016/12/21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09F7D-80FA-4A7B-AFF0-91D7BD6D9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093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赤い部分は、「ネットで知り合った人と実際に会ったことがある」人の割合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09F7D-80FA-4A7B-AFF0-91D7BD6D9E1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525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FCEC-0BEA-4174-8529-E776B1F9B062}" type="datetimeFigureOut">
              <a:rPr kumimoji="1" lang="ja-JP" altLang="en-US" smtClean="0"/>
              <a:t>2016/12/21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6752-ACB6-4320-9389-DE4A2CF02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FCEC-0BEA-4174-8529-E776B1F9B062}" type="datetimeFigureOut">
              <a:rPr kumimoji="1" lang="ja-JP" altLang="en-US" smtClean="0"/>
              <a:t>2016/12/21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6752-ACB6-4320-9389-DE4A2CF02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FCEC-0BEA-4174-8529-E776B1F9B062}" type="datetimeFigureOut">
              <a:rPr kumimoji="1" lang="ja-JP" altLang="en-US" smtClean="0"/>
              <a:t>2016/12/21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6752-ACB6-4320-9389-DE4A2CF02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FCEC-0BEA-4174-8529-E776B1F9B062}" type="datetimeFigureOut">
              <a:rPr kumimoji="1" lang="ja-JP" altLang="en-US" smtClean="0"/>
              <a:t>2016/12/21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6752-ACB6-4320-9389-DE4A2CF02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FCEC-0BEA-4174-8529-E776B1F9B062}" type="datetimeFigureOut">
              <a:rPr kumimoji="1" lang="ja-JP" altLang="en-US" smtClean="0"/>
              <a:t>2016/12/21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6752-ACB6-4320-9389-DE4A2CF02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FCEC-0BEA-4174-8529-E776B1F9B062}" type="datetimeFigureOut">
              <a:rPr kumimoji="1" lang="ja-JP" altLang="en-US" smtClean="0"/>
              <a:t>2016/12/21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6752-ACB6-4320-9389-DE4A2CF02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FCEC-0BEA-4174-8529-E776B1F9B062}" type="datetimeFigureOut">
              <a:rPr kumimoji="1" lang="ja-JP" altLang="en-US" smtClean="0"/>
              <a:t>2016/12/21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6752-ACB6-4320-9389-DE4A2CF02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FCEC-0BEA-4174-8529-E776B1F9B062}" type="datetimeFigureOut">
              <a:rPr kumimoji="1" lang="ja-JP" altLang="en-US" smtClean="0"/>
              <a:t>2016/12/21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6752-ACB6-4320-9389-DE4A2CF02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FCEC-0BEA-4174-8529-E776B1F9B062}" type="datetimeFigureOut">
              <a:rPr kumimoji="1" lang="ja-JP" altLang="en-US" smtClean="0"/>
              <a:t>2016/12/21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6752-ACB6-4320-9389-DE4A2CF02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FCEC-0BEA-4174-8529-E776B1F9B062}" type="datetimeFigureOut">
              <a:rPr kumimoji="1" lang="ja-JP" altLang="en-US" smtClean="0"/>
              <a:t>2016/12/21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6752-ACB6-4320-9389-DE4A2CF02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FCEC-0BEA-4174-8529-E776B1F9B062}" type="datetimeFigureOut">
              <a:rPr kumimoji="1" lang="ja-JP" altLang="en-US" smtClean="0"/>
              <a:t>2016/12/21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6752-ACB6-4320-9389-DE4A2CF02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0FCEC-0BEA-4174-8529-E776B1F9B062}" type="datetimeFigureOut">
              <a:rPr kumimoji="1" lang="ja-JP" altLang="en-US" smtClean="0"/>
              <a:t>2016/12/21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C6752-ACB6-4320-9389-DE4A2CF02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84176"/>
          </a:xfrm>
        </p:spPr>
        <p:txBody>
          <a:bodyPr>
            <a:noAutofit/>
          </a:bodyPr>
          <a:lstStyle/>
          <a:p>
            <a:r>
              <a:rPr lang="en-US" altLang="ja-JP" sz="4800" dirty="0"/>
              <a:t>OSAKA</a:t>
            </a:r>
            <a:r>
              <a:rPr kumimoji="1" lang="ja-JP" altLang="en-US" sz="4800" dirty="0" smtClean="0"/>
              <a:t>スマホサミット</a:t>
            </a:r>
            <a:r>
              <a:rPr kumimoji="1" lang="en-US" altLang="ja-JP" sz="4800" dirty="0" smtClean="0"/>
              <a:t>2016</a:t>
            </a:r>
            <a:br>
              <a:rPr kumimoji="1" lang="en-US" altLang="ja-JP" sz="4800" dirty="0" smtClean="0"/>
            </a:br>
            <a:r>
              <a:rPr kumimoji="1" lang="ja-JP" altLang="en-US" sz="4800" dirty="0" smtClean="0"/>
              <a:t>　アンケート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2276872"/>
            <a:ext cx="8712968" cy="40653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ja-JP" altLang="en-US" sz="3600" dirty="0"/>
              <a:t>調査</a:t>
            </a:r>
            <a:r>
              <a:rPr lang="ja-JP" altLang="en-US" sz="3600" dirty="0" smtClean="0"/>
              <a:t>項目：大阪</a:t>
            </a:r>
            <a:r>
              <a:rPr lang="ja-JP" altLang="en-US" sz="3600" dirty="0"/>
              <a:t>の</a:t>
            </a:r>
            <a:r>
              <a:rPr lang="ja-JP" altLang="en-US" sz="3600" dirty="0" smtClean="0"/>
              <a:t>小中高生が自分達で作成</a:t>
            </a:r>
            <a:endParaRPr lang="en-US" altLang="ja-JP" sz="3600" dirty="0"/>
          </a:p>
          <a:p>
            <a:pPr>
              <a:buNone/>
            </a:pPr>
            <a:r>
              <a:rPr lang="ja-JP" altLang="en-US" sz="3600" dirty="0" smtClean="0"/>
              <a:t>調査人数：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39,191</a:t>
            </a:r>
            <a:r>
              <a:rPr lang="ja-JP" altLang="en-US" sz="3600" dirty="0" smtClean="0">
                <a:solidFill>
                  <a:srgbClr val="FF0000"/>
                </a:solidFill>
              </a:rPr>
              <a:t>人　</a:t>
            </a:r>
            <a:r>
              <a:rPr lang="ja-JP" altLang="en-US" dirty="0" smtClean="0"/>
              <a:t>大阪全域</a:t>
            </a:r>
            <a:r>
              <a:rPr lang="en-US" altLang="ja-JP" dirty="0" smtClean="0"/>
              <a:t>110</a:t>
            </a:r>
            <a:r>
              <a:rPr lang="ja-JP" altLang="en-US" dirty="0" smtClean="0"/>
              <a:t>校から回収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（小学</a:t>
            </a:r>
            <a:r>
              <a:rPr lang="en-US" altLang="ja-JP" dirty="0" smtClean="0"/>
              <a:t>17,636</a:t>
            </a:r>
            <a:r>
              <a:rPr lang="ja-JP" altLang="en-US" dirty="0" smtClean="0"/>
              <a:t>人</a:t>
            </a:r>
            <a:r>
              <a:rPr lang="ja-JP" altLang="en-US" dirty="0"/>
              <a:t>　</a:t>
            </a:r>
            <a:r>
              <a:rPr lang="ja-JP" altLang="en-US" dirty="0" smtClean="0"/>
              <a:t>中学</a:t>
            </a:r>
            <a:r>
              <a:rPr lang="en-US" altLang="ja-JP" dirty="0" smtClean="0"/>
              <a:t>14,019</a:t>
            </a:r>
            <a:r>
              <a:rPr lang="ja-JP" altLang="en-US" dirty="0" smtClean="0"/>
              <a:t>人</a:t>
            </a:r>
            <a:r>
              <a:rPr lang="ja-JP" altLang="en-US" dirty="0"/>
              <a:t>　</a:t>
            </a:r>
            <a:r>
              <a:rPr lang="ja-JP" altLang="en-US" dirty="0" smtClean="0"/>
              <a:t>高校</a:t>
            </a:r>
            <a:r>
              <a:rPr lang="en-US" altLang="ja-JP" dirty="0" smtClean="0"/>
              <a:t>7,536</a:t>
            </a:r>
            <a:r>
              <a:rPr lang="ja-JP" altLang="en-US" dirty="0" smtClean="0"/>
              <a:t>人）</a:t>
            </a:r>
            <a:r>
              <a:rPr lang="ja-JP" altLang="en-US" sz="2800" dirty="0"/>
              <a:t>　</a:t>
            </a:r>
            <a:endParaRPr lang="en-US" altLang="ja-JP" sz="2800" dirty="0"/>
          </a:p>
          <a:p>
            <a:pPr>
              <a:buNone/>
            </a:pPr>
            <a:r>
              <a:rPr lang="ja-JP" altLang="en-US" sz="3600" dirty="0"/>
              <a:t>調査</a:t>
            </a:r>
            <a:r>
              <a:rPr lang="ja-JP" altLang="en-US" sz="3600" dirty="0" smtClean="0"/>
              <a:t>時期：平成</a:t>
            </a:r>
            <a:r>
              <a:rPr lang="en-US" altLang="ja-JP" sz="3600" dirty="0" smtClean="0"/>
              <a:t>28</a:t>
            </a:r>
            <a:r>
              <a:rPr lang="ja-JP" altLang="en-US" sz="3600" dirty="0" smtClean="0"/>
              <a:t>年</a:t>
            </a:r>
            <a:r>
              <a:rPr lang="ja-JP" altLang="en-US" sz="3600" dirty="0"/>
              <a:t>７月</a:t>
            </a:r>
            <a:endParaRPr lang="en-US" altLang="ja-JP" sz="3600" dirty="0"/>
          </a:p>
          <a:p>
            <a:pPr>
              <a:buNone/>
            </a:pPr>
            <a:r>
              <a:rPr lang="ja-JP" altLang="en-US" sz="3600" dirty="0" smtClean="0"/>
              <a:t>集　計　　：（</a:t>
            </a:r>
            <a:r>
              <a:rPr lang="ja-JP" altLang="en-US" sz="3600" dirty="0"/>
              <a:t>株）ディー・エヌ・エー</a:t>
            </a:r>
            <a:endParaRPr lang="en-US" altLang="ja-JP" sz="3600" dirty="0"/>
          </a:p>
          <a:p>
            <a:pPr>
              <a:buNone/>
            </a:pPr>
            <a:r>
              <a:rPr lang="ja-JP" altLang="en-US" sz="3600" dirty="0" smtClean="0"/>
              <a:t>分　析　　：竹内</a:t>
            </a:r>
            <a:r>
              <a:rPr lang="ja-JP" altLang="en-US" sz="3600" dirty="0"/>
              <a:t>研究室（兵庫</a:t>
            </a:r>
            <a:r>
              <a:rPr lang="ja-JP" altLang="en-US" sz="3600" dirty="0" smtClean="0"/>
              <a:t>県立大学）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242524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74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正方形/長方形 4"/>
          <p:cNvSpPr/>
          <p:nvPr/>
        </p:nvSpPr>
        <p:spPr>
          <a:xfrm>
            <a:off x="4860032" y="47002"/>
            <a:ext cx="4104456" cy="12937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不所持・ガラケー・スマホの違い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7" name="右矢印 6"/>
          <p:cNvSpPr/>
          <p:nvPr/>
        </p:nvSpPr>
        <p:spPr>
          <a:xfrm rot="18898037">
            <a:off x="2137796" y="1322934"/>
            <a:ext cx="2419351" cy="4320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矢印 7"/>
          <p:cNvSpPr/>
          <p:nvPr/>
        </p:nvSpPr>
        <p:spPr>
          <a:xfrm rot="19967567">
            <a:off x="5925531" y="2793377"/>
            <a:ext cx="2048891" cy="43185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033842" y="481523"/>
            <a:ext cx="557603" cy="4683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％</a:t>
            </a:r>
            <a:endParaRPr kumimoji="1" lang="ja-JP" alt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74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正方形/長方形 4"/>
          <p:cNvSpPr/>
          <p:nvPr/>
        </p:nvSpPr>
        <p:spPr>
          <a:xfrm>
            <a:off x="0" y="0"/>
            <a:ext cx="5436096" cy="764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ガラケーとスマホの違い①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33842" y="1268760"/>
            <a:ext cx="557603" cy="4683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％</a:t>
            </a:r>
            <a:endParaRPr kumimoji="1" lang="ja-JP" altLang="en-US" sz="1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74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正方形/長方形 4"/>
          <p:cNvSpPr/>
          <p:nvPr/>
        </p:nvSpPr>
        <p:spPr>
          <a:xfrm>
            <a:off x="179512" y="116632"/>
            <a:ext cx="6624736" cy="8367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 smtClean="0">
                <a:solidFill>
                  <a:schemeClr val="tx1"/>
                </a:solidFill>
              </a:rPr>
              <a:t>ガラケーとスマホの違い②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33842" y="953344"/>
            <a:ext cx="557603" cy="4683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％</a:t>
            </a:r>
            <a:endParaRPr kumimoji="1" lang="ja-JP" altLang="en-US" sz="1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74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正方形/長方形 4"/>
          <p:cNvSpPr/>
          <p:nvPr/>
        </p:nvSpPr>
        <p:spPr>
          <a:xfrm>
            <a:off x="3779912" y="548680"/>
            <a:ext cx="5256584" cy="9361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ガラケーとスマホの違い③</a:t>
            </a:r>
            <a:r>
              <a:rPr kumimoji="1" lang="en-US" altLang="ja-JP" sz="3600" dirty="0" smtClean="0">
                <a:solidFill>
                  <a:schemeClr val="tx1"/>
                </a:solidFill>
              </a:rPr>
              <a:t> 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0815405"/>
              </p:ext>
            </p:extLst>
          </p:nvPr>
        </p:nvGraphicFramePr>
        <p:xfrm>
          <a:off x="323528" y="476672"/>
          <a:ext cx="8064896" cy="612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7011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445039"/>
              </p:ext>
            </p:extLst>
          </p:nvPr>
        </p:nvGraphicFramePr>
        <p:xfrm>
          <a:off x="467544" y="476672"/>
          <a:ext cx="8064896" cy="5904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058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コンテンツ プレースホルダー 1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79975" y="783179"/>
            <a:ext cx="9193932" cy="6074821"/>
          </a:xfrm>
          <a:prstGeom prst="rect">
            <a:avLst/>
          </a:prstGeom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457200" y="116633"/>
            <a:ext cx="8229600" cy="64807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一番</a:t>
            </a:r>
            <a:r>
              <a:rPr lang="ja-JP" altLang="en-US" dirty="0"/>
              <a:t>使</a:t>
            </a:r>
            <a:r>
              <a:rPr lang="ja-JP" altLang="en-US" dirty="0" smtClean="0"/>
              <a:t>っている端末％</a:t>
            </a:r>
            <a:endParaRPr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838087"/>
            <a:ext cx="701012" cy="616124"/>
          </a:xfrm>
          <a:prstGeom prst="rect">
            <a:avLst/>
          </a:prstGeom>
        </p:spPr>
      </p:pic>
      <p:pic>
        <p:nvPicPr>
          <p:cNvPr id="10" name="Picture 3" descr="C:\Users\K.Takeuchi\Desktop\スマホマン.jpg"/>
          <p:cNvPicPr>
            <a:picLocks noChangeAspect="1" noChangeArrowheads="1"/>
          </p:cNvPicPr>
          <p:nvPr/>
        </p:nvPicPr>
        <p:blipFill>
          <a:blip r:embed="rId4" cstate="print"/>
          <a:srcRect l="13637" t="4631" r="9091" b="12012"/>
          <a:stretch>
            <a:fillRect/>
          </a:stretch>
        </p:blipFill>
        <p:spPr bwMode="auto">
          <a:xfrm>
            <a:off x="2123728" y="862612"/>
            <a:ext cx="556729" cy="571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862612"/>
            <a:ext cx="908850" cy="561279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88" b="14992"/>
          <a:stretch/>
        </p:blipFill>
        <p:spPr>
          <a:xfrm>
            <a:off x="7390798" y="838087"/>
            <a:ext cx="742385" cy="718705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8244408" y="922710"/>
            <a:ext cx="504056" cy="4949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他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85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764706"/>
            <a:ext cx="9144000" cy="6093294"/>
          </a:xfrm>
          <a:prstGeom prst="rect">
            <a:avLst/>
          </a:prstGeom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0" y="116633"/>
            <a:ext cx="9144000" cy="64807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スマホやゲーム機を使っている</a:t>
            </a:r>
            <a:r>
              <a:rPr lang="ja-JP" altLang="en-US" dirty="0"/>
              <a:t>時間</a:t>
            </a:r>
            <a:r>
              <a:rPr lang="ja-JP" altLang="en-US" dirty="0" smtClean="0"/>
              <a:t>％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187624" y="922710"/>
            <a:ext cx="1368152" cy="4949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しな</a:t>
            </a:r>
            <a:r>
              <a:rPr lang="ja-JP" altLang="en-US" sz="2800" dirty="0">
                <a:solidFill>
                  <a:schemeClr val="tx1"/>
                </a:solidFill>
              </a:rPr>
              <a:t>い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995936" y="922710"/>
            <a:ext cx="1872208" cy="4949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４時間以内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077028" y="922710"/>
            <a:ext cx="1872208" cy="4949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４時間以上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78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169017" cy="685800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448222" y="234070"/>
            <a:ext cx="6932090" cy="89067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 smtClean="0">
                <a:solidFill>
                  <a:schemeClr val="tx1"/>
                </a:solidFill>
              </a:rPr>
              <a:t>ネット</a:t>
            </a:r>
            <a:r>
              <a:rPr lang="ja-JP" altLang="en-US" sz="4400" dirty="0">
                <a:solidFill>
                  <a:schemeClr val="tx1"/>
                </a:solidFill>
              </a:rPr>
              <a:t>利用</a:t>
            </a:r>
            <a:r>
              <a:rPr lang="ja-JP" altLang="en-US" sz="4400" dirty="0" smtClean="0">
                <a:solidFill>
                  <a:schemeClr val="tx1"/>
                </a:solidFill>
              </a:rPr>
              <a:t>時間から見た違い</a:t>
            </a:r>
            <a:r>
              <a:rPr kumimoji="1" lang="en-US" altLang="ja-JP" sz="4400" dirty="0" smtClean="0">
                <a:solidFill>
                  <a:schemeClr val="tx1"/>
                </a:solidFill>
              </a:rPr>
              <a:t> 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43608" y="1307290"/>
            <a:ext cx="72008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％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92983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79512" y="183173"/>
            <a:ext cx="6912768" cy="72554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ネット利用時間から見た違い②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990061" y="1268760"/>
            <a:ext cx="557603" cy="5760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％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87953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250"/>
            <a:ext cx="9144000" cy="685825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6221" y="183173"/>
            <a:ext cx="6912768" cy="79755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 smtClean="0">
                <a:solidFill>
                  <a:schemeClr val="tx1"/>
                </a:solidFill>
              </a:rPr>
              <a:t>ネット利用時間から</a:t>
            </a:r>
            <a:r>
              <a:rPr lang="ja-JP" altLang="en-US" sz="4000" dirty="0">
                <a:solidFill>
                  <a:schemeClr val="tx1"/>
                </a:solidFill>
              </a:rPr>
              <a:t>見た</a:t>
            </a:r>
            <a:r>
              <a:rPr lang="ja-JP" altLang="en-US" sz="4000" dirty="0" smtClean="0">
                <a:solidFill>
                  <a:schemeClr val="tx1"/>
                </a:solidFill>
              </a:rPr>
              <a:t>違い③</a:t>
            </a:r>
            <a:r>
              <a:rPr kumimoji="1" lang="en-US" altLang="ja-JP" sz="4000" dirty="0" smtClean="0">
                <a:solidFill>
                  <a:schemeClr val="tx1"/>
                </a:solidFill>
              </a:rPr>
              <a:t> 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55750" y="1592497"/>
            <a:ext cx="557603" cy="46835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％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63976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250"/>
            <a:ext cx="9144000" cy="685825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79512" y="183173"/>
            <a:ext cx="7092788" cy="10855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</a:rPr>
              <a:t>ネット利用時間から見た</a:t>
            </a:r>
            <a:r>
              <a:rPr lang="ja-JP" altLang="en-US" sz="4000" dirty="0" smtClean="0">
                <a:solidFill>
                  <a:schemeClr val="tx1"/>
                </a:solidFill>
              </a:rPr>
              <a:t>違い③</a:t>
            </a:r>
            <a:r>
              <a:rPr kumimoji="1" lang="en-US" altLang="ja-JP" sz="4000" dirty="0" smtClean="0">
                <a:solidFill>
                  <a:schemeClr val="tx1"/>
                </a:solidFill>
              </a:rPr>
              <a:t> 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948264" y="5013176"/>
            <a:ext cx="648072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7.7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668344" y="3501008"/>
            <a:ext cx="648072" cy="20162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23.0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382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</TotalTime>
  <Words>137</Words>
  <Application>Microsoft Office PowerPoint</Application>
  <PresentationFormat>画面に合わせる (4:3)</PresentationFormat>
  <Paragraphs>40</Paragraphs>
  <Slides>13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テーマ</vt:lpstr>
      <vt:lpstr>OSAKAスマホサミット2016 　アンケート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竹内研究室1</dc:creator>
  <cp:lastModifiedBy>HOSTNAME</cp:lastModifiedBy>
  <cp:revision>93</cp:revision>
  <cp:lastPrinted>2016-12-21T07:55:01Z</cp:lastPrinted>
  <dcterms:created xsi:type="dcterms:W3CDTF">2014-10-30T02:28:13Z</dcterms:created>
  <dcterms:modified xsi:type="dcterms:W3CDTF">2016-12-21T08:00:23Z</dcterms:modified>
</cp:coreProperties>
</file>