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600" y="62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033D0B4-3EF4-4F4A-9D94-D2666030900F}" type="datetimeFigureOut">
              <a:rPr kumimoji="1" lang="ja-JP" altLang="en-US" smtClean="0"/>
              <a:t>2015/5/28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683CF514-474C-47F2-9E66-2B9FC4919DDC}" type="slidenum">
              <a:rPr kumimoji="1" lang="ja-JP" altLang="en-US" smtClean="0"/>
              <a:t>‹#›</a:t>
            </a:fld>
            <a:endParaRPr kumimoji="1" lang="ja-JP" altLang="en-US"/>
          </a:p>
        </p:txBody>
      </p:sp>
    </p:spTree>
    <p:extLst>
      <p:ext uri="{BB962C8B-B14F-4D97-AF65-F5344CB8AC3E}">
        <p14:creationId xmlns:p14="http://schemas.microsoft.com/office/powerpoint/2010/main" val="26051238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4172703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778246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31955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57976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AA4AF6-32DC-4B40-88D1-D01B69B71F80}" type="datetimeFigureOut">
              <a:rPr kumimoji="1" lang="ja-JP" altLang="en-US" smtClean="0"/>
              <a:t>2015/5/28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00502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BAA4AF6-32DC-4B40-88D1-D01B69B71F80}" type="datetimeFigureOut">
              <a:rPr kumimoji="1" lang="ja-JP" altLang="en-US" smtClean="0"/>
              <a:t>2015/5/28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02799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BAA4AF6-32DC-4B40-88D1-D01B69B71F80}" type="datetimeFigureOut">
              <a:rPr kumimoji="1" lang="ja-JP" altLang="en-US" smtClean="0"/>
              <a:t>2015/5/28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536529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BAA4AF6-32DC-4B40-88D1-D01B69B71F80}" type="datetimeFigureOut">
              <a:rPr kumimoji="1" lang="ja-JP" altLang="en-US" smtClean="0"/>
              <a:t>2015/5/28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47389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AA4AF6-32DC-4B40-88D1-D01B69B71F80}" type="datetimeFigureOut">
              <a:rPr kumimoji="1" lang="ja-JP" altLang="en-US" smtClean="0"/>
              <a:t>2015/5/28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3410239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AA4AF6-32DC-4B40-88D1-D01B69B71F80}" type="datetimeFigureOut">
              <a:rPr kumimoji="1" lang="ja-JP" altLang="en-US" smtClean="0"/>
              <a:t>2015/5/28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811786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AA4AF6-32DC-4B40-88D1-D01B69B71F80}" type="datetimeFigureOut">
              <a:rPr kumimoji="1" lang="ja-JP" altLang="en-US" smtClean="0"/>
              <a:t>2015/5/28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1094097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AA4AF6-32DC-4B40-88D1-D01B69B71F80}" type="datetimeFigureOut">
              <a:rPr kumimoji="1" lang="ja-JP" altLang="en-US" smtClean="0"/>
              <a:t>2015/5/28</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EF42FA-3A28-4B39-BE39-1342457DDB51}" type="slidenum">
              <a:rPr kumimoji="1" lang="ja-JP" altLang="en-US" smtClean="0"/>
              <a:t>‹#›</a:t>
            </a:fld>
            <a:endParaRPr kumimoji="1" lang="ja-JP" altLang="en-US"/>
          </a:p>
        </p:txBody>
      </p:sp>
    </p:spTree>
    <p:extLst>
      <p:ext uri="{BB962C8B-B14F-4D97-AF65-F5344CB8AC3E}">
        <p14:creationId xmlns:p14="http://schemas.microsoft.com/office/powerpoint/2010/main" val="479983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1984631" y="263497"/>
            <a:ext cx="6495096" cy="476672"/>
          </a:xfrm>
          <a:prstGeom prst="horizontalScroll">
            <a:avLst>
              <a:gd name="adj" fmla="val 12500"/>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36576" tIns="22860" rIns="36576" bIns="2286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600" b="0" i="0" u="none" strike="noStrike" baseline="0" dirty="0" smtClean="0">
                <a:solidFill>
                  <a:srgbClr val="000000"/>
                </a:solidFill>
                <a:latin typeface="HG創英角ﾎﾟｯﾌﾟ体"/>
                <a:ea typeface="HG創英角ﾎﾟｯﾌﾟ体"/>
              </a:rPr>
              <a:t>H27</a:t>
            </a:r>
            <a:r>
              <a:rPr lang="ja-JP" altLang="en-US" sz="1600" b="0" i="0" u="none" strike="noStrike" baseline="0" dirty="0" smtClean="0">
                <a:solidFill>
                  <a:srgbClr val="000000"/>
                </a:solidFill>
                <a:latin typeface="HG創英角ﾎﾟｯﾌﾟ体"/>
                <a:ea typeface="HG創英角ﾎﾟｯﾌﾟ体"/>
              </a:rPr>
              <a:t>大阪の子どもを守るネット対策事業</a:t>
            </a:r>
            <a:r>
              <a:rPr lang="ja-JP" altLang="en-US" sz="1400" b="0" i="0" u="none" strike="noStrike" baseline="0" dirty="0" smtClean="0">
                <a:solidFill>
                  <a:srgbClr val="000000"/>
                </a:solidFill>
                <a:latin typeface="HG創英角ﾎﾟｯﾌﾟ体"/>
                <a:ea typeface="HG創英角ﾎﾟｯﾌﾟ体"/>
              </a:rPr>
              <a:t>（文科省委託事業）</a:t>
            </a:r>
            <a:endParaRPr lang="ja-JP" altLang="en-US" sz="1400" b="0" i="0" u="none" strike="noStrike" baseline="0" dirty="0">
              <a:solidFill>
                <a:srgbClr val="000000"/>
              </a:solidFill>
              <a:latin typeface="HG創英角ﾎﾟｯﾌﾟ体"/>
              <a:ea typeface="HG創英角ﾎﾟｯﾌﾟ体"/>
            </a:endParaRPr>
          </a:p>
        </p:txBody>
      </p:sp>
      <p:sp>
        <p:nvSpPr>
          <p:cNvPr id="5" name="AutoShape 6"/>
          <p:cNvSpPr>
            <a:spLocks noChangeArrowheads="1"/>
          </p:cNvSpPr>
          <p:nvPr/>
        </p:nvSpPr>
        <p:spPr bwMode="auto">
          <a:xfrm>
            <a:off x="73463" y="572489"/>
            <a:ext cx="1361887" cy="335363"/>
          </a:xfrm>
          <a:prstGeom prst="bevel">
            <a:avLst>
              <a:gd name="adj" fmla="val 12500"/>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288" tIns="18288" rIns="18288" bIns="18288" anchor="ctr"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400" b="0" i="0" u="none" strike="noStrike" baseline="0" dirty="0">
                <a:solidFill>
                  <a:srgbClr val="000000"/>
                </a:solidFill>
                <a:latin typeface="ＭＳ Ｐゴシック"/>
                <a:ea typeface="ＭＳ Ｐゴシック"/>
              </a:rPr>
              <a:t>事 業 目 的</a:t>
            </a:r>
          </a:p>
        </p:txBody>
      </p:sp>
      <p:sp>
        <p:nvSpPr>
          <p:cNvPr id="6" name="AutoShape 4"/>
          <p:cNvSpPr>
            <a:spLocks noChangeArrowheads="1"/>
          </p:cNvSpPr>
          <p:nvPr/>
        </p:nvSpPr>
        <p:spPr bwMode="auto">
          <a:xfrm>
            <a:off x="94400" y="961304"/>
            <a:ext cx="9666903" cy="439994"/>
          </a:xfrm>
          <a:prstGeom prst="roundRect">
            <a:avLst>
              <a:gd name="adj" fmla="val 410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180000" tIns="0" rIns="180000" bIns="0" anchor="t"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ja-JP" altLang="en-US" sz="1200" dirty="0" smtClean="0"/>
              <a:t>　インターネット上</a:t>
            </a:r>
            <a:r>
              <a:rPr lang="ja-JP" altLang="en-US" sz="1200" dirty="0"/>
              <a:t>の有害情報等から青少年を守るため、教育機関やＰＴＡ、民間事業者等と連携し、保護者、教員及び青少年に直接働きかける啓発等を推進するとともに、各地域や学校において青少年自身のネット・リテラシー向上に向けた取組みを実践、定着させる。</a:t>
            </a:r>
          </a:p>
        </p:txBody>
      </p:sp>
      <p:sp>
        <p:nvSpPr>
          <p:cNvPr id="7" name="AutoShape 5"/>
          <p:cNvSpPr>
            <a:spLocks noChangeArrowheads="1"/>
          </p:cNvSpPr>
          <p:nvPr/>
        </p:nvSpPr>
        <p:spPr bwMode="auto">
          <a:xfrm>
            <a:off x="49871" y="1498013"/>
            <a:ext cx="1356992" cy="335363"/>
          </a:xfrm>
          <a:prstGeom prst="bevel">
            <a:avLst>
              <a:gd name="adj" fmla="val 12500"/>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18288" tIns="18288" rIns="18288" bIns="18288" anchor="ctr"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400" b="0" i="0" u="none" strike="noStrike" baseline="0" dirty="0">
                <a:solidFill>
                  <a:srgbClr val="000000"/>
                </a:solidFill>
                <a:latin typeface="ＭＳ Ｐゴシック"/>
                <a:ea typeface="ＭＳ Ｐゴシック"/>
              </a:rPr>
              <a:t>事 業 内 容　</a:t>
            </a:r>
          </a:p>
        </p:txBody>
      </p:sp>
      <p:sp>
        <p:nvSpPr>
          <p:cNvPr id="8" name="AutoShape 9"/>
          <p:cNvSpPr>
            <a:spLocks noChangeArrowheads="1"/>
          </p:cNvSpPr>
          <p:nvPr/>
        </p:nvSpPr>
        <p:spPr bwMode="auto">
          <a:xfrm>
            <a:off x="94400" y="1890057"/>
            <a:ext cx="3246866" cy="995646"/>
          </a:xfrm>
          <a:prstGeom prst="roundRect">
            <a:avLst>
              <a:gd name="adj" fmla="val 16667"/>
            </a:avLst>
          </a:prstGeom>
          <a:solidFill>
            <a:schemeClr val="accent5">
              <a:lumMod val="40000"/>
              <a:lumOff val="60000"/>
            </a:schemeClr>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18288" tIns="18288" rIns="0" bIns="18288" anchor="ctr"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b="1" i="0" u="none" strike="noStrike" baseline="0" dirty="0" smtClean="0">
                <a:solidFill>
                  <a:srgbClr val="000000"/>
                </a:solidFill>
                <a:latin typeface="ＭＳ Ｐゴシック"/>
                <a:ea typeface="ＭＳ Ｐゴシック"/>
              </a:rPr>
              <a:t>【</a:t>
            </a:r>
            <a:r>
              <a:rPr lang="ja-JP" altLang="en-US" sz="1200" b="1" i="0" u="none" strike="noStrike" baseline="0" dirty="0" smtClean="0">
                <a:solidFill>
                  <a:srgbClr val="000000"/>
                </a:solidFill>
                <a:latin typeface="ＭＳ Ｐゴシック"/>
                <a:ea typeface="ＭＳ Ｐゴシック"/>
              </a:rPr>
              <a:t>右記メンバーによる実行</a:t>
            </a:r>
            <a:r>
              <a:rPr lang="ja-JP" altLang="en-US" sz="1200" b="1" i="0" u="none" strike="noStrike" baseline="0" dirty="0">
                <a:solidFill>
                  <a:srgbClr val="000000"/>
                </a:solidFill>
                <a:latin typeface="ＭＳ Ｐゴシック"/>
                <a:ea typeface="ＭＳ Ｐゴシック"/>
              </a:rPr>
              <a:t>委員会の</a:t>
            </a:r>
            <a:r>
              <a:rPr lang="ja-JP" altLang="en-US" sz="1200" b="1" i="0" u="none" strike="noStrike" baseline="0" dirty="0" smtClean="0">
                <a:solidFill>
                  <a:srgbClr val="000000"/>
                </a:solidFill>
                <a:latin typeface="ＭＳ Ｐゴシック"/>
                <a:ea typeface="ＭＳ Ｐゴシック"/>
              </a:rPr>
              <a:t>設置</a:t>
            </a:r>
            <a:endParaRPr lang="en-US" altLang="ja-JP" sz="1200" b="1" i="0" u="none" strike="noStrike" baseline="0" dirty="0" smtClean="0">
              <a:solidFill>
                <a:srgbClr val="000000"/>
              </a:solidFill>
              <a:latin typeface="ＭＳ Ｐゴシック"/>
              <a:ea typeface="ＭＳ Ｐゴシック"/>
            </a:endParaRPr>
          </a:p>
          <a:p>
            <a:pPr algn="l" rtl="0">
              <a:defRPr sz="1000"/>
            </a:pPr>
            <a:r>
              <a:rPr lang="ja-JP" altLang="en-US" sz="1200" b="1" dirty="0">
                <a:solidFill>
                  <a:srgbClr val="000000"/>
                </a:solidFill>
                <a:latin typeface="ＭＳ Ｐゴシック"/>
                <a:ea typeface="ＭＳ Ｐゴシック"/>
              </a:rPr>
              <a:t>　</a:t>
            </a:r>
            <a:r>
              <a:rPr lang="ja-JP" altLang="en-US" sz="1200" b="1" i="0" u="none" strike="noStrike" baseline="0" dirty="0" smtClean="0">
                <a:solidFill>
                  <a:srgbClr val="000000"/>
                </a:solidFill>
                <a:latin typeface="ＭＳ Ｐゴシック"/>
                <a:ea typeface="ＭＳ Ｐゴシック"/>
              </a:rPr>
              <a:t>及び開催　①</a:t>
            </a:r>
            <a:r>
              <a:rPr lang="en-US" altLang="ja-JP" sz="1200" b="1" i="0" u="none" strike="noStrike" baseline="0" dirty="0" smtClean="0">
                <a:solidFill>
                  <a:srgbClr val="000000"/>
                </a:solidFill>
                <a:latin typeface="ＭＳ Ｐゴシック"/>
                <a:ea typeface="ＭＳ Ｐゴシック"/>
              </a:rPr>
              <a:t>5</a:t>
            </a:r>
            <a:r>
              <a:rPr lang="ja-JP" altLang="en-US" sz="1200" b="1" i="0" u="none" strike="noStrike" baseline="0" dirty="0" smtClean="0">
                <a:solidFill>
                  <a:srgbClr val="000000"/>
                </a:solidFill>
                <a:latin typeface="ＭＳ Ｐゴシック"/>
                <a:ea typeface="ＭＳ Ｐゴシック"/>
              </a:rPr>
              <a:t>月</a:t>
            </a:r>
            <a:r>
              <a:rPr lang="en-US" altLang="ja-JP" sz="1200" b="1" i="0" u="none" strike="noStrike" baseline="0" dirty="0" smtClean="0">
                <a:solidFill>
                  <a:srgbClr val="000000"/>
                </a:solidFill>
                <a:latin typeface="ＭＳ Ｐゴシック"/>
                <a:ea typeface="ＭＳ Ｐゴシック"/>
              </a:rPr>
              <a:t>26</a:t>
            </a:r>
            <a:r>
              <a:rPr lang="ja-JP" altLang="en-US" sz="1200" b="1" i="0" u="none" strike="noStrike" baseline="0" dirty="0" smtClean="0">
                <a:solidFill>
                  <a:srgbClr val="000000"/>
                </a:solidFill>
                <a:latin typeface="ＭＳ Ｐゴシック"/>
                <a:ea typeface="ＭＳ Ｐゴシック"/>
              </a:rPr>
              <a:t>日</a:t>
            </a:r>
            <a:r>
              <a:rPr lang="en-US" altLang="ja-JP" sz="1200" b="1" i="0" u="none" strike="noStrike" baseline="0" dirty="0" smtClean="0">
                <a:solidFill>
                  <a:srgbClr val="000000"/>
                </a:solidFill>
                <a:latin typeface="ＭＳ Ｐゴシック"/>
                <a:ea typeface="ＭＳ Ｐゴシック"/>
              </a:rPr>
              <a:t>15:30</a:t>
            </a:r>
            <a:r>
              <a:rPr lang="ja-JP" altLang="en-US" sz="1200" b="1" dirty="0">
                <a:solidFill>
                  <a:srgbClr val="000000"/>
                </a:solidFill>
                <a:latin typeface="ＭＳ Ｐゴシック"/>
                <a:ea typeface="ＭＳ Ｐゴシック"/>
              </a:rPr>
              <a:t>　</a:t>
            </a:r>
            <a:r>
              <a:rPr lang="ja-JP" altLang="en-US" sz="1200" b="1" dirty="0" smtClean="0">
                <a:solidFill>
                  <a:srgbClr val="000000"/>
                </a:solidFill>
                <a:latin typeface="ＭＳ Ｐゴシック"/>
                <a:ea typeface="ＭＳ Ｐゴシック"/>
              </a:rPr>
              <a:t>②</a:t>
            </a:r>
            <a:r>
              <a:rPr lang="en-US" altLang="ja-JP" sz="1200" b="1" dirty="0" smtClean="0">
                <a:solidFill>
                  <a:srgbClr val="000000"/>
                </a:solidFill>
                <a:latin typeface="ＭＳ Ｐゴシック"/>
                <a:ea typeface="ＭＳ Ｐゴシック"/>
              </a:rPr>
              <a:t>1</a:t>
            </a:r>
            <a:r>
              <a:rPr lang="ja-JP" altLang="en-US" sz="1200" b="1" i="0" u="none" strike="noStrike" baseline="0" dirty="0" smtClean="0">
                <a:solidFill>
                  <a:srgbClr val="000000"/>
                </a:solidFill>
                <a:latin typeface="ＭＳ Ｐゴシック"/>
                <a:ea typeface="ＭＳ Ｐゴシック"/>
              </a:rPr>
              <a:t>月</a:t>
            </a:r>
            <a:r>
              <a:rPr lang="en-US" altLang="ja-JP" sz="1200" b="1" i="0" u="none" strike="noStrike" baseline="0" dirty="0" smtClean="0">
                <a:solidFill>
                  <a:srgbClr val="000000"/>
                </a:solidFill>
                <a:latin typeface="ＭＳ Ｐゴシック"/>
                <a:ea typeface="ＭＳ Ｐゴシック"/>
              </a:rPr>
              <a:t>26</a:t>
            </a:r>
            <a:r>
              <a:rPr lang="ja-JP" altLang="en-US" sz="1200" b="1" i="0" u="none" strike="noStrike" baseline="0" dirty="0" smtClean="0">
                <a:solidFill>
                  <a:srgbClr val="000000"/>
                </a:solidFill>
                <a:latin typeface="ＭＳ Ｐゴシック"/>
                <a:ea typeface="ＭＳ Ｐゴシック"/>
              </a:rPr>
              <a:t>日</a:t>
            </a:r>
            <a:r>
              <a:rPr lang="en-US" altLang="ja-JP" sz="1200" b="1" i="0" u="none" strike="noStrike" baseline="0" dirty="0" smtClean="0">
                <a:solidFill>
                  <a:srgbClr val="000000"/>
                </a:solidFill>
                <a:latin typeface="ＭＳ Ｐゴシック"/>
                <a:ea typeface="ＭＳ Ｐゴシック"/>
              </a:rPr>
              <a:t>10:00 】</a:t>
            </a:r>
            <a:r>
              <a:rPr lang="ja-JP" altLang="en-US" sz="1200" b="1" i="0" u="none" strike="noStrike" baseline="0" dirty="0" smtClean="0">
                <a:solidFill>
                  <a:srgbClr val="000000"/>
                </a:solidFill>
                <a:latin typeface="ＭＳ Ｐゴシック"/>
                <a:ea typeface="ＭＳ Ｐゴシック"/>
              </a:rPr>
              <a:t>　</a:t>
            </a:r>
            <a:endParaRPr lang="en-US" altLang="ja-JP" sz="1200" b="1" i="0" u="none" strike="noStrike" baseline="0" dirty="0" smtClean="0">
              <a:solidFill>
                <a:srgbClr val="000000"/>
              </a:solidFill>
              <a:latin typeface="ＭＳ Ｐゴシック"/>
              <a:ea typeface="ＭＳ Ｐゴシック"/>
            </a:endParaRPr>
          </a:p>
          <a:p>
            <a:pPr algn="l" rtl="0">
              <a:defRPr sz="1000"/>
            </a:pPr>
            <a:r>
              <a:rPr lang="ja-JP" altLang="en-US" sz="1200" b="0" i="0" u="none" strike="noStrike" baseline="0" dirty="0">
                <a:solidFill>
                  <a:srgbClr val="000000"/>
                </a:solidFill>
                <a:latin typeface="ＭＳ Ｐゴシック"/>
              </a:rPr>
              <a:t>　○事業の</a:t>
            </a:r>
            <a:r>
              <a:rPr lang="ja-JP" altLang="en-US" sz="1200" b="0" i="0" u="none" strike="noStrike" baseline="0" dirty="0" smtClean="0">
                <a:solidFill>
                  <a:srgbClr val="000000"/>
                </a:solidFill>
                <a:latin typeface="ＭＳ Ｐゴシック"/>
              </a:rPr>
              <a:t>企画、</a:t>
            </a:r>
            <a:r>
              <a:rPr lang="ja-JP" altLang="en-US" sz="1200" b="0" i="0" u="none" strike="noStrike" baseline="0" dirty="0" smtClean="0">
                <a:solidFill>
                  <a:srgbClr val="000000"/>
                </a:solidFill>
                <a:latin typeface="ＭＳ Ｐゴシック"/>
                <a:ea typeface="ＭＳ Ｐゴシック"/>
              </a:rPr>
              <a:t>運営</a:t>
            </a:r>
            <a:r>
              <a:rPr lang="ja-JP" altLang="en-US" sz="1200" b="0" i="0" u="none" strike="noStrike" baseline="0" dirty="0">
                <a:solidFill>
                  <a:srgbClr val="000000"/>
                </a:solidFill>
                <a:latin typeface="ＭＳ Ｐゴシック"/>
                <a:ea typeface="ＭＳ Ｐゴシック"/>
              </a:rPr>
              <a:t>に関する指導・助言</a:t>
            </a:r>
          </a:p>
          <a:p>
            <a:pPr algn="l" rtl="0">
              <a:defRPr sz="1000"/>
            </a:pPr>
            <a:r>
              <a:rPr lang="ja-JP" altLang="en-US" sz="1200" b="0" i="0" u="none" strike="noStrike" baseline="0" dirty="0">
                <a:solidFill>
                  <a:srgbClr val="000000"/>
                </a:solidFill>
                <a:latin typeface="ＭＳ Ｐゴシック"/>
                <a:ea typeface="ＭＳ Ｐゴシック"/>
              </a:rPr>
              <a:t>　○事業実施後の</a:t>
            </a:r>
            <a:r>
              <a:rPr lang="ja-JP" altLang="en-US" sz="1200" b="0" i="0" u="none" strike="noStrike" baseline="0" dirty="0" smtClean="0">
                <a:solidFill>
                  <a:srgbClr val="000000"/>
                </a:solidFill>
                <a:latin typeface="ＭＳ Ｐゴシック"/>
                <a:ea typeface="ＭＳ Ｐゴシック"/>
              </a:rPr>
              <a:t>評価</a:t>
            </a:r>
            <a:endParaRPr lang="ja-JP" altLang="en-US" sz="1200" b="0" i="0" u="none" strike="noStrike" baseline="0" dirty="0">
              <a:solidFill>
                <a:srgbClr val="000000"/>
              </a:solidFill>
              <a:latin typeface="ＭＳ Ｐゴシック"/>
              <a:ea typeface="ＭＳ Ｐゴシック"/>
            </a:endParaRPr>
          </a:p>
        </p:txBody>
      </p:sp>
      <p:sp>
        <p:nvSpPr>
          <p:cNvPr id="9" name="Oval 1039"/>
          <p:cNvSpPr>
            <a:spLocks noChangeArrowheads="1"/>
          </p:cNvSpPr>
          <p:nvPr/>
        </p:nvSpPr>
        <p:spPr bwMode="auto">
          <a:xfrm>
            <a:off x="4501897" y="1577229"/>
            <a:ext cx="4581676" cy="1552718"/>
          </a:xfrm>
          <a:prstGeom prst="ellipse">
            <a:avLst/>
          </a:prstGeom>
          <a:noFill/>
          <a:ln w="101600" cmpd="tri">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 name="Oval 1038"/>
          <p:cNvSpPr>
            <a:spLocks noChangeArrowheads="1"/>
          </p:cNvSpPr>
          <p:nvPr/>
        </p:nvSpPr>
        <p:spPr bwMode="auto">
          <a:xfrm>
            <a:off x="7541915" y="1498012"/>
            <a:ext cx="1392483" cy="341666"/>
          </a:xfrm>
          <a:prstGeom prst="ellipse">
            <a:avLst/>
          </a:prstGeom>
          <a:solidFill>
            <a:schemeClr val="bg1"/>
          </a:solidFill>
          <a:ln w="12700">
            <a:solidFill>
              <a:srgbClr val="000000"/>
            </a:solidFill>
            <a:round/>
            <a:headEnd/>
            <a:tailEnd/>
          </a:ln>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50" b="1" i="0" u="none" strike="noStrike" baseline="0" dirty="0" smtClean="0">
                <a:solidFill>
                  <a:srgbClr val="000000"/>
                </a:solidFill>
                <a:latin typeface="ＭＳ ゴシック"/>
                <a:ea typeface="ＭＳ ゴシック"/>
              </a:rPr>
              <a:t>【</a:t>
            </a:r>
            <a:r>
              <a:rPr lang="ja-JP" altLang="en-US" sz="1050" b="1" i="0" u="none" strike="noStrike" baseline="0" dirty="0" smtClean="0">
                <a:solidFill>
                  <a:srgbClr val="000000"/>
                </a:solidFill>
                <a:latin typeface="ＭＳ ゴシック"/>
                <a:ea typeface="ＭＳ ゴシック"/>
              </a:rPr>
              <a:t>警察</a:t>
            </a:r>
            <a:r>
              <a:rPr lang="en-US" altLang="ja-JP" sz="1050" b="1" i="0" u="none" strike="noStrike" baseline="0" dirty="0" smtClean="0">
                <a:solidFill>
                  <a:srgbClr val="000000"/>
                </a:solidFill>
                <a:latin typeface="ＭＳ ゴシック"/>
                <a:ea typeface="ＭＳ ゴシック"/>
              </a:rPr>
              <a:t>】</a:t>
            </a:r>
          </a:p>
          <a:p>
            <a:pPr algn="ctr" rtl="0">
              <a:defRPr sz="1000"/>
            </a:pPr>
            <a:r>
              <a:rPr lang="ja-JP" altLang="en-US" i="0" u="none" strike="noStrike" baseline="0" dirty="0" smtClean="0">
                <a:solidFill>
                  <a:srgbClr val="000000"/>
                </a:solidFill>
                <a:latin typeface="ＭＳ ゴシック"/>
                <a:ea typeface="ＭＳ ゴシック"/>
              </a:rPr>
              <a:t>少年課</a:t>
            </a:r>
            <a:endParaRPr lang="ja-JP" altLang="en-US" i="0" u="none" strike="noStrike" baseline="0" dirty="0">
              <a:solidFill>
                <a:srgbClr val="000000"/>
              </a:solidFill>
              <a:latin typeface="ＭＳ ゴシック"/>
              <a:ea typeface="ＭＳ ゴシック"/>
            </a:endParaRPr>
          </a:p>
        </p:txBody>
      </p:sp>
      <p:sp>
        <p:nvSpPr>
          <p:cNvPr id="11" name="Oval 1037"/>
          <p:cNvSpPr>
            <a:spLocks noChangeArrowheads="1"/>
          </p:cNvSpPr>
          <p:nvPr/>
        </p:nvSpPr>
        <p:spPr bwMode="auto">
          <a:xfrm>
            <a:off x="6254059" y="1450277"/>
            <a:ext cx="1265762" cy="323319"/>
          </a:xfrm>
          <a:prstGeom prst="ellipse">
            <a:avLst/>
          </a:prstGeom>
          <a:gradFill rotWithShape="1">
            <a:gsLst>
              <a:gs pos="0">
                <a:srgbClr val="FFFFFF"/>
              </a:gs>
              <a:gs pos="50000">
                <a:srgbClr val="FFFFFF">
                  <a:gamma/>
                  <a:tint val="0"/>
                  <a:invGamma/>
                </a:srgbClr>
              </a:gs>
              <a:gs pos="100000">
                <a:srgbClr val="FFFFFF"/>
              </a:gs>
            </a:gsLst>
            <a:lin ang="0" scaled="1"/>
          </a:gradFill>
          <a:ln w="12700">
            <a:solidFill>
              <a:srgbClr val="000000"/>
            </a:solidFill>
            <a:round/>
            <a:headEnd/>
            <a:tailEnd/>
          </a:ln>
        </p:spPr>
        <p:txBody>
          <a:bodyPr wrap="square" lIns="74295" tIns="8890" rIns="74295" bIns="889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50" b="1" i="0" u="none" strike="noStrike" dirty="0" smtClean="0">
                <a:solidFill>
                  <a:srgbClr val="000000"/>
                </a:solidFill>
                <a:latin typeface="ＭＳ ゴシック" panose="020B0609070205080204" pitchFamily="49" charset="-128"/>
                <a:ea typeface="ＭＳ ゴシック" panose="020B0609070205080204" pitchFamily="49" charset="-128"/>
              </a:rPr>
              <a:t>【</a:t>
            </a:r>
            <a:r>
              <a:rPr lang="ja-JP" altLang="en-US" sz="1050" b="1" i="0" u="none" strike="noStrike" dirty="0" smtClean="0">
                <a:solidFill>
                  <a:srgbClr val="000000"/>
                </a:solidFill>
                <a:latin typeface="ＭＳ ゴシック" panose="020B0609070205080204" pitchFamily="49" charset="-128"/>
                <a:ea typeface="ＭＳ ゴシック" panose="020B0609070205080204" pitchFamily="49" charset="-128"/>
              </a:rPr>
              <a:t>行政</a:t>
            </a:r>
            <a:r>
              <a:rPr lang="en-US" altLang="ja-JP" sz="1050" b="1" i="0" u="none" strike="noStrike" dirty="0" smtClean="0">
                <a:solidFill>
                  <a:srgbClr val="000000"/>
                </a:solidFill>
                <a:latin typeface="ＭＳ ゴシック" panose="020B0609070205080204" pitchFamily="49" charset="-128"/>
                <a:ea typeface="ＭＳ ゴシック" panose="020B0609070205080204" pitchFamily="49" charset="-128"/>
              </a:rPr>
              <a:t>】</a:t>
            </a:r>
          </a:p>
          <a:p>
            <a:pPr algn="ctr" rtl="0">
              <a:defRPr sz="1000"/>
            </a:pPr>
            <a:r>
              <a:rPr lang="ja-JP" altLang="en-US" i="0" u="none" strike="noStrike" dirty="0" smtClean="0">
                <a:solidFill>
                  <a:srgbClr val="000000"/>
                </a:solidFill>
                <a:latin typeface="ＤＦ特太ゴシック体"/>
              </a:rPr>
              <a:t>青少年課</a:t>
            </a:r>
            <a:endParaRPr lang="ja-JP" altLang="en-US" i="0" u="none" strike="noStrike" dirty="0">
              <a:solidFill>
                <a:srgbClr val="000000"/>
              </a:solidFill>
              <a:latin typeface="ＤＦ特太ゴシック体"/>
            </a:endParaRPr>
          </a:p>
        </p:txBody>
      </p:sp>
      <p:sp>
        <p:nvSpPr>
          <p:cNvPr id="12" name="Oval 1036"/>
          <p:cNvSpPr>
            <a:spLocks noChangeArrowheads="1"/>
          </p:cNvSpPr>
          <p:nvPr/>
        </p:nvSpPr>
        <p:spPr bwMode="auto">
          <a:xfrm>
            <a:off x="3713427" y="2622370"/>
            <a:ext cx="2643730" cy="436387"/>
          </a:xfrm>
          <a:prstGeom prst="ellipse">
            <a:avLst/>
          </a:prstGeom>
          <a:solidFill>
            <a:schemeClr val="bg1"/>
          </a:solidFill>
          <a:ln w="12700">
            <a:solidFill>
              <a:srgbClr val="000000"/>
            </a:solidFill>
            <a:round/>
            <a:headEnd/>
            <a:tailEnd/>
          </a:ln>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50" b="1" dirty="0" smtClean="0">
                <a:solidFill>
                  <a:srgbClr val="000000"/>
                </a:solidFill>
                <a:latin typeface="ＭＳ ゴシック"/>
                <a:ea typeface="ＭＳ ゴシック"/>
              </a:rPr>
              <a:t>【</a:t>
            </a:r>
            <a:r>
              <a:rPr lang="ja-JP" altLang="en-US" sz="1050" b="1" dirty="0" smtClean="0">
                <a:solidFill>
                  <a:srgbClr val="000000"/>
                </a:solidFill>
                <a:latin typeface="ＭＳ ゴシック"/>
                <a:ea typeface="ＭＳ ゴシック"/>
              </a:rPr>
              <a:t>有識者</a:t>
            </a:r>
            <a:r>
              <a:rPr lang="en-US" altLang="ja-JP" sz="1050" b="1" dirty="0" smtClean="0">
                <a:solidFill>
                  <a:srgbClr val="000000"/>
                </a:solidFill>
                <a:latin typeface="ＭＳ ゴシック"/>
                <a:ea typeface="ＭＳ ゴシック"/>
              </a:rPr>
              <a:t>】</a:t>
            </a:r>
          </a:p>
          <a:p>
            <a:pPr algn="ctr" rtl="0">
              <a:defRPr sz="1000"/>
            </a:pPr>
            <a:r>
              <a:rPr lang="ja-JP" altLang="en-US" sz="1000" dirty="0" smtClean="0">
                <a:solidFill>
                  <a:srgbClr val="000000"/>
                </a:solidFill>
                <a:latin typeface="ＭＳ ゴシック"/>
                <a:ea typeface="ＭＳ ゴシック"/>
              </a:rPr>
              <a:t>兵庫県</a:t>
            </a:r>
            <a:r>
              <a:rPr lang="ja-JP" altLang="en-US" sz="1000" dirty="0">
                <a:solidFill>
                  <a:srgbClr val="000000"/>
                </a:solidFill>
                <a:latin typeface="ＭＳ ゴシック"/>
                <a:ea typeface="ＭＳ ゴシック"/>
              </a:rPr>
              <a:t>立</a:t>
            </a:r>
            <a:r>
              <a:rPr lang="ja-JP" altLang="en-US" sz="1000" dirty="0" smtClean="0">
                <a:solidFill>
                  <a:srgbClr val="000000"/>
                </a:solidFill>
                <a:latin typeface="ＭＳ ゴシック"/>
                <a:ea typeface="ＭＳ ゴシック"/>
              </a:rPr>
              <a:t>大学：竹内和雄准教授</a:t>
            </a:r>
            <a:endParaRPr lang="ja-JP" altLang="en-US" sz="1000" i="0" u="none" strike="noStrike" baseline="0" dirty="0">
              <a:solidFill>
                <a:srgbClr val="000000"/>
              </a:solidFill>
              <a:latin typeface="ＭＳ ゴシック"/>
              <a:ea typeface="ＭＳ ゴシック"/>
            </a:endParaRPr>
          </a:p>
        </p:txBody>
      </p:sp>
      <p:sp>
        <p:nvSpPr>
          <p:cNvPr id="13" name="Oval 1035"/>
          <p:cNvSpPr>
            <a:spLocks noChangeArrowheads="1"/>
          </p:cNvSpPr>
          <p:nvPr/>
        </p:nvSpPr>
        <p:spPr bwMode="auto">
          <a:xfrm>
            <a:off x="3245401" y="1498012"/>
            <a:ext cx="3008658" cy="534300"/>
          </a:xfrm>
          <a:prstGeom prst="ellipse">
            <a:avLst/>
          </a:prstGeom>
          <a:gradFill rotWithShape="1">
            <a:gsLst>
              <a:gs pos="0">
                <a:srgbClr val="FFFFFF"/>
              </a:gs>
              <a:gs pos="50000">
                <a:srgbClr val="FFFFFF">
                  <a:gamma/>
                  <a:tint val="0"/>
                  <a:invGamma/>
                </a:srgbClr>
              </a:gs>
              <a:gs pos="100000">
                <a:srgbClr val="FFFFFF"/>
              </a:gs>
            </a:gsLst>
            <a:lin ang="0" scaled="1"/>
          </a:gradFill>
          <a:ln w="12700">
            <a:solidFill>
              <a:srgbClr val="000000"/>
            </a:solidFill>
            <a:round/>
            <a:headEnd/>
            <a:tailEnd/>
          </a:ln>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50" b="1" i="0" u="none" strike="noStrike" baseline="0" dirty="0" smtClean="0">
                <a:solidFill>
                  <a:srgbClr val="000000"/>
                </a:solidFill>
                <a:latin typeface="ＭＳ ゴシック"/>
                <a:ea typeface="ＭＳ ゴシック"/>
              </a:rPr>
              <a:t>【</a:t>
            </a:r>
            <a:r>
              <a:rPr lang="ja-JP" altLang="en-US" sz="1050" b="1" i="0" u="none" strike="noStrike" baseline="0" dirty="0" smtClean="0">
                <a:solidFill>
                  <a:srgbClr val="000000"/>
                </a:solidFill>
                <a:latin typeface="ＭＳ ゴシック"/>
                <a:ea typeface="ＭＳ ゴシック"/>
              </a:rPr>
              <a:t>学校関係者</a:t>
            </a:r>
            <a:r>
              <a:rPr lang="en-US" altLang="ja-JP" sz="1050" b="1" i="0" u="none" strike="noStrike" baseline="0" dirty="0" smtClean="0">
                <a:solidFill>
                  <a:srgbClr val="000000"/>
                </a:solidFill>
                <a:latin typeface="ＭＳ ゴシック"/>
                <a:ea typeface="ＭＳ ゴシック"/>
              </a:rPr>
              <a:t>】</a:t>
            </a:r>
          </a:p>
          <a:p>
            <a:pPr algn="ctr" rtl="0">
              <a:defRPr sz="1000"/>
            </a:pPr>
            <a:r>
              <a:rPr lang="ja-JP" altLang="en-US" dirty="0" smtClean="0">
                <a:solidFill>
                  <a:srgbClr val="000000"/>
                </a:solidFill>
                <a:latin typeface="ＭＳ ゴシック"/>
                <a:ea typeface="ＭＳ ゴシック"/>
              </a:rPr>
              <a:t>小中学校課、高等学校課、私学・大学課、大阪市教委、堺市教委</a:t>
            </a:r>
            <a:endParaRPr lang="ja-JP" altLang="en-US" i="0" u="none" strike="noStrike" baseline="0" dirty="0">
              <a:solidFill>
                <a:srgbClr val="000000"/>
              </a:solidFill>
              <a:latin typeface="ＭＳ ゴシック"/>
              <a:ea typeface="ＭＳ ゴシック"/>
            </a:endParaRPr>
          </a:p>
        </p:txBody>
      </p:sp>
      <p:sp>
        <p:nvSpPr>
          <p:cNvPr id="14" name="Oval 1034"/>
          <p:cNvSpPr>
            <a:spLocks noChangeArrowheads="1"/>
          </p:cNvSpPr>
          <p:nvPr/>
        </p:nvSpPr>
        <p:spPr bwMode="auto">
          <a:xfrm>
            <a:off x="6959400" y="1946950"/>
            <a:ext cx="2843284" cy="517773"/>
          </a:xfrm>
          <a:prstGeom prst="ellipse">
            <a:avLst/>
          </a:prstGeom>
          <a:solidFill>
            <a:schemeClr val="bg1"/>
          </a:solidFill>
          <a:ln w="12700">
            <a:solidFill>
              <a:srgbClr val="000000"/>
            </a:solidFill>
            <a:round/>
            <a:headEnd/>
            <a:tailEnd/>
          </a:ln>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50" b="1" dirty="0" smtClean="0">
                <a:solidFill>
                  <a:srgbClr val="000000"/>
                </a:solidFill>
                <a:latin typeface="ＭＳ ゴシック"/>
                <a:ea typeface="ＭＳ ゴシック"/>
              </a:rPr>
              <a:t>【</a:t>
            </a:r>
            <a:r>
              <a:rPr lang="ja-JP" altLang="en-US" sz="1050" b="1" dirty="0" smtClean="0">
                <a:solidFill>
                  <a:srgbClr val="000000"/>
                </a:solidFill>
                <a:latin typeface="ＭＳ ゴシック"/>
                <a:ea typeface="ＭＳ ゴシック"/>
              </a:rPr>
              <a:t>メディア関連団体</a:t>
            </a:r>
            <a:r>
              <a:rPr lang="en-US" altLang="ja-JP" sz="1050" b="1" dirty="0" smtClean="0">
                <a:solidFill>
                  <a:srgbClr val="000000"/>
                </a:solidFill>
                <a:latin typeface="ＭＳ ゴシック"/>
                <a:ea typeface="ＭＳ ゴシック"/>
              </a:rPr>
              <a:t>】</a:t>
            </a:r>
            <a:endParaRPr lang="en-US" altLang="ja-JP" sz="1050" b="1" i="0" u="none" strike="noStrike" baseline="0" dirty="0" smtClean="0">
              <a:solidFill>
                <a:srgbClr val="000000"/>
              </a:solidFill>
              <a:latin typeface="ＭＳ ゴシック"/>
              <a:ea typeface="ＭＳ ゴシック"/>
            </a:endParaRPr>
          </a:p>
          <a:p>
            <a:pPr algn="ctr" rtl="0">
              <a:defRPr sz="1000"/>
            </a:pPr>
            <a:r>
              <a:rPr lang="ja-JP" altLang="en-US" dirty="0" smtClean="0">
                <a:solidFill>
                  <a:srgbClr val="000000"/>
                </a:solidFill>
                <a:latin typeface="ＭＳ ゴシック"/>
                <a:ea typeface="ＭＳ ゴシック"/>
              </a:rPr>
              <a:t>携帯３社、</a:t>
            </a:r>
            <a:r>
              <a:rPr lang="ja-JP" altLang="en-US" i="0" u="none" strike="noStrike" baseline="0" dirty="0" smtClean="0">
                <a:solidFill>
                  <a:srgbClr val="000000"/>
                </a:solidFill>
                <a:latin typeface="ＭＳ ゴシック"/>
                <a:ea typeface="ＭＳ ゴシック"/>
              </a:rPr>
              <a:t>デジタルアーツ</a:t>
            </a:r>
            <a:r>
              <a:rPr lang="en-US" altLang="ja-JP" i="0" u="none" strike="noStrike" baseline="0" dirty="0" smtClean="0">
                <a:solidFill>
                  <a:srgbClr val="000000"/>
                </a:solidFill>
                <a:latin typeface="ＭＳ ゴシック"/>
                <a:ea typeface="ＭＳ ゴシック"/>
              </a:rPr>
              <a:t>(</a:t>
            </a:r>
            <a:r>
              <a:rPr lang="ja-JP" altLang="en-US" i="0" u="none" strike="noStrike" baseline="0" dirty="0" smtClean="0">
                <a:solidFill>
                  <a:srgbClr val="000000"/>
                </a:solidFill>
                <a:latin typeface="ＭＳ ゴシック"/>
                <a:ea typeface="ＭＳ ゴシック"/>
              </a:rPr>
              <a:t>株</a:t>
            </a:r>
            <a:r>
              <a:rPr lang="en-US" altLang="ja-JP" i="0" u="none" strike="noStrike" baseline="0" dirty="0" smtClean="0">
                <a:solidFill>
                  <a:srgbClr val="000000"/>
                </a:solidFill>
                <a:latin typeface="ＭＳ ゴシック"/>
                <a:ea typeface="ＭＳ ゴシック"/>
              </a:rPr>
              <a:t>)</a:t>
            </a:r>
            <a:r>
              <a:rPr lang="ja-JP" altLang="en-US" dirty="0" err="1">
                <a:solidFill>
                  <a:srgbClr val="000000"/>
                </a:solidFill>
                <a:latin typeface="ＭＳ ゴシック"/>
                <a:ea typeface="ＭＳ ゴシック"/>
              </a:rPr>
              <a:t>、</a:t>
            </a:r>
            <a:r>
              <a:rPr lang="en-US" altLang="ja-JP" i="0" u="none" strike="noStrike" baseline="0" dirty="0" smtClean="0">
                <a:solidFill>
                  <a:srgbClr val="000000"/>
                </a:solidFill>
                <a:latin typeface="ＭＳ ゴシック"/>
                <a:ea typeface="ＭＳ ゴシック"/>
              </a:rPr>
              <a:t>(</a:t>
            </a:r>
            <a:r>
              <a:rPr lang="ja-JP" altLang="en-US" i="0" u="none" strike="noStrike" baseline="0" dirty="0" smtClean="0">
                <a:solidFill>
                  <a:srgbClr val="000000"/>
                </a:solidFill>
                <a:latin typeface="ＭＳ ゴシック"/>
                <a:ea typeface="ＭＳ ゴシック"/>
              </a:rPr>
              <a:t>株</a:t>
            </a:r>
            <a:r>
              <a:rPr lang="en-US" altLang="ja-JP" i="0" u="none" strike="noStrike" baseline="0" dirty="0" smtClean="0">
                <a:solidFill>
                  <a:srgbClr val="000000"/>
                </a:solidFill>
                <a:latin typeface="ＭＳ ゴシック"/>
                <a:ea typeface="ＭＳ ゴシック"/>
              </a:rPr>
              <a:t>)</a:t>
            </a:r>
            <a:r>
              <a:rPr lang="ja-JP" altLang="en-US" i="0" u="none" strike="noStrike" baseline="0" dirty="0" smtClean="0">
                <a:solidFill>
                  <a:srgbClr val="000000"/>
                </a:solidFill>
                <a:latin typeface="ＭＳ ゴシック"/>
                <a:ea typeface="ＭＳ ゴシック"/>
              </a:rPr>
              <a:t>ディー・エヌ・エー</a:t>
            </a:r>
            <a:endParaRPr lang="ja-JP" altLang="en-US" i="0" u="none" strike="noStrike" baseline="0" dirty="0">
              <a:solidFill>
                <a:srgbClr val="000000"/>
              </a:solidFill>
              <a:latin typeface="ＭＳ ゴシック"/>
              <a:ea typeface="ＭＳ ゴシック"/>
            </a:endParaRPr>
          </a:p>
        </p:txBody>
      </p:sp>
      <p:sp>
        <p:nvSpPr>
          <p:cNvPr id="15" name="Oval 1033"/>
          <p:cNvSpPr>
            <a:spLocks noChangeArrowheads="1"/>
          </p:cNvSpPr>
          <p:nvPr/>
        </p:nvSpPr>
        <p:spPr bwMode="auto">
          <a:xfrm>
            <a:off x="3487899" y="2043770"/>
            <a:ext cx="2946072" cy="537562"/>
          </a:xfrm>
          <a:prstGeom prst="ellipse">
            <a:avLst/>
          </a:prstGeom>
          <a:solidFill>
            <a:schemeClr val="bg1"/>
          </a:solidFill>
          <a:ln w="12700">
            <a:solidFill>
              <a:srgbClr val="000000"/>
            </a:solidFill>
            <a:round/>
            <a:headEnd/>
            <a:tailEnd/>
          </a:ln>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50" b="1" i="0" u="none" strike="noStrike" baseline="0" dirty="0" smtClean="0">
                <a:solidFill>
                  <a:srgbClr val="000000"/>
                </a:solidFill>
                <a:latin typeface="ＭＳ ゴシック"/>
                <a:ea typeface="ＭＳ ゴシック"/>
              </a:rPr>
              <a:t>【</a:t>
            </a:r>
            <a:r>
              <a:rPr lang="ja-JP" altLang="en-US" sz="1050" b="1" i="0" u="none" strike="noStrike" baseline="0" dirty="0" smtClean="0">
                <a:solidFill>
                  <a:srgbClr val="000000"/>
                </a:solidFill>
                <a:latin typeface="ＭＳ ゴシック"/>
                <a:ea typeface="ＭＳ ゴシック"/>
              </a:rPr>
              <a:t>PTA関係者</a:t>
            </a:r>
            <a:r>
              <a:rPr lang="en-US" altLang="ja-JP" sz="1050" b="1" i="0" u="none" strike="noStrike" baseline="0" dirty="0" smtClean="0">
                <a:solidFill>
                  <a:srgbClr val="000000"/>
                </a:solidFill>
                <a:latin typeface="ＭＳ ゴシック"/>
                <a:ea typeface="ＭＳ ゴシック"/>
              </a:rPr>
              <a:t>】</a:t>
            </a:r>
            <a:endParaRPr lang="en-US" altLang="ja-JP" sz="1050" b="1" dirty="0">
              <a:solidFill>
                <a:srgbClr val="000000"/>
              </a:solidFill>
              <a:latin typeface="ＭＳ ゴシック"/>
              <a:ea typeface="ＭＳ ゴシック"/>
            </a:endParaRPr>
          </a:p>
          <a:p>
            <a:pPr algn="ctr">
              <a:defRPr sz="1000"/>
            </a:pPr>
            <a:r>
              <a:rPr lang="ja-JP" altLang="en-US" sz="1000" dirty="0" smtClean="0">
                <a:solidFill>
                  <a:srgbClr val="000000"/>
                </a:solidFill>
                <a:latin typeface="ＭＳ ゴシック"/>
                <a:ea typeface="ＭＳ ゴシック"/>
              </a:rPr>
              <a:t>大阪府</a:t>
            </a:r>
            <a:r>
              <a:rPr lang="en-US" altLang="ja-JP" sz="1000" dirty="0" smtClean="0">
                <a:solidFill>
                  <a:srgbClr val="000000"/>
                </a:solidFill>
                <a:latin typeface="ＭＳ ゴシック"/>
                <a:ea typeface="ＭＳ ゴシック"/>
              </a:rPr>
              <a:t>/</a:t>
            </a:r>
            <a:r>
              <a:rPr lang="ja-JP" altLang="en-US" sz="1000" dirty="0" smtClean="0">
                <a:solidFill>
                  <a:srgbClr val="000000"/>
                </a:solidFill>
                <a:latin typeface="ＭＳ ゴシック"/>
                <a:ea typeface="ＭＳ ゴシック"/>
              </a:rPr>
              <a:t>大阪市</a:t>
            </a:r>
            <a:r>
              <a:rPr lang="en-US" altLang="ja-JP" sz="1000" dirty="0" smtClean="0">
                <a:solidFill>
                  <a:srgbClr val="000000"/>
                </a:solidFill>
                <a:latin typeface="ＭＳ ゴシック"/>
                <a:ea typeface="ＭＳ ゴシック"/>
              </a:rPr>
              <a:t>PTA</a:t>
            </a:r>
            <a:r>
              <a:rPr lang="ja-JP" altLang="en-US" sz="1000" dirty="0">
                <a:solidFill>
                  <a:srgbClr val="000000"/>
                </a:solidFill>
                <a:latin typeface="ＭＳ ゴシック"/>
                <a:ea typeface="ＭＳ ゴシック"/>
              </a:rPr>
              <a:t>協</a:t>
            </a:r>
            <a:r>
              <a:rPr lang="ja-JP" altLang="en-US" sz="1000" dirty="0" smtClean="0">
                <a:solidFill>
                  <a:srgbClr val="000000"/>
                </a:solidFill>
                <a:latin typeface="ＭＳ ゴシック"/>
                <a:ea typeface="ＭＳ ゴシック"/>
              </a:rPr>
              <a:t>議会</a:t>
            </a:r>
            <a:endParaRPr lang="en-US" altLang="ja-JP" sz="1000" dirty="0" smtClean="0">
              <a:solidFill>
                <a:srgbClr val="000000"/>
              </a:solidFill>
              <a:latin typeface="ＭＳ ゴシック"/>
              <a:ea typeface="ＭＳ ゴシック"/>
            </a:endParaRPr>
          </a:p>
          <a:p>
            <a:pPr algn="ctr">
              <a:defRPr sz="1000"/>
            </a:pPr>
            <a:r>
              <a:rPr lang="ja-JP" altLang="en-US" sz="1000" dirty="0" smtClean="0">
                <a:solidFill>
                  <a:srgbClr val="000000"/>
                </a:solidFill>
                <a:latin typeface="ＭＳ ゴシック"/>
                <a:ea typeface="ＭＳ ゴシック"/>
              </a:rPr>
              <a:t>大阪府</a:t>
            </a:r>
            <a:r>
              <a:rPr lang="en-US" altLang="ja-JP" sz="1000" dirty="0" smtClean="0">
                <a:solidFill>
                  <a:srgbClr val="000000"/>
                </a:solidFill>
                <a:latin typeface="ＭＳ ゴシック"/>
                <a:ea typeface="ＭＳ ゴシック"/>
              </a:rPr>
              <a:t>/</a:t>
            </a:r>
            <a:r>
              <a:rPr lang="ja-JP" altLang="en-US" sz="1000" dirty="0" smtClean="0">
                <a:solidFill>
                  <a:srgbClr val="000000"/>
                </a:solidFill>
                <a:latin typeface="ＭＳ ゴシック"/>
                <a:ea typeface="ＭＳ ゴシック"/>
              </a:rPr>
              <a:t>大阪市立高等学校</a:t>
            </a:r>
            <a:r>
              <a:rPr lang="en-US" altLang="ja-JP" sz="1000" dirty="0" smtClean="0">
                <a:solidFill>
                  <a:srgbClr val="000000"/>
                </a:solidFill>
                <a:latin typeface="ＭＳ ゴシック"/>
                <a:ea typeface="ＭＳ ゴシック"/>
              </a:rPr>
              <a:t>PTA</a:t>
            </a:r>
            <a:r>
              <a:rPr lang="ja-JP" altLang="en-US" sz="1000" dirty="0" smtClean="0">
                <a:solidFill>
                  <a:srgbClr val="000000"/>
                </a:solidFill>
                <a:latin typeface="ＭＳ ゴシック"/>
                <a:ea typeface="ＭＳ ゴシック"/>
              </a:rPr>
              <a:t>協議会</a:t>
            </a:r>
            <a:endParaRPr lang="ja-JP" altLang="en-US" sz="1000" i="0" u="none" strike="noStrike" baseline="0" dirty="0">
              <a:solidFill>
                <a:srgbClr val="000000"/>
              </a:solidFill>
              <a:latin typeface="ＭＳ ゴシック"/>
              <a:ea typeface="ＭＳ ゴシック"/>
            </a:endParaRPr>
          </a:p>
        </p:txBody>
      </p:sp>
      <p:sp>
        <p:nvSpPr>
          <p:cNvPr id="16" name="Oval 1032"/>
          <p:cNvSpPr>
            <a:spLocks noChangeArrowheads="1"/>
          </p:cNvSpPr>
          <p:nvPr/>
        </p:nvSpPr>
        <p:spPr bwMode="auto">
          <a:xfrm>
            <a:off x="7995339" y="2484764"/>
            <a:ext cx="1807876" cy="275210"/>
          </a:xfrm>
          <a:prstGeom prst="ellipse">
            <a:avLst/>
          </a:prstGeom>
          <a:solidFill>
            <a:schemeClr val="bg1"/>
          </a:solidFill>
          <a:ln w="12700">
            <a:solidFill>
              <a:srgbClr val="000000"/>
            </a:solidFill>
            <a:round/>
            <a:headEnd/>
            <a:tailEnd/>
          </a:ln>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400"/>
              </a:lnSpc>
              <a:defRPr sz="1000"/>
            </a:pPr>
            <a:r>
              <a:rPr lang="ja-JP" altLang="en-US" i="0" u="none" strike="noStrike" baseline="0" dirty="0" smtClean="0">
                <a:solidFill>
                  <a:srgbClr val="000000"/>
                </a:solidFill>
                <a:latin typeface="ＭＳ ゴシック"/>
                <a:ea typeface="ＭＳ ゴシック"/>
              </a:rPr>
              <a:t>府消費</a:t>
            </a:r>
            <a:r>
              <a:rPr lang="ja-JP" altLang="en-US" i="0" u="none" strike="noStrike" baseline="0" dirty="0">
                <a:solidFill>
                  <a:srgbClr val="000000"/>
                </a:solidFill>
                <a:latin typeface="ＭＳ ゴシック"/>
                <a:ea typeface="ＭＳ ゴシック"/>
              </a:rPr>
              <a:t>生活</a:t>
            </a:r>
            <a:r>
              <a:rPr lang="ja-JP" altLang="en-US" i="0" u="none" strike="noStrike" baseline="0" dirty="0" smtClean="0">
                <a:solidFill>
                  <a:srgbClr val="000000"/>
                </a:solidFill>
                <a:latin typeface="ＭＳ ゴシック"/>
                <a:ea typeface="ＭＳ ゴシック"/>
              </a:rPr>
              <a:t>センター</a:t>
            </a:r>
            <a:endParaRPr lang="ja-JP" altLang="en-US" i="0" u="none" strike="noStrike" baseline="0" dirty="0">
              <a:solidFill>
                <a:srgbClr val="000000"/>
              </a:solidFill>
              <a:latin typeface="ＭＳ ゴシック"/>
              <a:ea typeface="ＭＳ ゴシック"/>
            </a:endParaRPr>
          </a:p>
        </p:txBody>
      </p:sp>
      <p:sp>
        <p:nvSpPr>
          <p:cNvPr id="17" name="AutoShape 21"/>
          <p:cNvSpPr>
            <a:spLocks noChangeArrowheads="1"/>
          </p:cNvSpPr>
          <p:nvPr/>
        </p:nvSpPr>
        <p:spPr bwMode="auto">
          <a:xfrm>
            <a:off x="94400" y="3322809"/>
            <a:ext cx="9666903" cy="3418560"/>
          </a:xfrm>
          <a:prstGeom prst="roundRect">
            <a:avLst>
              <a:gd name="adj" fmla="val 7020"/>
            </a:avLst>
          </a:prstGeom>
          <a:solidFill>
            <a:schemeClr val="accent5">
              <a:lumMod val="40000"/>
              <a:lumOff val="60000"/>
            </a:schemeClr>
          </a:solidFill>
          <a:ln w="9525">
            <a:solidFill>
              <a:srgbClr xmlns:mc="http://schemas.openxmlformats.org/markup-compatibility/2006" xmlns:a14="http://schemas.microsoft.com/office/drawing/2010/main" val="000000" mc:Ignorable="a14" a14:legacySpreadsheetColorIndex="64"/>
            </a:solidFill>
            <a:round/>
            <a:headEnd/>
            <a:tailEnd/>
          </a:ln>
        </p:spPr>
        <p:txBody>
          <a:bodyPr wrap="square" lIns="18000" tIns="18000" rIns="18000" bIns="18000" anchor="ctr"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200"/>
              </a:lnSpc>
              <a:defRPr sz="1000"/>
            </a:pPr>
            <a:r>
              <a:rPr lang="ja-JP" altLang="en-US" sz="1200" b="1" dirty="0" smtClean="0">
                <a:solidFill>
                  <a:srgbClr val="000000"/>
                </a:solidFill>
                <a:latin typeface="ＭＳ Ｐゴシック"/>
              </a:rPr>
              <a:t>１．ＯＳＡＫＡスマホサミット</a:t>
            </a:r>
            <a:r>
              <a:rPr lang="en-US" altLang="ja-JP" sz="1200" b="1" dirty="0" smtClean="0">
                <a:solidFill>
                  <a:srgbClr val="000000"/>
                </a:solidFill>
                <a:latin typeface="ＭＳ Ｐゴシック"/>
              </a:rPr>
              <a:t>2015</a:t>
            </a:r>
            <a:r>
              <a:rPr lang="ja-JP" altLang="en-US" sz="1200" b="1" dirty="0" smtClean="0">
                <a:solidFill>
                  <a:srgbClr val="000000"/>
                </a:solidFill>
                <a:latin typeface="ＭＳ Ｐゴシック"/>
              </a:rPr>
              <a:t>の実施（ネットの賢い使い方実践コンクール</a:t>
            </a:r>
            <a:r>
              <a:rPr lang="en-US" altLang="ja-JP" sz="1200" b="1" dirty="0" smtClean="0">
                <a:solidFill>
                  <a:srgbClr val="000000"/>
                </a:solidFill>
                <a:latin typeface="ＭＳ Ｐゴシック"/>
              </a:rPr>
              <a:t>(</a:t>
            </a:r>
            <a:r>
              <a:rPr lang="ja-JP" altLang="en-US" sz="1200" b="1" dirty="0" smtClean="0">
                <a:solidFill>
                  <a:srgbClr val="000000"/>
                </a:solidFill>
                <a:latin typeface="ＭＳ Ｐゴシック"/>
              </a:rPr>
              <a:t>仮称</a:t>
            </a:r>
            <a:r>
              <a:rPr lang="en-US" altLang="ja-JP" sz="1200" b="1" dirty="0" smtClean="0">
                <a:solidFill>
                  <a:srgbClr val="000000"/>
                </a:solidFill>
                <a:latin typeface="ＭＳ Ｐゴシック"/>
              </a:rPr>
              <a:t>)</a:t>
            </a:r>
            <a:r>
              <a:rPr lang="ja-JP" altLang="en-US" sz="1200" b="1" dirty="0" smtClean="0">
                <a:solidFill>
                  <a:srgbClr val="000000"/>
                </a:solidFill>
                <a:latin typeface="ＭＳ Ｐゴシック"/>
              </a:rPr>
              <a:t>表彰＆発表等）</a:t>
            </a:r>
            <a:r>
              <a:rPr lang="en-US" altLang="ja-JP" sz="1200" b="1" dirty="0" smtClean="0">
                <a:solidFill>
                  <a:srgbClr val="000000"/>
                </a:solidFill>
                <a:latin typeface="ＭＳ Ｐゴシック"/>
              </a:rPr>
              <a:t>12/13(</a:t>
            </a:r>
            <a:r>
              <a:rPr lang="ja-JP" altLang="en-US" sz="1200" b="1" dirty="0" smtClean="0">
                <a:solidFill>
                  <a:srgbClr val="000000"/>
                </a:solidFill>
                <a:latin typeface="ＭＳ Ｐゴシック"/>
              </a:rPr>
              <a:t>日</a:t>
            </a:r>
            <a:r>
              <a:rPr lang="en-US" altLang="ja-JP" sz="1200" b="1" dirty="0" smtClean="0">
                <a:solidFill>
                  <a:srgbClr val="000000"/>
                </a:solidFill>
                <a:latin typeface="ＭＳ Ｐゴシック"/>
              </a:rPr>
              <a:t>)</a:t>
            </a:r>
            <a:endParaRPr lang="en-US" altLang="ja-JP" sz="1200" b="1" dirty="0">
              <a:solidFill>
                <a:srgbClr val="000000"/>
              </a:solidFill>
              <a:latin typeface="ＭＳ Ｐゴシック"/>
            </a:endParaRPr>
          </a:p>
          <a:p>
            <a:pPr>
              <a:lnSpc>
                <a:spcPts val="1200"/>
              </a:lnSpc>
              <a:defRPr sz="1000"/>
            </a:pPr>
            <a:r>
              <a:rPr lang="ja-JP" altLang="en-US" sz="1400" dirty="0">
                <a:solidFill>
                  <a:srgbClr val="000000"/>
                </a:solidFill>
                <a:latin typeface="ＭＳ Ｐゴシック"/>
              </a:rPr>
              <a:t>　</a:t>
            </a:r>
            <a:r>
              <a:rPr lang="ja-JP" altLang="en-US" dirty="0" smtClean="0">
                <a:solidFill>
                  <a:srgbClr val="000000"/>
                </a:solidFill>
                <a:latin typeface="ＭＳ Ｐゴシック"/>
              </a:rPr>
              <a:t>　平成</a:t>
            </a:r>
            <a:r>
              <a:rPr lang="en-US" altLang="ja-JP" dirty="0" smtClean="0">
                <a:solidFill>
                  <a:srgbClr val="000000"/>
                </a:solidFill>
                <a:latin typeface="ＭＳ Ｐゴシック"/>
              </a:rPr>
              <a:t>26</a:t>
            </a:r>
            <a:r>
              <a:rPr lang="ja-JP" altLang="en-US" dirty="0" smtClean="0">
                <a:solidFill>
                  <a:srgbClr val="000000"/>
                </a:solidFill>
                <a:latin typeface="ＭＳ Ｐゴシック"/>
              </a:rPr>
              <a:t>年度にモデル的に実施したＯＳＡＫＡスマホサミットのようなネットリテラシーを高める取組みを各学校や地域に普及・定着させるため、取組みの意向のある学校等を募集</a:t>
            </a:r>
            <a:endParaRPr lang="en-US" altLang="ja-JP" dirty="0" smtClean="0">
              <a:solidFill>
                <a:srgbClr val="000000"/>
              </a:solidFill>
              <a:latin typeface="ＭＳ Ｐゴシック"/>
            </a:endParaRPr>
          </a:p>
          <a:p>
            <a:pPr>
              <a:lnSpc>
                <a:spcPts val="1200"/>
              </a:lnSpc>
              <a:defRPr sz="1000"/>
            </a:pPr>
            <a:r>
              <a:rPr lang="ja-JP" altLang="en-US" dirty="0">
                <a:solidFill>
                  <a:srgbClr val="000000"/>
                </a:solidFill>
                <a:latin typeface="ＭＳ Ｐゴシック"/>
              </a:rPr>
              <a:t>　</a:t>
            </a:r>
            <a:r>
              <a:rPr lang="ja-JP" altLang="en-US" dirty="0" smtClean="0">
                <a:solidFill>
                  <a:srgbClr val="000000"/>
                </a:solidFill>
                <a:latin typeface="ＭＳ Ｐゴシック"/>
              </a:rPr>
              <a:t>し、それぞれの地域で特色ある取り組みを実施するためのノウハウ等を提供する。</a:t>
            </a:r>
            <a:endParaRPr lang="en-US" altLang="ja-JP" dirty="0" smtClean="0">
              <a:solidFill>
                <a:srgbClr val="000000"/>
              </a:solidFill>
              <a:latin typeface="ＭＳ Ｐゴシック"/>
            </a:endParaRPr>
          </a:p>
          <a:p>
            <a:pPr>
              <a:lnSpc>
                <a:spcPts val="1200"/>
              </a:lnSpc>
              <a:defRPr sz="1000"/>
            </a:pPr>
            <a:r>
              <a:rPr lang="ja-JP" altLang="en-US" dirty="0">
                <a:solidFill>
                  <a:srgbClr val="000000"/>
                </a:solidFill>
                <a:latin typeface="ＭＳ Ｐゴシック"/>
              </a:rPr>
              <a:t>　</a:t>
            </a:r>
            <a:r>
              <a:rPr lang="ja-JP" altLang="en-US" dirty="0" smtClean="0">
                <a:solidFill>
                  <a:srgbClr val="000000"/>
                </a:solidFill>
                <a:latin typeface="ＭＳ Ｐゴシック"/>
              </a:rPr>
              <a:t>　各学校等で取り組んだ内容については、</a:t>
            </a:r>
            <a:r>
              <a:rPr lang="en-US" altLang="ja-JP" dirty="0" smtClean="0">
                <a:solidFill>
                  <a:srgbClr val="000000"/>
                </a:solidFill>
                <a:latin typeface="ＭＳ Ｐゴシック"/>
              </a:rPr>
              <a:t>11</a:t>
            </a:r>
            <a:r>
              <a:rPr lang="ja-JP" altLang="en-US" dirty="0" smtClean="0">
                <a:solidFill>
                  <a:srgbClr val="000000"/>
                </a:solidFill>
                <a:latin typeface="ＭＳ Ｐゴシック"/>
              </a:rPr>
              <a:t>月末に選考会を実施</a:t>
            </a:r>
            <a:r>
              <a:rPr lang="ja-JP" altLang="en-US" smtClean="0">
                <a:solidFill>
                  <a:srgbClr val="000000"/>
                </a:solidFill>
                <a:latin typeface="ＭＳ Ｐゴシック"/>
              </a:rPr>
              <a:t>し</a:t>
            </a:r>
            <a:r>
              <a:rPr lang="ja-JP" altLang="en-US" smtClean="0">
                <a:solidFill>
                  <a:srgbClr val="000000"/>
                </a:solidFill>
                <a:latin typeface="ＭＳ Ｐゴシック"/>
              </a:rPr>
              <a:t>、受賞事例</a:t>
            </a:r>
            <a:r>
              <a:rPr lang="ja-JP" altLang="en-US" dirty="0" smtClean="0">
                <a:solidFill>
                  <a:srgbClr val="000000"/>
                </a:solidFill>
                <a:latin typeface="ＭＳ Ｐゴシック"/>
              </a:rPr>
              <a:t>についてはスマホサミットで表彰式＆発表を行う。</a:t>
            </a:r>
            <a:endParaRPr lang="en-US" altLang="ja-JP" dirty="0" smtClean="0">
              <a:solidFill>
                <a:srgbClr val="000000"/>
              </a:solidFill>
              <a:latin typeface="ＭＳ Ｐゴシック"/>
            </a:endParaRPr>
          </a:p>
          <a:p>
            <a:pPr>
              <a:defRPr sz="1000"/>
            </a:pPr>
            <a:r>
              <a:rPr lang="ja-JP" altLang="en-US" dirty="0">
                <a:solidFill>
                  <a:srgbClr val="000000"/>
                </a:solidFill>
                <a:latin typeface="ＭＳ Ｐゴシック"/>
              </a:rPr>
              <a:t>　</a:t>
            </a:r>
            <a:r>
              <a:rPr lang="en-US" altLang="ja-JP" sz="1050" b="1" dirty="0" smtClean="0">
                <a:solidFill>
                  <a:srgbClr val="000000"/>
                </a:solidFill>
                <a:latin typeface="ＭＳ Ｐゴシック"/>
              </a:rPr>
              <a:t>【</a:t>
            </a:r>
            <a:r>
              <a:rPr lang="ja-JP" altLang="en-US" sz="1050" b="1" dirty="0" smtClean="0">
                <a:solidFill>
                  <a:srgbClr val="000000"/>
                </a:solidFill>
                <a:latin typeface="ＭＳ Ｐゴシック"/>
              </a:rPr>
              <a:t>事前打合せ</a:t>
            </a:r>
            <a:r>
              <a:rPr lang="en-US" altLang="ja-JP" sz="1050" b="1" dirty="0" smtClean="0">
                <a:solidFill>
                  <a:srgbClr val="000000"/>
                </a:solidFill>
                <a:latin typeface="ＭＳ Ｐゴシック"/>
              </a:rPr>
              <a:t>5/19</a:t>
            </a:r>
            <a:r>
              <a:rPr lang="ja-JP" altLang="en-US" sz="1050" b="1" dirty="0" smtClean="0">
                <a:solidFill>
                  <a:srgbClr val="000000"/>
                </a:solidFill>
                <a:latin typeface="ＭＳ Ｐゴシック"/>
              </a:rPr>
              <a:t>（火）</a:t>
            </a:r>
            <a:r>
              <a:rPr lang="en-US" altLang="ja-JP" sz="1050" b="1" dirty="0" smtClean="0">
                <a:solidFill>
                  <a:srgbClr val="000000"/>
                </a:solidFill>
                <a:latin typeface="ＭＳ Ｐゴシック"/>
              </a:rPr>
              <a:t>16:00】</a:t>
            </a:r>
            <a:r>
              <a:rPr lang="ja-JP" altLang="en-US" dirty="0" smtClean="0">
                <a:solidFill>
                  <a:srgbClr val="000000"/>
                </a:solidFill>
                <a:latin typeface="ＭＳ Ｐゴシック"/>
              </a:rPr>
              <a:t>サミット参加校の事前打合せ　⇒　　</a:t>
            </a:r>
            <a:r>
              <a:rPr lang="en-US" altLang="ja-JP" dirty="0" smtClean="0">
                <a:solidFill>
                  <a:srgbClr val="000000"/>
                </a:solidFill>
                <a:latin typeface="ＭＳ Ｐゴシック"/>
              </a:rPr>
              <a:t>11</a:t>
            </a:r>
            <a:r>
              <a:rPr lang="ja-JP" altLang="en-US" dirty="0" smtClean="0">
                <a:solidFill>
                  <a:srgbClr val="000000"/>
                </a:solidFill>
                <a:latin typeface="ＭＳ Ｐゴシック"/>
              </a:rPr>
              <a:t>校が参加</a:t>
            </a:r>
            <a:endParaRPr lang="en-US" altLang="ja-JP" dirty="0">
              <a:solidFill>
                <a:srgbClr val="000000"/>
              </a:solidFill>
              <a:latin typeface="ＭＳ Ｐゴシック"/>
            </a:endParaRPr>
          </a:p>
          <a:p>
            <a:pPr>
              <a:defRPr sz="1000"/>
            </a:pPr>
            <a:r>
              <a:rPr lang="ja-JP" altLang="en-US" dirty="0">
                <a:solidFill>
                  <a:srgbClr val="000000"/>
                </a:solidFill>
                <a:latin typeface="ＭＳ Ｐゴシック"/>
              </a:rPr>
              <a:t>　</a:t>
            </a:r>
            <a:r>
              <a:rPr lang="en-US" altLang="ja-JP" sz="1050" b="1" dirty="0" smtClean="0">
                <a:solidFill>
                  <a:srgbClr val="000000"/>
                </a:solidFill>
                <a:latin typeface="ＭＳ Ｐゴシック"/>
              </a:rPr>
              <a:t>【</a:t>
            </a:r>
            <a:r>
              <a:rPr lang="ja-JP" altLang="en-US" sz="1050" b="1" dirty="0">
                <a:solidFill>
                  <a:srgbClr val="000000"/>
                </a:solidFill>
                <a:latin typeface="ＭＳ Ｐゴシック"/>
              </a:rPr>
              <a:t>ﾜｰｸｼｮｯﾌﾟ</a:t>
            </a:r>
            <a:r>
              <a:rPr lang="ja-JP" altLang="en-US" sz="1050" b="1" dirty="0" smtClean="0">
                <a:solidFill>
                  <a:srgbClr val="000000"/>
                </a:solidFill>
                <a:latin typeface="ＭＳ Ｐゴシック"/>
              </a:rPr>
              <a:t>１回目</a:t>
            </a:r>
            <a:r>
              <a:rPr lang="en-US" altLang="ja-JP" sz="1050" b="1" dirty="0" smtClean="0">
                <a:solidFill>
                  <a:srgbClr val="000000"/>
                </a:solidFill>
                <a:latin typeface="ＭＳ Ｐゴシック"/>
              </a:rPr>
              <a:t>6/14</a:t>
            </a:r>
            <a:r>
              <a:rPr lang="ja-JP" altLang="en-US" sz="1050" b="1" dirty="0" smtClean="0">
                <a:solidFill>
                  <a:srgbClr val="000000"/>
                </a:solidFill>
                <a:latin typeface="ＭＳ Ｐゴシック"/>
              </a:rPr>
              <a:t>（日）ＡＭ</a:t>
            </a:r>
            <a:r>
              <a:rPr lang="en-US" altLang="ja-JP" sz="1050" b="1" dirty="0" smtClean="0">
                <a:solidFill>
                  <a:srgbClr val="000000"/>
                </a:solidFill>
                <a:latin typeface="ＭＳ Ｐゴシック"/>
              </a:rPr>
              <a:t>】</a:t>
            </a:r>
            <a:r>
              <a:rPr lang="ja-JP" altLang="en-US" dirty="0" smtClean="0">
                <a:solidFill>
                  <a:srgbClr val="000000"/>
                </a:solidFill>
                <a:latin typeface="ＭＳ Ｐゴシック"/>
              </a:rPr>
              <a:t>利用実態把握のためのスマホアンケートの項目検討、</a:t>
            </a:r>
            <a:r>
              <a:rPr lang="ja-JP" altLang="en-US" sz="1000" dirty="0">
                <a:solidFill>
                  <a:srgbClr val="000000"/>
                </a:solidFill>
                <a:latin typeface="ＭＳ Ｐゴシック"/>
              </a:rPr>
              <a:t>各学校や地域での取組み内容</a:t>
            </a:r>
            <a:r>
              <a:rPr lang="ja-JP" altLang="en-US" sz="1000" dirty="0" smtClean="0">
                <a:solidFill>
                  <a:srgbClr val="000000"/>
                </a:solidFill>
                <a:latin typeface="ＭＳ Ｐゴシック"/>
              </a:rPr>
              <a:t>の検討</a:t>
            </a:r>
            <a:endParaRPr lang="en-US" altLang="ja-JP" sz="1000" dirty="0" smtClean="0">
              <a:solidFill>
                <a:srgbClr val="000000"/>
              </a:solidFill>
              <a:latin typeface="ＭＳ Ｐゴシック"/>
            </a:endParaRPr>
          </a:p>
          <a:p>
            <a:pPr>
              <a:defRPr sz="1000"/>
            </a:pPr>
            <a:r>
              <a:rPr lang="ja-JP" altLang="en-US" b="1" dirty="0" smtClean="0">
                <a:solidFill>
                  <a:srgbClr val="000000"/>
                </a:solidFill>
                <a:latin typeface="ＭＳ Ｐゴシック"/>
              </a:rPr>
              <a:t>　</a:t>
            </a:r>
            <a:r>
              <a:rPr lang="en-US" altLang="ja-JP" sz="1050" b="1" dirty="0" smtClean="0">
                <a:solidFill>
                  <a:srgbClr val="000000"/>
                </a:solidFill>
                <a:latin typeface="ＭＳ Ｐゴシック"/>
              </a:rPr>
              <a:t>【</a:t>
            </a:r>
            <a:r>
              <a:rPr lang="ja-JP" altLang="en-US" sz="1050" b="1" dirty="0" smtClean="0">
                <a:solidFill>
                  <a:srgbClr val="000000"/>
                </a:solidFill>
                <a:latin typeface="ＭＳ Ｐゴシック"/>
              </a:rPr>
              <a:t>ﾜｰｸｼｮｯﾌﾟ２回目</a:t>
            </a:r>
            <a:r>
              <a:rPr lang="en-US" altLang="ja-JP" sz="1050" b="1" dirty="0" smtClean="0">
                <a:solidFill>
                  <a:srgbClr val="000000"/>
                </a:solidFill>
                <a:latin typeface="ＭＳ Ｐゴシック"/>
              </a:rPr>
              <a:t>9/13</a:t>
            </a:r>
            <a:r>
              <a:rPr lang="ja-JP" altLang="en-US" sz="1050" b="1" dirty="0" smtClean="0">
                <a:solidFill>
                  <a:srgbClr val="000000"/>
                </a:solidFill>
                <a:latin typeface="ＭＳ Ｐゴシック"/>
              </a:rPr>
              <a:t>（日）ＡＭ</a:t>
            </a:r>
            <a:r>
              <a:rPr lang="en-US" altLang="ja-JP" sz="1050" b="1" dirty="0" smtClean="0">
                <a:solidFill>
                  <a:srgbClr val="000000"/>
                </a:solidFill>
                <a:latin typeface="ＭＳ Ｐゴシック"/>
              </a:rPr>
              <a:t>】</a:t>
            </a:r>
            <a:r>
              <a:rPr lang="ja-JP" altLang="en-US" sz="1050" dirty="0" smtClean="0">
                <a:solidFill>
                  <a:srgbClr val="000000"/>
                </a:solidFill>
                <a:latin typeface="ＭＳ Ｐゴシック"/>
              </a:rPr>
              <a:t>スマホアンケート結果の分析、各学校</a:t>
            </a:r>
            <a:r>
              <a:rPr lang="ja-JP" altLang="en-US" sz="1050" dirty="0">
                <a:solidFill>
                  <a:srgbClr val="000000"/>
                </a:solidFill>
                <a:latin typeface="ＭＳ Ｐゴシック"/>
              </a:rPr>
              <a:t>等での取組み進捗状況の</a:t>
            </a:r>
            <a:r>
              <a:rPr lang="ja-JP" altLang="en-US" sz="1050" dirty="0" smtClean="0">
                <a:solidFill>
                  <a:srgbClr val="000000"/>
                </a:solidFill>
                <a:latin typeface="ＭＳ Ｐゴシック"/>
              </a:rPr>
              <a:t>共有</a:t>
            </a:r>
            <a:endParaRPr lang="en-US" altLang="ja-JP" sz="1050" b="1" dirty="0" smtClean="0">
              <a:solidFill>
                <a:srgbClr val="000000"/>
              </a:solidFill>
              <a:latin typeface="ＭＳ Ｐゴシック"/>
            </a:endParaRPr>
          </a:p>
          <a:p>
            <a:pPr>
              <a:defRPr sz="1000"/>
            </a:pPr>
            <a:r>
              <a:rPr lang="ja-JP" altLang="en-US" sz="1050" b="1" dirty="0">
                <a:solidFill>
                  <a:srgbClr val="000000"/>
                </a:solidFill>
                <a:latin typeface="ＭＳ Ｐゴシック"/>
              </a:rPr>
              <a:t>　</a:t>
            </a:r>
            <a:r>
              <a:rPr lang="en-US" altLang="ja-JP" sz="1050" b="1" dirty="0" smtClean="0">
                <a:solidFill>
                  <a:srgbClr val="000000"/>
                </a:solidFill>
                <a:latin typeface="ＭＳ Ｐゴシック"/>
              </a:rPr>
              <a:t>【</a:t>
            </a:r>
            <a:r>
              <a:rPr lang="ja-JP" altLang="en-US" sz="1050" b="1" dirty="0" smtClean="0">
                <a:solidFill>
                  <a:srgbClr val="000000"/>
                </a:solidFill>
                <a:latin typeface="ＭＳ Ｐゴシック"/>
              </a:rPr>
              <a:t>ﾜｰｸｼｮｯﾌﾟ３回目</a:t>
            </a:r>
            <a:r>
              <a:rPr lang="en-US" altLang="ja-JP" sz="1050" b="1" dirty="0" smtClean="0">
                <a:solidFill>
                  <a:srgbClr val="000000"/>
                </a:solidFill>
                <a:latin typeface="ＭＳ Ｐゴシック"/>
              </a:rPr>
              <a:t>11/22</a:t>
            </a:r>
            <a:r>
              <a:rPr lang="ja-JP" altLang="en-US" sz="1050" b="1" dirty="0" smtClean="0">
                <a:solidFill>
                  <a:srgbClr val="000000"/>
                </a:solidFill>
                <a:latin typeface="ＭＳ Ｐゴシック"/>
              </a:rPr>
              <a:t>（日）ＡＭ</a:t>
            </a:r>
            <a:r>
              <a:rPr lang="en-US" altLang="ja-JP" sz="1050" b="1" dirty="0" smtClean="0">
                <a:solidFill>
                  <a:srgbClr val="000000"/>
                </a:solidFill>
                <a:latin typeface="ＭＳ Ｐゴシック"/>
              </a:rPr>
              <a:t>】</a:t>
            </a:r>
            <a:r>
              <a:rPr lang="ja-JP" altLang="en-US" sz="1050" dirty="0" smtClean="0">
                <a:solidFill>
                  <a:srgbClr val="000000"/>
                </a:solidFill>
                <a:latin typeface="ＭＳ Ｐゴシック"/>
              </a:rPr>
              <a:t>スマホ宣言、対策等の検討、各学校等での</a:t>
            </a:r>
            <a:r>
              <a:rPr lang="ja-JP" altLang="en-US" dirty="0" smtClean="0">
                <a:solidFill>
                  <a:srgbClr val="000000"/>
                </a:solidFill>
                <a:latin typeface="ＭＳ Ｐゴシック"/>
              </a:rPr>
              <a:t>取組み</a:t>
            </a:r>
            <a:r>
              <a:rPr lang="ja-JP" altLang="en-US" dirty="0">
                <a:solidFill>
                  <a:srgbClr val="000000"/>
                </a:solidFill>
                <a:latin typeface="ＭＳ Ｐゴシック"/>
              </a:rPr>
              <a:t>成果の</a:t>
            </a:r>
            <a:r>
              <a:rPr lang="ja-JP" altLang="en-US" dirty="0" smtClean="0">
                <a:solidFill>
                  <a:srgbClr val="000000"/>
                </a:solidFill>
                <a:latin typeface="ＭＳ Ｐゴシック"/>
              </a:rPr>
              <a:t>情報共有</a:t>
            </a:r>
            <a:endParaRPr lang="en-US" altLang="ja-JP" dirty="0" smtClean="0">
              <a:solidFill>
                <a:srgbClr val="000000"/>
              </a:solidFill>
              <a:latin typeface="ＭＳ Ｐゴシック"/>
            </a:endParaRPr>
          </a:p>
          <a:p>
            <a:pPr>
              <a:defRPr sz="1000"/>
            </a:pPr>
            <a:r>
              <a:rPr lang="ja-JP" altLang="en-US" sz="1050" b="1" dirty="0" smtClean="0">
                <a:solidFill>
                  <a:srgbClr val="000000"/>
                </a:solidFill>
                <a:latin typeface="ＭＳ Ｐゴシック"/>
              </a:rPr>
              <a:t>　</a:t>
            </a:r>
            <a:r>
              <a:rPr lang="en-US" altLang="ja-JP" sz="1050" b="1" dirty="0" smtClean="0">
                <a:solidFill>
                  <a:srgbClr val="000000"/>
                </a:solidFill>
                <a:latin typeface="ＭＳ Ｐゴシック"/>
              </a:rPr>
              <a:t>【</a:t>
            </a:r>
            <a:r>
              <a:rPr lang="ja-JP" altLang="en-US" sz="1050" b="1" dirty="0" smtClean="0">
                <a:solidFill>
                  <a:srgbClr val="000000"/>
                </a:solidFill>
                <a:latin typeface="ＭＳ Ｐゴシック"/>
              </a:rPr>
              <a:t>スマホサミット</a:t>
            </a:r>
            <a:r>
              <a:rPr lang="en-US" altLang="ja-JP" sz="1050" b="1" dirty="0" smtClean="0">
                <a:solidFill>
                  <a:srgbClr val="000000"/>
                </a:solidFill>
                <a:latin typeface="ＭＳ Ｐゴシック"/>
              </a:rPr>
              <a:t>12/13</a:t>
            </a:r>
            <a:r>
              <a:rPr lang="ja-JP" altLang="en-US" sz="1050" b="1" dirty="0" smtClean="0">
                <a:solidFill>
                  <a:srgbClr val="000000"/>
                </a:solidFill>
                <a:latin typeface="ＭＳ Ｐゴシック"/>
              </a:rPr>
              <a:t>（日）ＰＭ</a:t>
            </a:r>
            <a:r>
              <a:rPr lang="en-US" altLang="ja-JP" sz="1050" b="1" dirty="0" smtClean="0">
                <a:solidFill>
                  <a:srgbClr val="000000"/>
                </a:solidFill>
                <a:latin typeface="ＭＳ Ｐゴシック"/>
              </a:rPr>
              <a:t>】</a:t>
            </a:r>
            <a:r>
              <a:rPr lang="ja-JP" altLang="en-US" dirty="0" smtClean="0">
                <a:solidFill>
                  <a:srgbClr val="000000"/>
                </a:solidFill>
                <a:latin typeface="ＭＳ Ｐゴシック"/>
              </a:rPr>
              <a:t>第１部：◆</a:t>
            </a:r>
            <a:r>
              <a:rPr lang="en-US" altLang="ja-JP" dirty="0" smtClean="0">
                <a:solidFill>
                  <a:srgbClr val="000000"/>
                </a:solidFill>
                <a:latin typeface="ＭＳ Ｐゴシック"/>
              </a:rPr>
              <a:t>OSAKA</a:t>
            </a:r>
            <a:r>
              <a:rPr lang="ja-JP" altLang="en-US" dirty="0">
                <a:solidFill>
                  <a:srgbClr val="000000"/>
                </a:solidFill>
                <a:latin typeface="ＭＳ Ｐゴシック"/>
              </a:rPr>
              <a:t>スマホアンケート</a:t>
            </a:r>
            <a:r>
              <a:rPr lang="en-US" altLang="ja-JP" dirty="0">
                <a:solidFill>
                  <a:srgbClr val="000000"/>
                </a:solidFill>
                <a:latin typeface="ＭＳ Ｐゴシック"/>
              </a:rPr>
              <a:t>2015</a:t>
            </a:r>
            <a:r>
              <a:rPr lang="ja-JP" altLang="en-US" dirty="0">
                <a:solidFill>
                  <a:srgbClr val="000000"/>
                </a:solidFill>
                <a:latin typeface="ＭＳ Ｐゴシック"/>
              </a:rPr>
              <a:t>の結果発表</a:t>
            </a:r>
            <a:endParaRPr lang="en-US" altLang="ja-JP" dirty="0" smtClean="0">
              <a:solidFill>
                <a:srgbClr val="000000"/>
              </a:solidFill>
              <a:latin typeface="ＭＳ Ｐゴシック"/>
            </a:endParaRPr>
          </a:p>
          <a:p>
            <a:pPr>
              <a:defRPr sz="1000"/>
            </a:pPr>
            <a:r>
              <a:rPr lang="ja-JP" altLang="en-US" dirty="0" smtClean="0">
                <a:solidFill>
                  <a:srgbClr val="000000"/>
                </a:solidFill>
                <a:latin typeface="ＭＳ Ｐゴシック"/>
              </a:rPr>
              <a:t>　　　　　　　　　　　　　　　　　　　　　　　　　　  ◆ネットの賢い使い方実践コンクールの表彰式＆発表会　　</a:t>
            </a:r>
            <a:endParaRPr lang="en-US" altLang="ja-JP" dirty="0" smtClean="0">
              <a:solidFill>
                <a:srgbClr val="000000"/>
              </a:solidFill>
              <a:latin typeface="ＭＳ Ｐゴシック"/>
            </a:endParaRPr>
          </a:p>
          <a:p>
            <a:pPr>
              <a:defRPr sz="1000"/>
            </a:pPr>
            <a:r>
              <a:rPr lang="ja-JP" altLang="en-US" dirty="0">
                <a:solidFill>
                  <a:srgbClr val="000000"/>
                </a:solidFill>
                <a:latin typeface="ＭＳ Ｐゴシック"/>
              </a:rPr>
              <a:t>　</a:t>
            </a:r>
            <a:r>
              <a:rPr lang="ja-JP" altLang="en-US" dirty="0" smtClean="0">
                <a:solidFill>
                  <a:srgbClr val="000000"/>
                </a:solidFill>
                <a:latin typeface="ＭＳ Ｐゴシック"/>
              </a:rPr>
              <a:t>　　　　　　　　　　　　　　　　　　　　　第２部：スマホ利用を考えるトークセッション</a:t>
            </a:r>
            <a:r>
              <a:rPr lang="en-US" altLang="ja-JP" dirty="0" smtClean="0">
                <a:solidFill>
                  <a:srgbClr val="000000"/>
                </a:solidFill>
                <a:latin typeface="ＭＳ Ｐゴシック"/>
              </a:rPr>
              <a:t>(</a:t>
            </a:r>
            <a:r>
              <a:rPr lang="ja-JP" altLang="en-US" dirty="0" smtClean="0">
                <a:solidFill>
                  <a:srgbClr val="000000"/>
                </a:solidFill>
                <a:latin typeface="ＭＳ Ｐゴシック"/>
              </a:rPr>
              <a:t>保護者も交えて</a:t>
            </a:r>
            <a:r>
              <a:rPr lang="en-US" altLang="ja-JP" dirty="0" smtClean="0">
                <a:solidFill>
                  <a:srgbClr val="000000"/>
                </a:solidFill>
                <a:latin typeface="ＭＳ Ｐゴシック"/>
              </a:rPr>
              <a:t>)</a:t>
            </a:r>
            <a:r>
              <a:rPr lang="ja-JP" altLang="en-US" dirty="0" smtClean="0">
                <a:solidFill>
                  <a:srgbClr val="000000"/>
                </a:solidFill>
                <a:latin typeface="ＭＳ Ｐゴシック"/>
              </a:rPr>
              <a:t>　　　　等</a:t>
            </a:r>
            <a:endParaRPr lang="en-US" altLang="ja-JP" dirty="0" smtClean="0">
              <a:solidFill>
                <a:srgbClr val="000000"/>
              </a:solidFill>
              <a:latin typeface="ＭＳ Ｐゴシック"/>
            </a:endParaRPr>
          </a:p>
          <a:p>
            <a:pPr>
              <a:defRPr sz="1000"/>
            </a:pPr>
            <a:endParaRPr lang="en-US" altLang="ja-JP" dirty="0" smtClean="0">
              <a:solidFill>
                <a:srgbClr val="000000"/>
              </a:solidFill>
              <a:latin typeface="ＭＳ Ｐゴシック"/>
            </a:endParaRPr>
          </a:p>
          <a:p>
            <a:pPr>
              <a:defRPr sz="1000"/>
            </a:pPr>
            <a:r>
              <a:rPr lang="ja-JP" altLang="en-US" sz="1200" b="1" dirty="0" smtClean="0">
                <a:solidFill>
                  <a:srgbClr val="000000"/>
                </a:solidFill>
                <a:latin typeface="ＭＳ Ｐゴシック"/>
              </a:rPr>
              <a:t>２．携帯</a:t>
            </a:r>
            <a:r>
              <a:rPr lang="ja-JP" altLang="en-US" sz="1200" b="1" dirty="0">
                <a:solidFill>
                  <a:srgbClr val="000000"/>
                </a:solidFill>
                <a:latin typeface="ＭＳ Ｐゴシック"/>
              </a:rPr>
              <a:t>電話ショップ</a:t>
            </a:r>
            <a:r>
              <a:rPr lang="ja-JP" altLang="en-US" sz="1200" b="1" dirty="0" smtClean="0">
                <a:solidFill>
                  <a:srgbClr val="000000"/>
                </a:solidFill>
                <a:latin typeface="ＭＳ Ｐゴシック"/>
              </a:rPr>
              <a:t>に掲出する</a:t>
            </a:r>
            <a:r>
              <a:rPr lang="ja-JP" altLang="en-US" sz="1200" b="1" dirty="0">
                <a:solidFill>
                  <a:srgbClr val="000000"/>
                </a:solidFill>
                <a:latin typeface="ＭＳ Ｐゴシック"/>
              </a:rPr>
              <a:t>フィルタリング啓発</a:t>
            </a:r>
            <a:r>
              <a:rPr lang="ja-JP" altLang="en-US" sz="1200" b="1" dirty="0" smtClean="0">
                <a:solidFill>
                  <a:srgbClr val="000000"/>
                </a:solidFill>
                <a:latin typeface="ＭＳ Ｐゴシック"/>
              </a:rPr>
              <a:t>ポスターコンクール</a:t>
            </a:r>
            <a:endParaRPr lang="en-US" altLang="ja-JP" sz="1200" b="1" dirty="0">
              <a:solidFill>
                <a:srgbClr val="000000"/>
              </a:solidFill>
              <a:latin typeface="ＭＳ Ｐゴシック"/>
            </a:endParaRPr>
          </a:p>
          <a:p>
            <a:pPr>
              <a:defRPr sz="1000"/>
            </a:pPr>
            <a:r>
              <a:rPr lang="ja-JP" altLang="en-US" dirty="0" smtClean="0">
                <a:solidFill>
                  <a:srgbClr val="000000"/>
                </a:solidFill>
                <a:latin typeface="ＭＳ Ｐゴシック"/>
              </a:rPr>
              <a:t>　　　ネットリテラシーを高める取り組みの一つとして、フィルタリングを普及啓発するポスターコンクールを実施。入賞作品をポスターや</a:t>
            </a:r>
            <a:endParaRPr lang="en-US" altLang="ja-JP" dirty="0" smtClean="0">
              <a:solidFill>
                <a:srgbClr val="000000"/>
              </a:solidFill>
              <a:latin typeface="ＭＳ Ｐゴシック"/>
            </a:endParaRPr>
          </a:p>
          <a:p>
            <a:pPr>
              <a:defRPr sz="1000"/>
            </a:pPr>
            <a:r>
              <a:rPr lang="ja-JP" altLang="en-US" dirty="0">
                <a:solidFill>
                  <a:srgbClr val="000000"/>
                </a:solidFill>
                <a:latin typeface="ＭＳ Ｐゴシック"/>
              </a:rPr>
              <a:t>　</a:t>
            </a:r>
            <a:r>
              <a:rPr lang="ja-JP" altLang="en-US" dirty="0" smtClean="0">
                <a:solidFill>
                  <a:srgbClr val="000000"/>
                </a:solidFill>
                <a:latin typeface="ＭＳ Ｐゴシック"/>
              </a:rPr>
              <a:t>　保護者説明用チラシ</a:t>
            </a:r>
            <a:r>
              <a:rPr lang="ja-JP" altLang="en-US" dirty="0">
                <a:solidFill>
                  <a:srgbClr val="000000"/>
                </a:solidFill>
                <a:latin typeface="ＭＳ Ｐゴシック"/>
              </a:rPr>
              <a:t>と</a:t>
            </a:r>
            <a:r>
              <a:rPr lang="ja-JP" altLang="en-US" dirty="0" smtClean="0">
                <a:solidFill>
                  <a:srgbClr val="000000"/>
                </a:solidFill>
                <a:latin typeface="ＭＳ Ｐゴシック"/>
              </a:rPr>
              <a:t>して作成し、府内携帯ショップに掲出・配布し、更なるフィルタリング普及啓発を図る。　</a:t>
            </a:r>
            <a:endParaRPr lang="en-US" altLang="ja-JP" dirty="0" smtClean="0">
              <a:solidFill>
                <a:srgbClr val="000000"/>
              </a:solidFill>
              <a:latin typeface="ＭＳ Ｐゴシック"/>
            </a:endParaRPr>
          </a:p>
          <a:p>
            <a:pPr>
              <a:defRPr sz="1000"/>
            </a:pPr>
            <a:r>
              <a:rPr lang="ja-JP" altLang="en-US" dirty="0" smtClean="0">
                <a:solidFill>
                  <a:srgbClr val="000000"/>
                </a:solidFill>
                <a:latin typeface="ＭＳ Ｐゴシック"/>
              </a:rPr>
              <a:t>　　</a:t>
            </a:r>
            <a:endParaRPr lang="en-US" altLang="ja-JP" dirty="0">
              <a:solidFill>
                <a:srgbClr val="000000"/>
              </a:solidFill>
              <a:latin typeface="ＭＳ Ｐゴシック"/>
            </a:endParaRPr>
          </a:p>
          <a:p>
            <a:pPr>
              <a:defRPr sz="1000"/>
            </a:pPr>
            <a:r>
              <a:rPr lang="ja-JP" altLang="en-US" sz="1200" b="1" dirty="0">
                <a:solidFill>
                  <a:srgbClr val="000000"/>
                </a:solidFill>
                <a:latin typeface="ＭＳ Ｐゴシック"/>
              </a:rPr>
              <a:t>３</a:t>
            </a:r>
            <a:r>
              <a:rPr lang="ja-JP" altLang="en-US" sz="1200" b="1" dirty="0" smtClean="0">
                <a:solidFill>
                  <a:srgbClr val="000000"/>
                </a:solidFill>
                <a:latin typeface="ＭＳ Ｐゴシック"/>
              </a:rPr>
              <a:t>．スマホ・</a:t>
            </a:r>
            <a:r>
              <a:rPr lang="en-US" altLang="ja-JP" sz="1200" b="1" dirty="0" smtClean="0">
                <a:solidFill>
                  <a:srgbClr val="000000"/>
                </a:solidFill>
                <a:latin typeface="ＭＳ Ｐゴシック"/>
              </a:rPr>
              <a:t>SNS</a:t>
            </a:r>
            <a:r>
              <a:rPr lang="ja-JP" altLang="en-US" sz="1200" b="1" dirty="0" smtClean="0">
                <a:solidFill>
                  <a:srgbClr val="000000"/>
                </a:solidFill>
                <a:latin typeface="ＭＳ Ｐゴシック"/>
              </a:rPr>
              <a:t>のトラブルから子どもを守る指導者研修</a:t>
            </a:r>
            <a:r>
              <a:rPr lang="ja-JP" altLang="en-US" sz="1200" b="1" dirty="0">
                <a:solidFill>
                  <a:srgbClr val="000000"/>
                </a:solidFill>
                <a:latin typeface="ＭＳ Ｐゴシック"/>
              </a:rPr>
              <a:t>の</a:t>
            </a:r>
            <a:r>
              <a:rPr lang="ja-JP" altLang="en-US" sz="1200" b="1" dirty="0" smtClean="0">
                <a:solidFill>
                  <a:srgbClr val="000000"/>
                </a:solidFill>
                <a:latin typeface="ＭＳ Ｐゴシック"/>
              </a:rPr>
              <a:t>実施</a:t>
            </a:r>
            <a:r>
              <a:rPr lang="en-US" altLang="ja-JP" sz="1200" b="1" dirty="0" smtClean="0">
                <a:solidFill>
                  <a:srgbClr val="000000"/>
                </a:solidFill>
                <a:latin typeface="ＭＳ Ｐゴシック"/>
              </a:rPr>
              <a:t>【</a:t>
            </a:r>
            <a:r>
              <a:rPr lang="ja-JP" altLang="en-US" sz="1200" b="1" dirty="0" smtClean="0">
                <a:solidFill>
                  <a:srgbClr val="000000"/>
                </a:solidFill>
                <a:latin typeface="ＭＳ Ｐゴシック"/>
              </a:rPr>
              <a:t>６月～</a:t>
            </a:r>
            <a:r>
              <a:rPr lang="en-US" altLang="ja-JP" sz="1200" b="1" dirty="0" smtClean="0">
                <a:solidFill>
                  <a:srgbClr val="000000"/>
                </a:solidFill>
                <a:latin typeface="ＭＳ Ｐゴシック"/>
              </a:rPr>
              <a:t>12</a:t>
            </a:r>
            <a:r>
              <a:rPr lang="ja-JP" altLang="en-US" sz="1200" b="1" dirty="0" smtClean="0">
                <a:solidFill>
                  <a:srgbClr val="000000"/>
                </a:solidFill>
                <a:latin typeface="ＭＳ Ｐゴシック"/>
              </a:rPr>
              <a:t>月</a:t>
            </a:r>
            <a:r>
              <a:rPr lang="en-US" altLang="ja-JP" sz="1200" b="1" dirty="0" smtClean="0">
                <a:solidFill>
                  <a:srgbClr val="000000"/>
                </a:solidFill>
                <a:latin typeface="ＭＳ Ｐゴシック"/>
              </a:rPr>
              <a:t>】</a:t>
            </a:r>
          </a:p>
          <a:p>
            <a:pPr>
              <a:defRPr sz="1000"/>
            </a:pPr>
            <a:r>
              <a:rPr lang="ja-JP" altLang="en-US" dirty="0" smtClean="0">
                <a:solidFill>
                  <a:srgbClr val="000000"/>
                </a:solidFill>
                <a:latin typeface="ＭＳ Ｐゴシック"/>
              </a:rPr>
              <a:t>　　　スマホ・ＳＮＳの具体的なトラブル事例とその回避策について、主に教職員を対象に研修を実施。約</a:t>
            </a:r>
            <a:r>
              <a:rPr lang="en-US" altLang="ja-JP" dirty="0" smtClean="0">
                <a:solidFill>
                  <a:srgbClr val="000000"/>
                </a:solidFill>
                <a:latin typeface="ＭＳ Ｐゴシック"/>
              </a:rPr>
              <a:t>70</a:t>
            </a:r>
            <a:r>
              <a:rPr lang="ja-JP" altLang="en-US" dirty="0" smtClean="0">
                <a:solidFill>
                  <a:srgbClr val="000000"/>
                </a:solidFill>
                <a:latin typeface="ＭＳ Ｐゴシック"/>
              </a:rPr>
              <a:t>名で７回程度実施。</a:t>
            </a:r>
            <a:endParaRPr lang="en-US" altLang="ja-JP" dirty="0" smtClean="0">
              <a:solidFill>
                <a:srgbClr val="000000"/>
              </a:solidFill>
              <a:latin typeface="ＭＳ Ｐゴシック"/>
            </a:endParaRPr>
          </a:p>
          <a:p>
            <a:pPr>
              <a:defRPr sz="1000"/>
            </a:pPr>
            <a:endParaRPr lang="en-US" altLang="ja-JP" dirty="0" smtClean="0">
              <a:solidFill>
                <a:srgbClr val="000000"/>
              </a:solidFill>
              <a:latin typeface="ＭＳ Ｐゴシック"/>
            </a:endParaRPr>
          </a:p>
          <a:p>
            <a:pPr>
              <a:defRPr sz="1000"/>
            </a:pPr>
            <a:r>
              <a:rPr lang="ja-JP" altLang="en-US" sz="1200" b="1" dirty="0">
                <a:solidFill>
                  <a:srgbClr val="000000"/>
                </a:solidFill>
                <a:latin typeface="ＭＳ Ｐゴシック"/>
              </a:rPr>
              <a:t>４</a:t>
            </a:r>
            <a:r>
              <a:rPr lang="ja-JP" altLang="en-US" sz="1200" b="1" dirty="0" smtClean="0">
                <a:solidFill>
                  <a:srgbClr val="000000"/>
                </a:solidFill>
                <a:latin typeface="ＭＳ Ｐゴシック"/>
              </a:rPr>
              <a:t>．事業報告書＆指導教材の作成・配布</a:t>
            </a:r>
            <a:r>
              <a:rPr lang="en-US" altLang="ja-JP" sz="1200" b="1" dirty="0" smtClean="0">
                <a:solidFill>
                  <a:srgbClr val="000000"/>
                </a:solidFill>
                <a:latin typeface="ＭＳ Ｐゴシック"/>
              </a:rPr>
              <a:t>【</a:t>
            </a:r>
            <a:r>
              <a:rPr lang="ja-JP" altLang="en-US" sz="1200" b="1" dirty="0" smtClean="0">
                <a:solidFill>
                  <a:srgbClr val="000000"/>
                </a:solidFill>
                <a:latin typeface="ＭＳ Ｐゴシック"/>
              </a:rPr>
              <a:t>１月～３月</a:t>
            </a:r>
            <a:r>
              <a:rPr lang="en-US" altLang="ja-JP" sz="1200" b="1" dirty="0" smtClean="0">
                <a:solidFill>
                  <a:srgbClr val="000000"/>
                </a:solidFill>
                <a:latin typeface="ＭＳ Ｐゴシック"/>
              </a:rPr>
              <a:t>】</a:t>
            </a:r>
          </a:p>
          <a:p>
            <a:pPr>
              <a:defRPr sz="1000"/>
            </a:pPr>
            <a:r>
              <a:rPr lang="ja-JP" altLang="en-US" dirty="0" smtClean="0">
                <a:solidFill>
                  <a:srgbClr val="000000"/>
                </a:solidFill>
                <a:latin typeface="ＭＳ Ｐゴシック"/>
              </a:rPr>
              <a:t>　　事業報告と併せてネットリテラシー</a:t>
            </a:r>
            <a:r>
              <a:rPr lang="ja-JP" altLang="en-US" dirty="0">
                <a:solidFill>
                  <a:srgbClr val="000000"/>
                </a:solidFill>
                <a:latin typeface="ＭＳ Ｐゴシック"/>
              </a:rPr>
              <a:t>向上の取組み手法や青少年を指導する際</a:t>
            </a:r>
            <a:r>
              <a:rPr lang="ja-JP" altLang="en-US" dirty="0" smtClean="0">
                <a:solidFill>
                  <a:srgbClr val="000000"/>
                </a:solidFill>
                <a:latin typeface="ＭＳ Ｐゴシック"/>
              </a:rPr>
              <a:t>の教材</a:t>
            </a:r>
            <a:r>
              <a:rPr lang="ja-JP" altLang="en-US" dirty="0">
                <a:solidFill>
                  <a:srgbClr val="000000"/>
                </a:solidFill>
                <a:latin typeface="ＭＳ Ｐゴシック"/>
              </a:rPr>
              <a:t>等を報告書及び</a:t>
            </a:r>
            <a:r>
              <a:rPr lang="en-US" altLang="ja-JP" dirty="0">
                <a:solidFill>
                  <a:srgbClr val="000000"/>
                </a:solidFill>
                <a:latin typeface="ＭＳ Ｐゴシック"/>
              </a:rPr>
              <a:t>DVD</a:t>
            </a:r>
            <a:r>
              <a:rPr lang="ja-JP" altLang="en-US" dirty="0">
                <a:solidFill>
                  <a:srgbClr val="000000"/>
                </a:solidFill>
                <a:latin typeface="ＭＳ Ｐゴシック"/>
              </a:rPr>
              <a:t>にまとめ</a:t>
            </a:r>
            <a:r>
              <a:rPr lang="ja-JP" altLang="en-US" dirty="0" smtClean="0">
                <a:solidFill>
                  <a:srgbClr val="000000"/>
                </a:solidFill>
                <a:latin typeface="ＭＳ Ｐゴシック"/>
              </a:rPr>
              <a:t>、学校等に配布し府内</a:t>
            </a:r>
            <a:r>
              <a:rPr lang="ja-JP" altLang="en-US" dirty="0">
                <a:solidFill>
                  <a:srgbClr val="000000"/>
                </a:solidFill>
                <a:latin typeface="ＭＳ Ｐゴシック"/>
              </a:rPr>
              <a:t>全域</a:t>
            </a:r>
            <a:r>
              <a:rPr lang="ja-JP" altLang="en-US" dirty="0" smtClean="0">
                <a:solidFill>
                  <a:srgbClr val="000000"/>
                </a:solidFill>
                <a:latin typeface="ＭＳ Ｐゴシック"/>
              </a:rPr>
              <a:t>に普及</a:t>
            </a:r>
            <a:r>
              <a:rPr lang="ja-JP" altLang="en-US" dirty="0">
                <a:solidFill>
                  <a:srgbClr val="000000"/>
                </a:solidFill>
                <a:latin typeface="ＭＳ Ｐゴシック"/>
              </a:rPr>
              <a:t>・定着を図る</a:t>
            </a:r>
            <a:r>
              <a:rPr lang="ja-JP" altLang="en-US" dirty="0" smtClean="0">
                <a:solidFill>
                  <a:srgbClr val="000000"/>
                </a:solidFill>
                <a:latin typeface="ＭＳ Ｐゴシック"/>
              </a:rPr>
              <a:t>。</a:t>
            </a:r>
            <a:endParaRPr lang="en-US" altLang="ja-JP" b="1" dirty="0">
              <a:solidFill>
                <a:srgbClr val="000000"/>
              </a:solidFill>
              <a:latin typeface="ＭＳ Ｐゴシック"/>
            </a:endParaRPr>
          </a:p>
        </p:txBody>
      </p:sp>
      <p:sp>
        <p:nvSpPr>
          <p:cNvPr id="18" name="Oval 1032"/>
          <p:cNvSpPr>
            <a:spLocks noChangeArrowheads="1"/>
          </p:cNvSpPr>
          <p:nvPr/>
        </p:nvSpPr>
        <p:spPr bwMode="auto">
          <a:xfrm>
            <a:off x="5938835" y="2903637"/>
            <a:ext cx="2238499" cy="419170"/>
          </a:xfrm>
          <a:prstGeom prst="ellipse">
            <a:avLst/>
          </a:prstGeom>
          <a:solidFill>
            <a:schemeClr val="bg1"/>
          </a:solidFill>
          <a:ln w="12700">
            <a:solidFill>
              <a:srgbClr val="000000"/>
            </a:solidFill>
            <a:round/>
            <a:headEnd/>
            <a:tailEnd/>
          </a:ln>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400"/>
              </a:lnSpc>
              <a:defRPr sz="1000"/>
            </a:pPr>
            <a:r>
              <a:rPr lang="en-US" altLang="ja-JP" sz="1050" b="1" i="0" u="none" strike="noStrike" baseline="0" dirty="0" smtClean="0">
                <a:solidFill>
                  <a:srgbClr val="000000"/>
                </a:solidFill>
                <a:latin typeface="ＭＳ ゴシック"/>
                <a:ea typeface="ＭＳ ゴシック"/>
              </a:rPr>
              <a:t>【</a:t>
            </a:r>
            <a:r>
              <a:rPr lang="ja-JP" altLang="en-US" sz="1050" b="1" i="0" u="none" strike="noStrike" baseline="0" dirty="0" smtClean="0">
                <a:solidFill>
                  <a:srgbClr val="000000"/>
                </a:solidFill>
                <a:latin typeface="ＭＳ ゴシック"/>
                <a:ea typeface="ＭＳ ゴシック"/>
              </a:rPr>
              <a:t>青少年団体関係者</a:t>
            </a:r>
            <a:r>
              <a:rPr lang="en-US" altLang="ja-JP" sz="1050" b="1" i="0" u="none" strike="noStrike" baseline="0" dirty="0" smtClean="0">
                <a:solidFill>
                  <a:srgbClr val="000000"/>
                </a:solidFill>
                <a:latin typeface="ＭＳ ゴシック"/>
                <a:ea typeface="ＭＳ ゴシック"/>
              </a:rPr>
              <a:t>】</a:t>
            </a:r>
          </a:p>
          <a:p>
            <a:pPr algn="ctr" rtl="0">
              <a:lnSpc>
                <a:spcPts val="1400"/>
              </a:lnSpc>
              <a:defRPr sz="1000"/>
            </a:pPr>
            <a:r>
              <a:rPr lang="ja-JP" altLang="en-US" i="0" u="none" strike="noStrike" baseline="0" dirty="0" smtClean="0">
                <a:solidFill>
                  <a:srgbClr val="000000"/>
                </a:solidFill>
                <a:latin typeface="ＭＳ ゴシック"/>
                <a:ea typeface="ＭＳ ゴシック"/>
              </a:rPr>
              <a:t>青少年育成大阪府民会議</a:t>
            </a:r>
            <a:endParaRPr lang="ja-JP" altLang="en-US" i="0" u="none" strike="noStrike" baseline="0" dirty="0">
              <a:solidFill>
                <a:srgbClr val="000000"/>
              </a:solidFill>
              <a:latin typeface="ＭＳ ゴシック"/>
              <a:ea typeface="ＭＳ ゴシック"/>
            </a:endParaRPr>
          </a:p>
        </p:txBody>
      </p:sp>
      <p:sp>
        <p:nvSpPr>
          <p:cNvPr id="19" name="Oval 1032"/>
          <p:cNvSpPr>
            <a:spLocks noChangeArrowheads="1"/>
          </p:cNvSpPr>
          <p:nvPr/>
        </p:nvSpPr>
        <p:spPr bwMode="auto">
          <a:xfrm>
            <a:off x="7735583" y="2783546"/>
            <a:ext cx="1807876" cy="275210"/>
          </a:xfrm>
          <a:prstGeom prst="ellipse">
            <a:avLst/>
          </a:prstGeom>
          <a:solidFill>
            <a:schemeClr val="bg1"/>
          </a:solidFill>
          <a:ln w="12700">
            <a:solidFill>
              <a:srgbClr val="000000"/>
            </a:solidFill>
            <a:round/>
            <a:headEnd/>
            <a:tailEnd/>
          </a:ln>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400"/>
              </a:lnSpc>
              <a:defRPr sz="1000"/>
            </a:pPr>
            <a:r>
              <a:rPr lang="ja-JP" altLang="en-US" i="0" u="none" strike="noStrike" baseline="0" dirty="0" smtClean="0">
                <a:solidFill>
                  <a:srgbClr val="000000"/>
                </a:solidFill>
                <a:latin typeface="ＭＳ ゴシック"/>
                <a:ea typeface="ＭＳ ゴシック"/>
              </a:rPr>
              <a:t>総務省近畿通信局</a:t>
            </a:r>
            <a:endParaRPr lang="ja-JP" altLang="en-US" i="0" u="none" strike="noStrike" baseline="0" dirty="0">
              <a:solidFill>
                <a:srgbClr val="000000"/>
              </a:solidFill>
              <a:latin typeface="ＭＳ ゴシック"/>
              <a:ea typeface="ＭＳ ゴシック"/>
            </a:endParaRPr>
          </a:p>
        </p:txBody>
      </p:sp>
      <p:sp>
        <p:nvSpPr>
          <p:cNvPr id="2" name="正方形/長方形 1"/>
          <p:cNvSpPr/>
          <p:nvPr/>
        </p:nvSpPr>
        <p:spPr>
          <a:xfrm>
            <a:off x="7617295" y="4005064"/>
            <a:ext cx="2016225" cy="1872208"/>
          </a:xfrm>
          <a:prstGeom prst="rect">
            <a:avLst/>
          </a:prstGeom>
          <a:noFill/>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kumimoji="1" lang="ja-JP" altLang="en-US" sz="1000" b="1" dirty="0" smtClean="0"/>
              <a:t>各学校等での取組みメニュー例</a:t>
            </a:r>
            <a:endParaRPr kumimoji="1" lang="en-US" altLang="ja-JP" sz="1000" b="1" dirty="0" smtClean="0"/>
          </a:p>
          <a:p>
            <a:r>
              <a:rPr kumimoji="1" lang="ja-JP" altLang="en-US" sz="1000" dirty="0" smtClean="0"/>
              <a:t>①市域レベルのスマホサミット</a:t>
            </a:r>
            <a:endParaRPr kumimoji="1" lang="en-US" altLang="ja-JP" sz="1000" dirty="0" smtClean="0"/>
          </a:p>
          <a:p>
            <a:r>
              <a:rPr lang="ja-JP" altLang="en-US" sz="1000" dirty="0" smtClean="0"/>
              <a:t>②生徒会メンバーによる啓発セミ</a:t>
            </a:r>
            <a:endParaRPr lang="en-US" altLang="ja-JP" sz="1000" dirty="0" smtClean="0"/>
          </a:p>
          <a:p>
            <a:r>
              <a:rPr lang="ja-JP" altLang="en-US" sz="1000" dirty="0"/>
              <a:t>　</a:t>
            </a:r>
            <a:r>
              <a:rPr lang="ja-JP" altLang="en-US" sz="1000" dirty="0" smtClean="0"/>
              <a:t> ナーの実施</a:t>
            </a:r>
            <a:endParaRPr lang="en-US" altLang="ja-JP" sz="1000" dirty="0" smtClean="0"/>
          </a:p>
          <a:p>
            <a:r>
              <a:rPr kumimoji="1" lang="ja-JP" altLang="en-US" sz="1000" dirty="0" smtClean="0"/>
              <a:t>③異年齢交流（高学年から低学年</a:t>
            </a:r>
            <a:endParaRPr kumimoji="1" lang="en-US" altLang="ja-JP" sz="1000" dirty="0" smtClean="0"/>
          </a:p>
          <a:p>
            <a:r>
              <a:rPr lang="ja-JP" altLang="en-US" sz="1000" dirty="0"/>
              <a:t>　</a:t>
            </a:r>
            <a:r>
              <a:rPr lang="ja-JP" altLang="en-US" sz="1000" dirty="0" smtClean="0"/>
              <a:t>　</a:t>
            </a:r>
            <a:r>
              <a:rPr kumimoji="1" lang="ja-JP" altLang="en-US" sz="1000" dirty="0" err="1" smtClean="0"/>
              <a:t>への</a:t>
            </a:r>
            <a:r>
              <a:rPr kumimoji="1" lang="ja-JP" altLang="en-US" sz="1000" dirty="0" smtClean="0"/>
              <a:t>助言）</a:t>
            </a:r>
            <a:endParaRPr kumimoji="1" lang="en-US" altLang="ja-JP" sz="1000" dirty="0" smtClean="0"/>
          </a:p>
          <a:p>
            <a:r>
              <a:rPr lang="ja-JP" altLang="en-US" sz="1000" dirty="0" smtClean="0"/>
              <a:t>④フィルタリング啓発ポスターの</a:t>
            </a:r>
            <a:endParaRPr lang="en-US" altLang="ja-JP" sz="1000" dirty="0" smtClean="0"/>
          </a:p>
          <a:p>
            <a:r>
              <a:rPr lang="ja-JP" altLang="en-US" sz="1000" dirty="0" smtClean="0"/>
              <a:t>　 制作</a:t>
            </a:r>
            <a:endParaRPr lang="en-US" altLang="ja-JP" sz="1000" dirty="0" smtClean="0"/>
          </a:p>
          <a:p>
            <a:r>
              <a:rPr kumimoji="1" lang="ja-JP" altLang="en-US" sz="1000" dirty="0" smtClean="0"/>
              <a:t>⑤スマホ利用に関する学級新聞の</a:t>
            </a:r>
            <a:endParaRPr kumimoji="1" lang="en-US" altLang="ja-JP" sz="1000" dirty="0" smtClean="0"/>
          </a:p>
          <a:p>
            <a:r>
              <a:rPr lang="ja-JP" altLang="en-US" sz="1000" dirty="0"/>
              <a:t>　</a:t>
            </a:r>
            <a:r>
              <a:rPr lang="ja-JP" altLang="en-US" sz="1000" dirty="0" smtClean="0"/>
              <a:t>　</a:t>
            </a:r>
            <a:r>
              <a:rPr kumimoji="1" lang="ja-JP" altLang="en-US" sz="1000" dirty="0" smtClean="0"/>
              <a:t>作成</a:t>
            </a:r>
            <a:endParaRPr kumimoji="1" lang="en-US" altLang="ja-JP" sz="1000" dirty="0" smtClean="0"/>
          </a:p>
          <a:p>
            <a:r>
              <a:rPr lang="ja-JP" altLang="en-US" sz="1000" dirty="0"/>
              <a:t>⑥</a:t>
            </a:r>
            <a:r>
              <a:rPr kumimoji="1" lang="ja-JP" altLang="en-US" sz="1000" dirty="0" smtClean="0"/>
              <a:t>他地域との連携による取組み</a:t>
            </a:r>
            <a:endParaRPr kumimoji="1" lang="en-US" altLang="ja-JP" sz="1000" dirty="0" smtClean="0"/>
          </a:p>
          <a:p>
            <a:r>
              <a:rPr lang="ja-JP" altLang="en-US" sz="1000" dirty="0"/>
              <a:t>　</a:t>
            </a:r>
            <a:r>
              <a:rPr lang="ja-JP" altLang="en-US" sz="1000" dirty="0" smtClean="0"/>
              <a:t>　　　　　　　　　　　　　　　　　　</a:t>
            </a:r>
            <a:r>
              <a:rPr kumimoji="1" lang="ja-JP" altLang="en-US" sz="1000" dirty="0" smtClean="0"/>
              <a:t>　　等</a:t>
            </a:r>
            <a:endParaRPr kumimoji="1" lang="ja-JP" altLang="en-US" sz="1000" dirty="0"/>
          </a:p>
        </p:txBody>
      </p:sp>
    </p:spTree>
    <p:extLst>
      <p:ext uri="{BB962C8B-B14F-4D97-AF65-F5344CB8AC3E}">
        <p14:creationId xmlns:p14="http://schemas.microsoft.com/office/powerpoint/2010/main" val="35404452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1222</TotalTime>
  <Words>166</Words>
  <Application>Microsoft Office PowerPoint</Application>
  <PresentationFormat>A4 210 x 297 mm</PresentationFormat>
  <Paragraphs>58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90</cp:revision>
  <cp:lastPrinted>2015-05-22T05:56:20Z</cp:lastPrinted>
  <dcterms:created xsi:type="dcterms:W3CDTF">2013-12-03T06:13:58Z</dcterms:created>
  <dcterms:modified xsi:type="dcterms:W3CDTF">2015-05-28T05:28:04Z</dcterms:modified>
</cp:coreProperties>
</file>