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4" r:id="rId2"/>
    <p:sldId id="277" r:id="rId3"/>
    <p:sldId id="260" r:id="rId4"/>
    <p:sldId id="312" r:id="rId5"/>
    <p:sldId id="334" r:id="rId6"/>
    <p:sldId id="315" r:id="rId7"/>
    <p:sldId id="316" r:id="rId8"/>
    <p:sldId id="335" r:id="rId9"/>
    <p:sldId id="322" r:id="rId10"/>
    <p:sldId id="342" r:id="rId11"/>
    <p:sldId id="330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97" autoAdjust="0"/>
    <p:restoredTop sz="94660"/>
  </p:normalViewPr>
  <p:slideViewPr>
    <p:cSldViewPr>
      <p:cViewPr varScale="1">
        <p:scale>
          <a:sx n="69" d="100"/>
          <a:sy n="69" d="100"/>
        </p:scale>
        <p:origin x="-16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2755-00DD-4336-BFCB-09288E0F2602}" type="datetimeFigureOut">
              <a:rPr kumimoji="1" lang="ja-JP" altLang="en-US" smtClean="0"/>
              <a:pPr/>
              <a:t>2015/12/22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517B-BA9F-40BA-869A-1F38A9176F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2755-00DD-4336-BFCB-09288E0F2602}" type="datetimeFigureOut">
              <a:rPr kumimoji="1" lang="ja-JP" altLang="en-US" smtClean="0"/>
              <a:pPr/>
              <a:t>2015/12/22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517B-BA9F-40BA-869A-1F38A9176F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2755-00DD-4336-BFCB-09288E0F2602}" type="datetimeFigureOut">
              <a:rPr kumimoji="1" lang="ja-JP" altLang="en-US" smtClean="0"/>
              <a:pPr/>
              <a:t>2015/12/22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517B-BA9F-40BA-869A-1F38A9176F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2755-00DD-4336-BFCB-09288E0F2602}" type="datetimeFigureOut">
              <a:rPr kumimoji="1" lang="ja-JP" altLang="en-US" smtClean="0"/>
              <a:pPr/>
              <a:t>2015/12/22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517B-BA9F-40BA-869A-1F38A9176F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2755-00DD-4336-BFCB-09288E0F2602}" type="datetimeFigureOut">
              <a:rPr kumimoji="1" lang="ja-JP" altLang="en-US" smtClean="0"/>
              <a:pPr/>
              <a:t>2015/12/22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517B-BA9F-40BA-869A-1F38A9176F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2755-00DD-4336-BFCB-09288E0F2602}" type="datetimeFigureOut">
              <a:rPr kumimoji="1" lang="ja-JP" altLang="en-US" smtClean="0"/>
              <a:pPr/>
              <a:t>2015/12/22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517B-BA9F-40BA-869A-1F38A9176F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2755-00DD-4336-BFCB-09288E0F2602}" type="datetimeFigureOut">
              <a:rPr kumimoji="1" lang="ja-JP" altLang="en-US" smtClean="0"/>
              <a:pPr/>
              <a:t>2015/12/22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517B-BA9F-40BA-869A-1F38A9176F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2755-00DD-4336-BFCB-09288E0F2602}" type="datetimeFigureOut">
              <a:rPr kumimoji="1" lang="ja-JP" altLang="en-US" smtClean="0"/>
              <a:pPr/>
              <a:t>2015/12/22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517B-BA9F-40BA-869A-1F38A9176F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2755-00DD-4336-BFCB-09288E0F2602}" type="datetimeFigureOut">
              <a:rPr kumimoji="1" lang="ja-JP" altLang="en-US" smtClean="0"/>
              <a:pPr/>
              <a:t>2015/12/22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517B-BA9F-40BA-869A-1F38A9176F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2755-00DD-4336-BFCB-09288E0F2602}" type="datetimeFigureOut">
              <a:rPr kumimoji="1" lang="ja-JP" altLang="en-US" smtClean="0"/>
              <a:pPr/>
              <a:t>2015/12/22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517B-BA9F-40BA-869A-1F38A9176F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2755-00DD-4336-BFCB-09288E0F2602}" type="datetimeFigureOut">
              <a:rPr kumimoji="1" lang="ja-JP" altLang="en-US" smtClean="0"/>
              <a:pPr/>
              <a:t>2015/12/22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517B-BA9F-40BA-869A-1F38A9176F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D2755-00DD-4336-BFCB-09288E0F2602}" type="datetimeFigureOut">
              <a:rPr kumimoji="1" lang="ja-JP" altLang="en-US" smtClean="0"/>
              <a:pPr/>
              <a:t>2015/12/22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8517B-BA9F-40BA-869A-1F38A9176F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7988424" cy="1470025"/>
          </a:xfrm>
        </p:spPr>
        <p:txBody>
          <a:bodyPr>
            <a:normAutofit fontScale="90000"/>
          </a:bodyPr>
          <a:lstStyle/>
          <a:p>
            <a:r>
              <a:rPr kumimoji="1" lang="ja-JP" altLang="en-US" sz="5100" dirty="0" smtClean="0"/>
              <a:t>大阪スマホアンケート</a:t>
            </a:r>
            <a:r>
              <a:rPr lang="ja-JP" altLang="en-US" sz="5100" dirty="0" smtClean="0"/>
              <a:t>調査結果</a:t>
            </a:r>
            <a:r>
              <a:rPr lang="en-US" altLang="ja-JP" sz="5100" dirty="0" smtClean="0"/>
              <a:t/>
            </a:r>
            <a:br>
              <a:rPr lang="en-US" altLang="ja-JP" sz="5100" dirty="0" smtClean="0"/>
            </a:br>
            <a:r>
              <a:rPr lang="en-US" altLang="ja-JP" sz="5100" dirty="0" smtClean="0"/>
              <a:t>【</a:t>
            </a:r>
            <a:r>
              <a:rPr lang="ja-JP" altLang="en-US" dirty="0" smtClean="0"/>
              <a:t>ＯＳＡＫＡスマホサミット</a:t>
            </a:r>
            <a:r>
              <a:rPr lang="en-US" altLang="ja-JP" dirty="0" smtClean="0"/>
              <a:t>2015】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3645024"/>
            <a:ext cx="7560840" cy="2376264"/>
          </a:xfrm>
        </p:spPr>
        <p:txBody>
          <a:bodyPr>
            <a:normAutofit fontScale="92500"/>
          </a:bodyPr>
          <a:lstStyle/>
          <a:p>
            <a:r>
              <a:rPr lang="ja-JP" altLang="en-US" sz="4100" dirty="0" smtClean="0">
                <a:solidFill>
                  <a:schemeClr val="tx1"/>
                </a:solidFill>
              </a:rPr>
              <a:t>分析：竹内研究室（兵庫県立大学）</a:t>
            </a:r>
            <a:endParaRPr lang="en-US" altLang="ja-JP" sz="4100" dirty="0" smtClean="0">
              <a:solidFill>
                <a:schemeClr val="tx1"/>
              </a:solidFill>
            </a:endParaRPr>
          </a:p>
          <a:p>
            <a:pPr algn="l"/>
            <a:r>
              <a:rPr lang="en-US" altLang="ja-JP" sz="2400" dirty="0" smtClean="0">
                <a:solidFill>
                  <a:schemeClr val="tx1"/>
                </a:solidFill>
              </a:rPr>
              <a:t>   </a:t>
            </a:r>
            <a:r>
              <a:rPr lang="ja-JP" altLang="en-US" sz="3500" dirty="0" smtClean="0">
                <a:solidFill>
                  <a:schemeClr val="tx1"/>
                </a:solidFill>
              </a:rPr>
              <a:t>大阪府</a:t>
            </a:r>
            <a:r>
              <a:rPr lang="ja-JP" altLang="en-US" sz="3500" dirty="0">
                <a:solidFill>
                  <a:schemeClr val="tx1"/>
                </a:solidFill>
              </a:rPr>
              <a:t>青少年・地域安全室青少年課</a:t>
            </a:r>
          </a:p>
          <a:p>
            <a:pPr algn="l"/>
            <a:r>
              <a:rPr kumimoji="1" lang="ja-JP" altLang="en-US" sz="2200" dirty="0" smtClean="0">
                <a:solidFill>
                  <a:schemeClr val="tx1"/>
                </a:solidFill>
              </a:rPr>
              <a:t>　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（大阪の子どもを守るネット対策事業（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H27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文科省委託事業</a:t>
            </a:r>
            <a:r>
              <a:rPr lang="ja-JP" altLang="en-US" sz="2400" dirty="0" smtClean="0">
                <a:solidFill>
                  <a:schemeClr val="tx1"/>
                </a:solidFill>
              </a:rPr>
              <a:t>））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200" dirty="0">
                <a:solidFill>
                  <a:schemeClr val="tx1"/>
                </a:solidFill>
              </a:rPr>
              <a:t>　　</a:t>
            </a:r>
            <a:r>
              <a:rPr lang="ja-JP" altLang="en-US" sz="2200" dirty="0" smtClean="0">
                <a:solidFill>
                  <a:schemeClr val="tx1"/>
                </a:solidFill>
              </a:rPr>
              <a:t>　　　　　　　　　　　　　　　　　　　　　　　　　　　　</a:t>
            </a:r>
            <a:r>
              <a:rPr kumimoji="1" lang="ja-JP" altLang="en-US" sz="2200" dirty="0" smtClean="0">
                <a:solidFill>
                  <a:schemeClr val="tx1"/>
                </a:solidFill>
              </a:rPr>
              <a:t>　</a:t>
            </a:r>
            <a:endParaRPr kumimoji="1" lang="en-US" altLang="ja-JP" sz="2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46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正方形/長方形 4"/>
          <p:cNvSpPr/>
          <p:nvPr/>
        </p:nvSpPr>
        <p:spPr>
          <a:xfrm>
            <a:off x="251520" y="188640"/>
            <a:ext cx="6984776" cy="93610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tx1"/>
                </a:solidFill>
              </a:rPr>
              <a:t>スマホとガラケーの違い②（％）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正方形/長方形 4"/>
          <p:cNvSpPr/>
          <p:nvPr/>
        </p:nvSpPr>
        <p:spPr>
          <a:xfrm>
            <a:off x="3707904" y="260648"/>
            <a:ext cx="5256584" cy="93610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tx1"/>
                </a:solidFill>
              </a:rPr>
              <a:t>スマホとガラケーの違い③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調査概要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600200"/>
            <a:ext cx="8424936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kumimoji="1" lang="ja-JP" altLang="en-US" sz="4000" dirty="0" smtClean="0"/>
              <a:t>調査項目：大阪の中</a:t>
            </a:r>
            <a:r>
              <a:rPr kumimoji="1" lang="ja-JP" altLang="en-US" sz="4000" dirty="0" smtClean="0"/>
              <a:t>高生が作成</a:t>
            </a:r>
            <a:endParaRPr kumimoji="1" lang="en-US" altLang="ja-JP" sz="4000" dirty="0" smtClean="0"/>
          </a:p>
          <a:p>
            <a:pPr>
              <a:buNone/>
            </a:pPr>
            <a:r>
              <a:rPr lang="ja-JP" altLang="en-US" dirty="0" smtClean="0"/>
              <a:t>　</a:t>
            </a:r>
            <a:r>
              <a:rPr lang="ja-JP" altLang="en-US" dirty="0" smtClean="0"/>
              <a:t>（</a:t>
            </a:r>
            <a:r>
              <a:rPr kumimoji="1" lang="ja-JP" altLang="en-US" dirty="0" smtClean="0"/>
              <a:t>第１回</a:t>
            </a:r>
            <a:r>
              <a:rPr kumimoji="1" lang="ja-JP" altLang="en-US" dirty="0" smtClean="0"/>
              <a:t>ﾜｰｸｼｮｯﾌﾟで中高生が話し合って</a:t>
            </a:r>
            <a:r>
              <a:rPr kumimoji="1" lang="ja-JP" altLang="en-US" dirty="0" smtClean="0"/>
              <a:t>決定）</a:t>
            </a:r>
            <a:endParaRPr kumimoji="1" lang="en-US" altLang="ja-JP" sz="4000" dirty="0" smtClean="0"/>
          </a:p>
          <a:p>
            <a:pPr>
              <a:buNone/>
            </a:pPr>
            <a:r>
              <a:rPr kumimoji="1" lang="ja-JP" altLang="en-US" sz="4000" dirty="0" smtClean="0"/>
              <a:t>調査人数：</a:t>
            </a:r>
            <a:r>
              <a:rPr lang="en-US" altLang="ja-JP" sz="4000" dirty="0" smtClean="0">
                <a:solidFill>
                  <a:srgbClr val="FF0000"/>
                </a:solidFill>
              </a:rPr>
              <a:t>21,645</a:t>
            </a:r>
            <a:r>
              <a:rPr kumimoji="1" lang="ja-JP" altLang="en-US" sz="4000" dirty="0" smtClean="0"/>
              <a:t>人</a:t>
            </a:r>
            <a:r>
              <a:rPr kumimoji="1" lang="ja-JP" altLang="en-US" sz="3500" dirty="0" smtClean="0"/>
              <a:t>（</a:t>
            </a:r>
            <a:r>
              <a:rPr kumimoji="1" lang="ja-JP" altLang="en-US" sz="3500" dirty="0" smtClean="0"/>
              <a:t>大阪全域の小中高生</a:t>
            </a:r>
            <a:r>
              <a:rPr kumimoji="1" lang="ja-JP" altLang="en-US" sz="3500" dirty="0" smtClean="0"/>
              <a:t>）</a:t>
            </a:r>
            <a:endParaRPr kumimoji="1" lang="en-US" altLang="ja-JP" sz="4000" dirty="0" smtClean="0"/>
          </a:p>
          <a:p>
            <a:pPr>
              <a:buNone/>
            </a:pPr>
            <a:r>
              <a:rPr lang="ja-JP" altLang="en-US" sz="2800" dirty="0" smtClean="0"/>
              <a:t>　　　　　</a:t>
            </a:r>
            <a:r>
              <a:rPr lang="ja-JP" altLang="en-US" sz="2800" dirty="0" smtClean="0"/>
              <a:t>小学生</a:t>
            </a:r>
            <a:r>
              <a:rPr lang="en-US" altLang="ja-JP" sz="2800" dirty="0" smtClean="0"/>
              <a:t>10,459</a:t>
            </a:r>
            <a:r>
              <a:rPr lang="ja-JP" altLang="en-US" sz="2800" dirty="0" smtClean="0"/>
              <a:t>人　</a:t>
            </a:r>
            <a:r>
              <a:rPr lang="ja-JP" altLang="en-US" sz="2800" dirty="0" smtClean="0"/>
              <a:t>中学生</a:t>
            </a:r>
            <a:r>
              <a:rPr lang="en-US" altLang="ja-JP" sz="2800" dirty="0" smtClean="0"/>
              <a:t>7,691</a:t>
            </a:r>
            <a:r>
              <a:rPr lang="ja-JP" altLang="en-US" sz="2800" dirty="0" smtClean="0"/>
              <a:t>人　</a:t>
            </a:r>
            <a:r>
              <a:rPr lang="ja-JP" altLang="en-US" sz="2800" dirty="0" smtClean="0"/>
              <a:t>高校生</a:t>
            </a:r>
            <a:r>
              <a:rPr lang="en-US" altLang="ja-JP" sz="2800" dirty="0" smtClean="0"/>
              <a:t>3,495</a:t>
            </a:r>
            <a:r>
              <a:rPr lang="ja-JP" altLang="en-US" sz="2800" dirty="0" smtClean="0"/>
              <a:t>人　</a:t>
            </a:r>
            <a:endParaRPr lang="en-US" altLang="ja-JP" sz="2800" dirty="0" smtClean="0"/>
          </a:p>
          <a:p>
            <a:pPr>
              <a:buNone/>
            </a:pPr>
            <a:r>
              <a:rPr lang="ja-JP" altLang="en-US" sz="4000" dirty="0" smtClean="0"/>
              <a:t>調査時期：平成</a:t>
            </a:r>
            <a:r>
              <a:rPr lang="en-US" altLang="ja-JP" sz="4000" dirty="0" smtClean="0"/>
              <a:t>27</a:t>
            </a:r>
            <a:r>
              <a:rPr lang="ja-JP" altLang="en-US" sz="4000" dirty="0" smtClean="0"/>
              <a:t>年７月</a:t>
            </a:r>
            <a:endParaRPr lang="en-US" altLang="ja-JP" sz="4000" dirty="0" smtClean="0"/>
          </a:p>
          <a:p>
            <a:pPr>
              <a:buNone/>
            </a:pPr>
            <a:r>
              <a:rPr kumimoji="1" lang="ja-JP" altLang="en-US" sz="4000" dirty="0" smtClean="0"/>
              <a:t>集　計：（株）ディー・エヌ・エー</a:t>
            </a:r>
            <a:endParaRPr kumimoji="1" lang="en-US" altLang="ja-JP" sz="4000" dirty="0" smtClean="0"/>
          </a:p>
          <a:p>
            <a:pPr>
              <a:buNone/>
            </a:pPr>
            <a:r>
              <a:rPr kumimoji="1" lang="ja-JP" altLang="en-US" sz="4000" dirty="0" smtClean="0"/>
              <a:t>分　析：竹内研究室（兵庫県立大学）</a:t>
            </a:r>
            <a:endParaRPr kumimoji="1" lang="en-US" altLang="ja-JP" sz="4000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0609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dirty="0" smtClean="0"/>
              <a:t>校種別、携帯電話所持率％</a:t>
            </a:r>
            <a:endParaRPr kumimoji="1" lang="ja-JP" altLang="en-US" dirty="0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22399"/>
            <a:ext cx="9396536" cy="5835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正方形/長方形 7"/>
          <p:cNvSpPr/>
          <p:nvPr/>
        </p:nvSpPr>
        <p:spPr>
          <a:xfrm>
            <a:off x="2555776" y="836712"/>
            <a:ext cx="1800200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tx1"/>
                </a:solidFill>
              </a:rPr>
              <a:t>持ってない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6156176" y="620688"/>
            <a:ext cx="1080120" cy="720080"/>
          </a:xfrm>
          <a:prstGeom prst="rect">
            <a:avLst/>
          </a:prstGeom>
        </p:spPr>
      </p:pic>
      <p:pic>
        <p:nvPicPr>
          <p:cNvPr id="7" name="Picture 3" descr="C:\Users\K.Takeuchi\Desktop\スマホマン.jpg"/>
          <p:cNvPicPr>
            <a:picLocks noChangeAspect="1" noChangeArrowheads="1"/>
          </p:cNvPicPr>
          <p:nvPr/>
        </p:nvPicPr>
        <p:blipFill>
          <a:blip r:embed="rId4" cstate="print"/>
          <a:srcRect l="20885" t="4631" r="9091" b="12012"/>
          <a:stretch>
            <a:fillRect/>
          </a:stretch>
        </p:blipFill>
        <p:spPr bwMode="auto">
          <a:xfrm>
            <a:off x="8100392" y="548680"/>
            <a:ext cx="719237" cy="81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正方形/長方形 9"/>
          <p:cNvSpPr/>
          <p:nvPr/>
        </p:nvSpPr>
        <p:spPr>
          <a:xfrm>
            <a:off x="7308304" y="836712"/>
            <a:ext cx="72008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スマホ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724128" y="836712"/>
            <a:ext cx="86409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ガラケー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804248" y="1916832"/>
            <a:ext cx="180020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solidFill>
                  <a:srgbClr val="FF0000"/>
                </a:solidFill>
              </a:rPr>
              <a:t>昨年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18.2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7236296" y="2780928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rgbClr val="FF0000"/>
                </a:solidFill>
              </a:rPr>
              <a:t>23.7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012160" y="3645024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rgbClr val="FF0000"/>
                </a:solidFill>
              </a:rPr>
              <a:t>53.1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796136" y="4509120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rgbClr val="FF0000"/>
                </a:solidFill>
              </a:rPr>
              <a:t>61.6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788024" y="5301208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rgbClr val="FF0000"/>
                </a:solidFill>
              </a:rPr>
              <a:t>91.5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644008" y="6165304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rgbClr val="FF0000"/>
                </a:solidFill>
              </a:rPr>
              <a:t>94.6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19" name="直線コネクタ 18"/>
          <p:cNvCxnSpPr/>
          <p:nvPr/>
        </p:nvCxnSpPr>
        <p:spPr>
          <a:xfrm>
            <a:off x="5148064" y="1268760"/>
            <a:ext cx="0" cy="3168352"/>
          </a:xfrm>
          <a:prstGeom prst="line">
            <a:avLst/>
          </a:prstGeom>
          <a:ln w="889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下矢印 19"/>
          <p:cNvSpPr/>
          <p:nvPr/>
        </p:nvSpPr>
        <p:spPr>
          <a:xfrm rot="3093639">
            <a:off x="4600682" y="469858"/>
            <a:ext cx="488396" cy="637670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179512" y="1844824"/>
            <a:ext cx="100811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4</a:t>
            </a:r>
            <a:r>
              <a:rPr kumimoji="1" lang="ja-JP" altLang="en-US" dirty="0" smtClean="0">
                <a:solidFill>
                  <a:schemeClr val="tx1"/>
                </a:solidFill>
              </a:rPr>
              <a:t>～</a:t>
            </a:r>
            <a:r>
              <a:rPr lang="en-US" altLang="ja-JP" dirty="0" smtClean="0">
                <a:solidFill>
                  <a:schemeClr val="tx1"/>
                </a:solidFill>
              </a:rPr>
              <a:t>6</a:t>
            </a:r>
            <a:r>
              <a:rPr kumimoji="1" lang="ja-JP" altLang="en-US" dirty="0" smtClean="0">
                <a:solidFill>
                  <a:schemeClr val="tx1"/>
                </a:solidFill>
              </a:rPr>
              <a:t>年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51520" y="2708920"/>
            <a:ext cx="93610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4</a:t>
            </a:r>
            <a:r>
              <a:rPr kumimoji="1" lang="ja-JP" altLang="en-US" dirty="0" smtClean="0">
                <a:solidFill>
                  <a:schemeClr val="tx1"/>
                </a:solidFill>
              </a:rPr>
              <a:t>～</a:t>
            </a:r>
            <a:r>
              <a:rPr lang="en-US" altLang="ja-JP" dirty="0" smtClean="0">
                <a:solidFill>
                  <a:schemeClr val="tx1"/>
                </a:solidFill>
              </a:rPr>
              <a:t>6</a:t>
            </a:r>
            <a:r>
              <a:rPr kumimoji="1" lang="ja-JP" altLang="en-US" dirty="0" smtClean="0">
                <a:solidFill>
                  <a:schemeClr val="tx1"/>
                </a:solidFill>
              </a:rPr>
              <a:t>年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下矢印 7"/>
          <p:cNvSpPr/>
          <p:nvPr/>
        </p:nvSpPr>
        <p:spPr>
          <a:xfrm rot="3486548">
            <a:off x="4150643" y="686088"/>
            <a:ext cx="488396" cy="640279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861120" y="260648"/>
            <a:ext cx="5223048" cy="70609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600" dirty="0" smtClean="0">
                <a:latin typeface="+mj-lt"/>
                <a:ea typeface="+mj-ea"/>
                <a:cs typeface="+mj-cs"/>
              </a:rPr>
              <a:t>学年</a:t>
            </a: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別、スマホ所持率％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下矢印 5"/>
          <p:cNvSpPr/>
          <p:nvPr/>
        </p:nvSpPr>
        <p:spPr>
          <a:xfrm rot="8667248">
            <a:off x="6419413" y="424582"/>
            <a:ext cx="488396" cy="130987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99412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kumimoji="1" lang="ja-JP" altLang="en-US" dirty="0" smtClean="0"/>
              <a:t>学年別ネット接続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196752"/>
            <a:ext cx="9144000" cy="566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正方形/長方形 4"/>
          <p:cNvSpPr/>
          <p:nvPr/>
        </p:nvSpPr>
        <p:spPr>
          <a:xfrm>
            <a:off x="179512" y="188640"/>
            <a:ext cx="6048672" cy="122413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 smtClean="0">
                <a:solidFill>
                  <a:schemeClr val="tx1"/>
                </a:solidFill>
              </a:rPr>
              <a:t>１２時より遅く寝る（％）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正方形/長方形 4"/>
          <p:cNvSpPr/>
          <p:nvPr/>
        </p:nvSpPr>
        <p:spPr>
          <a:xfrm>
            <a:off x="251520" y="260648"/>
            <a:ext cx="6192688" cy="122413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 smtClean="0">
                <a:solidFill>
                  <a:schemeClr val="tx1"/>
                </a:solidFill>
              </a:rPr>
              <a:t>勉強に自信がない（％）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正方形/長方形 4"/>
          <p:cNvSpPr/>
          <p:nvPr/>
        </p:nvSpPr>
        <p:spPr>
          <a:xfrm>
            <a:off x="251520" y="188640"/>
            <a:ext cx="6984776" cy="93610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dirty="0" smtClean="0">
                <a:solidFill>
                  <a:schemeClr val="tx1"/>
                </a:solidFill>
              </a:rPr>
              <a:t>スマホとガラケーの違い①（％）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9346</TotalTime>
  <Words>106</Words>
  <Application>Microsoft Office PowerPoint</Application>
  <PresentationFormat>画面に合わせる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Office テーマ</vt:lpstr>
      <vt:lpstr>大阪スマホアンケート調査結果 【ＯＳＡＫＡスマホサミット2015】</vt:lpstr>
      <vt:lpstr>調査概要</vt:lpstr>
      <vt:lpstr>校種別、携帯電話所持率％</vt:lpstr>
      <vt:lpstr>PowerPoint プレゼンテーション</vt:lpstr>
      <vt:lpstr>学年別ネット接続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校種別、携帯電話所持率</dc:title>
  <dc:creator>K.Takeuchi</dc:creator>
  <cp:lastModifiedBy>HOSTNAME</cp:lastModifiedBy>
  <cp:revision>72</cp:revision>
  <dcterms:created xsi:type="dcterms:W3CDTF">2014-10-24T08:38:59Z</dcterms:created>
  <dcterms:modified xsi:type="dcterms:W3CDTF">2015-12-22T03:11:09Z</dcterms:modified>
</cp:coreProperties>
</file>