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</p:sldIdLst>
  <p:sldSz cx="9144000" cy="6858000" type="screen4x3"/>
  <p:notesSz cx="6646863" cy="97774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04D0"/>
    <a:srgbClr val="D21E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2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94C65-1AB9-4989-9A4A-CDA8A04373B3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633C7-FAA4-4ED6-A4E9-5CF3DD68C3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43904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94C65-1AB9-4989-9A4A-CDA8A04373B3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633C7-FAA4-4ED6-A4E9-5CF3DD68C3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349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94C65-1AB9-4989-9A4A-CDA8A04373B3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633C7-FAA4-4ED6-A4E9-5CF3DD68C3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0381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94C65-1AB9-4989-9A4A-CDA8A04373B3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633C7-FAA4-4ED6-A4E9-5CF3DD68C3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5994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94C65-1AB9-4989-9A4A-CDA8A04373B3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633C7-FAA4-4ED6-A4E9-5CF3DD68C3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87921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94C65-1AB9-4989-9A4A-CDA8A04373B3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633C7-FAA4-4ED6-A4E9-5CF3DD68C3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0033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94C65-1AB9-4989-9A4A-CDA8A04373B3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633C7-FAA4-4ED6-A4E9-5CF3DD68C30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207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94C65-1AB9-4989-9A4A-CDA8A04373B3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633C7-FAA4-4ED6-A4E9-5CF3DD68C3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1737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94C65-1AB9-4989-9A4A-CDA8A04373B3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633C7-FAA4-4ED6-A4E9-5CF3DD68C3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6256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94C65-1AB9-4989-9A4A-CDA8A04373B3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633C7-FAA4-4ED6-A4E9-5CF3DD68C3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2702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0"/>
            <a:ext cx="4576573" cy="6858000"/>
          </a:xfrm>
          <a:solidFill>
            <a:schemeClr val="bg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7E194C65-1AB9-4989-9A4A-CDA8A04373B3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633C7-FAA4-4ED6-A4E9-5CF3DD68C3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9809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6045" y="964692"/>
            <a:ext cx="5937755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7E194C65-1AB9-4989-9A4A-CDA8A04373B3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E39633C7-FAA4-4ED6-A4E9-5CF3DD68C3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133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kumimoji="1" sz="26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DC4CDA59-BEE9-F061-2D7D-7C7FA0F13B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7040524"/>
              </p:ext>
            </p:extLst>
          </p:nvPr>
        </p:nvGraphicFramePr>
        <p:xfrm>
          <a:off x="459606" y="1938088"/>
          <a:ext cx="8414887" cy="30189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27346">
                  <a:extLst>
                    <a:ext uri="{9D8B030D-6E8A-4147-A177-3AD203B41FA5}">
                      <a16:colId xmlns:a16="http://schemas.microsoft.com/office/drawing/2014/main" val="727673679"/>
                    </a:ext>
                  </a:extLst>
                </a:gridCol>
                <a:gridCol w="3787541">
                  <a:extLst>
                    <a:ext uri="{9D8B030D-6E8A-4147-A177-3AD203B41FA5}">
                      <a16:colId xmlns:a16="http://schemas.microsoft.com/office/drawing/2014/main" val="2788925552"/>
                    </a:ext>
                  </a:extLst>
                </a:gridCol>
              </a:tblGrid>
              <a:tr h="1509462">
                <a:tc>
                  <a:txBody>
                    <a:bodyPr/>
                    <a:lstStyle/>
                    <a:p>
                      <a:r>
                        <a:rPr kumimoji="1" lang="ja-JP" altLang="en-US" sz="18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１６歳未満の方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午後７時から翌日の午前５時まで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395341"/>
                  </a:ext>
                </a:extLst>
              </a:tr>
              <a:tr h="15094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8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１６歳未満の者で保護者が同伴されている方</a:t>
                      </a:r>
                    </a:p>
                    <a:p>
                      <a:pPr>
                        <a:lnSpc>
                          <a:spcPct val="200000"/>
                        </a:lnSpc>
                      </a:pPr>
                      <a:r>
                        <a:rPr kumimoji="1" lang="ja-JP" altLang="en-US" sz="18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１６歳以上１８歳未満の方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午後１０時から翌日の午前５時まで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4237592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CE17334-387E-A84A-1A1E-16F7BD7DAFFE}"/>
              </a:ext>
            </a:extLst>
          </p:cNvPr>
          <p:cNvSpPr txBox="1"/>
          <p:nvPr/>
        </p:nvSpPr>
        <p:spPr>
          <a:xfrm>
            <a:off x="263491" y="459857"/>
            <a:ext cx="8807116" cy="1217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600"/>
              </a:lnSpc>
            </a:pPr>
            <a:r>
              <a:rPr kumimoji="1" lang="ja-JP" altLang="en-US" sz="3200" b="1" dirty="0"/>
              <a:t>大阪府青少年健全育成条例により、次のとおり夜間の青少年の入場をお断りいたします。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6C42B3-6E02-8A9D-97EC-33933A0D4BEA}"/>
              </a:ext>
            </a:extLst>
          </p:cNvPr>
          <p:cNvSpPr txBox="1"/>
          <p:nvPr/>
        </p:nvSpPr>
        <p:spPr>
          <a:xfrm>
            <a:off x="263490" y="5218115"/>
            <a:ext cx="8485093" cy="990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50"/>
              </a:lnSpc>
            </a:pPr>
            <a:r>
              <a:rPr kumimoji="1" lang="ja-JP" altLang="en-US" sz="2000" b="1" dirty="0"/>
              <a:t>このため、当店ではお客様の年齢を確認させていただくことがあります。</a:t>
            </a:r>
            <a:endParaRPr kumimoji="1" lang="en-US" altLang="ja-JP" sz="2000" b="1" dirty="0"/>
          </a:p>
          <a:p>
            <a:pPr>
              <a:lnSpc>
                <a:spcPts val="3450"/>
              </a:lnSpc>
            </a:pPr>
            <a:r>
              <a:rPr kumimoji="1" lang="ja-JP" altLang="en-US" sz="2000" b="1" dirty="0"/>
              <a:t>皆様のご協力をお願いします。</a:t>
            </a:r>
            <a:endParaRPr kumimoji="1" lang="en-US" altLang="ja-JP" sz="2000" b="1" dirty="0"/>
          </a:p>
        </p:txBody>
      </p:sp>
    </p:spTree>
    <p:extLst>
      <p:ext uri="{BB962C8B-B14F-4D97-AF65-F5344CB8AC3E}">
        <p14:creationId xmlns:p14="http://schemas.microsoft.com/office/powerpoint/2010/main" val="2516264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6B447B84-6FE5-716A-8141-01E7E8A35B51}"/>
              </a:ext>
            </a:extLst>
          </p:cNvPr>
          <p:cNvGrpSpPr/>
          <p:nvPr/>
        </p:nvGrpSpPr>
        <p:grpSpPr>
          <a:xfrm>
            <a:off x="-24714" y="0"/>
            <a:ext cx="9255211" cy="1944304"/>
            <a:chOff x="-24714" y="529389"/>
            <a:chExt cx="9255211" cy="1944304"/>
          </a:xfrm>
        </p:grpSpPr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FBE2CE76-22E9-4BD7-02D7-6647303EF5AB}"/>
                </a:ext>
              </a:extLst>
            </p:cNvPr>
            <p:cNvSpPr/>
            <p:nvPr/>
          </p:nvSpPr>
          <p:spPr>
            <a:xfrm>
              <a:off x="-24714" y="529389"/>
              <a:ext cx="9181070" cy="1944304"/>
            </a:xfrm>
            <a:prstGeom prst="rect">
              <a:avLst/>
            </a:prstGeom>
            <a:solidFill>
              <a:srgbClr val="00B0F0"/>
            </a:solidFill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7808F2E-0454-1E8C-DA4E-88D393C8FCBF}"/>
                </a:ext>
              </a:extLst>
            </p:cNvPr>
            <p:cNvSpPr txBox="1"/>
            <p:nvPr/>
          </p:nvSpPr>
          <p:spPr>
            <a:xfrm>
              <a:off x="12356" y="747285"/>
              <a:ext cx="92181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750" b="1" dirty="0">
                  <a:solidFill>
                    <a:schemeClr val="bg1"/>
                  </a:solidFill>
                </a:rPr>
                <a:t>大阪府青少年健全育成条例により、次のとおり夜間の青少年の入場をお断りいたします。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BED629B-350A-5CF2-7CB0-54CC12A1BA60}"/>
                </a:ext>
              </a:extLst>
            </p:cNvPr>
            <p:cNvSpPr txBox="1"/>
            <p:nvPr/>
          </p:nvSpPr>
          <p:spPr>
            <a:xfrm>
              <a:off x="6831129" y="1216955"/>
              <a:ext cx="2229050" cy="11272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kumimoji="1" lang="ja-JP" altLang="en-US" sz="1200" b="1" dirty="0">
                  <a:solidFill>
                    <a:schemeClr val="bg1"/>
                  </a:solidFill>
                </a:rPr>
                <a:t>このため、当店ではお客様の年齢を確認させていただくことがあります。</a:t>
              </a:r>
              <a:endParaRPr kumimoji="1" lang="en-US" altLang="ja-JP" sz="1200" b="1" dirty="0">
                <a:solidFill>
                  <a:schemeClr val="bg1"/>
                </a:solidFill>
              </a:endParaRPr>
            </a:p>
            <a:p>
              <a:pPr>
                <a:lnSpc>
                  <a:spcPts val="2400"/>
                </a:lnSpc>
              </a:pPr>
              <a:r>
                <a:rPr kumimoji="1" lang="ja-JP" altLang="en-US" sz="1200" b="1" dirty="0">
                  <a:solidFill>
                    <a:schemeClr val="bg1"/>
                  </a:solidFill>
                </a:rPr>
                <a:t>皆様のご協力をお願いします。</a:t>
              </a:r>
              <a:endParaRPr kumimoji="1" lang="en-US" altLang="ja-JP" sz="1200" b="1" dirty="0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FB5DB633-7DFD-2B8F-CB17-A6AF789D11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2189183"/>
              </p:ext>
            </p:extLst>
          </p:nvPr>
        </p:nvGraphicFramePr>
        <p:xfrm>
          <a:off x="224588" y="730356"/>
          <a:ext cx="6522720" cy="1041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2893">
                  <a:extLst>
                    <a:ext uri="{9D8B030D-6E8A-4147-A177-3AD203B41FA5}">
                      <a16:colId xmlns:a16="http://schemas.microsoft.com/office/drawing/2014/main" val="1699003925"/>
                    </a:ext>
                  </a:extLst>
                </a:gridCol>
                <a:gridCol w="2829827">
                  <a:extLst>
                    <a:ext uri="{9D8B030D-6E8A-4147-A177-3AD203B41FA5}">
                      <a16:colId xmlns:a16="http://schemas.microsoft.com/office/drawing/2014/main" val="722672920"/>
                    </a:ext>
                  </a:extLst>
                </a:gridCol>
              </a:tblGrid>
              <a:tr h="5208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１６歳未満の方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午後７時から翌日の午前５時まで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6943721"/>
                  </a:ext>
                </a:extLst>
              </a:tr>
              <a:tr h="5208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１６歳未満の者で保護者が同伴されている方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１６歳以上１８歳未満の方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午後１０時から翌日の午前５時まで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6799579"/>
                  </a:ext>
                </a:extLst>
              </a:tr>
            </a:tbl>
          </a:graphicData>
        </a:graphic>
      </p:graphicFrame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6DBE049-32AD-2F69-3465-29E62B6D6603}"/>
              </a:ext>
            </a:extLst>
          </p:cNvPr>
          <p:cNvGrpSpPr/>
          <p:nvPr/>
        </p:nvGrpSpPr>
        <p:grpSpPr>
          <a:xfrm>
            <a:off x="0" y="2456848"/>
            <a:ext cx="9181071" cy="1944304"/>
            <a:chOff x="0" y="529389"/>
            <a:chExt cx="9181071" cy="1944304"/>
          </a:xfrm>
        </p:grpSpPr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6B7E9A21-A64A-B11E-3A76-D5A79BF61BBF}"/>
                </a:ext>
              </a:extLst>
            </p:cNvPr>
            <p:cNvSpPr/>
            <p:nvPr/>
          </p:nvSpPr>
          <p:spPr>
            <a:xfrm>
              <a:off x="0" y="529389"/>
              <a:ext cx="9144000" cy="1944304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1555FA0D-A1AB-E25D-DD62-1015C35DA240}"/>
                </a:ext>
              </a:extLst>
            </p:cNvPr>
            <p:cNvSpPr txBox="1"/>
            <p:nvPr/>
          </p:nvSpPr>
          <p:spPr>
            <a:xfrm>
              <a:off x="37071" y="747285"/>
              <a:ext cx="914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750" b="1" dirty="0"/>
                <a:t>大阪府青少年健全育成条例により、次のとおり夜間の青少年の入場をお断りいたします</a:t>
              </a:r>
              <a:r>
                <a:rPr kumimoji="1" lang="ja-JP" altLang="en-US" b="1" dirty="0"/>
                <a:t>。</a:t>
              </a: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E5B98936-59E0-57BE-7308-CC7DE1477C50}"/>
                </a:ext>
              </a:extLst>
            </p:cNvPr>
            <p:cNvSpPr txBox="1"/>
            <p:nvPr/>
          </p:nvSpPr>
          <p:spPr>
            <a:xfrm>
              <a:off x="6831129" y="1216955"/>
              <a:ext cx="2229050" cy="11272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kumimoji="1" lang="ja-JP" altLang="en-US" sz="1200" b="1" dirty="0"/>
                <a:t>このため、当店ではお客様の年齢を確認させていただくことがあります。</a:t>
              </a:r>
              <a:endParaRPr kumimoji="1" lang="en-US" altLang="ja-JP" sz="1200" b="1" dirty="0"/>
            </a:p>
            <a:p>
              <a:pPr>
                <a:lnSpc>
                  <a:spcPts val="2400"/>
                </a:lnSpc>
              </a:pPr>
              <a:r>
                <a:rPr kumimoji="1" lang="ja-JP" altLang="en-US" sz="1200" b="1" dirty="0"/>
                <a:t>皆様のご協力をお願いします。</a:t>
              </a:r>
              <a:endParaRPr kumimoji="1" lang="en-US" altLang="ja-JP" sz="1200" b="1" dirty="0"/>
            </a:p>
          </p:txBody>
        </p:sp>
      </p:grpSp>
      <p:graphicFrame>
        <p:nvGraphicFramePr>
          <p:cNvPr id="15" name="表 5">
            <a:extLst>
              <a:ext uri="{FF2B5EF4-FFF2-40B4-BE49-F238E27FC236}">
                <a16:creationId xmlns:a16="http://schemas.microsoft.com/office/drawing/2014/main" id="{5EBA587B-8268-E866-AB64-46414FFA09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5486615"/>
              </p:ext>
            </p:extLst>
          </p:nvPr>
        </p:nvGraphicFramePr>
        <p:xfrm>
          <a:off x="224588" y="3187204"/>
          <a:ext cx="6522720" cy="1041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2893">
                  <a:extLst>
                    <a:ext uri="{9D8B030D-6E8A-4147-A177-3AD203B41FA5}">
                      <a16:colId xmlns:a16="http://schemas.microsoft.com/office/drawing/2014/main" val="1699003925"/>
                    </a:ext>
                  </a:extLst>
                </a:gridCol>
                <a:gridCol w="2829827">
                  <a:extLst>
                    <a:ext uri="{9D8B030D-6E8A-4147-A177-3AD203B41FA5}">
                      <a16:colId xmlns:a16="http://schemas.microsoft.com/office/drawing/2014/main" val="722672920"/>
                    </a:ext>
                  </a:extLst>
                </a:gridCol>
              </a:tblGrid>
              <a:tr h="5208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１６歳未満の方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午後７時から翌日の午前５時まで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6943721"/>
                  </a:ext>
                </a:extLst>
              </a:tr>
              <a:tr h="5208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１６歳未満の者で保護者が同伴されている方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１６歳以上１８歳未満の方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午後１０時から翌日の午前５時まで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6799579"/>
                  </a:ext>
                </a:extLst>
              </a:tr>
            </a:tbl>
          </a:graphicData>
        </a:graphic>
      </p:graphicFrame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A4D4270E-463A-7EFC-ACEF-6344C1162311}"/>
              </a:ext>
            </a:extLst>
          </p:cNvPr>
          <p:cNvGrpSpPr/>
          <p:nvPr/>
        </p:nvGrpSpPr>
        <p:grpSpPr>
          <a:xfrm>
            <a:off x="0" y="4864464"/>
            <a:ext cx="9181071" cy="1944304"/>
            <a:chOff x="0" y="529389"/>
            <a:chExt cx="9181071" cy="1944304"/>
          </a:xfrm>
        </p:grpSpPr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ED68D8B7-9816-F1DE-05DA-8FAD33ED6432}"/>
                </a:ext>
              </a:extLst>
            </p:cNvPr>
            <p:cNvSpPr/>
            <p:nvPr/>
          </p:nvSpPr>
          <p:spPr>
            <a:xfrm>
              <a:off x="0" y="529389"/>
              <a:ext cx="9144000" cy="1944304"/>
            </a:xfrm>
            <a:prstGeom prst="rect">
              <a:avLst/>
            </a:prstGeom>
            <a:solidFill>
              <a:srgbClr val="EC04D0"/>
            </a:solidFill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820D961C-31E8-81F0-2E04-5C6544B00137}"/>
                </a:ext>
              </a:extLst>
            </p:cNvPr>
            <p:cNvSpPr txBox="1"/>
            <p:nvPr/>
          </p:nvSpPr>
          <p:spPr>
            <a:xfrm>
              <a:off x="37071" y="747285"/>
              <a:ext cx="914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750" b="1" dirty="0">
                  <a:solidFill>
                    <a:schemeClr val="bg1"/>
                  </a:solidFill>
                </a:rPr>
                <a:t>大阪府青少年健全育成条例により、次のとおり夜間の青少年の入場をお断りいたします</a:t>
              </a:r>
              <a:r>
                <a:rPr kumimoji="1" lang="ja-JP" altLang="en-US" b="1" dirty="0">
                  <a:solidFill>
                    <a:schemeClr val="bg1"/>
                  </a:solidFill>
                </a:rPr>
                <a:t>。</a:t>
              </a:r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46F34BAB-7C69-5756-9605-9EC3F9E34585}"/>
                </a:ext>
              </a:extLst>
            </p:cNvPr>
            <p:cNvSpPr txBox="1"/>
            <p:nvPr/>
          </p:nvSpPr>
          <p:spPr>
            <a:xfrm>
              <a:off x="6831129" y="1216955"/>
              <a:ext cx="2229050" cy="11272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kumimoji="1" lang="ja-JP" altLang="en-US" sz="1200" b="1" dirty="0">
                  <a:solidFill>
                    <a:schemeClr val="bg1"/>
                  </a:solidFill>
                </a:rPr>
                <a:t>このため、当店ではお客様の年齢を確認させていただくことがあります。</a:t>
              </a:r>
              <a:endParaRPr kumimoji="1" lang="en-US" altLang="ja-JP" sz="1200" b="1" dirty="0">
                <a:solidFill>
                  <a:schemeClr val="bg1"/>
                </a:solidFill>
              </a:endParaRPr>
            </a:p>
            <a:p>
              <a:pPr>
                <a:lnSpc>
                  <a:spcPts val="2400"/>
                </a:lnSpc>
              </a:pPr>
              <a:r>
                <a:rPr kumimoji="1" lang="ja-JP" altLang="en-US" sz="1200" b="1" dirty="0">
                  <a:solidFill>
                    <a:schemeClr val="bg1"/>
                  </a:solidFill>
                </a:rPr>
                <a:t>皆様のご協力をお願いします。</a:t>
              </a:r>
              <a:endParaRPr kumimoji="1" lang="en-US" altLang="ja-JP" sz="1200" b="1" dirty="0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20" name="表 5">
            <a:extLst>
              <a:ext uri="{FF2B5EF4-FFF2-40B4-BE49-F238E27FC236}">
                <a16:creationId xmlns:a16="http://schemas.microsoft.com/office/drawing/2014/main" id="{7FD6F5D0-4A23-1139-AE8F-037F69EA84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1207314"/>
              </p:ext>
            </p:extLst>
          </p:nvPr>
        </p:nvGraphicFramePr>
        <p:xfrm>
          <a:off x="224588" y="5594820"/>
          <a:ext cx="6522720" cy="1041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2893">
                  <a:extLst>
                    <a:ext uri="{9D8B030D-6E8A-4147-A177-3AD203B41FA5}">
                      <a16:colId xmlns:a16="http://schemas.microsoft.com/office/drawing/2014/main" val="1699003925"/>
                    </a:ext>
                  </a:extLst>
                </a:gridCol>
                <a:gridCol w="2829827">
                  <a:extLst>
                    <a:ext uri="{9D8B030D-6E8A-4147-A177-3AD203B41FA5}">
                      <a16:colId xmlns:a16="http://schemas.microsoft.com/office/drawing/2014/main" val="722672920"/>
                    </a:ext>
                  </a:extLst>
                </a:gridCol>
              </a:tblGrid>
              <a:tr h="5208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１６歳未満の方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午後７時から翌日の午前５時まで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6943721"/>
                  </a:ext>
                </a:extLst>
              </a:tr>
              <a:tr h="5208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１６歳未満の者で保護者が同伴されている方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１６歳以上１８歳未満の方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午後１０時から翌日の午前５時まで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67995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6391362"/>
      </p:ext>
    </p:extLst>
  </p:cSld>
  <p:clrMapOvr>
    <a:masterClrMapping/>
  </p:clrMapOvr>
</p:sld>
</file>

<file path=ppt/theme/theme1.xml><?xml version="1.0" encoding="utf-8"?>
<a:theme xmlns:a="http://schemas.openxmlformats.org/drawingml/2006/main" name="パーセル">
  <a:themeElements>
    <a:clrScheme name="パーセル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パーセル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パーセル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TM10001115[[fn=パーセル]]</Template>
  <TotalTime>148</TotalTime>
  <Words>328</Words>
  <Application>Microsoft Office PowerPoint</Application>
  <PresentationFormat>画面に合わせる (4:3)</PresentationFormat>
  <Paragraphs>32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BIZ UDPゴシック</vt:lpstr>
      <vt:lpstr>HGｺﾞｼｯｸE</vt:lpstr>
      <vt:lpstr>Arial</vt:lpstr>
      <vt:lpstr>Gill Sans MT</vt:lpstr>
      <vt:lpstr>パーセル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良正 田中</dc:creator>
  <cp:lastModifiedBy>田中　良正</cp:lastModifiedBy>
  <cp:revision>4</cp:revision>
  <cp:lastPrinted>2022-08-03T05:30:32Z</cp:lastPrinted>
  <dcterms:created xsi:type="dcterms:W3CDTF">2022-07-30T09:36:40Z</dcterms:created>
  <dcterms:modified xsi:type="dcterms:W3CDTF">2022-08-03T05:32:39Z</dcterms:modified>
</cp:coreProperties>
</file>