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40538" cy="10693400"/>
  <p:notesSz cx="6807200" cy="99393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42" y="-72"/>
      </p:cViewPr>
      <p:guideLst>
        <p:guide orient="horz" pos="3368"/>
        <p:guide pos="215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3040" y="3321887"/>
            <a:ext cx="5814458"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6081" y="6059593"/>
            <a:ext cx="4788377"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218B862-B5BC-426A-97AE-45A7DFD9990C}" type="datetimeFigureOut">
              <a:rPr kumimoji="1" lang="ja-JP" altLang="en-US" smtClean="0"/>
              <a:t>2017/11/9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B1101A-1A9B-4E2B-AB43-0F0D94489982}" type="slidenum">
              <a:rPr kumimoji="1" lang="ja-JP" altLang="en-US" smtClean="0"/>
              <a:t>‹#›</a:t>
            </a:fld>
            <a:endParaRPr kumimoji="1" lang="ja-JP" altLang="en-US"/>
          </a:p>
        </p:txBody>
      </p:sp>
    </p:spTree>
    <p:extLst>
      <p:ext uri="{BB962C8B-B14F-4D97-AF65-F5344CB8AC3E}">
        <p14:creationId xmlns:p14="http://schemas.microsoft.com/office/powerpoint/2010/main" val="1797475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218B862-B5BC-426A-97AE-45A7DFD9990C}" type="datetimeFigureOut">
              <a:rPr kumimoji="1" lang="ja-JP" altLang="en-US" smtClean="0"/>
              <a:t>2017/11/9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B1101A-1A9B-4E2B-AB43-0F0D94489982}" type="slidenum">
              <a:rPr kumimoji="1" lang="ja-JP" altLang="en-US" smtClean="0"/>
              <a:t>‹#›</a:t>
            </a:fld>
            <a:endParaRPr kumimoji="1" lang="ja-JP" altLang="en-US"/>
          </a:p>
        </p:txBody>
      </p:sp>
    </p:spTree>
    <p:extLst>
      <p:ext uri="{BB962C8B-B14F-4D97-AF65-F5344CB8AC3E}">
        <p14:creationId xmlns:p14="http://schemas.microsoft.com/office/powerpoint/2010/main" val="1869553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19542" y="571802"/>
            <a:ext cx="1154342" cy="1216374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6521" y="571802"/>
            <a:ext cx="3349014" cy="1216374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218B862-B5BC-426A-97AE-45A7DFD9990C}" type="datetimeFigureOut">
              <a:rPr kumimoji="1" lang="ja-JP" altLang="en-US" smtClean="0"/>
              <a:t>2017/11/9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B1101A-1A9B-4E2B-AB43-0F0D94489982}" type="slidenum">
              <a:rPr kumimoji="1" lang="ja-JP" altLang="en-US" smtClean="0"/>
              <a:t>‹#›</a:t>
            </a:fld>
            <a:endParaRPr kumimoji="1" lang="ja-JP" altLang="en-US"/>
          </a:p>
        </p:txBody>
      </p:sp>
    </p:spTree>
    <p:extLst>
      <p:ext uri="{BB962C8B-B14F-4D97-AF65-F5344CB8AC3E}">
        <p14:creationId xmlns:p14="http://schemas.microsoft.com/office/powerpoint/2010/main" val="1217056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218B862-B5BC-426A-97AE-45A7DFD9990C}" type="datetimeFigureOut">
              <a:rPr kumimoji="1" lang="ja-JP" altLang="en-US" smtClean="0"/>
              <a:t>2017/11/9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B1101A-1A9B-4E2B-AB43-0F0D94489982}" type="slidenum">
              <a:rPr kumimoji="1" lang="ja-JP" altLang="en-US" smtClean="0"/>
              <a:t>‹#›</a:t>
            </a:fld>
            <a:endParaRPr kumimoji="1" lang="ja-JP" altLang="en-US"/>
          </a:p>
        </p:txBody>
      </p:sp>
    </p:spTree>
    <p:extLst>
      <p:ext uri="{BB962C8B-B14F-4D97-AF65-F5344CB8AC3E}">
        <p14:creationId xmlns:p14="http://schemas.microsoft.com/office/powerpoint/2010/main" val="1441026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0356" y="6871500"/>
            <a:ext cx="5814458" cy="2123828"/>
          </a:xfrm>
        </p:spPr>
        <p:txBody>
          <a:bodyPr anchor="t"/>
          <a:lstStyle>
            <a:lvl1pPr algn="l">
              <a:defRPr sz="4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0356" y="4532321"/>
            <a:ext cx="5814458" cy="2339180"/>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218B862-B5BC-426A-97AE-45A7DFD9990C}" type="datetimeFigureOut">
              <a:rPr kumimoji="1" lang="ja-JP" altLang="en-US" smtClean="0"/>
              <a:t>2017/11/9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B1101A-1A9B-4E2B-AB43-0F0D94489982}" type="slidenum">
              <a:rPr kumimoji="1" lang="ja-JP" altLang="en-US" smtClean="0"/>
              <a:t>‹#›</a:t>
            </a:fld>
            <a:endParaRPr kumimoji="1" lang="ja-JP" altLang="en-US"/>
          </a:p>
        </p:txBody>
      </p:sp>
    </p:spTree>
    <p:extLst>
      <p:ext uri="{BB962C8B-B14F-4D97-AF65-F5344CB8AC3E}">
        <p14:creationId xmlns:p14="http://schemas.microsoft.com/office/powerpoint/2010/main" val="3999591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6521" y="3326836"/>
            <a:ext cx="2251677" cy="9408708"/>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2207" y="3326836"/>
            <a:ext cx="2251677" cy="9408708"/>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218B862-B5BC-426A-97AE-45A7DFD9990C}" type="datetimeFigureOut">
              <a:rPr kumimoji="1" lang="ja-JP" altLang="en-US" smtClean="0"/>
              <a:t>2017/11/9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DB1101A-1A9B-4E2B-AB43-0F0D94489982}" type="slidenum">
              <a:rPr kumimoji="1" lang="ja-JP" altLang="en-US" smtClean="0"/>
              <a:t>‹#›</a:t>
            </a:fld>
            <a:endParaRPr kumimoji="1" lang="ja-JP" altLang="en-US"/>
          </a:p>
        </p:txBody>
      </p:sp>
    </p:spTree>
    <p:extLst>
      <p:ext uri="{BB962C8B-B14F-4D97-AF65-F5344CB8AC3E}">
        <p14:creationId xmlns:p14="http://schemas.microsoft.com/office/powerpoint/2010/main" val="2516796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027" y="428233"/>
            <a:ext cx="6156484" cy="178223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028" y="2393640"/>
            <a:ext cx="3022426"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028" y="3391194"/>
            <a:ext cx="3022426"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4899" y="2393640"/>
            <a:ext cx="3023613"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4899" y="3391194"/>
            <a:ext cx="302361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218B862-B5BC-426A-97AE-45A7DFD9990C}" type="datetimeFigureOut">
              <a:rPr kumimoji="1" lang="ja-JP" altLang="en-US" smtClean="0"/>
              <a:t>2017/11/9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DB1101A-1A9B-4E2B-AB43-0F0D94489982}" type="slidenum">
              <a:rPr kumimoji="1" lang="ja-JP" altLang="en-US" smtClean="0"/>
              <a:t>‹#›</a:t>
            </a:fld>
            <a:endParaRPr kumimoji="1" lang="ja-JP" altLang="en-US"/>
          </a:p>
        </p:txBody>
      </p:sp>
    </p:spTree>
    <p:extLst>
      <p:ext uri="{BB962C8B-B14F-4D97-AF65-F5344CB8AC3E}">
        <p14:creationId xmlns:p14="http://schemas.microsoft.com/office/powerpoint/2010/main" val="6993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218B862-B5BC-426A-97AE-45A7DFD9990C}" type="datetimeFigureOut">
              <a:rPr kumimoji="1" lang="ja-JP" altLang="en-US" smtClean="0"/>
              <a:t>2017/11/9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DB1101A-1A9B-4E2B-AB43-0F0D94489982}" type="slidenum">
              <a:rPr kumimoji="1" lang="ja-JP" altLang="en-US" smtClean="0"/>
              <a:t>‹#›</a:t>
            </a:fld>
            <a:endParaRPr kumimoji="1" lang="ja-JP" altLang="en-US"/>
          </a:p>
        </p:txBody>
      </p:sp>
    </p:spTree>
    <p:extLst>
      <p:ext uri="{BB962C8B-B14F-4D97-AF65-F5344CB8AC3E}">
        <p14:creationId xmlns:p14="http://schemas.microsoft.com/office/powerpoint/2010/main" val="3000731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218B862-B5BC-426A-97AE-45A7DFD9990C}" type="datetimeFigureOut">
              <a:rPr kumimoji="1" lang="ja-JP" altLang="en-US" smtClean="0"/>
              <a:t>2017/11/9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DB1101A-1A9B-4E2B-AB43-0F0D94489982}" type="slidenum">
              <a:rPr kumimoji="1" lang="ja-JP" altLang="en-US" smtClean="0"/>
              <a:t>‹#›</a:t>
            </a:fld>
            <a:endParaRPr kumimoji="1" lang="ja-JP" altLang="en-US"/>
          </a:p>
        </p:txBody>
      </p:sp>
    </p:spTree>
    <p:extLst>
      <p:ext uri="{BB962C8B-B14F-4D97-AF65-F5344CB8AC3E}">
        <p14:creationId xmlns:p14="http://schemas.microsoft.com/office/powerpoint/2010/main" val="4097041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028" y="425757"/>
            <a:ext cx="2250490" cy="1811937"/>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74461" y="425758"/>
            <a:ext cx="3824052"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028" y="2237694"/>
            <a:ext cx="2250490" cy="731458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218B862-B5BC-426A-97AE-45A7DFD9990C}" type="datetimeFigureOut">
              <a:rPr kumimoji="1" lang="ja-JP" altLang="en-US" smtClean="0"/>
              <a:t>2017/11/9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DB1101A-1A9B-4E2B-AB43-0F0D94489982}" type="slidenum">
              <a:rPr kumimoji="1" lang="ja-JP" altLang="en-US" smtClean="0"/>
              <a:t>‹#›</a:t>
            </a:fld>
            <a:endParaRPr kumimoji="1" lang="ja-JP" altLang="en-US"/>
          </a:p>
        </p:txBody>
      </p:sp>
    </p:spTree>
    <p:extLst>
      <p:ext uri="{BB962C8B-B14F-4D97-AF65-F5344CB8AC3E}">
        <p14:creationId xmlns:p14="http://schemas.microsoft.com/office/powerpoint/2010/main" val="7868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0793" y="7485381"/>
            <a:ext cx="4104323" cy="883692"/>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0793" y="955475"/>
            <a:ext cx="4104323"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ー 3"/>
          <p:cNvSpPr>
            <a:spLocks noGrp="1"/>
          </p:cNvSpPr>
          <p:nvPr>
            <p:ph type="body" sz="half" idx="2"/>
          </p:nvPr>
        </p:nvSpPr>
        <p:spPr>
          <a:xfrm>
            <a:off x="1340793" y="8369073"/>
            <a:ext cx="4104323" cy="125498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218B862-B5BC-426A-97AE-45A7DFD9990C}" type="datetimeFigureOut">
              <a:rPr kumimoji="1" lang="ja-JP" altLang="en-US" smtClean="0"/>
              <a:t>2017/11/9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DB1101A-1A9B-4E2B-AB43-0F0D94489982}" type="slidenum">
              <a:rPr kumimoji="1" lang="ja-JP" altLang="en-US" smtClean="0"/>
              <a:t>‹#›</a:t>
            </a:fld>
            <a:endParaRPr kumimoji="1" lang="ja-JP" altLang="en-US"/>
          </a:p>
        </p:txBody>
      </p:sp>
    </p:spTree>
    <p:extLst>
      <p:ext uri="{BB962C8B-B14F-4D97-AF65-F5344CB8AC3E}">
        <p14:creationId xmlns:p14="http://schemas.microsoft.com/office/powerpoint/2010/main" val="982355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027" y="428233"/>
            <a:ext cx="6156484" cy="1782233"/>
          </a:xfrm>
          <a:prstGeom prst="rect">
            <a:avLst/>
          </a:prstGeom>
        </p:spPr>
        <p:txBody>
          <a:bodyPr vert="horz" lIns="104306" tIns="52153" rIns="104306" bIns="5215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027" y="2495130"/>
            <a:ext cx="6156484" cy="7057149"/>
          </a:xfrm>
          <a:prstGeom prst="rect">
            <a:avLst/>
          </a:prstGeom>
        </p:spPr>
        <p:txBody>
          <a:bodyPr vert="horz" lIns="104306" tIns="52153" rIns="104306" bIns="5215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027" y="9911199"/>
            <a:ext cx="1596126"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E218B862-B5BC-426A-97AE-45A7DFD9990C}" type="datetimeFigureOut">
              <a:rPr kumimoji="1" lang="ja-JP" altLang="en-US" smtClean="0"/>
              <a:t>2017/11/9</a:t>
            </a:fld>
            <a:endParaRPr kumimoji="1" lang="ja-JP" altLang="en-US"/>
          </a:p>
        </p:txBody>
      </p:sp>
      <p:sp>
        <p:nvSpPr>
          <p:cNvPr id="5" name="フッター プレースホルダー 4"/>
          <p:cNvSpPr>
            <a:spLocks noGrp="1"/>
          </p:cNvSpPr>
          <p:nvPr>
            <p:ph type="ftr" sz="quarter" idx="3"/>
          </p:nvPr>
        </p:nvSpPr>
        <p:spPr>
          <a:xfrm>
            <a:off x="2337184" y="9911199"/>
            <a:ext cx="216617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02386" y="9911199"/>
            <a:ext cx="1596126"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0DB1101A-1A9B-4E2B-AB43-0F0D94489982}" type="slidenum">
              <a:rPr kumimoji="1" lang="ja-JP" altLang="en-US" smtClean="0"/>
              <a:t>‹#›</a:t>
            </a:fld>
            <a:endParaRPr kumimoji="1" lang="ja-JP" altLang="en-US"/>
          </a:p>
        </p:txBody>
      </p:sp>
    </p:spTree>
    <p:extLst>
      <p:ext uri="{BB962C8B-B14F-4D97-AF65-F5344CB8AC3E}">
        <p14:creationId xmlns:p14="http://schemas.microsoft.com/office/powerpoint/2010/main" val="4079250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2"/>
          <p:cNvSpPr txBox="1"/>
          <p:nvPr/>
        </p:nvSpPr>
        <p:spPr>
          <a:xfrm>
            <a:off x="388468" y="1242244"/>
            <a:ext cx="6200153" cy="557585"/>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lIns="104306" tIns="52153" rIns="104306" bIns="52153"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050" dirty="0">
                <a:latin typeface="HG丸ｺﾞｼｯｸM-PRO" panose="020F0600000000000000" pitchFamily="50" charset="-128"/>
                <a:ea typeface="HG丸ｺﾞｼｯｸM-PRO" panose="020F0600000000000000" pitchFamily="50" charset="-128"/>
              </a:rPr>
              <a:t>スマートフォンやアプリ</a:t>
            </a:r>
            <a:r>
              <a:rPr lang="ja-JP" altLang="en-US" sz="1050" dirty="0" smtClean="0">
                <a:latin typeface="HG丸ｺﾞｼｯｸM-PRO" panose="020F0600000000000000" pitchFamily="50" charset="-128"/>
                <a:ea typeface="HG丸ｺﾞｼｯｸM-PRO" panose="020F0600000000000000" pitchFamily="50" charset="-128"/>
              </a:rPr>
              <a:t>・無線</a:t>
            </a:r>
            <a:r>
              <a:rPr lang="ja-JP" altLang="en-US" sz="1050" dirty="0">
                <a:latin typeface="HG丸ｺﾞｼｯｸM-PRO" panose="020F0600000000000000" pitchFamily="50" charset="-128"/>
                <a:ea typeface="HG丸ｺﾞｼｯｸM-PRO" panose="020F0600000000000000" pitchFamily="50" charset="-128"/>
              </a:rPr>
              <a:t>ＬＡＮ経由のインターネット接続が普及し、フィルタリング利用率が低迷。こうした状況に対応するため、フィルタリングの利用の促進を図るための法改正が行われた。</a:t>
            </a:r>
          </a:p>
        </p:txBody>
      </p:sp>
      <p:sp>
        <p:nvSpPr>
          <p:cNvPr id="5" name="テキスト ボックス 2"/>
          <p:cNvSpPr txBox="1"/>
          <p:nvPr/>
        </p:nvSpPr>
        <p:spPr>
          <a:xfrm>
            <a:off x="342529" y="551207"/>
            <a:ext cx="6462116" cy="40300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104306" tIns="52153" rIns="104306" bIns="52153"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b="1" dirty="0">
                <a:latin typeface="+mn-ea"/>
              </a:rPr>
              <a:t>青少年インターネット環境整備法改正に</a:t>
            </a:r>
            <a:r>
              <a:rPr lang="ja-JP" altLang="en-US" sz="1200" b="1" dirty="0" smtClean="0">
                <a:latin typeface="+mn-ea"/>
              </a:rPr>
              <a:t>伴う大阪府青少年</a:t>
            </a:r>
            <a:r>
              <a:rPr lang="ja-JP" altLang="en-US" sz="1200" b="1" dirty="0">
                <a:latin typeface="+mn-ea"/>
              </a:rPr>
              <a:t>健全育成条例</a:t>
            </a:r>
            <a:r>
              <a:rPr lang="ja-JP" altLang="en-US" sz="1200" b="1" dirty="0" smtClean="0">
                <a:latin typeface="+mn-ea"/>
              </a:rPr>
              <a:t>の一部改正</a:t>
            </a:r>
            <a:r>
              <a:rPr lang="ja-JP" altLang="en-US" sz="1200" b="1" dirty="0">
                <a:latin typeface="+mn-ea"/>
              </a:rPr>
              <a:t>について</a:t>
            </a:r>
          </a:p>
        </p:txBody>
      </p:sp>
      <p:sp>
        <p:nvSpPr>
          <p:cNvPr id="6" name="テキスト ボックス 5"/>
          <p:cNvSpPr txBox="1"/>
          <p:nvPr/>
        </p:nvSpPr>
        <p:spPr>
          <a:xfrm>
            <a:off x="261817" y="954212"/>
            <a:ext cx="3878532" cy="289991"/>
          </a:xfrm>
          <a:prstGeom prst="rect">
            <a:avLst/>
          </a:prstGeom>
          <a:noFill/>
        </p:spPr>
        <p:txBody>
          <a:bodyPr wrap="square" lIns="104306" tIns="52153" rIns="104306" bIns="52153" rtlCol="0">
            <a:spAutoFit/>
          </a:bodyPr>
          <a:lstStyle/>
          <a:p>
            <a:r>
              <a:rPr lang="ja-JP" altLang="en-US" sz="1200" b="1" dirty="0">
                <a:latin typeface="+mn-ea"/>
              </a:rPr>
              <a:t>１．</a:t>
            </a:r>
            <a:r>
              <a:rPr lang="ja-JP" altLang="en-US" sz="1100" b="1" dirty="0">
                <a:latin typeface="+mn-ea"/>
              </a:rPr>
              <a:t>青少年インターネット環境整備法の改正内容</a:t>
            </a:r>
          </a:p>
        </p:txBody>
      </p:sp>
      <p:grpSp>
        <p:nvGrpSpPr>
          <p:cNvPr id="39" name="グループ化 38"/>
          <p:cNvGrpSpPr/>
          <p:nvPr/>
        </p:nvGrpSpPr>
        <p:grpSpPr>
          <a:xfrm>
            <a:off x="388468" y="2192013"/>
            <a:ext cx="6286766" cy="1284874"/>
            <a:chOff x="492311" y="1907704"/>
            <a:chExt cx="6302815" cy="1098704"/>
          </a:xfrm>
        </p:grpSpPr>
        <p:sp>
          <p:nvSpPr>
            <p:cNvPr id="17" name="正方形/長方形 16"/>
            <p:cNvSpPr/>
            <p:nvPr/>
          </p:nvSpPr>
          <p:spPr>
            <a:xfrm>
              <a:off x="2413670" y="2267744"/>
              <a:ext cx="2239466" cy="73866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4718564" y="2267744"/>
              <a:ext cx="2076562" cy="73866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492311" y="2265466"/>
              <a:ext cx="1875744" cy="73866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山形 11"/>
            <p:cNvSpPr/>
            <p:nvPr/>
          </p:nvSpPr>
          <p:spPr>
            <a:xfrm>
              <a:off x="4748733" y="1907704"/>
              <a:ext cx="2016224" cy="317069"/>
            </a:xfrm>
            <a:prstGeom prst="chevr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山形 10"/>
            <p:cNvSpPr/>
            <p:nvPr/>
          </p:nvSpPr>
          <p:spPr>
            <a:xfrm>
              <a:off x="2420888" y="1907704"/>
              <a:ext cx="2327845" cy="317069"/>
            </a:xfrm>
            <a:prstGeom prst="chevr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山形 9"/>
            <p:cNvSpPr/>
            <p:nvPr/>
          </p:nvSpPr>
          <p:spPr>
            <a:xfrm>
              <a:off x="609297" y="1908250"/>
              <a:ext cx="1842435" cy="326361"/>
            </a:xfrm>
            <a:prstGeom prst="chevr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テキスト ボックス 6"/>
            <p:cNvSpPr txBox="1"/>
            <p:nvPr/>
          </p:nvSpPr>
          <p:spPr>
            <a:xfrm>
              <a:off x="723541" y="1967029"/>
              <a:ext cx="1512168" cy="223704"/>
            </a:xfrm>
            <a:prstGeom prst="rect">
              <a:avLst/>
            </a:prstGeom>
            <a:noFill/>
          </p:spPr>
          <p:txBody>
            <a:bodyPr wrap="square" rtlCol="0">
              <a:spAutoFit/>
            </a:bodyPr>
            <a:lstStyle/>
            <a:p>
              <a:pPr algn="ctr"/>
              <a:r>
                <a:rPr lang="ja-JP" altLang="en-US" sz="1100" b="1" dirty="0"/>
                <a:t>青少年確認</a:t>
              </a:r>
            </a:p>
          </p:txBody>
        </p:sp>
        <p:sp>
          <p:nvSpPr>
            <p:cNvPr id="8" name="テキスト ボックス 7"/>
            <p:cNvSpPr txBox="1"/>
            <p:nvPr/>
          </p:nvSpPr>
          <p:spPr>
            <a:xfrm>
              <a:off x="2448975" y="1962186"/>
              <a:ext cx="2304256" cy="223704"/>
            </a:xfrm>
            <a:prstGeom prst="rect">
              <a:avLst/>
            </a:prstGeom>
            <a:noFill/>
          </p:spPr>
          <p:txBody>
            <a:bodyPr wrap="square" rtlCol="0">
              <a:spAutoFit/>
            </a:bodyPr>
            <a:lstStyle/>
            <a:p>
              <a:pPr algn="ctr"/>
              <a:r>
                <a:rPr lang="ja-JP" altLang="en-US" sz="1100" b="1" dirty="0"/>
                <a:t>フィルタリング説明</a:t>
              </a:r>
            </a:p>
          </p:txBody>
        </p:sp>
        <p:sp>
          <p:nvSpPr>
            <p:cNvPr id="9" name="テキスト ボックス 8"/>
            <p:cNvSpPr txBox="1"/>
            <p:nvPr/>
          </p:nvSpPr>
          <p:spPr>
            <a:xfrm>
              <a:off x="4849448" y="1957594"/>
              <a:ext cx="1805360" cy="223704"/>
            </a:xfrm>
            <a:prstGeom prst="rect">
              <a:avLst/>
            </a:prstGeom>
            <a:noFill/>
          </p:spPr>
          <p:txBody>
            <a:bodyPr wrap="square" rtlCol="0">
              <a:spAutoFit/>
            </a:bodyPr>
            <a:lstStyle/>
            <a:p>
              <a:pPr algn="ctr"/>
              <a:r>
                <a:rPr lang="ja-JP" altLang="en-US" sz="1100" b="1" dirty="0"/>
                <a:t>フィルタリング有効化措置</a:t>
              </a:r>
            </a:p>
          </p:txBody>
        </p:sp>
        <p:sp>
          <p:nvSpPr>
            <p:cNvPr id="13" name="テキスト ボックス 12"/>
            <p:cNvSpPr txBox="1"/>
            <p:nvPr/>
          </p:nvSpPr>
          <p:spPr>
            <a:xfrm>
              <a:off x="504942" y="2388615"/>
              <a:ext cx="1863113" cy="493466"/>
            </a:xfrm>
            <a:prstGeom prst="rect">
              <a:avLst/>
            </a:prstGeom>
            <a:noFill/>
            <a:ln>
              <a:noFill/>
            </a:ln>
          </p:spPr>
          <p:txBody>
            <a:bodyPr wrap="square" rtlCol="0">
              <a:spAutoFit/>
            </a:bodyPr>
            <a:lstStyle/>
            <a:p>
              <a:r>
                <a:rPr lang="ja-JP" altLang="en-US" sz="1050" dirty="0">
                  <a:latin typeface="HG丸ｺﾞｼｯｸM-PRO" panose="020F0600000000000000" pitchFamily="50" charset="-128"/>
                  <a:ea typeface="HG丸ｺﾞｼｯｸM-PRO" panose="020F0600000000000000" pitchFamily="50" charset="-128"/>
                </a:rPr>
                <a:t>契約締結者又は携帯</a:t>
              </a:r>
              <a:r>
                <a:rPr lang="ja-JP" altLang="en-US" sz="1050" dirty="0" smtClean="0">
                  <a:latin typeface="HG丸ｺﾞｼｯｸM-PRO" panose="020F0600000000000000" pitchFamily="50" charset="-128"/>
                  <a:ea typeface="HG丸ｺﾞｼｯｸM-PRO" panose="020F0600000000000000" pitchFamily="50" charset="-128"/>
                </a:rPr>
                <a:t>電話</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端末</a:t>
              </a:r>
              <a:r>
                <a:rPr lang="ja-JP" altLang="en-US" sz="1050" dirty="0">
                  <a:latin typeface="HG丸ｺﾞｼｯｸM-PRO" panose="020F0600000000000000" pitchFamily="50" charset="-128"/>
                  <a:ea typeface="HG丸ｺﾞｼｯｸM-PRO" panose="020F0600000000000000" pitchFamily="50" charset="-128"/>
                </a:rPr>
                <a:t>の使用者が</a:t>
              </a:r>
              <a:r>
                <a:rPr lang="en-US" altLang="ja-JP" sz="1050" dirty="0">
                  <a:latin typeface="HG丸ｺﾞｼｯｸM-PRO" panose="020F0600000000000000" pitchFamily="50" charset="-128"/>
                  <a:ea typeface="HG丸ｺﾞｼｯｸM-PRO" panose="020F0600000000000000" pitchFamily="50" charset="-128"/>
                </a:rPr>
                <a:t>18</a:t>
              </a:r>
              <a:r>
                <a:rPr lang="ja-JP" altLang="en-US" sz="1050" dirty="0">
                  <a:latin typeface="HG丸ｺﾞｼｯｸM-PRO" panose="020F0600000000000000" pitchFamily="50" charset="-128"/>
                  <a:ea typeface="HG丸ｺﾞｼｯｸM-PRO" panose="020F0600000000000000" pitchFamily="50" charset="-128"/>
                </a:rPr>
                <a:t>歳</a:t>
              </a:r>
              <a:r>
                <a:rPr lang="ja-JP" altLang="en-US" sz="1050" dirty="0" smtClean="0">
                  <a:latin typeface="HG丸ｺﾞｼｯｸM-PRO" panose="020F0600000000000000" pitchFamily="50" charset="-128"/>
                  <a:ea typeface="HG丸ｺﾞｼｯｸM-PRO" panose="020F0600000000000000" pitchFamily="50" charset="-128"/>
                </a:rPr>
                <a:t>未満</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か</a:t>
              </a:r>
              <a:r>
                <a:rPr lang="ja-JP" altLang="en-US" sz="1050" dirty="0">
                  <a:latin typeface="HG丸ｺﾞｼｯｸM-PRO" panose="020F0600000000000000" pitchFamily="50" charset="-128"/>
                  <a:ea typeface="HG丸ｺﾞｼｯｸM-PRO" panose="020F0600000000000000" pitchFamily="50" charset="-128"/>
                </a:rPr>
                <a:t>確認</a:t>
              </a:r>
            </a:p>
          </p:txBody>
        </p:sp>
        <p:sp>
          <p:nvSpPr>
            <p:cNvPr id="14" name="テキスト ボックス 13"/>
            <p:cNvSpPr txBox="1"/>
            <p:nvPr/>
          </p:nvSpPr>
          <p:spPr>
            <a:xfrm>
              <a:off x="2407680" y="2267744"/>
              <a:ext cx="2387934" cy="631636"/>
            </a:xfrm>
            <a:prstGeom prst="rect">
              <a:avLst/>
            </a:prstGeom>
            <a:noFill/>
            <a:ln>
              <a:noFill/>
            </a:ln>
          </p:spPr>
          <p:txBody>
            <a:bodyPr wrap="square" rtlCol="0">
              <a:spAutoFit/>
            </a:bodyPr>
            <a:lstStyle/>
            <a:p>
              <a:r>
                <a:rPr lang="ja-JP" altLang="en-US" sz="1050" dirty="0">
                  <a:latin typeface="HG丸ｺﾞｼｯｸM-PRO" panose="020F0600000000000000" pitchFamily="50" charset="-128"/>
                  <a:ea typeface="HG丸ｺﾞｼｯｸM-PRO" panose="020F0600000000000000" pitchFamily="50" charset="-128"/>
                </a:rPr>
                <a:t>①青少年有害情報を閲覧</a:t>
              </a:r>
              <a:r>
                <a:rPr lang="ja-JP" altLang="en-US" sz="1050" dirty="0" smtClean="0">
                  <a:latin typeface="HG丸ｺﾞｼｯｸM-PRO" panose="020F0600000000000000" pitchFamily="50" charset="-128"/>
                  <a:ea typeface="HG丸ｺﾞｼｯｸM-PRO" panose="020F0600000000000000" pitchFamily="50" charset="-128"/>
                </a:rPr>
                <a:t>する</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おそれ</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②フィルタリングの必要性・内容</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を</a:t>
              </a:r>
              <a:r>
                <a:rPr lang="ja-JP" altLang="en-US" sz="1050" dirty="0">
                  <a:latin typeface="HG丸ｺﾞｼｯｸM-PRO" panose="020F0600000000000000" pitchFamily="50" charset="-128"/>
                  <a:ea typeface="HG丸ｺﾞｼｯｸM-PRO" panose="020F0600000000000000" pitchFamily="50" charset="-128"/>
                </a:rPr>
                <a:t>保護者又は青少年に対し、説明</a:t>
              </a:r>
            </a:p>
          </p:txBody>
        </p:sp>
        <p:sp>
          <p:nvSpPr>
            <p:cNvPr id="15" name="テキスト ボックス 14"/>
            <p:cNvSpPr txBox="1"/>
            <p:nvPr/>
          </p:nvSpPr>
          <p:spPr>
            <a:xfrm>
              <a:off x="4758258" y="2290391"/>
              <a:ext cx="2016224" cy="631636"/>
            </a:xfrm>
            <a:prstGeom prst="rect">
              <a:avLst/>
            </a:prstGeom>
            <a:noFill/>
            <a:ln>
              <a:noFill/>
            </a:ln>
          </p:spPr>
          <p:txBody>
            <a:bodyPr wrap="square" rtlCol="0">
              <a:spAutoFit/>
            </a:bodyPr>
            <a:lstStyle/>
            <a:p>
              <a:r>
                <a:rPr lang="ja-JP" altLang="en-US" sz="1050" dirty="0">
                  <a:latin typeface="HG丸ｺﾞｼｯｸM-PRO" panose="020F0600000000000000" pitchFamily="50" charset="-128"/>
                  <a:ea typeface="HG丸ｺﾞｼｯｸM-PRO" panose="020F0600000000000000" pitchFamily="50" charset="-128"/>
                </a:rPr>
                <a:t>契約とセットで販売される携帯電話端末等について、販売時にフィルタリングソフトウェアやＯＳの設定を行う。</a:t>
              </a:r>
            </a:p>
          </p:txBody>
        </p:sp>
      </p:grpSp>
      <p:sp>
        <p:nvSpPr>
          <p:cNvPr id="19" name="テキスト ボックス 18"/>
          <p:cNvSpPr txBox="1"/>
          <p:nvPr/>
        </p:nvSpPr>
        <p:spPr>
          <a:xfrm>
            <a:off x="323926" y="3694074"/>
            <a:ext cx="6408712" cy="428490"/>
          </a:xfrm>
          <a:prstGeom prst="rect">
            <a:avLst/>
          </a:prstGeom>
          <a:noFill/>
        </p:spPr>
        <p:txBody>
          <a:bodyPr wrap="square" lIns="104306" tIns="52153" rIns="104306" bIns="52153" rtlCol="0">
            <a:spAutoFit/>
          </a:bodyPr>
          <a:lstStyle/>
          <a:p>
            <a:r>
              <a:rPr lang="en-US" altLang="ja-JP" sz="1050" dirty="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改正法の施行期日：公布の日（</a:t>
            </a:r>
            <a:r>
              <a:rPr lang="ja-JP" altLang="en-US" sz="1050" dirty="0" smtClean="0">
                <a:latin typeface="HG丸ｺﾞｼｯｸM-PRO" panose="020F0600000000000000" pitchFamily="50" charset="-128"/>
                <a:ea typeface="HG丸ｺﾞｼｯｸM-PRO" panose="020F0600000000000000" pitchFamily="50" charset="-128"/>
              </a:rPr>
              <a:t>平成</a:t>
            </a:r>
            <a:r>
              <a:rPr lang="en-US" altLang="ja-JP" sz="1050" dirty="0" smtClean="0">
                <a:latin typeface="HG丸ｺﾞｼｯｸM-PRO" panose="020F0600000000000000" pitchFamily="50" charset="-128"/>
                <a:ea typeface="HG丸ｺﾞｼｯｸM-PRO" panose="020F0600000000000000" pitchFamily="50" charset="-128"/>
              </a:rPr>
              <a:t>29</a:t>
            </a:r>
            <a:r>
              <a:rPr lang="ja-JP" altLang="en-US" sz="1050" dirty="0" smtClean="0">
                <a:latin typeface="HG丸ｺﾞｼｯｸM-PRO" panose="020F0600000000000000" pitchFamily="50" charset="-128"/>
                <a:ea typeface="HG丸ｺﾞｼｯｸM-PRO" panose="020F0600000000000000" pitchFamily="50" charset="-128"/>
              </a:rPr>
              <a:t>年</a:t>
            </a:r>
            <a:r>
              <a:rPr lang="ja-JP" altLang="en-US" sz="1050" dirty="0">
                <a:latin typeface="HG丸ｺﾞｼｯｸM-PRO" panose="020F0600000000000000" pitchFamily="50" charset="-128"/>
                <a:ea typeface="HG丸ｺﾞｼｯｸM-PRO" panose="020F0600000000000000" pitchFamily="50" charset="-128"/>
              </a:rPr>
              <a:t>６月</a:t>
            </a:r>
            <a:r>
              <a:rPr lang="en-US" altLang="ja-JP" sz="1050" dirty="0">
                <a:latin typeface="HG丸ｺﾞｼｯｸM-PRO" panose="020F0600000000000000" pitchFamily="50" charset="-128"/>
                <a:ea typeface="HG丸ｺﾞｼｯｸM-PRO" panose="020F0600000000000000" pitchFamily="50" charset="-128"/>
              </a:rPr>
              <a:t>23</a:t>
            </a:r>
            <a:r>
              <a:rPr lang="ja-JP" altLang="en-US" sz="1050" dirty="0">
                <a:latin typeface="HG丸ｺﾞｼｯｸM-PRO" panose="020F0600000000000000" pitchFamily="50" charset="-128"/>
                <a:ea typeface="HG丸ｺﾞｼｯｸM-PRO" panose="020F0600000000000000" pitchFamily="50" charset="-128"/>
              </a:rPr>
              <a:t>日）</a:t>
            </a:r>
            <a:r>
              <a:rPr lang="ja-JP" altLang="en-US" sz="1050" dirty="0" smtClean="0">
                <a:latin typeface="HG丸ｺﾞｼｯｸM-PRO" panose="020F0600000000000000" pitchFamily="50" charset="-128"/>
                <a:ea typeface="HG丸ｺﾞｼｯｸM-PRO" panose="020F0600000000000000" pitchFamily="50" charset="-128"/>
              </a:rPr>
              <a:t>から</a:t>
            </a:r>
            <a:r>
              <a:rPr lang="en-US" altLang="ja-JP" sz="1050" dirty="0" smtClean="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起算</a:t>
            </a:r>
            <a:r>
              <a:rPr lang="ja-JP" altLang="en-US" sz="1050" dirty="0">
                <a:latin typeface="HG丸ｺﾞｼｯｸM-PRO" panose="020F0600000000000000" pitchFamily="50" charset="-128"/>
                <a:ea typeface="HG丸ｺﾞｼｯｸM-PRO" panose="020F0600000000000000" pitchFamily="50" charset="-128"/>
              </a:rPr>
              <a:t>して１年を超えない範囲内に</a:t>
            </a:r>
            <a:r>
              <a:rPr lang="ja-JP" altLang="en-US" sz="1050" dirty="0" smtClean="0">
                <a:latin typeface="HG丸ｺﾞｼｯｸM-PRO" panose="020F0600000000000000" pitchFamily="50" charset="-128"/>
                <a:ea typeface="HG丸ｺﾞｼｯｸM-PRO" panose="020F0600000000000000" pitchFamily="50" charset="-128"/>
              </a:rPr>
              <a:t>おいて</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政令</a:t>
            </a:r>
            <a:r>
              <a:rPr lang="ja-JP" altLang="en-US" sz="1050" dirty="0">
                <a:latin typeface="HG丸ｺﾞｼｯｸM-PRO" panose="020F0600000000000000" pitchFamily="50" charset="-128"/>
                <a:ea typeface="HG丸ｺﾞｼｯｸM-PRO" panose="020F0600000000000000" pitchFamily="50" charset="-128"/>
              </a:rPr>
              <a:t>で定める日</a:t>
            </a:r>
            <a:r>
              <a:rPr lang="en-US" altLang="ja-JP" sz="1050" dirty="0">
                <a:latin typeface="HG丸ｺﾞｼｯｸM-PRO" panose="020F0600000000000000" pitchFamily="50" charset="-128"/>
                <a:ea typeface="HG丸ｺﾞｼｯｸM-PRO" panose="020F0600000000000000" pitchFamily="50" charset="-128"/>
              </a:rPr>
              <a:t>】</a:t>
            </a:r>
            <a:endParaRPr lang="ja-JP" altLang="en-US" sz="1050"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377068" y="1746300"/>
            <a:ext cx="6355569" cy="443879"/>
          </a:xfrm>
          <a:prstGeom prst="rect">
            <a:avLst/>
          </a:prstGeom>
          <a:noFill/>
        </p:spPr>
        <p:txBody>
          <a:bodyPr wrap="square" lIns="104306" tIns="52153" rIns="104306" bIns="52153" rtlCol="0">
            <a:spAutoFit/>
          </a:bodyPr>
          <a:lstStyle/>
          <a:p>
            <a:r>
              <a:rPr lang="ja-JP" altLang="en-US" sz="1100" dirty="0">
                <a:latin typeface="HG丸ｺﾞｼｯｸM-PRO" panose="020F0600000000000000" pitchFamily="50" charset="-128"/>
                <a:ea typeface="HG丸ｺﾞｼｯｸM-PRO" panose="020F0600000000000000" pitchFamily="50" charset="-128"/>
              </a:rPr>
              <a:t>新規の携帯電話回線契約時及び機種変更・名義変更を伴う携帯電話回線契約の変更・更新時に</a:t>
            </a:r>
            <a:r>
              <a:rPr lang="ja-JP" altLang="en-US" sz="1100" dirty="0" smtClean="0">
                <a:latin typeface="HG丸ｺﾞｼｯｸM-PRO" panose="020F0600000000000000" pitchFamily="50" charset="-128"/>
                <a:ea typeface="HG丸ｺﾞｼｯｸM-PRO" panose="020F0600000000000000" pitchFamily="50" charset="-128"/>
              </a:rPr>
              <a:t>、</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下記</a:t>
            </a:r>
            <a:r>
              <a:rPr lang="ja-JP" altLang="en-US" sz="1100" dirty="0">
                <a:latin typeface="HG丸ｺﾞｼｯｸM-PRO" panose="020F0600000000000000" pitchFamily="50" charset="-128"/>
                <a:ea typeface="HG丸ｺﾞｼｯｸM-PRO" panose="020F0600000000000000" pitchFamily="50" charset="-128"/>
              </a:rPr>
              <a:t>を義務付け</a:t>
            </a:r>
          </a:p>
        </p:txBody>
      </p:sp>
      <p:sp>
        <p:nvSpPr>
          <p:cNvPr id="38" name="テキスト ボックス 37"/>
          <p:cNvSpPr txBox="1"/>
          <p:nvPr/>
        </p:nvSpPr>
        <p:spPr>
          <a:xfrm>
            <a:off x="298693" y="5698684"/>
            <a:ext cx="4955901" cy="274602"/>
          </a:xfrm>
          <a:prstGeom prst="rect">
            <a:avLst/>
          </a:prstGeom>
          <a:noFill/>
        </p:spPr>
        <p:txBody>
          <a:bodyPr wrap="square" lIns="104306" tIns="52153" rIns="104306" bIns="52153" rtlCol="0">
            <a:spAutoFit/>
          </a:bodyPr>
          <a:lstStyle/>
          <a:p>
            <a:r>
              <a:rPr lang="ja-JP" altLang="en-US" sz="1100" b="1" dirty="0">
                <a:latin typeface="HG丸ｺﾞｼｯｸM-PRO" panose="020F0600000000000000" pitchFamily="50" charset="-128"/>
                <a:ea typeface="HG丸ｺﾞｼｯｸM-PRO" panose="020F0600000000000000" pitchFamily="50" charset="-128"/>
              </a:rPr>
              <a:t>２．法改正に伴う大阪府青少年健全育成条例</a:t>
            </a:r>
            <a:r>
              <a:rPr lang="ja-JP" altLang="en-US" sz="1100" b="1" dirty="0" smtClean="0">
                <a:latin typeface="HG丸ｺﾞｼｯｸM-PRO" panose="020F0600000000000000" pitchFamily="50" charset="-128"/>
                <a:ea typeface="HG丸ｺﾞｼｯｸM-PRO" panose="020F0600000000000000" pitchFamily="50" charset="-128"/>
              </a:rPr>
              <a:t>の一部改正イメージ</a:t>
            </a:r>
            <a:endParaRPr lang="ja-JP" altLang="en-US" sz="1100" b="1" dirty="0">
              <a:latin typeface="HG丸ｺﾞｼｯｸM-PRO" panose="020F0600000000000000" pitchFamily="50" charset="-128"/>
              <a:ea typeface="HG丸ｺﾞｼｯｸM-PRO" panose="020F0600000000000000" pitchFamily="50" charset="-128"/>
            </a:endParaRPr>
          </a:p>
        </p:txBody>
      </p:sp>
      <p:grpSp>
        <p:nvGrpSpPr>
          <p:cNvPr id="67" name="グループ化 66"/>
          <p:cNvGrpSpPr/>
          <p:nvPr/>
        </p:nvGrpSpPr>
        <p:grpSpPr>
          <a:xfrm>
            <a:off x="264733" y="6969738"/>
            <a:ext cx="6467904" cy="3108004"/>
            <a:chOff x="243882" y="5148064"/>
            <a:chExt cx="6484414" cy="2657676"/>
          </a:xfrm>
        </p:grpSpPr>
        <p:sp>
          <p:nvSpPr>
            <p:cNvPr id="41" name="正方形/長方形 40"/>
            <p:cNvSpPr/>
            <p:nvPr/>
          </p:nvSpPr>
          <p:spPr>
            <a:xfrm>
              <a:off x="2204864" y="5508104"/>
              <a:ext cx="2322506" cy="129614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260648" y="5530750"/>
              <a:ext cx="1872207" cy="1273497"/>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山形 43"/>
            <p:cNvSpPr/>
            <p:nvPr/>
          </p:nvSpPr>
          <p:spPr>
            <a:xfrm>
              <a:off x="4694975" y="5148064"/>
              <a:ext cx="2016224" cy="317069"/>
            </a:xfrm>
            <a:prstGeom prst="chevr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5" name="山形 44"/>
            <p:cNvSpPr/>
            <p:nvPr/>
          </p:nvSpPr>
          <p:spPr>
            <a:xfrm>
              <a:off x="2204864" y="5148064"/>
              <a:ext cx="2418103" cy="317069"/>
            </a:xfrm>
            <a:prstGeom prst="chevr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6" name="山形 45"/>
            <p:cNvSpPr/>
            <p:nvPr/>
          </p:nvSpPr>
          <p:spPr>
            <a:xfrm>
              <a:off x="303224" y="5148610"/>
              <a:ext cx="1901639" cy="326361"/>
            </a:xfrm>
            <a:prstGeom prst="chevr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7" name="テキスト ボックス 46"/>
            <p:cNvSpPr txBox="1"/>
            <p:nvPr/>
          </p:nvSpPr>
          <p:spPr>
            <a:xfrm>
              <a:off x="668044" y="5199000"/>
              <a:ext cx="1512168" cy="223705"/>
            </a:xfrm>
            <a:prstGeom prst="rect">
              <a:avLst/>
            </a:prstGeom>
            <a:noFill/>
          </p:spPr>
          <p:txBody>
            <a:bodyPr wrap="square" rtlCol="0">
              <a:spAutoFit/>
            </a:bodyPr>
            <a:lstStyle/>
            <a:p>
              <a:pPr algn="ctr"/>
              <a:r>
                <a:rPr lang="ja-JP" altLang="en-US" sz="1100" b="1" dirty="0"/>
                <a:t>青少年確認</a:t>
              </a:r>
            </a:p>
          </p:txBody>
        </p:sp>
        <p:sp>
          <p:nvSpPr>
            <p:cNvPr id="48" name="テキスト ボックス 47"/>
            <p:cNvSpPr txBox="1"/>
            <p:nvPr/>
          </p:nvSpPr>
          <p:spPr>
            <a:xfrm>
              <a:off x="2276872" y="5176407"/>
              <a:ext cx="2304256" cy="223705"/>
            </a:xfrm>
            <a:prstGeom prst="rect">
              <a:avLst/>
            </a:prstGeom>
            <a:noFill/>
          </p:spPr>
          <p:txBody>
            <a:bodyPr wrap="square" rtlCol="0">
              <a:spAutoFit/>
            </a:bodyPr>
            <a:lstStyle/>
            <a:p>
              <a:pPr algn="ctr"/>
              <a:r>
                <a:rPr lang="ja-JP" altLang="en-US" sz="1100" b="1" dirty="0"/>
                <a:t>フィルタリング説明</a:t>
              </a:r>
            </a:p>
          </p:txBody>
        </p:sp>
        <p:sp>
          <p:nvSpPr>
            <p:cNvPr id="49" name="テキスト ボックス 48"/>
            <p:cNvSpPr txBox="1"/>
            <p:nvPr/>
          </p:nvSpPr>
          <p:spPr>
            <a:xfrm>
              <a:off x="4833156" y="5149225"/>
              <a:ext cx="1764196" cy="368454"/>
            </a:xfrm>
            <a:prstGeom prst="rect">
              <a:avLst/>
            </a:prstGeom>
            <a:noFill/>
          </p:spPr>
          <p:txBody>
            <a:bodyPr wrap="square" rtlCol="0">
              <a:spAutoFit/>
            </a:bodyPr>
            <a:lstStyle/>
            <a:p>
              <a:pPr algn="ctr"/>
              <a:r>
                <a:rPr lang="ja-JP" altLang="en-US" sz="1100" b="1" dirty="0"/>
                <a:t>フィルタリング不要の場合の手続き</a:t>
              </a:r>
            </a:p>
          </p:txBody>
        </p:sp>
        <p:sp>
          <p:nvSpPr>
            <p:cNvPr id="50" name="テキスト ボックス 49"/>
            <p:cNvSpPr txBox="1"/>
            <p:nvPr/>
          </p:nvSpPr>
          <p:spPr>
            <a:xfrm>
              <a:off x="243882" y="5626793"/>
              <a:ext cx="2016224" cy="907977"/>
            </a:xfrm>
            <a:prstGeom prst="rect">
              <a:avLst/>
            </a:prstGeom>
            <a:noFill/>
            <a:ln>
              <a:noFill/>
            </a:ln>
          </p:spPr>
          <p:txBody>
            <a:bodyPr wrap="square" rtlCol="0">
              <a:spAutoFit/>
            </a:bodyPr>
            <a:lstStyle/>
            <a:p>
              <a:r>
                <a:rPr lang="ja-JP" altLang="en-US" sz="1050" dirty="0">
                  <a:latin typeface="HG丸ｺﾞｼｯｸM-PRO" panose="020F0600000000000000" pitchFamily="50" charset="-128"/>
                  <a:ea typeface="HG丸ｺﾞｼｯｸM-PRO" panose="020F0600000000000000" pitchFamily="50" charset="-128"/>
                </a:rPr>
                <a:t>第</a:t>
              </a:r>
              <a:r>
                <a:rPr lang="en-US" altLang="ja-JP" sz="1050" dirty="0">
                  <a:latin typeface="HG丸ｺﾞｼｯｸM-PRO" panose="020F0600000000000000" pitchFamily="50" charset="-128"/>
                  <a:ea typeface="HG丸ｺﾞｼｯｸM-PRO" panose="020F0600000000000000" pitchFamily="50" charset="-128"/>
                </a:rPr>
                <a:t>28</a:t>
              </a:r>
              <a:r>
                <a:rPr lang="ja-JP" altLang="en-US" sz="1050" dirty="0">
                  <a:latin typeface="HG丸ｺﾞｼｯｸM-PRO" panose="020F0600000000000000" pitchFamily="50" charset="-128"/>
                  <a:ea typeface="HG丸ｺﾞｼｯｸM-PRO" panose="020F0600000000000000" pitchFamily="50" charset="-128"/>
                </a:rPr>
                <a:t>条第１項</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携帯電話インターネット</a:t>
              </a:r>
              <a:r>
                <a:rPr lang="ja-JP" altLang="en-US" sz="1050" dirty="0" smtClean="0">
                  <a:latin typeface="HG丸ｺﾞｼｯｸM-PRO" panose="020F0600000000000000" pitchFamily="50" charset="-128"/>
                  <a:ea typeface="HG丸ｺﾞｼｯｸM-PRO" panose="020F0600000000000000" pitchFamily="50" charset="-128"/>
                </a:rPr>
                <a:t>接</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続役務</a:t>
              </a:r>
              <a:r>
                <a:rPr lang="ja-JP" altLang="en-US" sz="1050" dirty="0">
                  <a:latin typeface="HG丸ｺﾞｼｯｸM-PRO" panose="020F0600000000000000" pitchFamily="50" charset="-128"/>
                  <a:ea typeface="HG丸ｺﾞｼｯｸM-PRO" panose="020F0600000000000000" pitchFamily="50" charset="-128"/>
                </a:rPr>
                <a:t>提供事業者に対し</a:t>
              </a:r>
              <a:r>
                <a:rPr lang="ja-JP" altLang="en-US" sz="1050" dirty="0" smtClean="0">
                  <a:latin typeface="HG丸ｺﾞｼｯｸM-PRO" panose="020F0600000000000000" pitchFamily="50" charset="-128"/>
                  <a:ea typeface="HG丸ｺﾞｼｯｸM-PRO" panose="020F0600000000000000" pitchFamily="50" charset="-128"/>
                </a:rPr>
                <a:t>、</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契約</a:t>
              </a:r>
              <a:r>
                <a:rPr lang="ja-JP" altLang="en-US" sz="1050" dirty="0">
                  <a:latin typeface="HG丸ｺﾞｼｯｸM-PRO" panose="020F0600000000000000" pitchFamily="50" charset="-128"/>
                  <a:ea typeface="HG丸ｺﾞｼｯｸM-PRO" panose="020F0600000000000000" pitchFamily="50" charset="-128"/>
                </a:rPr>
                <a:t>を締結するに</a:t>
              </a:r>
              <a:r>
                <a:rPr lang="ja-JP" altLang="en-US" sz="1050" dirty="0" smtClean="0">
                  <a:latin typeface="HG丸ｺﾞｼｯｸM-PRO" panose="020F0600000000000000" pitchFamily="50" charset="-128"/>
                  <a:ea typeface="HG丸ｺﾞｼｯｸM-PRO" panose="020F0600000000000000" pitchFamily="50" charset="-128"/>
                </a:rPr>
                <a:t>当たっては</a:t>
              </a:r>
              <a:r>
                <a:rPr lang="ja-JP" altLang="en-US" sz="1050" dirty="0">
                  <a:latin typeface="HG丸ｺﾞｼｯｸM-PRO" panose="020F0600000000000000" pitchFamily="50" charset="-128"/>
                  <a:ea typeface="HG丸ｺﾞｼｯｸM-PRO" panose="020F0600000000000000" pitchFamily="50" charset="-128"/>
                </a:rPr>
                <a:t>、使用者が青少年であるかどうかを確認することを義務付け</a:t>
              </a:r>
              <a:endParaRPr lang="en-US" altLang="ja-JP" sz="1050" dirty="0">
                <a:latin typeface="HG丸ｺﾞｼｯｸM-PRO" panose="020F0600000000000000" pitchFamily="50" charset="-128"/>
                <a:ea typeface="HG丸ｺﾞｼｯｸM-PRO" panose="020F0600000000000000" pitchFamily="50" charset="-128"/>
              </a:endParaRPr>
            </a:p>
          </p:txBody>
        </p:sp>
        <p:sp>
          <p:nvSpPr>
            <p:cNvPr id="51" name="テキスト ボックス 50"/>
            <p:cNvSpPr txBox="1"/>
            <p:nvPr/>
          </p:nvSpPr>
          <p:spPr>
            <a:xfrm>
              <a:off x="2158044" y="5567058"/>
              <a:ext cx="2387934" cy="1184319"/>
            </a:xfrm>
            <a:prstGeom prst="rect">
              <a:avLst/>
            </a:prstGeom>
            <a:noFill/>
            <a:ln>
              <a:noFill/>
            </a:ln>
          </p:spPr>
          <p:txBody>
            <a:bodyPr wrap="square" rtlCol="0">
              <a:spAutoFit/>
            </a:bodyPr>
            <a:lstStyle/>
            <a:p>
              <a:r>
                <a:rPr lang="ja-JP" altLang="en-US" sz="1050" dirty="0">
                  <a:latin typeface="HG丸ｺﾞｼｯｸM-PRO" panose="020F0600000000000000" pitchFamily="50" charset="-128"/>
                  <a:ea typeface="HG丸ｺﾞｼｯｸM-PRO" panose="020F0600000000000000" pitchFamily="50" charset="-128"/>
                </a:rPr>
                <a:t>第</a:t>
              </a:r>
              <a:r>
                <a:rPr lang="en-US" altLang="ja-JP" sz="1050" dirty="0">
                  <a:latin typeface="HG丸ｺﾞｼｯｸM-PRO" panose="020F0600000000000000" pitchFamily="50" charset="-128"/>
                  <a:ea typeface="HG丸ｺﾞｼｯｸM-PRO" panose="020F0600000000000000" pitchFamily="50" charset="-128"/>
                </a:rPr>
                <a:t>28</a:t>
              </a:r>
              <a:r>
                <a:rPr lang="ja-JP" altLang="en-US" sz="1050" dirty="0">
                  <a:latin typeface="HG丸ｺﾞｼｯｸM-PRO" panose="020F0600000000000000" pitchFamily="50" charset="-128"/>
                  <a:ea typeface="HG丸ｺﾞｼｯｸM-PRO" panose="020F0600000000000000" pitchFamily="50" charset="-128"/>
                </a:rPr>
                <a:t>条第２項</a:t>
              </a:r>
              <a:endParaRPr lang="en-US" altLang="ja-JP" sz="1050" dirty="0">
                <a:latin typeface="HG丸ｺﾞｼｯｸM-PRO" panose="020F0600000000000000" pitchFamily="50" charset="-128"/>
                <a:ea typeface="HG丸ｺﾞｼｯｸM-PRO" panose="020F0600000000000000" pitchFamily="50" charset="-128"/>
              </a:endParaRPr>
            </a:p>
            <a:p>
              <a:r>
                <a:rPr lang="en-US" altLang="ja-JP" sz="1050" dirty="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有害</a:t>
              </a:r>
              <a:r>
                <a:rPr lang="ja-JP" altLang="en-US" sz="1050" dirty="0">
                  <a:latin typeface="HG丸ｺﾞｼｯｸM-PRO" panose="020F0600000000000000" pitchFamily="50" charset="-128"/>
                  <a:ea typeface="HG丸ｺﾞｼｯｸM-PRO" panose="020F0600000000000000" pitchFamily="50" charset="-128"/>
                </a:rPr>
                <a:t>情報を閲覧する機会が生じること</a:t>
              </a:r>
            </a:p>
            <a:p>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ﾌｨﾙﾀﾘﾝｸﾞｻｰﾋﾞｽ</a:t>
              </a:r>
              <a:r>
                <a:rPr lang="ja-JP" altLang="en-US" sz="1050" dirty="0">
                  <a:latin typeface="HG丸ｺﾞｼｯｸM-PRO" panose="020F0600000000000000" pitchFamily="50" charset="-128"/>
                  <a:ea typeface="HG丸ｺﾞｼｯｸM-PRO" panose="020F0600000000000000" pitchFamily="50" charset="-128"/>
                </a:rPr>
                <a:t>の意義及び内容</a:t>
              </a:r>
            </a:p>
            <a:p>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ﾌｨﾙﾀﾘﾝｸﾞｻｰﾋﾞｽ</a:t>
              </a:r>
              <a:r>
                <a:rPr lang="ja-JP" altLang="en-US" sz="1050" dirty="0">
                  <a:latin typeface="HG丸ｺﾞｼｯｸM-PRO" panose="020F0600000000000000" pitchFamily="50" charset="-128"/>
                  <a:ea typeface="HG丸ｺﾞｼｯｸM-PRO" panose="020F0600000000000000" pitchFamily="50" charset="-128"/>
                </a:rPr>
                <a:t>を利用しない場合</a:t>
              </a:r>
              <a:r>
                <a:rPr lang="ja-JP" altLang="en-US" sz="1050" dirty="0" smtClean="0">
                  <a:latin typeface="HG丸ｺﾞｼｯｸM-PRO" panose="020F0600000000000000" pitchFamily="50" charset="-128"/>
                  <a:ea typeface="HG丸ｺﾞｼｯｸM-PRO" panose="020F0600000000000000" pitchFamily="50" charset="-128"/>
                </a:rPr>
                <a:t>の</a:t>
              </a:r>
              <a:endParaRPr lang="en-US" altLang="ja-JP" sz="1050" dirty="0" smtClean="0">
                <a:latin typeface="HG丸ｺﾞｼｯｸM-PRO" panose="020F0600000000000000" pitchFamily="50" charset="-128"/>
                <a:ea typeface="HG丸ｺﾞｼｯｸM-PRO" panose="020F0600000000000000" pitchFamily="50" charset="-128"/>
              </a:endParaRPr>
            </a:p>
            <a:p>
              <a:r>
                <a:rPr lang="en-US" altLang="ja-JP" sz="1050" dirty="0">
                  <a:latin typeface="HG丸ｺﾞｼｯｸM-PRO" panose="020F0600000000000000" pitchFamily="50" charset="-128"/>
                  <a:ea typeface="HG丸ｺﾞｼｯｸM-PRO" panose="020F0600000000000000" pitchFamily="50" charset="-128"/>
                </a:rPr>
                <a:t> </a:t>
              </a:r>
              <a:r>
                <a:rPr lang="en-US" altLang="ja-JP" sz="1050" dirty="0" smtClean="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危険性</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事業者が保護者に上記３点を説明</a:t>
              </a:r>
              <a:r>
                <a:rPr lang="ja-JP" altLang="en-US" sz="1050" dirty="0" smtClean="0">
                  <a:latin typeface="HG丸ｺﾞｼｯｸM-PRO" panose="020F0600000000000000" pitchFamily="50" charset="-128"/>
                  <a:ea typeface="HG丸ｺﾞｼｯｸM-PRO" panose="020F0600000000000000" pitchFamily="50" charset="-128"/>
                </a:rPr>
                <a:t>すること</a:t>
              </a:r>
              <a:r>
                <a:rPr lang="ja-JP" altLang="en-US" sz="1050" dirty="0">
                  <a:latin typeface="HG丸ｺﾞｼｯｸM-PRO" panose="020F0600000000000000" pitchFamily="50" charset="-128"/>
                  <a:ea typeface="HG丸ｺﾞｼｯｸM-PRO" panose="020F0600000000000000" pitchFamily="50" charset="-128"/>
                </a:rPr>
                <a:t>を義務付け</a:t>
              </a:r>
            </a:p>
          </p:txBody>
        </p:sp>
        <p:sp>
          <p:nvSpPr>
            <p:cNvPr id="53" name="正方形/長方形 52"/>
            <p:cNvSpPr/>
            <p:nvPr/>
          </p:nvSpPr>
          <p:spPr>
            <a:xfrm>
              <a:off x="260648" y="7005271"/>
              <a:ext cx="1849294" cy="800469"/>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260648" y="7086211"/>
              <a:ext cx="1849294" cy="631637"/>
            </a:xfrm>
            <a:prstGeom prst="rect">
              <a:avLst/>
            </a:prstGeom>
            <a:noFill/>
            <a:ln>
              <a:noFill/>
            </a:ln>
          </p:spPr>
          <p:txBody>
            <a:bodyPr wrap="square" rtlCol="0">
              <a:spAutoFit/>
            </a:bodyPr>
            <a:lstStyle/>
            <a:p>
              <a:r>
                <a:rPr lang="ja-JP" altLang="en-US" sz="1050" dirty="0">
                  <a:latin typeface="HG丸ｺﾞｼｯｸM-PRO" panose="020F0600000000000000" pitchFamily="50" charset="-128"/>
                  <a:ea typeface="HG丸ｺﾞｼｯｸM-PRO" panose="020F0600000000000000" pitchFamily="50" charset="-128"/>
                </a:rPr>
                <a:t>改正により同趣旨の規定が置かれたことから、規定内容が重複しないよう条文を整理します。</a:t>
              </a:r>
              <a:endParaRPr lang="en-US" altLang="ja-JP" sz="1050" dirty="0">
                <a:latin typeface="HG丸ｺﾞｼｯｸM-PRO" panose="020F0600000000000000" pitchFamily="50" charset="-128"/>
                <a:ea typeface="HG丸ｺﾞｼｯｸM-PRO" panose="020F0600000000000000" pitchFamily="50" charset="-128"/>
              </a:endParaRPr>
            </a:p>
          </p:txBody>
        </p:sp>
        <p:sp>
          <p:nvSpPr>
            <p:cNvPr id="60" name="正方形/長方形 59"/>
            <p:cNvSpPr/>
            <p:nvPr/>
          </p:nvSpPr>
          <p:spPr>
            <a:xfrm>
              <a:off x="2204864" y="7006731"/>
              <a:ext cx="2322506" cy="79900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2186615" y="7127550"/>
              <a:ext cx="2361399" cy="493466"/>
            </a:xfrm>
            <a:prstGeom prst="rect">
              <a:avLst/>
            </a:prstGeom>
            <a:noFill/>
            <a:ln>
              <a:noFill/>
            </a:ln>
          </p:spPr>
          <p:txBody>
            <a:bodyPr wrap="square" rtlCol="0">
              <a:spAutoFit/>
            </a:bodyPr>
            <a:lstStyle/>
            <a:p>
              <a:r>
                <a:rPr lang="ja-JP" altLang="en-US" sz="1050" dirty="0">
                  <a:latin typeface="HG丸ｺﾞｼｯｸM-PRO" panose="020F0600000000000000" pitchFamily="50" charset="-128"/>
                  <a:ea typeface="HG丸ｺﾞｼｯｸM-PRO" panose="020F0600000000000000" pitchFamily="50" charset="-128"/>
                </a:rPr>
                <a:t>改正により同趣旨の規定が置かれたことから、規定内容が重複しないよう条文を整理します。</a:t>
              </a:r>
              <a:endParaRPr lang="en-US" altLang="ja-JP" sz="1050" dirty="0">
                <a:latin typeface="HG丸ｺﾞｼｯｸM-PRO" panose="020F0600000000000000" pitchFamily="50" charset="-128"/>
                <a:ea typeface="HG丸ｺﾞｼｯｸM-PRO" panose="020F0600000000000000" pitchFamily="50" charset="-128"/>
              </a:endParaRPr>
            </a:p>
          </p:txBody>
        </p:sp>
        <p:sp>
          <p:nvSpPr>
            <p:cNvPr id="62" name="正方形/長方形 61"/>
            <p:cNvSpPr/>
            <p:nvPr/>
          </p:nvSpPr>
          <p:spPr>
            <a:xfrm>
              <a:off x="4581128" y="5508104"/>
              <a:ext cx="2130072" cy="129614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4545978" y="5598403"/>
              <a:ext cx="2172711" cy="907977"/>
            </a:xfrm>
            <a:prstGeom prst="rect">
              <a:avLst/>
            </a:prstGeom>
            <a:noFill/>
            <a:ln>
              <a:noFill/>
            </a:ln>
          </p:spPr>
          <p:txBody>
            <a:bodyPr wrap="square" rtlCol="0">
              <a:spAutoFit/>
            </a:bodyPr>
            <a:lstStyle/>
            <a:p>
              <a:r>
                <a:rPr lang="ja-JP" altLang="en-US" sz="1050" dirty="0">
                  <a:latin typeface="HG丸ｺﾞｼｯｸM-PRO" panose="020F0600000000000000" pitchFamily="50" charset="-128"/>
                  <a:ea typeface="HG丸ｺﾞｼｯｸM-PRO" panose="020F0600000000000000" pitchFamily="50" charset="-128"/>
                </a:rPr>
                <a:t>第</a:t>
              </a:r>
              <a:r>
                <a:rPr lang="en-US" altLang="ja-JP" sz="1050" dirty="0">
                  <a:latin typeface="HG丸ｺﾞｼｯｸM-PRO" panose="020F0600000000000000" pitchFamily="50" charset="-128"/>
                  <a:ea typeface="HG丸ｺﾞｼｯｸM-PRO" panose="020F0600000000000000" pitchFamily="50" charset="-128"/>
                </a:rPr>
                <a:t>28</a:t>
              </a:r>
              <a:r>
                <a:rPr lang="ja-JP" altLang="en-US" sz="1050" dirty="0">
                  <a:latin typeface="HG丸ｺﾞｼｯｸM-PRO" panose="020F0600000000000000" pitchFamily="50" charset="-128"/>
                  <a:ea typeface="HG丸ｺﾞｼｯｸM-PRO" panose="020F0600000000000000" pitchFamily="50" charset="-128"/>
                </a:rPr>
                <a:t>条第３項</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携帯電話回線による接続に対するﾌｨﾙﾀﾘﾝｸﾞｻｰﾋﾞｽを利用しない場合は、保護者は事業者に、利用しない理由等を記載した申出書を提出</a:t>
              </a:r>
              <a:endParaRPr lang="en-US" altLang="ja-JP" sz="1050" dirty="0">
                <a:latin typeface="HG丸ｺﾞｼｯｸM-PRO" panose="020F0600000000000000" pitchFamily="50" charset="-128"/>
                <a:ea typeface="HG丸ｺﾞｼｯｸM-PRO" panose="020F0600000000000000" pitchFamily="50" charset="-128"/>
              </a:endParaRPr>
            </a:p>
          </p:txBody>
        </p:sp>
        <p:sp>
          <p:nvSpPr>
            <p:cNvPr id="65" name="正方形/長方形 64"/>
            <p:cNvSpPr/>
            <p:nvPr/>
          </p:nvSpPr>
          <p:spPr>
            <a:xfrm>
              <a:off x="4581128" y="7006733"/>
              <a:ext cx="2130071" cy="799007"/>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6" name="テキスト ボックス 65"/>
            <p:cNvSpPr txBox="1"/>
            <p:nvPr/>
          </p:nvSpPr>
          <p:spPr>
            <a:xfrm>
              <a:off x="4565110" y="7003034"/>
              <a:ext cx="2163186" cy="769807"/>
            </a:xfrm>
            <a:prstGeom prst="rect">
              <a:avLst/>
            </a:prstGeom>
            <a:noFill/>
            <a:ln>
              <a:noFill/>
            </a:ln>
          </p:spPr>
          <p:txBody>
            <a:bodyPr wrap="square" rtlCol="0">
              <a:spAutoFit/>
            </a:bodyPr>
            <a:lstStyle/>
            <a:p>
              <a:r>
                <a:rPr lang="ja-JP" altLang="en-US" sz="1050" dirty="0" smtClean="0">
                  <a:latin typeface="HG丸ｺﾞｼｯｸM-PRO" panose="020F0600000000000000" pitchFamily="50" charset="-128"/>
                  <a:ea typeface="HG丸ｺﾞｼｯｸM-PRO" panose="020F0600000000000000" pitchFamily="50" charset="-128"/>
                </a:rPr>
                <a:t>無線</a:t>
              </a:r>
              <a:r>
                <a:rPr lang="en-US" altLang="ja-JP" sz="1050" dirty="0" smtClean="0">
                  <a:latin typeface="HG丸ｺﾞｼｯｸM-PRO" panose="020F0600000000000000" pitchFamily="50" charset="-128"/>
                  <a:ea typeface="HG丸ｺﾞｼｯｸM-PRO" panose="020F0600000000000000" pitchFamily="50" charset="-128"/>
                </a:rPr>
                <a:t>LAN</a:t>
              </a:r>
              <a:r>
                <a:rPr lang="ja-JP" altLang="en-US" sz="1050" dirty="0" smtClean="0">
                  <a:latin typeface="HG丸ｺﾞｼｯｸM-PRO" panose="020F0600000000000000" pitchFamily="50" charset="-128"/>
                  <a:ea typeface="HG丸ｺﾞｼｯｸM-PRO" panose="020F0600000000000000" pitchFamily="50" charset="-128"/>
                </a:rPr>
                <a:t>等</a:t>
              </a:r>
              <a:r>
                <a:rPr lang="ja-JP" altLang="en-US" sz="1050" dirty="0">
                  <a:latin typeface="HG丸ｺﾞｼｯｸM-PRO" panose="020F0600000000000000" pitchFamily="50" charset="-128"/>
                  <a:ea typeface="HG丸ｺﾞｼｯｸM-PRO" panose="020F0600000000000000" pitchFamily="50" charset="-128"/>
                </a:rPr>
                <a:t>によるインターネット接続が可能な端末機器のﾌｨﾙﾀﾘﾝｸﾞ有効化措置を実施しない場合も、不要の申出書の提出を義務付ける対象とします。</a:t>
              </a:r>
              <a:endParaRPr lang="en-US" altLang="ja-JP" sz="1050" dirty="0">
                <a:latin typeface="HG丸ｺﾞｼｯｸM-PRO" panose="020F0600000000000000" pitchFamily="50" charset="-128"/>
                <a:ea typeface="HG丸ｺﾞｼｯｸM-PRO" panose="020F0600000000000000" pitchFamily="50" charset="-128"/>
              </a:endParaRPr>
            </a:p>
          </p:txBody>
        </p:sp>
        <p:sp>
          <p:nvSpPr>
            <p:cNvPr id="57" name="二等辺三角形 56"/>
            <p:cNvSpPr/>
            <p:nvPr/>
          </p:nvSpPr>
          <p:spPr>
            <a:xfrm rot="10800000">
              <a:off x="2862061" y="6836848"/>
              <a:ext cx="1152128" cy="1068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二等辺三角形 63"/>
            <p:cNvSpPr/>
            <p:nvPr/>
          </p:nvSpPr>
          <p:spPr>
            <a:xfrm rot="10800000">
              <a:off x="5076650" y="6841415"/>
              <a:ext cx="1152128" cy="1068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二等辺三角形 55"/>
            <p:cNvSpPr/>
            <p:nvPr/>
          </p:nvSpPr>
          <p:spPr>
            <a:xfrm rot="10800000">
              <a:off x="1340768" y="6873466"/>
              <a:ext cx="743498" cy="7479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8" name="テキスト ボックス 67"/>
          <p:cNvSpPr txBox="1"/>
          <p:nvPr/>
        </p:nvSpPr>
        <p:spPr>
          <a:xfrm>
            <a:off x="370519" y="5962286"/>
            <a:ext cx="6304716" cy="913238"/>
          </a:xfrm>
          <a:prstGeom prst="rect">
            <a:avLst/>
          </a:prstGeom>
          <a:noFill/>
          <a:ln w="3175">
            <a:solidFill>
              <a:schemeClr val="bg1">
                <a:lumMod val="65000"/>
              </a:schemeClr>
            </a:solidFill>
          </a:ln>
        </p:spPr>
        <p:txBody>
          <a:bodyPr wrap="square" lIns="104306" tIns="52153" rIns="104306" bIns="52153" rtlCol="0">
            <a:spAutoFit/>
          </a:bodyPr>
          <a:lstStyle/>
          <a:p>
            <a:r>
              <a:rPr lang="ja-JP" altLang="en-US" sz="1050" dirty="0">
                <a:latin typeface="HG丸ｺﾞｼｯｸM-PRO" panose="020F0600000000000000" pitchFamily="50" charset="-128"/>
                <a:ea typeface="HG丸ｺﾞｼｯｸM-PRO" panose="020F0600000000000000" pitchFamily="50" charset="-128"/>
              </a:rPr>
              <a:t>これまでから、条例において携帯電話インターネット接続役務提供事業者に対し、使用者が青少年であるかどうかの確認義務や保護者等への説明義務を規定していたことや、法の規定に基づき保護者がフィルタリングを利用しない旨の申し出をする場合には、申出書を提出すること等を要件としてきたことから、今回の法改正の内容を踏まえ、条例を</a:t>
            </a:r>
            <a:r>
              <a:rPr lang="ja-JP" altLang="en-US" sz="1050" dirty="0" smtClean="0">
                <a:latin typeface="HG丸ｺﾞｼｯｸM-PRO" panose="020F0600000000000000" pitchFamily="50" charset="-128"/>
                <a:ea typeface="HG丸ｺﾞｼｯｸM-PRO" panose="020F0600000000000000" pitchFamily="50" charset="-128"/>
              </a:rPr>
              <a:t>改正しようとする</a:t>
            </a:r>
            <a:r>
              <a:rPr lang="ja-JP" altLang="en-US" sz="1050" dirty="0">
                <a:latin typeface="HG丸ｺﾞｼｯｸM-PRO" panose="020F0600000000000000" pitchFamily="50" charset="-128"/>
                <a:ea typeface="HG丸ｺﾞｼｯｸM-PRO" panose="020F0600000000000000" pitchFamily="50" charset="-128"/>
              </a:rPr>
              <a:t>ものです</a:t>
            </a:r>
            <a:r>
              <a:rPr lang="ja-JP" altLang="en-US" sz="1050" dirty="0" smtClean="0">
                <a:latin typeface="HG丸ｺﾞｼｯｸM-PRO" panose="020F0600000000000000" pitchFamily="50" charset="-128"/>
                <a:ea typeface="HG丸ｺﾞｼｯｸM-PRO" panose="020F0600000000000000" pitchFamily="50" charset="-128"/>
              </a:rPr>
              <a:t>。</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（平成</a:t>
            </a:r>
            <a:r>
              <a:rPr lang="en-US" altLang="ja-JP" sz="1050" dirty="0" smtClean="0">
                <a:latin typeface="HG丸ｺﾞｼｯｸM-PRO" panose="020F0600000000000000" pitchFamily="50" charset="-128"/>
                <a:ea typeface="HG丸ｺﾞｼｯｸM-PRO" panose="020F0600000000000000" pitchFamily="50" charset="-128"/>
              </a:rPr>
              <a:t>30</a:t>
            </a:r>
            <a:r>
              <a:rPr lang="ja-JP" altLang="en-US" sz="1050" dirty="0" smtClean="0">
                <a:latin typeface="HG丸ｺﾞｼｯｸM-PRO" panose="020F0600000000000000" pitchFamily="50" charset="-128"/>
                <a:ea typeface="HG丸ｺﾞｼｯｸM-PRO" panose="020F0600000000000000" pitchFamily="50" charset="-128"/>
              </a:rPr>
              <a:t>年</a:t>
            </a:r>
            <a:r>
              <a:rPr lang="en-US" altLang="ja-JP" sz="1050" dirty="0" smtClean="0">
                <a:latin typeface="HG丸ｺﾞｼｯｸM-PRO" panose="020F0600000000000000" pitchFamily="50" charset="-128"/>
                <a:ea typeface="HG丸ｺﾞｼｯｸM-PRO" panose="020F0600000000000000" pitchFamily="50" charset="-128"/>
              </a:rPr>
              <a:t>2</a:t>
            </a:r>
            <a:r>
              <a:rPr lang="ja-JP" altLang="en-US" sz="1050" dirty="0" smtClean="0">
                <a:latin typeface="HG丸ｺﾞｼｯｸM-PRO" panose="020F0600000000000000" pitchFamily="50" charset="-128"/>
                <a:ea typeface="HG丸ｺﾞｼｯｸM-PRO" panose="020F0600000000000000" pitchFamily="50" charset="-128"/>
              </a:rPr>
              <a:t>月府議会上程予定）</a:t>
            </a:r>
            <a:endParaRPr lang="ja-JP" altLang="en-US" sz="1050" dirty="0">
              <a:latin typeface="HG丸ｺﾞｼｯｸM-PRO" panose="020F0600000000000000" pitchFamily="50" charset="-128"/>
              <a:ea typeface="HG丸ｺﾞｼｯｸM-PRO" panose="020F0600000000000000" pitchFamily="50" charset="-128"/>
            </a:endParaRPr>
          </a:p>
        </p:txBody>
      </p:sp>
      <p:grpSp>
        <p:nvGrpSpPr>
          <p:cNvPr id="71" name="グループ化 70"/>
          <p:cNvGrpSpPr/>
          <p:nvPr/>
        </p:nvGrpSpPr>
        <p:grpSpPr>
          <a:xfrm>
            <a:off x="1260029" y="4041455"/>
            <a:ext cx="5208821" cy="1389454"/>
            <a:chOff x="511138" y="3491880"/>
            <a:chExt cx="5222118" cy="1296144"/>
          </a:xfrm>
        </p:grpSpPr>
        <p:grpSp>
          <p:nvGrpSpPr>
            <p:cNvPr id="70" name="グループ化 69"/>
            <p:cNvGrpSpPr/>
            <p:nvPr/>
          </p:nvGrpSpPr>
          <p:grpSpPr>
            <a:xfrm>
              <a:off x="511138" y="3567542"/>
              <a:ext cx="5222118" cy="1220482"/>
              <a:chOff x="745901" y="3387522"/>
              <a:chExt cx="5222118" cy="1220482"/>
            </a:xfrm>
          </p:grpSpPr>
          <p:sp>
            <p:nvSpPr>
              <p:cNvPr id="30" name="右矢印 29"/>
              <p:cNvSpPr/>
              <p:nvPr/>
            </p:nvSpPr>
            <p:spPr>
              <a:xfrm>
                <a:off x="1516237" y="4103948"/>
                <a:ext cx="3515988" cy="504056"/>
              </a:xfrm>
              <a:prstGeom prst="rightArrow">
                <a:avLst>
                  <a:gd name="adj1" fmla="val 50000"/>
                  <a:gd name="adj2" fmla="val 34883"/>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9" name="右矢印 28"/>
              <p:cNvSpPr/>
              <p:nvPr/>
            </p:nvSpPr>
            <p:spPr>
              <a:xfrm>
                <a:off x="1575842" y="3724163"/>
                <a:ext cx="3456384" cy="504056"/>
              </a:xfrm>
              <a:prstGeom prst="rightArrow">
                <a:avLst>
                  <a:gd name="adj1" fmla="val 50000"/>
                  <a:gd name="adj2" fmla="val 34883"/>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pic>
            <p:nvPicPr>
              <p:cNvPr id="21" name="図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901" y="3635896"/>
                <a:ext cx="810891" cy="879015"/>
              </a:xfrm>
              <a:prstGeom prst="rect">
                <a:avLst/>
              </a:prstGeom>
            </p:spPr>
          </p:pic>
          <p:pic>
            <p:nvPicPr>
              <p:cNvPr id="22" name="図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7192" y="3662189"/>
                <a:ext cx="810827" cy="810827"/>
              </a:xfrm>
              <a:prstGeom prst="rect">
                <a:avLst/>
              </a:prstGeom>
            </p:spPr>
          </p:pic>
          <p:sp>
            <p:nvSpPr>
              <p:cNvPr id="23" name="右矢印 22"/>
              <p:cNvSpPr/>
              <p:nvPr/>
            </p:nvSpPr>
            <p:spPr>
              <a:xfrm>
                <a:off x="1556792" y="3387522"/>
                <a:ext cx="3475433" cy="432048"/>
              </a:xfrm>
              <a:prstGeom prst="rightArrow">
                <a:avLst>
                  <a:gd name="adj1" fmla="val 50000"/>
                  <a:gd name="adj2" fmla="val 34883"/>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6" name="テキスト ボックス 25"/>
              <p:cNvSpPr txBox="1"/>
              <p:nvPr/>
            </p:nvSpPr>
            <p:spPr>
              <a:xfrm>
                <a:off x="1543925" y="3479342"/>
                <a:ext cx="2592288" cy="244041"/>
              </a:xfrm>
              <a:prstGeom prst="rect">
                <a:avLst/>
              </a:prstGeom>
              <a:noFill/>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①携帯電話回線による接続</a:t>
                </a:r>
              </a:p>
            </p:txBody>
          </p:sp>
          <p:sp>
            <p:nvSpPr>
              <p:cNvPr id="27" name="テキスト ボックス 26"/>
              <p:cNvSpPr txBox="1"/>
              <p:nvPr/>
            </p:nvSpPr>
            <p:spPr>
              <a:xfrm>
                <a:off x="1543925" y="3857728"/>
                <a:ext cx="2592288" cy="244041"/>
              </a:xfrm>
              <a:prstGeom prst="rect">
                <a:avLst/>
              </a:prstGeom>
              <a:noFill/>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②無線</a:t>
                </a:r>
                <a:r>
                  <a:rPr lang="en-US" altLang="ja-JP" sz="1100" dirty="0">
                    <a:latin typeface="HG丸ｺﾞｼｯｸM-PRO" panose="020F0600000000000000" pitchFamily="50" charset="-128"/>
                    <a:ea typeface="HG丸ｺﾞｼｯｸM-PRO" panose="020F0600000000000000" pitchFamily="50" charset="-128"/>
                  </a:rPr>
                  <a:t>LAN</a:t>
                </a:r>
                <a:r>
                  <a:rPr lang="ja-JP" altLang="en-US" sz="1100" dirty="0">
                    <a:latin typeface="HG丸ｺﾞｼｯｸM-PRO" panose="020F0600000000000000" pitchFamily="50" charset="-128"/>
                    <a:ea typeface="HG丸ｺﾞｼｯｸM-PRO" panose="020F0600000000000000" pitchFamily="50" charset="-128"/>
                  </a:rPr>
                  <a:t>による接続</a:t>
                </a:r>
              </a:p>
            </p:txBody>
          </p:sp>
          <p:sp>
            <p:nvSpPr>
              <p:cNvPr id="28" name="テキスト ボックス 27"/>
              <p:cNvSpPr txBox="1"/>
              <p:nvPr/>
            </p:nvSpPr>
            <p:spPr>
              <a:xfrm>
                <a:off x="1543925" y="4218237"/>
                <a:ext cx="2592288" cy="244041"/>
              </a:xfrm>
              <a:prstGeom prst="rect">
                <a:avLst/>
              </a:prstGeom>
              <a:noFill/>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③アプリによる接続</a:t>
                </a:r>
              </a:p>
            </p:txBody>
          </p:sp>
          <p:sp>
            <p:nvSpPr>
              <p:cNvPr id="36" name="角丸四角形 35"/>
              <p:cNvSpPr/>
              <p:nvPr/>
            </p:nvSpPr>
            <p:spPr>
              <a:xfrm>
                <a:off x="3885778" y="3789784"/>
                <a:ext cx="934566" cy="818220"/>
              </a:xfrm>
              <a:prstGeom prst="roundRect">
                <a:avLst/>
              </a:prstGeom>
              <a:solidFill>
                <a:schemeClr val="accent6">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3891166" y="3995936"/>
                <a:ext cx="934566" cy="401950"/>
              </a:xfrm>
              <a:prstGeom prst="rect">
                <a:avLst/>
              </a:prstGeom>
              <a:noFill/>
            </p:spPr>
            <p:txBody>
              <a:bodyPr wrap="square" rtlCol="0">
                <a:spAutoFit/>
              </a:bodyPr>
              <a:lstStyle/>
              <a:p>
                <a:pPr algn="ctr"/>
                <a:r>
                  <a:rPr lang="ja-JP" altLang="en-US" sz="1100" b="1" dirty="0">
                    <a:latin typeface="HG丸ｺﾞｼｯｸM-PRO" panose="020F0600000000000000" pitchFamily="50" charset="-128"/>
                    <a:ea typeface="HG丸ｺﾞｼｯｸM-PRO" panose="020F0600000000000000" pitchFamily="50" charset="-128"/>
                  </a:rPr>
                  <a:t>改正法</a:t>
                </a:r>
                <a:r>
                  <a:rPr lang="ja-JP" altLang="en-US" sz="1100" b="1" dirty="0" smtClean="0">
                    <a:latin typeface="HG丸ｺﾞｼｯｸM-PRO" panose="020F0600000000000000" pitchFamily="50" charset="-128"/>
                    <a:ea typeface="HG丸ｺﾞｼｯｸM-PRO" panose="020F0600000000000000" pitchFamily="50" charset="-128"/>
                  </a:rPr>
                  <a:t>の</a:t>
                </a:r>
                <a:endParaRPr lang="en-US" altLang="ja-JP" sz="1100" b="1" dirty="0" smtClean="0">
                  <a:latin typeface="HG丸ｺﾞｼｯｸM-PRO" panose="020F0600000000000000" pitchFamily="50" charset="-128"/>
                  <a:ea typeface="HG丸ｺﾞｼｯｸM-PRO" panose="020F0600000000000000" pitchFamily="50" charset="-128"/>
                </a:endParaRPr>
              </a:p>
              <a:p>
                <a:pPr algn="ctr"/>
                <a:r>
                  <a:rPr lang="ja-JP" altLang="en-US" sz="1100" b="1" dirty="0" smtClean="0">
                    <a:latin typeface="HG丸ｺﾞｼｯｸM-PRO" panose="020F0600000000000000" pitchFamily="50" charset="-128"/>
                    <a:ea typeface="HG丸ｺﾞｼｯｸM-PRO" panose="020F0600000000000000" pitchFamily="50" charset="-128"/>
                  </a:rPr>
                  <a:t>新た</a:t>
                </a:r>
                <a:r>
                  <a:rPr lang="ja-JP" altLang="en-US" sz="1100" b="1" dirty="0">
                    <a:latin typeface="HG丸ｺﾞｼｯｸM-PRO" panose="020F0600000000000000" pitchFamily="50" charset="-128"/>
                    <a:ea typeface="HG丸ｺﾞｼｯｸM-PRO" panose="020F0600000000000000" pitchFamily="50" charset="-128"/>
                  </a:rPr>
                  <a:t>な対象</a:t>
                </a:r>
              </a:p>
            </p:txBody>
          </p:sp>
        </p:grpSp>
        <p:sp>
          <p:nvSpPr>
            <p:cNvPr id="32" name="角丸四角形 31"/>
            <p:cNvSpPr/>
            <p:nvPr/>
          </p:nvSpPr>
          <p:spPr>
            <a:xfrm>
              <a:off x="3645024" y="3491880"/>
              <a:ext cx="934566"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31" name="テキスト ボックス 30"/>
            <p:cNvSpPr txBox="1"/>
            <p:nvPr/>
          </p:nvSpPr>
          <p:spPr>
            <a:xfrm>
              <a:off x="3645024" y="3491880"/>
              <a:ext cx="934566" cy="401950"/>
            </a:xfrm>
            <a:prstGeom prst="rect">
              <a:avLst/>
            </a:prstGeom>
            <a:noFill/>
          </p:spPr>
          <p:txBody>
            <a:bodyPr wrap="square" rtlCol="0">
              <a:spAutoFit/>
            </a:bodyPr>
            <a:lstStyle/>
            <a:p>
              <a:pPr algn="ctr"/>
              <a:r>
                <a:rPr lang="ja-JP" altLang="en-US" sz="1100" b="1" dirty="0">
                  <a:latin typeface="HG丸ｺﾞｼｯｸM-PRO" panose="020F0600000000000000" pitchFamily="50" charset="-128"/>
                  <a:ea typeface="HG丸ｺﾞｼｯｸM-PRO" panose="020F0600000000000000" pitchFamily="50" charset="-128"/>
                </a:rPr>
                <a:t>現行法</a:t>
              </a:r>
              <a:r>
                <a:rPr lang="ja-JP" altLang="en-US" sz="1100" b="1" dirty="0" smtClean="0">
                  <a:latin typeface="HG丸ｺﾞｼｯｸM-PRO" panose="020F0600000000000000" pitchFamily="50" charset="-128"/>
                  <a:ea typeface="HG丸ｺﾞｼｯｸM-PRO" panose="020F0600000000000000" pitchFamily="50" charset="-128"/>
                </a:rPr>
                <a:t>の</a:t>
              </a:r>
              <a:endParaRPr lang="en-US" altLang="ja-JP" sz="1100" b="1" dirty="0" smtClean="0">
                <a:latin typeface="HG丸ｺﾞｼｯｸM-PRO" panose="020F0600000000000000" pitchFamily="50" charset="-128"/>
                <a:ea typeface="HG丸ｺﾞｼｯｸM-PRO" panose="020F0600000000000000" pitchFamily="50" charset="-128"/>
              </a:endParaRPr>
            </a:p>
            <a:p>
              <a:pPr algn="ctr"/>
              <a:r>
                <a:rPr lang="ja-JP" altLang="en-US" sz="1100" b="1" dirty="0" smtClean="0">
                  <a:latin typeface="HG丸ｺﾞｼｯｸM-PRO" panose="020F0600000000000000" pitchFamily="50" charset="-128"/>
                  <a:ea typeface="HG丸ｺﾞｼｯｸM-PRO" panose="020F0600000000000000" pitchFamily="50" charset="-128"/>
                </a:rPr>
                <a:t>対象</a:t>
              </a:r>
              <a:endParaRPr lang="ja-JP" altLang="en-US" sz="1100" b="1" dirty="0">
                <a:latin typeface="HG丸ｺﾞｼｯｸM-PRO" panose="020F0600000000000000" pitchFamily="50" charset="-128"/>
                <a:ea typeface="HG丸ｺﾞｼｯｸM-PRO" panose="020F0600000000000000" pitchFamily="50" charset="-128"/>
              </a:endParaRPr>
            </a:p>
          </p:txBody>
        </p:sp>
      </p:grpSp>
      <p:sp>
        <p:nvSpPr>
          <p:cNvPr id="72" name="テキスト ボックス 71"/>
          <p:cNvSpPr txBox="1"/>
          <p:nvPr/>
        </p:nvSpPr>
        <p:spPr>
          <a:xfrm>
            <a:off x="365559" y="3495617"/>
            <a:ext cx="6223062" cy="266907"/>
          </a:xfrm>
          <a:prstGeom prst="rect">
            <a:avLst/>
          </a:prstGeom>
          <a:noFill/>
        </p:spPr>
        <p:txBody>
          <a:bodyPr wrap="square" lIns="104306" tIns="52153" rIns="104306" bIns="52153" rtlCol="0">
            <a:spAutoFit/>
          </a:bodyPr>
          <a:lstStyle/>
          <a:p>
            <a:r>
              <a:rPr lang="ja-JP" altLang="en-US"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義務の対象</a:t>
            </a:r>
            <a:r>
              <a:rPr lang="ja-JP" altLang="en-US" sz="1050" dirty="0" smtClean="0">
                <a:latin typeface="HG丸ｺﾞｼｯｸM-PRO" panose="020F0600000000000000" pitchFamily="50" charset="-128"/>
                <a:ea typeface="HG丸ｺﾞｼｯｸM-PRO" panose="020F0600000000000000" pitchFamily="50" charset="-128"/>
              </a:rPr>
              <a:t>を、携帯電話契約</a:t>
            </a:r>
            <a:r>
              <a:rPr lang="ja-JP" altLang="en-US" sz="1050" dirty="0">
                <a:latin typeface="HG丸ｺﾞｼｯｸM-PRO" panose="020F0600000000000000" pitchFamily="50" charset="-128"/>
                <a:ea typeface="HG丸ｺﾞｼｯｸM-PRO" panose="020F0600000000000000" pitchFamily="50" charset="-128"/>
              </a:rPr>
              <a:t>代理店</a:t>
            </a:r>
            <a:r>
              <a:rPr lang="ja-JP" altLang="en-US" sz="1050" dirty="0" smtClean="0">
                <a:latin typeface="HG丸ｺﾞｼｯｸM-PRO" panose="020F0600000000000000" pitchFamily="50" charset="-128"/>
                <a:ea typeface="HG丸ｺﾞｼｯｸM-PRO" panose="020F0600000000000000" pitchFamily="50" charset="-128"/>
              </a:rPr>
              <a:t>等に</a:t>
            </a:r>
            <a:r>
              <a:rPr lang="ja-JP" altLang="en-US" sz="1050" dirty="0">
                <a:latin typeface="HG丸ｺﾞｼｯｸM-PRO" panose="020F0600000000000000" pitchFamily="50" charset="-128"/>
                <a:ea typeface="HG丸ｺﾞｼｯｸM-PRO" panose="020F0600000000000000" pitchFamily="50" charset="-128"/>
              </a:rPr>
              <a:t>まで拡大</a:t>
            </a:r>
          </a:p>
        </p:txBody>
      </p:sp>
      <p:sp>
        <p:nvSpPr>
          <p:cNvPr id="73" name="テキスト ボックス 72"/>
          <p:cNvSpPr txBox="1"/>
          <p:nvPr/>
        </p:nvSpPr>
        <p:spPr>
          <a:xfrm>
            <a:off x="258578" y="10184666"/>
            <a:ext cx="5105907" cy="274602"/>
          </a:xfrm>
          <a:prstGeom prst="rect">
            <a:avLst/>
          </a:prstGeom>
          <a:noFill/>
        </p:spPr>
        <p:txBody>
          <a:bodyPr wrap="square" lIns="104306" tIns="52153" rIns="104306" bIns="52153" rtlCol="0">
            <a:spAutoFit/>
          </a:bodyPr>
          <a:lstStyle/>
          <a:p>
            <a:r>
              <a:rPr lang="ja-JP" altLang="en-US" sz="1100" dirty="0" smtClean="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義務の対象</a:t>
            </a:r>
            <a:r>
              <a:rPr lang="ja-JP" altLang="en-US" sz="1100" dirty="0" smtClean="0">
                <a:latin typeface="HG丸ｺﾞｼｯｸM-PRO" panose="020F0600000000000000" pitchFamily="50" charset="-128"/>
                <a:ea typeface="HG丸ｺﾞｼｯｸM-PRO" panose="020F0600000000000000" pitchFamily="50" charset="-128"/>
              </a:rPr>
              <a:t>を法改正に合わせて携帯電話契約</a:t>
            </a:r>
            <a:r>
              <a:rPr lang="ja-JP" altLang="en-US" sz="1100" dirty="0">
                <a:latin typeface="HG丸ｺﾞｼｯｸM-PRO" panose="020F0600000000000000" pitchFamily="50" charset="-128"/>
                <a:ea typeface="HG丸ｺﾞｼｯｸM-PRO" panose="020F0600000000000000" pitchFamily="50" charset="-128"/>
              </a:rPr>
              <a:t>代理店</a:t>
            </a:r>
            <a:r>
              <a:rPr lang="ja-JP" altLang="en-US" sz="1100" dirty="0" smtClean="0">
                <a:latin typeface="HG丸ｺﾞｼｯｸM-PRO" panose="020F0600000000000000" pitchFamily="50" charset="-128"/>
                <a:ea typeface="HG丸ｺﾞｼｯｸM-PRO" panose="020F0600000000000000" pitchFamily="50" charset="-128"/>
              </a:rPr>
              <a:t>等に</a:t>
            </a:r>
            <a:r>
              <a:rPr lang="ja-JP" altLang="en-US" sz="1100" dirty="0">
                <a:latin typeface="HG丸ｺﾞｼｯｸM-PRO" panose="020F0600000000000000" pitchFamily="50" charset="-128"/>
                <a:ea typeface="HG丸ｺﾞｼｯｸM-PRO" panose="020F0600000000000000" pitchFamily="50" charset="-128"/>
              </a:rPr>
              <a:t>まで拡大</a:t>
            </a:r>
          </a:p>
        </p:txBody>
      </p:sp>
      <p:sp>
        <p:nvSpPr>
          <p:cNvPr id="74" name="テキスト ボックス 73"/>
          <p:cNvSpPr txBox="1"/>
          <p:nvPr/>
        </p:nvSpPr>
        <p:spPr>
          <a:xfrm>
            <a:off x="251917" y="7290916"/>
            <a:ext cx="684207" cy="261610"/>
          </a:xfrm>
          <a:prstGeom prst="rect">
            <a:avLst/>
          </a:prstGeom>
          <a:solidFill>
            <a:schemeClr val="lt1"/>
          </a:solidFill>
          <a:ln>
            <a:solidFill>
              <a:schemeClr val="bg1">
                <a:lumMod val="65000"/>
              </a:schemeClr>
            </a:solidFill>
          </a:ln>
        </p:spPr>
        <p:txBody>
          <a:bodyPr wrap="square" rtlCol="0">
            <a:spAutoFit/>
          </a:bodyPr>
          <a:lstStyle/>
          <a:p>
            <a:pPr algn="ctr"/>
            <a:r>
              <a:rPr lang="ja-JP" altLang="en-US" sz="1100" dirty="0" smtClean="0"/>
              <a:t>現行</a:t>
            </a:r>
            <a:endParaRPr kumimoji="1" lang="ja-JP" altLang="en-US" sz="1100" dirty="0"/>
          </a:p>
        </p:txBody>
      </p:sp>
      <p:sp>
        <p:nvSpPr>
          <p:cNvPr id="75" name="テキスト ボックス 74"/>
          <p:cNvSpPr txBox="1"/>
          <p:nvPr/>
        </p:nvSpPr>
        <p:spPr>
          <a:xfrm>
            <a:off x="219331" y="8803084"/>
            <a:ext cx="1040698" cy="415498"/>
          </a:xfrm>
          <a:prstGeom prst="rect">
            <a:avLst/>
          </a:prstGeom>
          <a:solidFill>
            <a:schemeClr val="lt1"/>
          </a:solidFill>
          <a:ln>
            <a:solidFill>
              <a:schemeClr val="bg1">
                <a:lumMod val="65000"/>
              </a:schemeClr>
            </a:solidFill>
          </a:ln>
        </p:spPr>
        <p:txBody>
          <a:bodyPr wrap="square" rtlCol="0">
            <a:spAutoFit/>
          </a:bodyPr>
          <a:lstStyle/>
          <a:p>
            <a:pPr algn="ctr"/>
            <a:r>
              <a:rPr kumimoji="1" lang="ja-JP" altLang="en-US" sz="1050" dirty="0" smtClean="0"/>
              <a:t>条例改正の</a:t>
            </a:r>
            <a:endParaRPr kumimoji="1" lang="en-US" altLang="ja-JP" sz="1050" dirty="0" smtClean="0"/>
          </a:p>
          <a:p>
            <a:pPr algn="ctr"/>
            <a:r>
              <a:rPr kumimoji="1" lang="ja-JP" altLang="en-US" sz="1050" dirty="0" smtClean="0"/>
              <a:t>方向性</a:t>
            </a:r>
            <a:endParaRPr kumimoji="1" lang="ja-JP" altLang="en-US" sz="1050" dirty="0"/>
          </a:p>
        </p:txBody>
      </p:sp>
      <p:pic>
        <p:nvPicPr>
          <p:cNvPr id="78" name="図 7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38479" y="4121737"/>
            <a:ext cx="390866" cy="432048"/>
          </a:xfrm>
          <a:prstGeom prst="rect">
            <a:avLst/>
          </a:prstGeom>
          <a:solidFill>
            <a:schemeClr val="bg1"/>
          </a:solidFill>
          <a:ln>
            <a:solidFill>
              <a:schemeClr val="accent1">
                <a:shade val="50000"/>
              </a:schemeClr>
            </a:solidFill>
          </a:ln>
        </p:spPr>
      </p:pic>
      <p:pic>
        <p:nvPicPr>
          <p:cNvPr id="79" name="図 7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24325" y="5056512"/>
            <a:ext cx="390866" cy="432048"/>
          </a:xfrm>
          <a:prstGeom prst="rect">
            <a:avLst/>
          </a:prstGeom>
          <a:solidFill>
            <a:schemeClr val="bg1"/>
          </a:solidFill>
          <a:ln>
            <a:solidFill>
              <a:schemeClr val="accent1">
                <a:shade val="50000"/>
              </a:schemeClr>
            </a:solidFill>
          </a:ln>
        </p:spPr>
      </p:pic>
      <p:pic>
        <p:nvPicPr>
          <p:cNvPr id="80" name="図 7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24325" y="4585715"/>
            <a:ext cx="390866" cy="432048"/>
          </a:xfrm>
          <a:prstGeom prst="rect">
            <a:avLst/>
          </a:prstGeom>
          <a:solidFill>
            <a:schemeClr val="bg1"/>
          </a:solidFill>
          <a:ln>
            <a:solidFill>
              <a:schemeClr val="accent1">
                <a:shade val="50000"/>
              </a:schemeClr>
            </a:solidFill>
          </a:ln>
        </p:spPr>
      </p:pic>
      <p:sp>
        <p:nvSpPr>
          <p:cNvPr id="2" name="テキスト ボックス 1"/>
          <p:cNvSpPr txBox="1"/>
          <p:nvPr/>
        </p:nvSpPr>
        <p:spPr>
          <a:xfrm>
            <a:off x="5128341" y="262014"/>
            <a:ext cx="1460280" cy="276999"/>
          </a:xfrm>
          <a:prstGeom prst="rect">
            <a:avLst/>
          </a:prstGeom>
          <a:noFill/>
          <a:ln cmpd="dbl">
            <a:solidFill>
              <a:schemeClr val="tx1"/>
            </a:solidFill>
          </a:ln>
        </p:spPr>
        <p:txBody>
          <a:bodyPr wrap="square" rtlCol="0">
            <a:spAutoFit/>
          </a:bodyPr>
          <a:lstStyle/>
          <a:p>
            <a:pPr algn="ctr"/>
            <a:r>
              <a:rPr kumimoji="1" lang="ja-JP" altLang="en-US" sz="1200" dirty="0" smtClean="0"/>
              <a:t>資料３</a:t>
            </a:r>
            <a:endParaRPr kumimoji="1" lang="ja-JP" altLang="en-US" sz="1200" dirty="0"/>
          </a:p>
        </p:txBody>
      </p:sp>
      <p:pic>
        <p:nvPicPr>
          <p:cNvPr id="24" name="図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7324" y="4554612"/>
            <a:ext cx="772705" cy="753387"/>
          </a:xfrm>
          <a:prstGeom prst="rect">
            <a:avLst/>
          </a:prstGeom>
        </p:spPr>
      </p:pic>
      <p:sp>
        <p:nvSpPr>
          <p:cNvPr id="25" name="正方形/長方形 24"/>
          <p:cNvSpPr/>
          <p:nvPr/>
        </p:nvSpPr>
        <p:spPr>
          <a:xfrm>
            <a:off x="388468" y="4554612"/>
            <a:ext cx="735482" cy="4497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2269" y="4175522"/>
            <a:ext cx="866175" cy="837561"/>
          </a:xfrm>
          <a:prstGeom prst="rect">
            <a:avLst/>
          </a:prstGeom>
        </p:spPr>
      </p:pic>
    </p:spTree>
    <p:extLst>
      <p:ext uri="{BB962C8B-B14F-4D97-AF65-F5344CB8AC3E}">
        <p14:creationId xmlns:p14="http://schemas.microsoft.com/office/powerpoint/2010/main" val="167340362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TotalTime>
  <Words>553</Words>
  <Application>Microsoft Office PowerPoint</Application>
  <PresentationFormat>ユーザー設定</PresentationFormat>
  <Paragraphs>52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37</cp:revision>
  <cp:lastPrinted>2017-11-09T04:19:29Z</cp:lastPrinted>
  <dcterms:created xsi:type="dcterms:W3CDTF">2017-11-06T00:46:43Z</dcterms:created>
  <dcterms:modified xsi:type="dcterms:W3CDTF">2017-11-09T04:19:29Z</dcterms:modified>
</cp:coreProperties>
</file>