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1" r:id="rId3"/>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9127"/>
    <a:srgbClr val="006600"/>
    <a:srgbClr val="83C937"/>
    <a:srgbClr val="DBEEF4"/>
    <a:srgbClr val="93CDDD"/>
    <a:srgbClr val="93FF93"/>
    <a:srgbClr val="00FF00"/>
    <a:srgbClr val="0033CC"/>
    <a:srgbClr val="3B6AFF"/>
    <a:srgbClr val="BFE2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18" autoAdjust="0"/>
    <p:restoredTop sz="92756" autoAdjust="0"/>
  </p:normalViewPr>
  <p:slideViewPr>
    <p:cSldViewPr>
      <p:cViewPr>
        <p:scale>
          <a:sx n="90" d="100"/>
          <a:sy n="90" d="100"/>
        </p:scale>
        <p:origin x="-150" y="234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678" cy="497461"/>
          </a:xfrm>
          <a:prstGeom prst="rect">
            <a:avLst/>
          </a:prstGeom>
        </p:spPr>
        <p:txBody>
          <a:bodyPr vert="horz" lIns="62985" tIns="31493" rIns="62985" bIns="31493"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0" y="2"/>
            <a:ext cx="2950765" cy="497461"/>
          </a:xfrm>
          <a:prstGeom prst="rect">
            <a:avLst/>
          </a:prstGeom>
        </p:spPr>
        <p:txBody>
          <a:bodyPr vert="horz" lIns="62985" tIns="31493" rIns="62985" bIns="31493" rtlCol="0"/>
          <a:lstStyle>
            <a:lvl1pPr algn="r">
              <a:defRPr sz="800"/>
            </a:lvl1pPr>
          </a:lstStyle>
          <a:p>
            <a:fld id="{8CA45051-9D0E-4C2A-8274-F00C3EDE59CE}" type="datetimeFigureOut">
              <a:rPr kumimoji="1" lang="ja-JP" altLang="en-US" smtClean="0"/>
              <a:t>2017/11/9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62985" tIns="31493" rIns="62985" bIns="31493" rtlCol="0" anchor="ctr"/>
          <a:lstStyle/>
          <a:p>
            <a:endParaRPr lang="ja-JP" altLang="en-US"/>
          </a:p>
        </p:txBody>
      </p:sp>
      <p:sp>
        <p:nvSpPr>
          <p:cNvPr id="5" name="ノート プレースホルダー 4"/>
          <p:cNvSpPr>
            <a:spLocks noGrp="1"/>
          </p:cNvSpPr>
          <p:nvPr>
            <p:ph type="body" sz="quarter" idx="3"/>
          </p:nvPr>
        </p:nvSpPr>
        <p:spPr>
          <a:xfrm>
            <a:off x="680612" y="4720939"/>
            <a:ext cx="5445978" cy="4472757"/>
          </a:xfrm>
          <a:prstGeom prst="rect">
            <a:avLst/>
          </a:prstGeom>
        </p:spPr>
        <p:txBody>
          <a:bodyPr vert="horz" lIns="62985" tIns="31493" rIns="62985" bIns="3149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9"/>
            <a:ext cx="2949678" cy="496363"/>
          </a:xfrm>
          <a:prstGeom prst="rect">
            <a:avLst/>
          </a:prstGeom>
        </p:spPr>
        <p:txBody>
          <a:bodyPr vert="horz" lIns="62985" tIns="31493" rIns="62985" bIns="3149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0" y="9440779"/>
            <a:ext cx="2950765" cy="496363"/>
          </a:xfrm>
          <a:prstGeom prst="rect">
            <a:avLst/>
          </a:prstGeom>
        </p:spPr>
        <p:txBody>
          <a:bodyPr vert="horz" lIns="62985" tIns="31493" rIns="62985" bIns="31493" rtlCol="0" anchor="b"/>
          <a:lstStyle>
            <a:lvl1pPr algn="r">
              <a:defRPr sz="800"/>
            </a:lvl1pPr>
          </a:lstStyle>
          <a:p>
            <a:fld id="{91CE2C97-3705-4FB2-868C-603569BC1342}" type="slidenum">
              <a:rPr kumimoji="1" lang="ja-JP" altLang="en-US" smtClean="0"/>
              <a:t>‹#›</a:t>
            </a:fld>
            <a:endParaRPr kumimoji="1" lang="ja-JP" altLang="en-US"/>
          </a:p>
        </p:txBody>
      </p:sp>
    </p:spTree>
    <p:extLst>
      <p:ext uri="{BB962C8B-B14F-4D97-AF65-F5344CB8AC3E}">
        <p14:creationId xmlns:p14="http://schemas.microsoft.com/office/powerpoint/2010/main" val="7283684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1CE2C97-3705-4FB2-868C-603569BC1342}" type="slidenum">
              <a:rPr kumimoji="1" lang="ja-JP" altLang="en-US" smtClean="0"/>
              <a:t>1</a:t>
            </a:fld>
            <a:endParaRPr kumimoji="1" lang="ja-JP" altLang="en-US"/>
          </a:p>
        </p:txBody>
      </p:sp>
    </p:spTree>
    <p:extLst>
      <p:ext uri="{BB962C8B-B14F-4D97-AF65-F5344CB8AC3E}">
        <p14:creationId xmlns:p14="http://schemas.microsoft.com/office/powerpoint/2010/main" val="95489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1CE2C97-3705-4FB2-868C-603569BC1342}" type="slidenum">
              <a:rPr kumimoji="1" lang="ja-JP" altLang="en-US" smtClean="0"/>
              <a:t>2</a:t>
            </a:fld>
            <a:endParaRPr kumimoji="1" lang="ja-JP" altLang="en-US"/>
          </a:p>
        </p:txBody>
      </p:sp>
    </p:spTree>
    <p:extLst>
      <p:ext uri="{BB962C8B-B14F-4D97-AF65-F5344CB8AC3E}">
        <p14:creationId xmlns:p14="http://schemas.microsoft.com/office/powerpoint/2010/main" val="95489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93454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097815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781112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1892629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1606570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2017/11/9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204555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D7D4E1-0AD3-4783-9D39-4BD0861F1829}" type="datetimeFigureOut">
              <a:rPr kumimoji="1" lang="ja-JP" altLang="en-US" smtClean="0"/>
              <a:t>2017/11/9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104091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D7D4E1-0AD3-4783-9D39-4BD0861F1829}" type="datetimeFigureOut">
              <a:rPr kumimoji="1" lang="ja-JP" altLang="en-US" smtClean="0"/>
              <a:t>2017/11/9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015005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D7D4E1-0AD3-4783-9D39-4BD0861F1829}" type="datetimeFigureOut">
              <a:rPr kumimoji="1" lang="ja-JP" altLang="en-US" smtClean="0"/>
              <a:t>2017/11/9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753387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2017/11/9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57746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2017/11/9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54069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ACD7D4E1-0AD3-4783-9D39-4BD0861F1829}" type="datetimeFigureOut">
              <a:rPr kumimoji="1" lang="ja-JP" altLang="en-US" smtClean="0"/>
              <a:t>2017/11/9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387414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テキスト ボックス 116"/>
          <p:cNvSpPr txBox="1"/>
          <p:nvPr/>
        </p:nvSpPr>
        <p:spPr>
          <a:xfrm>
            <a:off x="82738" y="997773"/>
            <a:ext cx="1418978" cy="259045"/>
          </a:xfrm>
          <a:prstGeom prst="rect">
            <a:avLst/>
          </a:prstGeom>
          <a:noFill/>
        </p:spPr>
        <p:txBody>
          <a:bodyPr wrap="none" rtlCol="0">
            <a:spAutoFit/>
          </a:bodyPr>
          <a:lstStyle/>
          <a:p>
            <a:pPr>
              <a:lnSpc>
                <a:spcPts val="13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JK</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ビジネスの現状</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8" name="正方形/長方形 217"/>
          <p:cNvSpPr/>
          <p:nvPr/>
        </p:nvSpPr>
        <p:spPr>
          <a:xfrm>
            <a:off x="25708" y="107079"/>
            <a:ext cx="12801600" cy="305473"/>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いわゆる</a:t>
            </a:r>
            <a:r>
              <a:rPr kumimoji="1" lang="en-US" altLang="ja-JP" sz="1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JK</a:t>
            </a:r>
            <a:r>
              <a:rPr kumimoji="1" lang="ja-JP" altLang="en-US" sz="1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ビジネスへの対応策（特別部会報告書概要～現状と課題～）</a:t>
            </a:r>
            <a:endParaRPr kumimoji="1" lang="ja-JP" altLang="en-US" sz="1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21" name="テキスト ボックス 220"/>
          <p:cNvSpPr txBox="1"/>
          <p:nvPr/>
        </p:nvSpPr>
        <p:spPr>
          <a:xfrm>
            <a:off x="128814" y="1824481"/>
            <a:ext cx="4486300" cy="738664"/>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JK</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ビジネスの問題点</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・表向きには現行法令の規制対象とならないよう営業しているが、性的な</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サービス（裏オプション）を提供させる店舗が一部に存在し、社会問題化</a:t>
            </a: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青少年が</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JK</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ビジネスに近づき性的犯罪の被害に遭う事案が府内でも発生</a:t>
            </a:r>
            <a:endPar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6" name="角丸四角形 225"/>
          <p:cNvSpPr/>
          <p:nvPr/>
        </p:nvSpPr>
        <p:spPr>
          <a:xfrm>
            <a:off x="39130" y="2725424"/>
            <a:ext cx="3718561" cy="288032"/>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 (2)</a:t>
            </a:r>
            <a:r>
              <a:rPr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府内の営業実態及び検挙</a:t>
            </a:r>
            <a:r>
              <a:rPr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事例</a:t>
            </a:r>
          </a:p>
        </p:txBody>
      </p:sp>
      <p:sp>
        <p:nvSpPr>
          <p:cNvPr id="21" name="角丸四角形 20"/>
          <p:cNvSpPr/>
          <p:nvPr/>
        </p:nvSpPr>
        <p:spPr>
          <a:xfrm>
            <a:off x="25708" y="6515733"/>
            <a:ext cx="3718561" cy="288032"/>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2(3)</a:t>
            </a:r>
            <a:r>
              <a:rPr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関連する主な法令</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1515685" y="151814"/>
            <a:ext cx="954955" cy="209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資料２－１</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3447016249"/>
              </p:ext>
            </p:extLst>
          </p:nvPr>
        </p:nvGraphicFramePr>
        <p:xfrm>
          <a:off x="115550" y="3416209"/>
          <a:ext cx="6141234" cy="3048960"/>
        </p:xfrm>
        <a:graphic>
          <a:graphicData uri="http://schemas.openxmlformats.org/drawingml/2006/table">
            <a:tbl>
              <a:tblPr firstRow="1" bandRow="1">
                <a:tableStyleId>{17292A2E-F333-43FB-9621-5CBBE7FDCDCB}</a:tableStyleId>
              </a:tblPr>
              <a:tblGrid>
                <a:gridCol w="1028666"/>
                <a:gridCol w="3528392"/>
                <a:gridCol w="1584176"/>
              </a:tblGrid>
              <a:tr h="244800">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営業形態</a:t>
                      </a:r>
                      <a:endParaRPr kumimoji="1"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検挙事例</a:t>
                      </a:r>
                      <a:endParaRPr kumimoji="1"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関係法令</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09923">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いわゆる</a:t>
                      </a: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「コミュニケーション」</a:t>
                      </a:r>
                    </a:p>
                  </a:txBody>
                  <a:tcPr anchor="ctr"/>
                </a:tc>
                <a:tc>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学生カウンセラーという名目で青少年を雇い入れ、「女子高生によるカウンセリング」を謳い文句に、マンションの部屋を借り上げたプレイルームで、青少年等が男性客を相手に裏オプションと称する性的サービスを提供していたもの（</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H28.9</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1280160" rtl="0" eaLnBrk="1" fontAlgn="auto" latinLnBrk="0" hangingPunct="1">
                        <a:lnSpc>
                          <a:spcPts val="1200"/>
                        </a:lnSpc>
                        <a:spcBef>
                          <a:spcPts val="0"/>
                        </a:spcBef>
                        <a:spcAft>
                          <a:spcPts val="0"/>
                        </a:spcAft>
                        <a:buClrTx/>
                        <a:buSzTx/>
                        <a:buFontTx/>
                        <a:buNone/>
                        <a:tabLst/>
                        <a:defRPr/>
                      </a:pPr>
                      <a:r>
                        <a:rPr kumimoji="1" lang="ja-JP" altLang="en-US" sz="10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○風俗営業適正化法違反（禁止区域営業）</a:t>
                      </a:r>
                    </a:p>
                    <a:p>
                      <a:pPr marL="0" marR="0" lvl="0" indent="0" algn="l" defTabSz="1280160" rtl="0" eaLnBrk="1" fontAlgn="auto" latinLnBrk="0" hangingPunct="1">
                        <a:lnSpc>
                          <a:spcPts val="1200"/>
                        </a:lnSpc>
                        <a:spcBef>
                          <a:spcPts val="0"/>
                        </a:spcBef>
                        <a:spcAft>
                          <a:spcPts val="0"/>
                        </a:spcAft>
                        <a:buClrTx/>
                        <a:buSzTx/>
                        <a:buFontTx/>
                        <a:buNone/>
                        <a:tabLst/>
                        <a:defRPr/>
                      </a:pPr>
                      <a:r>
                        <a:rPr kumimoji="1" lang="ja-JP" altLang="en-US" sz="10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○児童福祉法違反（児童</a:t>
                      </a:r>
                      <a:endParaRPr kumimoji="1" lang="en-US" altLang="ja-JP" sz="10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1200"/>
                        </a:lnSpc>
                        <a:spcBef>
                          <a:spcPts val="0"/>
                        </a:spcBef>
                        <a:spcAft>
                          <a:spcPts val="0"/>
                        </a:spcAft>
                        <a:buClrTx/>
                        <a:buSzTx/>
                        <a:buFontTx/>
                        <a:buNone/>
                        <a:tabLst/>
                        <a:defRPr/>
                      </a:pPr>
                      <a:r>
                        <a:rPr kumimoji="1" lang="ja-JP" altLang="en-US" sz="10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　に淫行をさせる行為）</a:t>
                      </a:r>
                    </a:p>
                  </a:txBody>
                  <a:tcPr anchor="ctr"/>
                </a:tc>
              </a:tr>
              <a:tr h="538089">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複合（いわゆる「リフレ」・</a:t>
                      </a: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「コミュニケーション」）</a:t>
                      </a:r>
                    </a:p>
                  </a:txBody>
                  <a:tcPr anchor="ctr"/>
                </a:tc>
                <a:tc>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表向きは女子従業員が、客に会話やマッサージ等を提供する店舗を装いながら、店内に設けた個室において、裏オプションと称し客が女子従業員の身体に接触するサービスを提供していたもの（</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H28.11</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000" dirty="0" smtClean="0">
                          <a:latin typeface="Meiryo UI" panose="020B0604030504040204" pitchFamily="50" charset="-128"/>
                          <a:ea typeface="Meiryo UI" panose="020B0604030504040204" pitchFamily="50" charset="-128"/>
                          <a:cs typeface="Meiryo UI" panose="020B0604030504040204" pitchFamily="50" charset="-128"/>
                        </a:rPr>
                        <a:t>風俗営業適正化法違反（禁止区域営業）</a:t>
                      </a:r>
                    </a:p>
                  </a:txBody>
                  <a:tcPr anchor="ctr"/>
                </a:tc>
              </a:tr>
              <a:tr h="656387">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いわゆる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「見学」</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セーラー服や水着姿の女子従業員が、男性客のいる個室とマジックミラーで隔てたスペースにおいて、客の求めに応じた姿勢等になりその様子をカメラ等で撮影させるなどのサービスや、裏オプションと称する性的サービスを提供していたもの（</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H28.11</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1280160" rtl="0" eaLnBrk="1" fontAlgn="auto" latinLnBrk="0" hangingPunct="1">
                        <a:lnSpc>
                          <a:spcPts val="1200"/>
                        </a:lnSpc>
                        <a:spcBef>
                          <a:spcPts val="0"/>
                        </a:spcBef>
                        <a:spcAft>
                          <a:spcPts val="0"/>
                        </a:spcAft>
                        <a:buClrTx/>
                        <a:buSzTx/>
                        <a:buFontTx/>
                        <a:buNone/>
                        <a:tabLst/>
                        <a:defRPr/>
                      </a:pPr>
                      <a:r>
                        <a:rPr kumimoji="1" lang="ja-JP" altLang="en-US" sz="10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○児童福祉法違反（児童</a:t>
                      </a:r>
                      <a:endParaRPr kumimoji="1" lang="en-US" altLang="ja-JP" sz="10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1200"/>
                        </a:lnSpc>
                        <a:spcBef>
                          <a:spcPts val="0"/>
                        </a:spcBef>
                        <a:spcAft>
                          <a:spcPts val="0"/>
                        </a:spcAft>
                        <a:buClrTx/>
                        <a:buSzTx/>
                        <a:buFontTx/>
                        <a:buNone/>
                        <a:tabLst/>
                        <a:defRPr/>
                      </a:pPr>
                      <a:r>
                        <a:rPr kumimoji="1" lang="ja-JP" altLang="en-US" sz="10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　に淫行をさせる行為）</a:t>
                      </a:r>
                    </a:p>
                  </a:txBody>
                  <a:tcPr anchor="ctr"/>
                </a:tc>
              </a:tr>
              <a:tr h="675427">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いわゆる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「散歩」</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女子高校生と一緒に散歩やデートができる、観光案内を受けられるとして営業していたが、裏オプションと称して性的サービスを提供</a:t>
                      </a:r>
                    </a:p>
                    <a:p>
                      <a:pPr>
                        <a:lnSpc>
                          <a:spcPts val="1200"/>
                        </a:lnSpc>
                      </a:pP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歳の少女</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人に男性客</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人を引き合わせ、ホテルでわいせつな行為をさせたもの（</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H29.5</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algn="l">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○児童福祉法違反（児童</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に淫行をさせる行為）</a:t>
                      </a:r>
                    </a:p>
                  </a:txBody>
                  <a:tcPr anchor="ctr"/>
                </a:tc>
              </a:tr>
            </a:tbl>
          </a:graphicData>
        </a:graphic>
      </p:graphicFrame>
      <p:grpSp>
        <p:nvGrpSpPr>
          <p:cNvPr id="5" name="グループ化 4"/>
          <p:cNvGrpSpPr/>
          <p:nvPr/>
        </p:nvGrpSpPr>
        <p:grpSpPr>
          <a:xfrm>
            <a:off x="32554" y="580291"/>
            <a:ext cx="12772883" cy="2158615"/>
            <a:chOff x="43542" y="683257"/>
            <a:chExt cx="12772883" cy="2158615"/>
          </a:xfrm>
        </p:grpSpPr>
        <p:sp>
          <p:nvSpPr>
            <p:cNvPr id="119" name="テキスト ボックス 118"/>
            <p:cNvSpPr txBox="1"/>
            <p:nvPr/>
          </p:nvSpPr>
          <p:spPr>
            <a:xfrm>
              <a:off x="110064" y="1287482"/>
              <a:ext cx="4213126" cy="738664"/>
            </a:xfrm>
            <a:prstGeom prst="rect">
              <a:avLst/>
            </a:prstGeom>
            <a:noFill/>
          </p:spPr>
          <p:txBody>
            <a:bodyPr wrap="square" rtlCol="0">
              <a:spAutoFit/>
            </a:bodyPr>
            <a:lstStyle/>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▼いわゆる「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JK</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ビジネス」とは</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・女子高生（</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JK</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）等がマッサージをする、会話やゲームで楽しませるなどの</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接客サービスを売り物とする営業形態</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・大都市の繁華街を中心に多様な形態で営業</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9" name="テキスト ボックス 218"/>
            <p:cNvSpPr txBox="1"/>
            <p:nvPr/>
          </p:nvSpPr>
          <p:spPr>
            <a:xfrm>
              <a:off x="5819896" y="683257"/>
              <a:ext cx="3960440" cy="259045"/>
            </a:xfrm>
            <a:prstGeom prst="rect">
              <a:avLst/>
            </a:prstGeom>
            <a:noFill/>
          </p:spPr>
          <p:txBody>
            <a:bodyPr wrap="square" rtlCol="0">
              <a:spAutoFit/>
            </a:bodyPr>
            <a:lstStyle/>
            <a:p>
              <a:pPr marL="171450" indent="-171450">
                <a:lnSpc>
                  <a:spcPts val="1300"/>
                </a:lnSpc>
                <a:buFont typeface="Wingdings" panose="05000000000000000000" pitchFamily="2" charset="2"/>
                <a:buChar char="l"/>
              </a:pP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JK</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ビジネスの問題点への対応策の検討</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0" name="テキスト ボックス 219"/>
            <p:cNvSpPr txBox="1"/>
            <p:nvPr/>
          </p:nvSpPr>
          <p:spPr>
            <a:xfrm>
              <a:off x="6076627" y="864408"/>
              <a:ext cx="5688828" cy="1977464"/>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JK</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ビジネスへの対応策について、</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大阪府青少年健全育成審議会に諮問</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H29.4.25</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審議会に</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特別部会</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を設置し、部会を５回開催</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4/25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いわゆる「ＪＫビジネス」への対応策について</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②</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6/13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関係法令について</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規制の必要性等について</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③</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7/25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具体的な規制の内容について</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④</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9/6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具体的な規制の内容について</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啓発活動について</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⑤</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10/30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これまでの議論のとりまとめについて</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啓発対策について</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▼特別部会の報告書を取りまとめ、審議会へ報告（</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11.10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43542" y="1033546"/>
              <a:ext cx="4571572" cy="1640956"/>
            </a:xfrm>
            <a:prstGeom prst="roundRect">
              <a:avLst>
                <a:gd name="adj" fmla="val 10636"/>
              </a:avLst>
            </a:prstGeom>
            <a:noFill/>
            <a:ln w="28575">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4" name="角丸四角形 223"/>
            <p:cNvSpPr/>
            <p:nvPr/>
          </p:nvSpPr>
          <p:spPr>
            <a:xfrm>
              <a:off x="5497350" y="691648"/>
              <a:ext cx="7218426" cy="2057814"/>
            </a:xfrm>
            <a:prstGeom prst="roundRect">
              <a:avLst>
                <a:gd name="adj" fmla="val 10731"/>
              </a:avLst>
            </a:prstGeom>
            <a:noFill/>
            <a:ln w="28575">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9217127" y="1109374"/>
              <a:ext cx="3599298" cy="1154162"/>
            </a:xfrm>
            <a:prstGeom prst="rect">
              <a:avLst/>
            </a:prstGeom>
            <a:noFill/>
            <a:ln>
              <a:noFill/>
              <a:prstDash val="sysDot"/>
            </a:ln>
          </p:spPr>
          <p:txBody>
            <a:bodyPr wrap="square" rtlCol="0">
              <a:spAutoFit/>
            </a:bodyPr>
            <a:lstStyle/>
            <a:p>
              <a:pPr indent="-457200">
                <a:spcAft>
                  <a:spcPts val="300"/>
                </a:spcAft>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［特別</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部会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委員］</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・角野茂樹（関西外国語大学教職教育センター長）</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・白井利明（大阪教育大学教育学部教授）</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・松風勝代（社会福祉法人大阪府衛生会 児童心理治療施設希望の杜園長）</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・園田寿　 （甲南大学法科大学院教授）</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部会長</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indent="-457200"/>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・八山真由子（江口法律事務所弁護士）</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・竹内和雄（兵庫県立大学環境人間学部准教授）</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・曽我部真裕（京都大学大学院法学研究科教授）</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ホームベース 6"/>
            <p:cNvSpPr/>
            <p:nvPr/>
          </p:nvSpPr>
          <p:spPr>
            <a:xfrm>
              <a:off x="4456584" y="1281925"/>
              <a:ext cx="1599299" cy="1133630"/>
            </a:xfrm>
            <a:prstGeom prst="homePlate">
              <a:avLst>
                <a:gd name="adj" fmla="val 32839"/>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JK</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ビジネスにおいて女子高生等による性的サービスが提供されて</a:t>
              </a:r>
              <a:r>
                <a:rPr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いる現状</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を踏まえ、対策を講ずることが</a:t>
              </a:r>
              <a:r>
                <a:rPr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必要</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矢印コネクタ 12"/>
            <p:cNvCxnSpPr/>
            <p:nvPr/>
          </p:nvCxnSpPr>
          <p:spPr>
            <a:xfrm flipV="1">
              <a:off x="8919649" y="1177386"/>
              <a:ext cx="297122" cy="7543"/>
            </a:xfrm>
            <a:prstGeom prst="straightConnector1">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2" name="表 1"/>
          <p:cNvGraphicFramePr>
            <a:graphicFrameLocks noGrp="1"/>
          </p:cNvGraphicFramePr>
          <p:nvPr>
            <p:extLst>
              <p:ext uri="{D42A27DB-BD31-4B8C-83A1-F6EECF244321}">
                <p14:modId xmlns:p14="http://schemas.microsoft.com/office/powerpoint/2010/main" val="1405363210"/>
              </p:ext>
            </p:extLst>
          </p:nvPr>
        </p:nvGraphicFramePr>
        <p:xfrm>
          <a:off x="115336" y="6862028"/>
          <a:ext cx="6138133" cy="2600960"/>
        </p:xfrm>
        <a:graphic>
          <a:graphicData uri="http://schemas.openxmlformats.org/drawingml/2006/table">
            <a:tbl>
              <a:tblPr firstRow="1" bandRow="1">
                <a:tableStyleId>{17292A2E-F333-43FB-9621-5CBBE7FDCDCB}</a:tableStyleId>
              </a:tblPr>
              <a:tblGrid>
                <a:gridCol w="1078320"/>
                <a:gridCol w="5059813"/>
              </a:tblGrid>
              <a:tr h="560984">
                <a:tc>
                  <a:txBody>
                    <a:bodyPr/>
                    <a:lstStyle/>
                    <a:p>
                      <a:pPr>
                        <a:lnSpc>
                          <a:spcPts val="11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児童福祉法</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R="36000">
                    <a:noFill/>
                  </a:tcPr>
                </a:tc>
                <a:tc>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歳未満の児童に酒席に侍する行為を業務としてさせる行為の禁止</a:t>
                      </a:r>
                      <a:endParaRPr kumimoji="1" lang="en-US" altLang="ja-JP" sz="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歳未満の児童に淫行をさせる行為の禁止</a:t>
                      </a:r>
                      <a:endParaRPr kumimoji="1" lang="en-US" altLang="ja-JP" sz="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・児童の心身に有害な影響を与える行為をさせる目的をもって、これを自己の支配下に置く行為の</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禁止</a:t>
                      </a:r>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R="36000">
                    <a:noFill/>
                  </a:tcPr>
                </a:tc>
              </a:tr>
              <a:tr h="714487">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風俗営業適正化法</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R="36000"/>
                </a:tc>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歳未満の者に</a:t>
                      </a:r>
                      <a:r>
                        <a:rPr kumimoji="1"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接客させる</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ことや客として立ち入らせること、客引きをすること等の禁止</a:t>
                      </a:r>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［性風俗特</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　殊営業］</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歳未満の者に客の</a:t>
                      </a:r>
                      <a:r>
                        <a:rPr kumimoji="1"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接待をさせる</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ことや客として立ち入らせること、</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歳未満の者に午後</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時か</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ら午前６時まで接客させること、客引きをすること等の禁止</a:t>
                      </a:r>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［接待飲食等営業］</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歳未満の者に午後</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時から午前６時まで接客させること等の禁止</a:t>
                      </a:r>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［特定遊興飲食店営業］</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txBody>
                  <a:tcPr marR="36000"/>
                </a:tc>
              </a:tr>
              <a:tr h="407481">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労働基準法</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R="36000"/>
                </a:tc>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・児童が</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歳に達した日以降の最初の</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日が終了するまで使用してはならない</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歳未満の者を午後</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時から翌日の午前</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時まで使用してはならない</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歳未満の者の福祉に有害な場所における業務［酒席に侍する業務・特殊の遊興的接客業に</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おける業務］への就業禁止</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R="36000"/>
                </a:tc>
              </a:tr>
              <a:tr h="407481">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児童買春等禁止法</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R="36000"/>
                </a:tc>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・何人も児童買春をしてはならない</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・児童買春を周旋した者及び周旋をすることを業とした者の処罰</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・児童買春の周旋をする目的で、児童買春をするように勧誘した者の処罰</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R="36000"/>
                </a:tc>
              </a:tr>
            </a:tbl>
          </a:graphicData>
        </a:graphic>
      </p:graphicFrame>
      <p:sp>
        <p:nvSpPr>
          <p:cNvPr id="35" name="角丸四角形 34"/>
          <p:cNvSpPr/>
          <p:nvPr/>
        </p:nvSpPr>
        <p:spPr>
          <a:xfrm>
            <a:off x="6348981" y="5257403"/>
            <a:ext cx="3718800" cy="288032"/>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国や他都県の状況</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6380531" y="5626818"/>
            <a:ext cx="6324257" cy="2362185"/>
          </a:xfrm>
          <a:prstGeom prst="rect">
            <a:avLst/>
          </a:prstGeom>
          <a:noFill/>
          <a:ln w="19050">
            <a:solidFill>
              <a:schemeClr val="accent4">
                <a:lumMod val="75000"/>
              </a:schemeClr>
            </a:solidFill>
            <a:prstDash val="solid"/>
          </a:ln>
        </p:spPr>
        <p:txBody>
          <a:bodyPr wrap="square" rtlCol="0">
            <a:spAutoFit/>
          </a:bodyPr>
          <a:lstStyle/>
          <a:p>
            <a:pPr indent="-457200">
              <a:lnSpc>
                <a:spcPts val="13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国の状況</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・「女性に対する暴力に関する専門調査会」（内閣府男女共同参画局）が現状と課題を整理した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報告書「いわゆる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ＪＫ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ビジネス</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及びアダルトビデオ</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出演</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強要の問題について」を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公表（</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H29.3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・関係府省</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対策</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会議を設置し、本年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４月を被害防止月間と位置付け</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、必要</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な取組を緊急かつ集中的に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・関係府省対策会議が５月に「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今後の対策」を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とりまとめ（①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更なる実態把握、②取締り等の強化、③教育・啓発の強化</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④</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相談体制の充実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、⑤</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保護・自立支援の取組強化</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indent="-457200">
              <a:lnSpc>
                <a:spcPts val="1300"/>
              </a:lnSpc>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他都県</a:t>
            </a: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の状況</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indent="-457200">
              <a:lnSpc>
                <a:spcPts val="1300"/>
              </a:lnSpc>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・愛知県：青少年保護育成</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条例を一部改正</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H27.7</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施行）</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indent="-457200">
              <a:lnSpc>
                <a:spcPts val="1300"/>
              </a:lnSpc>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青少年</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保護の観点から</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ＪＫ</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ビジネスを「有害役務営業」と規定した上で、青少年を接客業務に従事させることや客と</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　</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indent="-457200">
              <a:lnSpc>
                <a:spcPts val="1300"/>
              </a:lnSpc>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店舗</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へ立ち入らせること等を</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禁止</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indent="-457200">
              <a:lnSpc>
                <a:spcPts val="1300"/>
              </a:lnSpc>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・東京都：特定</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異性接客営業等の規制に関する</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条例を制定（</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７施行）</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indent="-457200">
              <a:lnSpc>
                <a:spcPts val="1300"/>
              </a:lnSpc>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青少年</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の健全育成を阻害する行為及び青少年が被害者となる</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犯罪の防止を</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目的に</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、愛知県</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と同様の規制内容に</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加</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indent="-457200">
              <a:lnSpc>
                <a:spcPts val="1300"/>
              </a:lnSpc>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え、一部の営業を除き、</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営業の届出や設置禁止区域</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等を規定</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indent="-457200">
              <a:lnSpc>
                <a:spcPts val="1300"/>
              </a:lnSpc>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・兵庫県・神奈川県：ＪＫビジネスの営業を規制する条例改正を検討</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6389577" y="2837682"/>
            <a:ext cx="3718800" cy="288032"/>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(4) (5)</a:t>
            </a:r>
            <a:r>
              <a:rPr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被害防止に資する現行の主な取組等</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1862601678"/>
              </p:ext>
            </p:extLst>
          </p:nvPr>
        </p:nvGraphicFramePr>
        <p:xfrm>
          <a:off x="6376244" y="3162169"/>
          <a:ext cx="6296995" cy="1992557"/>
        </p:xfrm>
        <a:graphic>
          <a:graphicData uri="http://schemas.openxmlformats.org/drawingml/2006/table">
            <a:tbl>
              <a:tblPr firstRow="1" bandRow="1">
                <a:tableStyleId>{17292A2E-F333-43FB-9621-5CBBE7FDCDCB}</a:tableStyleId>
              </a:tblPr>
              <a:tblGrid>
                <a:gridCol w="1106229"/>
                <a:gridCol w="5190766"/>
              </a:tblGrid>
              <a:tr h="396494">
                <a:tc>
                  <a:txBody>
                    <a:bodyPr/>
                    <a:lstStyle/>
                    <a:p>
                      <a:pPr>
                        <a:lnSpc>
                          <a:spcPts val="11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①府警察に</a:t>
                      </a:r>
                      <a:r>
                        <a:rPr kumimoji="1" lang="ja-JP" altLang="en-US" sz="10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ける街頭補導</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ts val="11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・深夜に客引き等をしている青少年を補導することにより、支援を必要とする青少年を早期に発見</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・補導した青少年は、保護者等を含めて指導。必要に応じて児童相談所に通告</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r h="678042">
                <a:tc>
                  <a:txBody>
                    <a:bodyPr/>
                    <a:lstStyle/>
                    <a:p>
                      <a:pPr>
                        <a:lnSpc>
                          <a:spcPts val="1100"/>
                        </a:lnSpc>
                      </a:pP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②啓発・相談</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・学校（中学校・高校・支援学校等）等における「非行防止・犯罪被害防止教室」の実施</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・各種キャンペーンと連動した広報啓発や教育庁等と連携した広報啓発</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・教職員に対するＪＫビジネスの問題点等を周知する研修の実施</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・ＪＫビジネスを含めた「性」に関する各種相談窓口（府警察</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グリーンライン</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など）</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tc>
              </a:tr>
              <a:tr h="407481">
                <a:tc>
                  <a:txBody>
                    <a:bodyPr/>
                    <a:lstStyle/>
                    <a:p>
                      <a:pPr>
                        <a:lnSpc>
                          <a:spcPts val="1100"/>
                        </a:lnSpc>
                      </a:pP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①高校生の　</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意識調査</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・ＪＫビジネスに対する府内高校生の意識調査を実施（回答数</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3,026</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・調査の結果、ＪＫビジネスの危険性を十分に認識しないまま、或いは良い条件に惹かれて従事する</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おそれのある「予備軍」が相当数存在することが推測</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tc>
              </a:tr>
              <a:tr h="407481">
                <a:tc>
                  <a:txBody>
                    <a:bodyPr/>
                    <a:lstStyle/>
                    <a:p>
                      <a:pPr>
                        <a:lnSpc>
                          <a:spcPts val="1100"/>
                        </a:lnSpc>
                      </a:pP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②シンポジウム</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の開催</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・ＪＫビジネスに対する当事者世代の実態をより深く把握するため、意識調査の結果をもとに高校生</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や大学生を交えてシンポジウムを開催</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8" name="角丸四角形 27"/>
          <p:cNvSpPr/>
          <p:nvPr/>
        </p:nvSpPr>
        <p:spPr>
          <a:xfrm>
            <a:off x="6335867" y="8193151"/>
            <a:ext cx="3718800" cy="288032"/>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ＪＫビジネスによる被害防止に向けた課題</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6368655" y="8617024"/>
            <a:ext cx="6304584" cy="759182"/>
          </a:xfrm>
          <a:prstGeom prst="rect">
            <a:avLst/>
          </a:prstGeom>
          <a:noFill/>
          <a:ln w="19050">
            <a:solidFill>
              <a:schemeClr val="accent4">
                <a:lumMod val="75000"/>
              </a:schemeClr>
            </a:solidFill>
            <a:prstDash val="solid"/>
          </a:ln>
        </p:spPr>
        <p:txBody>
          <a:bodyPr wrap="square" rtlCol="0">
            <a:spAutoFit/>
          </a:bodyPr>
          <a:lstStyle/>
          <a:p>
            <a:pPr indent="-457200">
              <a:lnSpc>
                <a:spcPts val="13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■ＪＫビジネス店の一部には、裏で違法な営業を行う店が存在し、青少年が性的犯罪の被害に遭う事例も確認さ</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13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れて</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13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■スマートフォン等の普及により、営業者が甘言を用いて青少年を勧誘しやすい環境であること等も危惧される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13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■こうした状況に鑑み、青少年がＪＫビジネスを介して性被害に遭わないよう未然防止策を講じることが喫緊の課題</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117826" y="3026323"/>
            <a:ext cx="6138958" cy="415498"/>
          </a:xfrm>
          <a:prstGeom prst="rect">
            <a:avLst/>
          </a:prstGeom>
          <a:noFill/>
        </p:spPr>
        <p:txBody>
          <a:bodyPr wrap="square" rtlCol="0">
            <a:spAutoFit/>
          </a:bodyPr>
          <a:lstStyle/>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府警察による実態調査では、Ｈ</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29.1</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月時点で、いわゆる「リフレ」等の営業形態が約</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店、ガールズバー等は約</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店確認された</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調査では</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店（調査要件が異なる））</a:t>
            </a:r>
          </a:p>
        </p:txBody>
      </p:sp>
      <p:sp>
        <p:nvSpPr>
          <p:cNvPr id="31" name="角丸四角形 30"/>
          <p:cNvSpPr/>
          <p:nvPr/>
        </p:nvSpPr>
        <p:spPr>
          <a:xfrm>
            <a:off x="65486" y="536403"/>
            <a:ext cx="3718561" cy="288032"/>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１　はじめに</a:t>
            </a:r>
            <a:endParaRPr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9237688" y="1002894"/>
            <a:ext cx="3467100" cy="1154162"/>
          </a:xfrm>
          <a:prstGeom prst="rect">
            <a:avLst/>
          </a:prstGeom>
          <a:noFill/>
          <a:ln w="19050">
            <a:solidFill>
              <a:schemeClr val="accent3">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0903617" y="286586"/>
            <a:ext cx="1224136" cy="39860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200" dirty="0" smtClean="0">
                <a:solidFill>
                  <a:schemeClr val="tx1"/>
                </a:solidFill>
              </a:rPr>
              <a:t>H29.11.10</a:t>
            </a:r>
            <a:endParaRPr kumimoji="1" lang="ja-JP" altLang="en-US" sz="1200" dirty="0">
              <a:solidFill>
                <a:schemeClr val="tx1"/>
              </a:solidFill>
            </a:endParaRPr>
          </a:p>
        </p:txBody>
      </p:sp>
    </p:spTree>
    <p:extLst>
      <p:ext uri="{BB962C8B-B14F-4D97-AF65-F5344CB8AC3E}">
        <p14:creationId xmlns:p14="http://schemas.microsoft.com/office/powerpoint/2010/main" val="3154639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正方形/長方形 217"/>
          <p:cNvSpPr/>
          <p:nvPr/>
        </p:nvSpPr>
        <p:spPr>
          <a:xfrm>
            <a:off x="10518" y="77566"/>
            <a:ext cx="12801600" cy="314999"/>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いわゆる</a:t>
            </a:r>
            <a:r>
              <a:rPr kumimoji="1" lang="en-US" altLang="ja-JP" sz="1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JK</a:t>
            </a:r>
            <a:r>
              <a:rPr kumimoji="1" lang="ja-JP" altLang="en-US" sz="1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ビジネスへの対応策（特別部会報告書概要～課題への対応～）</a:t>
            </a:r>
            <a:endParaRPr kumimoji="1" lang="ja-JP" altLang="en-US" sz="1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46053" y="1011843"/>
            <a:ext cx="3718800" cy="288032"/>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３</a:t>
            </a:r>
            <a:r>
              <a:rPr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営業者側への法的規制</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0" name="表 29"/>
          <p:cNvGraphicFramePr>
            <a:graphicFrameLocks noGrp="1"/>
          </p:cNvGraphicFramePr>
          <p:nvPr>
            <p:extLst>
              <p:ext uri="{D42A27DB-BD31-4B8C-83A1-F6EECF244321}">
                <p14:modId xmlns:p14="http://schemas.microsoft.com/office/powerpoint/2010/main" val="2377254816"/>
              </p:ext>
            </p:extLst>
          </p:nvPr>
        </p:nvGraphicFramePr>
        <p:xfrm>
          <a:off x="34330" y="1344739"/>
          <a:ext cx="6366470" cy="8095637"/>
        </p:xfrm>
        <a:graphic>
          <a:graphicData uri="http://schemas.openxmlformats.org/drawingml/2006/table">
            <a:tbl>
              <a:tblPr firstRow="1" bandRow="1">
                <a:tableStyleId>{17292A2E-F333-43FB-9621-5CBBE7FDCDCB}</a:tableStyleId>
              </a:tblPr>
              <a:tblGrid>
                <a:gridCol w="1037878"/>
                <a:gridCol w="5328592"/>
              </a:tblGrid>
              <a:tr h="249715">
                <a:tc>
                  <a:txBody>
                    <a:bodyPr/>
                    <a:lstStyle/>
                    <a:p>
                      <a:pPr algn="ct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検討項目</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特別部会での議論と方向性　　</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2577">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①保護法益の</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整理</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indent="0">
                        <a:lnSpc>
                          <a:spcPts val="1200"/>
                        </a:lnSpc>
                        <a:buFont typeface="Arial" panose="020B0604020202020204" pitchFamily="34" charset="0"/>
                        <a:buNone/>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○青少年を有害な役務から保護する目的を達成するために必要な限度において営業</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を規制</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200"/>
                        </a:lnSpc>
                        <a:buFont typeface="Arial" panose="020B0604020202020204" pitchFamily="34" charset="0"/>
                        <a:buNone/>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する</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ことは、憲法第</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条による営業の自由の不当な制限には当たらない</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tc>
              </a:tr>
              <a:tr h="279120">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②規制</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対象者</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と対象</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年齢</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○営業者を規制の対象とする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・客については、児童買春等禁止法等で一定対応できる</a:t>
                      </a:r>
                      <a:endParaRPr kumimoji="1" lang="ja-JP" altLang="en-US" sz="1050"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・青少年については、保護の対象としている諸法令の考え方と整合性を保つべき</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○対象年齢は、諸法令が</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歳未満の者を保護の対象としていることとの整合性を考慮し、</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歳未満とするのが妥当</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tc>
              </a:tr>
              <a:tr h="4980802">
                <a:tc>
                  <a:txBody>
                    <a:bodyPr/>
                    <a:lstStyle/>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③規制の</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対象</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とする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営業</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形態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定義</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nSpc>
                          <a:spcPts val="1300"/>
                        </a:lnSpc>
                      </a:pP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＜営業形態別の問題点＞</a:t>
                      </a:r>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・いわゆる「リフレ」や「散歩」、「コミュニケーション」は、客と一対一で接する営業形態であり、</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身体的接触を伴う場合があることから、性的サービスに移行する危険性が高い</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・いわゆる「撮影」や「見学・作業所」は、卑わいなポーズの求めに応じる等、役務そのものの</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性的要素が大きく、性的サービスに移行する危険性も高い</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飲食提供</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を伴う「ガールズバー」等は、性的サービスに移行する危険性は高くないかも</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しれな</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いが</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、水着や下着等の露出度が</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高い服装で</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接客する場合は、その就労環境自体が</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青少</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年の</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健全育成に悪影響を及ぼす</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300"/>
                        </a:lnSpc>
                        <a:spcBef>
                          <a:spcPts val="0"/>
                        </a:spcBef>
                        <a:spcAft>
                          <a:spcPts val="0"/>
                        </a:spcAft>
                        <a:buClrTx/>
                        <a:buSzTx/>
                        <a:buFontTx/>
                        <a:buNone/>
                        <a:tabLst/>
                        <a:defRPr/>
                      </a:pP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＜社会的許容性の観点＞</a:t>
                      </a:r>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・社会的に許容されて</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いる営業と</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区別するため、</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飲食の提供</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を伴う営業形態については、</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接客者</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服装を規制の要件とすることが</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妥当（学校</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制服を着用する営業形態については、</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今後</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動き</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注視し、必要が</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あれば条例改正に</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より対応する</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こと</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300"/>
                        </a:lnSpc>
                        <a:spcBef>
                          <a:spcPts val="0"/>
                        </a:spcBef>
                        <a:spcAft>
                          <a:spcPts val="0"/>
                        </a:spcAft>
                        <a:buClrTx/>
                        <a:buSzTx/>
                        <a:buFontTx/>
                        <a:buNone/>
                        <a:tabLst/>
                        <a:defRPr/>
                      </a:pP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＜規制逃れ防止の観点＞</a:t>
                      </a:r>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300"/>
                        </a:lnSpc>
                        <a:spcBef>
                          <a:spcPts val="0"/>
                        </a:spcBef>
                        <a:spcAft>
                          <a:spcPts val="0"/>
                        </a:spcAft>
                        <a:buClrTx/>
                        <a:buSzTx/>
                        <a:buFontTx/>
                        <a:buNone/>
                        <a:tabLst/>
                        <a:defRPr/>
                      </a:pPr>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　・役務や就労環境が青少年にとって有害である営業形態を規制対象にすべきであるため</a:t>
                      </a:r>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、青少</a:t>
                      </a:r>
                      <a:endPar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300"/>
                        </a:lnSpc>
                        <a:spcBef>
                          <a:spcPts val="0"/>
                        </a:spcBef>
                        <a:spcAft>
                          <a:spcPts val="0"/>
                        </a:spcAft>
                        <a:buClrTx/>
                        <a:buSzTx/>
                        <a:buFontTx/>
                        <a:buNone/>
                        <a:tabLst/>
                        <a:defRPr/>
                      </a:pPr>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　 年に</a:t>
                      </a:r>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よる接客を明示又は連想させる文字等を用いている店舗に限定すべきではない</a:t>
                      </a:r>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・詳細な要件を定めれば定めるほど、その要件に当てはまらないよう営業する規制逃れ</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を助長しか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ねない。青少年</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保護の目的のためには</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、規制逃れを防止するため包括的な定義</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の方が望ましい</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300"/>
                        </a:lnSpc>
                        <a:spcBef>
                          <a:spcPts val="0"/>
                        </a:spcBef>
                        <a:spcAft>
                          <a:spcPts val="0"/>
                        </a:spcAft>
                        <a:buClrTx/>
                        <a:buSzTx/>
                        <a:buFontTx/>
                        <a:buNone/>
                        <a:tabLst/>
                        <a:defRPr/>
                      </a:pP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＜風適法との関係の整理＞</a:t>
                      </a:r>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・公序良俗の保持を主な目的とする風適法と青少年の健全育成を主な目的とする</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本規制では</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目的が異なるため、</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風適法の許可・届出店を本規制の対象から除外</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する必要</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はない</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客の性的好奇心をそそるおそれがあって、次のいずれかに掲げる営業を有害役務と定義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イ　専ら異性の客に接触し、又は接触させる役務を提供（いわゆる「リフレ」）</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ロ　専ら客に異性の姿態を見せる役務を提供（いわゆる「撮影」、「見学・作業所」）</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ハ　専ら異性の客の接待をする役務を提供（いわゆる「コミュニケーション」）</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ニ　専ら異性の客に同伴する役務を提供（いわゆる「散歩」）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ホ　客に飲食させる営業のうち、水着、下着、その他露出が著しく高い衣服を従業員が着用</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するもの（いわゆる「喫茶」、ガールズ居酒屋、ガールズバー</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43931">
                <a:tc>
                  <a:txBody>
                    <a:bodyPr/>
                    <a:lstStyle/>
                    <a:p>
                      <a:pPr lvl="0">
                        <a:lnSpc>
                          <a:spcPts val="1200"/>
                        </a:lnSpc>
                        <a:defRPr/>
                      </a:pPr>
                      <a:endParaRPr lang="ja-JP" altLang="en-US" sz="1050" b="1" dirty="0" smtClean="0">
                        <a:solidFill>
                          <a:prstClr val="black">
                            <a:lumMod val="65000"/>
                            <a:lumOff val="35000"/>
                          </a:prstClr>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④営業者</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禁止行為</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kumimoji="1" lang="ja-JP" altLang="en-US" sz="1050"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28575" cap="flat" cmpd="sng" algn="ctr">
                      <a:solidFill>
                        <a:schemeClr val="accent4">
                          <a:lumMod val="75000"/>
                        </a:schemeClr>
                      </a:solidFill>
                      <a:prstDash val="solid"/>
                      <a:round/>
                      <a:headEnd type="none" w="med" len="med"/>
                      <a:tailEnd type="none" w="med" len="med"/>
                    </a:lnB>
                  </a:tcPr>
                </a:tc>
                <a:tc>
                  <a:txBody>
                    <a:bodyPr/>
                    <a:lstStyle/>
                    <a:p>
                      <a:pPr lvl="0">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営業形態により、性被害に遭う危険性の大きさに違いがあるように思われるが、いずれ</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の営業</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形態</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も青少年に悪影響</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を及ぼす有害</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な役務のため、同じ規制内容が</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妥当</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12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＜営業者の禁止行為＞</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・青少年を接客業務に従事</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させる</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こと　　　　　　　　・青少年を客として立ち入らせること</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・青少年を接客業務に従事するよう勧誘すること　 ・接客業務に従事するよう青少年に勧誘させること</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・青少年を客となるよう勧誘すること　　　　　　　　　 ・客となるように青少年に勧誘させること</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・青少年に対し、広告文書等を配布すること　　　　・広告文書等を青少年に配布させること</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＜営業者の義務＞</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青少年</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の立入禁止の旨の広告・宣伝への明示</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義務や店舗</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入口への掲示義務</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・従業員</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の実態を明確に把握するため、従業者名簿の備付義務</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28575" cap="flat" cmpd="sng" algn="ctr">
                      <a:solidFill>
                        <a:schemeClr val="accent4">
                          <a:lumMod val="75000"/>
                        </a:schemeClr>
                      </a:solidFill>
                      <a:prstDash val="solid"/>
                      <a:round/>
                      <a:headEnd type="none" w="med" len="med"/>
                      <a:tailEnd type="none" w="med" len="med"/>
                    </a:lnB>
                  </a:tcPr>
                </a:tc>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3411093770"/>
              </p:ext>
            </p:extLst>
          </p:nvPr>
        </p:nvGraphicFramePr>
        <p:xfrm>
          <a:off x="6544815" y="513673"/>
          <a:ext cx="6152503" cy="2543430"/>
        </p:xfrm>
        <a:graphic>
          <a:graphicData uri="http://schemas.openxmlformats.org/drawingml/2006/table">
            <a:tbl>
              <a:tblPr firstRow="1" bandRow="1">
                <a:tableStyleId>{17292A2E-F333-43FB-9621-5CBBE7FDCDCB}</a:tableStyleId>
              </a:tblPr>
              <a:tblGrid>
                <a:gridCol w="914632"/>
                <a:gridCol w="5237871"/>
              </a:tblGrid>
              <a:tr h="224047">
                <a:tc>
                  <a:txBody>
                    <a:bodyPr/>
                    <a:lstStyle/>
                    <a:p>
                      <a:pPr algn="ctr">
                        <a:lnSpc>
                          <a:spcPts val="1200"/>
                        </a:lnSpc>
                      </a:pP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検討項目</a:t>
                      </a:r>
                      <a:endParaRPr kumimoji="1"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lnSpc>
                          <a:spcPts val="1200"/>
                        </a:lnSpc>
                      </a:pP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特別部会での議論と方向性</a:t>
                      </a:r>
                      <a:endParaRPr kumimoji="1"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10681">
                <a:tc>
                  <a:txBody>
                    <a:bodyPr/>
                    <a:lstStyle/>
                    <a:p>
                      <a:pPr>
                        <a:lnSpc>
                          <a:spcPts val="1200"/>
                        </a:lnSpc>
                      </a:pP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営業の届出</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について</a:t>
                      </a:r>
                    </a:p>
                    <a:p>
                      <a:pPr>
                        <a:lnSpc>
                          <a:spcPts val="1200"/>
                        </a:lnSpc>
                      </a:pP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300"/>
                        </a:lnSpc>
                      </a:pP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○届出制を導入しなくとも、青少年保護という規制の目的を達成するのに支障がない</a:t>
                      </a:r>
                    </a:p>
                    <a:p>
                      <a:pPr>
                        <a:lnSpc>
                          <a:spcPts val="1300"/>
                        </a:lnSpc>
                      </a:pP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・届出制を導入しなくても警察の日頃のパトロール等で店舗の捕捉が可能</a:t>
                      </a:r>
                      <a:endPar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・届出済みであることを悪用し、行政から公認を得た営業所であるような広告を行う悪質な営</a:t>
                      </a:r>
                      <a:endPar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業者が現れるおそれがある</a:t>
                      </a:r>
                      <a:endPar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・届出義務を課すためには、営業形態の要件を限定する必要があるが、そうすることによって、</a:t>
                      </a:r>
                      <a:endPar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要件の一部をすり抜けて営業する規制逃れを助長することになりかねない</a:t>
                      </a:r>
                    </a:p>
                    <a:p>
                      <a:pPr>
                        <a:lnSpc>
                          <a:spcPts val="1300"/>
                        </a:lnSpc>
                      </a:pP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・一方で、営業者に届出対象業種である事を認識させることにより、自律的な規制を促す効果</a:t>
                      </a:r>
                      <a:endPar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がある、禁止行為違反として直ちに罰則を課すのではなく、まずは届出義務違反として行政指</a:t>
                      </a:r>
                      <a:endPar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導の対象とすることが望ましいといった意見もあった</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274481">
                <a:tc>
                  <a:txBody>
                    <a:bodyPr/>
                    <a:lstStyle/>
                    <a:p>
                      <a:pPr>
                        <a:lnSpc>
                          <a:spcPts val="1200"/>
                        </a:lnSpc>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⑤実効性の</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300"/>
                        </a:lnSpc>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○立入調査権限は知事部局の他にも捜査に移行する可能性が高いため公安委員会にも権限</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を付与すべき</a:t>
                      </a:r>
                    </a:p>
                    <a:p>
                      <a:pPr>
                        <a:lnSpc>
                          <a:spcPts val="1300"/>
                        </a:lnSpc>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○性被害等により青少年が受ける</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影響の大きさ等に鑑みると、違反</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行為者に</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対しては、行政指</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導のみでは足りず、罰則や営業停止命令といった担保が必要</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8" name="角丸四角形 17"/>
          <p:cNvSpPr/>
          <p:nvPr/>
        </p:nvSpPr>
        <p:spPr>
          <a:xfrm>
            <a:off x="6504003" y="7893244"/>
            <a:ext cx="3718800" cy="288032"/>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４</a:t>
            </a:r>
            <a:r>
              <a:rPr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おわりに</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6525268" y="8256984"/>
            <a:ext cx="6212424" cy="1169551"/>
          </a:xfrm>
          <a:prstGeom prst="rect">
            <a:avLst/>
          </a:prstGeom>
          <a:noFill/>
          <a:ln w="19050">
            <a:solidFill>
              <a:schemeClr val="accent4">
                <a:lumMod val="75000"/>
              </a:schemeClr>
            </a:solidFill>
            <a:prstDash val="solid"/>
          </a:ln>
        </p:spPr>
        <p:txBody>
          <a:bodyPr wrap="square" rtlCol="0">
            <a:spAutoFit/>
          </a:bodyPr>
          <a:lstStyle/>
          <a:p>
            <a:pPr indent="-45720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青少年に悪影響を及ぼすおそれのあるＪＫビジネスに対しては、条例による規制が必要</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○本規制</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の目的を考えると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、青少年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健全育成条例を改正して本規制を盛り込むことが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妥当</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○併せて、青少年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が安易な気持ちでＪＫビジネスに近づいてしまわないよう、危険性等を正しく認識し、健全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判断能力</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を持って自ら行動できるよう、自律を促す教育が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重要</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○加えて、保護者等、大人に対する啓発も欠かせない。特効薬はなく</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とも青少年を社会全体で</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見守り続ける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ため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有効と思われる取組を継続</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して実施することが大阪府の役割</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6496304" y="3189994"/>
            <a:ext cx="3718800" cy="288032"/>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３</a:t>
            </a:r>
            <a:r>
              <a:rPr kumimoji="1"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被害防止に向けた教育、啓発等の充実</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6549656" y="3555352"/>
            <a:ext cx="6177516" cy="4201150"/>
          </a:xfrm>
          <a:prstGeom prst="rect">
            <a:avLst/>
          </a:prstGeom>
          <a:noFill/>
          <a:ln w="19050">
            <a:solidFill>
              <a:schemeClr val="accent4">
                <a:lumMod val="75000"/>
              </a:schemeClr>
            </a:solidFill>
            <a:prstDash val="solid"/>
          </a:ln>
        </p:spPr>
        <p:txBody>
          <a:bodyPr wrap="square" bIns="0" rtlCol="0">
            <a:spAutoFit/>
          </a:bodyPr>
          <a:lstStyle/>
          <a:p>
            <a:pPr>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■教育、周知啓発、相談窓口等</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の充実</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＜青少年、教職員に</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直接働きかける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取組＞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・学校</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や地域において、悪質な営業者の手口や具体的な被害事例を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知る府</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警察等による「非行防止</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・犯罪被</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害防止</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教室」等の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・臨場感</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を持たせるために啓発動画を盛り込んだ</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教材づくりと活用</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・生徒指導担当等の教職員に対して、生徒への適切な指導に資する効果的な研修等の実施</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＜保護者等、大人に働きかける取組＞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・まず</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は、大人社会の意識を変容させることが</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重要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府教育庁や府警察</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等の関係部局やＰＴＡ協議会等の関係機関と連携し</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、保護者等、大人を</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対象に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した効</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果的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啓発</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＜背景に潜む課題＞</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・ＪＫビジネスにとどまらず、青少年の性に関する社会事象の背景には、共通の問題として子どもの貧困や人間関</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係の希薄さ等の家庭</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や社会の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在り様</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にも</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かかわる大きな課題がある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・その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解決に即効薬はなく</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、行政</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機関等</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が横断的に</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取組んでいる様々な</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対策の継続実施が必要</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＜相談窓口＞</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・支援</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を必要としている青少年ほど</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自ら</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声を上げにくい傾向に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ある。相談</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窓口</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を一層周知し、相談</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しやすい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づ</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くりを推進することが必要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・ＪＫ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ビジネスから抜け出せない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青少年に対して、適切な支援機関に繋げることができるよう、日頃から関係機関</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の情報共有</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も</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■インターネット・ＳＮＳへの対策</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インターネット上には、ＪＫビジネスに勧誘する甘言等も溢れており、青少年は惑わされやすい。個人間のやりとり</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に対しても一定の規制が必要かもしれない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・しかし、インターネットの問題は、地域性</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のある条例では限界があるため、本来は法律において全国統一的な</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対策</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を講じる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べき</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問題</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・府は今後、教育</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や啓発等に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取り組むことと併せて、必要に応じて国に必要な対策を講じるよう働きかけられたい</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45258" y="439246"/>
            <a:ext cx="3718800" cy="288032"/>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３</a:t>
            </a:r>
            <a:r>
              <a:rPr kumimoji="1"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新たな対応策の必要性</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45258" y="984176"/>
            <a:ext cx="6397883"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3" name="正方形/長方形 2"/>
          <p:cNvSpPr/>
          <p:nvPr/>
        </p:nvSpPr>
        <p:spPr>
          <a:xfrm>
            <a:off x="76867" y="764481"/>
            <a:ext cx="6216766" cy="246221"/>
          </a:xfrm>
          <a:prstGeom prst="rect">
            <a:avLst/>
          </a:prstGeom>
        </p:spPr>
        <p:txBody>
          <a:bodyPr wrap="none">
            <a:spAutoFit/>
          </a:bodyPr>
          <a:lstStyle/>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課題への対応策としては、営業者側への法的規制と青少年等への教育・啓発の充実という双方からの対策が必要</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33042" y="6303503"/>
            <a:ext cx="6022098" cy="1452999"/>
          </a:xfrm>
          <a:prstGeom prst="rect">
            <a:avLst/>
          </a:prstGeom>
          <a:noFill/>
          <a:ln w="19050">
            <a:solidFill>
              <a:schemeClr val="accent3">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350724" y="7454138"/>
            <a:ext cx="5904416" cy="3448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000" dirty="0" smtClean="0"/>
              <a:t>※</a:t>
            </a:r>
            <a:r>
              <a:rPr kumimoji="1" lang="ja-JP" altLang="en-US" sz="1000" dirty="0" smtClean="0"/>
              <a:t>イ～ニについては、インターネットで客とやりとりする無店舗型の営業形態についても規制対象とする</a:t>
            </a:r>
            <a:endParaRPr kumimoji="1" lang="ja-JP" altLang="en-US" sz="1000" dirty="0"/>
          </a:p>
        </p:txBody>
      </p:sp>
      <p:sp>
        <p:nvSpPr>
          <p:cNvPr id="17" name="正方形/長方形 16"/>
          <p:cNvSpPr/>
          <p:nvPr/>
        </p:nvSpPr>
        <p:spPr>
          <a:xfrm>
            <a:off x="11629598" y="121595"/>
            <a:ext cx="954955" cy="209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資料２－２</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32030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5025</TotalTime>
  <Words>1326</Words>
  <Application>Microsoft Office PowerPoint</Application>
  <PresentationFormat>A3 297x420 mm</PresentationFormat>
  <Paragraphs>264</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HOSTNAME</cp:lastModifiedBy>
  <cp:revision>590</cp:revision>
  <cp:lastPrinted>2017-11-09T07:43:17Z</cp:lastPrinted>
  <dcterms:created xsi:type="dcterms:W3CDTF">2016-07-29T04:45:02Z</dcterms:created>
  <dcterms:modified xsi:type="dcterms:W3CDTF">2017-11-09T07:43:19Z</dcterms:modified>
</cp:coreProperties>
</file>