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9127"/>
    <a:srgbClr val="006600"/>
    <a:srgbClr val="83C937"/>
    <a:srgbClr val="DBEEF4"/>
    <a:srgbClr val="93CDDD"/>
    <a:srgbClr val="93FF93"/>
    <a:srgbClr val="00FF00"/>
    <a:srgbClr val="0033CC"/>
    <a:srgbClr val="3B6AFF"/>
    <a:srgbClr val="BFE2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18" autoAdjust="0"/>
    <p:restoredTop sz="98741" autoAdjust="0"/>
  </p:normalViewPr>
  <p:slideViewPr>
    <p:cSldViewPr>
      <p:cViewPr>
        <p:scale>
          <a:sx n="90" d="100"/>
          <a:sy n="90" d="100"/>
        </p:scale>
        <p:origin x="-150" y="213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4306888" cy="719137"/>
          </a:xfrm>
          <a:prstGeom prst="rect">
            <a:avLst/>
          </a:prstGeom>
        </p:spPr>
        <p:txBody>
          <a:bodyPr vert="horz" lIns="91423" tIns="45712" rIns="91423"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80" y="4"/>
            <a:ext cx="4308475" cy="719137"/>
          </a:xfrm>
          <a:prstGeom prst="rect">
            <a:avLst/>
          </a:prstGeom>
        </p:spPr>
        <p:txBody>
          <a:bodyPr vert="horz" lIns="91423" tIns="45712" rIns="91423" bIns="45712" rtlCol="0"/>
          <a:lstStyle>
            <a:lvl1pPr algn="r">
              <a:defRPr sz="1200"/>
            </a:lvl1pPr>
          </a:lstStyle>
          <a:p>
            <a:fld id="{8CA45051-9D0E-4C2A-8274-F00C3EDE59CE}" type="datetimeFigureOut">
              <a:rPr kumimoji="1" lang="ja-JP" altLang="en-US" smtClean="0"/>
              <a:t>2017/10/5</a:t>
            </a:fld>
            <a:endParaRPr kumimoji="1" lang="ja-JP" altLang="en-US"/>
          </a:p>
        </p:txBody>
      </p:sp>
      <p:sp>
        <p:nvSpPr>
          <p:cNvPr id="4" name="スライド イメージ プレースホルダー 3"/>
          <p:cNvSpPr>
            <a:spLocks noGrp="1" noRot="1" noChangeAspect="1"/>
          </p:cNvSpPr>
          <p:nvPr>
            <p:ph type="sldImg" idx="2"/>
          </p:nvPr>
        </p:nvSpPr>
        <p:spPr>
          <a:xfrm>
            <a:off x="1379538" y="1077913"/>
            <a:ext cx="7183437" cy="5386387"/>
          </a:xfrm>
          <a:prstGeom prst="rect">
            <a:avLst/>
          </a:prstGeom>
          <a:noFill/>
          <a:ln w="12700">
            <a:solidFill>
              <a:prstClr val="black"/>
            </a:solidFill>
          </a:ln>
        </p:spPr>
        <p:txBody>
          <a:bodyPr vert="horz" lIns="91423" tIns="45712" rIns="91423" bIns="45712" rtlCol="0" anchor="ctr"/>
          <a:lstStyle/>
          <a:p>
            <a:endParaRPr lang="ja-JP" altLang="en-US"/>
          </a:p>
        </p:txBody>
      </p:sp>
      <p:sp>
        <p:nvSpPr>
          <p:cNvPr id="5" name="ノート プレースホルダー 4"/>
          <p:cNvSpPr>
            <a:spLocks noGrp="1"/>
          </p:cNvSpPr>
          <p:nvPr>
            <p:ph type="body" sz="quarter" idx="3"/>
          </p:nvPr>
        </p:nvSpPr>
        <p:spPr>
          <a:xfrm>
            <a:off x="993776" y="6824664"/>
            <a:ext cx="7951789" cy="6465888"/>
          </a:xfrm>
          <a:prstGeom prst="rect">
            <a:avLst/>
          </a:prstGeom>
        </p:spPr>
        <p:txBody>
          <a:bodyPr vert="horz" lIns="91423" tIns="45712" rIns="91423"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13647739"/>
            <a:ext cx="4306888" cy="717550"/>
          </a:xfrm>
          <a:prstGeom prst="rect">
            <a:avLst/>
          </a:prstGeom>
        </p:spPr>
        <p:txBody>
          <a:bodyPr vert="horz" lIns="91423" tIns="45712" rIns="91423"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80" y="13647739"/>
            <a:ext cx="4308475" cy="717550"/>
          </a:xfrm>
          <a:prstGeom prst="rect">
            <a:avLst/>
          </a:prstGeom>
        </p:spPr>
        <p:txBody>
          <a:bodyPr vert="horz" lIns="91423" tIns="45712" rIns="91423" bIns="45712" rtlCol="0" anchor="b"/>
          <a:lstStyle>
            <a:lvl1pPr algn="r">
              <a:defRPr sz="1200"/>
            </a:lvl1pPr>
          </a:lstStyle>
          <a:p>
            <a:fld id="{91CE2C97-3705-4FB2-868C-603569BC1342}" type="slidenum">
              <a:rPr kumimoji="1" lang="ja-JP" altLang="en-US" smtClean="0"/>
              <a:t>‹#›</a:t>
            </a:fld>
            <a:endParaRPr kumimoji="1" lang="ja-JP" altLang="en-US"/>
          </a:p>
        </p:txBody>
      </p:sp>
    </p:spTree>
    <p:extLst>
      <p:ext uri="{BB962C8B-B14F-4D97-AF65-F5344CB8AC3E}">
        <p14:creationId xmlns:p14="http://schemas.microsoft.com/office/powerpoint/2010/main" val="728368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CE2C97-3705-4FB2-868C-603569BC1342}" type="slidenum">
              <a:rPr kumimoji="1" lang="ja-JP" altLang="en-US" smtClean="0"/>
              <a:t>1</a:t>
            </a:fld>
            <a:endParaRPr kumimoji="1" lang="ja-JP" altLang="en-US"/>
          </a:p>
        </p:txBody>
      </p:sp>
    </p:spTree>
    <p:extLst>
      <p:ext uri="{BB962C8B-B14F-4D97-AF65-F5344CB8AC3E}">
        <p14:creationId xmlns:p14="http://schemas.microsoft.com/office/powerpoint/2010/main" val="95489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93454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09781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781112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89262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60657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20455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10409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015005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75338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57746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2017/10/5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54069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ACD7D4E1-0AD3-4783-9D39-4BD0861F1829}" type="datetimeFigureOut">
              <a:rPr kumimoji="1" lang="ja-JP" altLang="en-US" smtClean="0"/>
              <a:t>2017/10/5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387414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6698512" y="4859079"/>
            <a:ext cx="6074687" cy="209461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9813852" y="1009010"/>
            <a:ext cx="2955600" cy="372247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698512" y="1009010"/>
            <a:ext cx="2955851" cy="372247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179135" y="6456783"/>
            <a:ext cx="2955600" cy="3048723"/>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74428" y="6456783"/>
            <a:ext cx="2955600" cy="3048723"/>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正方形/長方形 217"/>
          <p:cNvSpPr/>
          <p:nvPr/>
        </p:nvSpPr>
        <p:spPr>
          <a:xfrm>
            <a:off x="10518" y="349816"/>
            <a:ext cx="12801600" cy="3960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いわゆる「</a:t>
            </a:r>
            <a:r>
              <a:rPr lang="en-US" altLang="ja-JP"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JK</a:t>
            </a:r>
            <a:r>
              <a:rPr lang="ja-JP" altLang="en-US"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ビジネス」に対する高校生を対象とした意識調査の結果について　～スマホに潜む危険を考えるシンポジウムから～</a:t>
            </a:r>
            <a:endParaRPr kumimoji="1" lang="ja-JP" altLang="en-US" sz="1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26" name="角丸四角形 225"/>
          <p:cNvSpPr/>
          <p:nvPr/>
        </p:nvSpPr>
        <p:spPr>
          <a:xfrm>
            <a:off x="72110" y="936154"/>
            <a:ext cx="5709368"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スマホに潜む危険を考えるシンポジウム　～デート</a:t>
            </a:r>
            <a:r>
              <a:rPr lang="en-US" altLang="ja-JP"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DV</a:t>
            </a: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JK</a:t>
            </a: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ビジネス２つの事例から～</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43086" y="5290107"/>
            <a:ext cx="5709600"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JK</a:t>
            </a: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ビジネスに対する高校生アンケートの結果について</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68233" y="8421091"/>
            <a:ext cx="3004576" cy="769441"/>
          </a:xfrm>
          <a:prstGeom prst="rect">
            <a:avLst/>
          </a:prstGeom>
          <a:noFill/>
          <a:ln w="12700">
            <a:noFill/>
            <a:prstDash val="solid"/>
          </a:ln>
        </p:spPr>
        <p:txBody>
          <a:bodyPr wrap="square" rtlCol="0">
            <a:spAutoFit/>
          </a:bodyPr>
          <a:lstStyle/>
          <a:p>
            <a:pPr indent="-457200"/>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＜シンポジウムで高校生らから出た意見＞</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JK</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ビジネスという言葉は知らなくて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も、女子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マッサージ</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するとか散歩するとか、そういう営業</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形態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があること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知って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いる人は多いと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思う。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6617680" y="7240669"/>
            <a:ext cx="5709600"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シンポジウムで出たその他の意見</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63796" y="5651593"/>
            <a:ext cx="6060558" cy="717309"/>
          </a:xfrm>
          <a:prstGeom prst="rect">
            <a:avLst/>
          </a:prstGeom>
          <a:noFill/>
          <a:ln w="12700">
            <a:solidFill>
              <a:schemeClr val="accent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対象：府内高校生 ３</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０２６人（男子１</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２５５名、女子１</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５５７名、無回答２１４名）</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実施：平成２９年５</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～７月</a:t>
            </a:r>
          </a:p>
          <a:p>
            <a:pPr>
              <a:lnSpc>
                <a:spcPts val="12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分析：兵庫県</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　竹内</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研究室</a:t>
            </a:r>
          </a:p>
          <a:p>
            <a:pPr>
              <a:lnSpc>
                <a:spcPts val="1200"/>
              </a:lnSpc>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各項目について無回答のもの</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を除いて集計しているため、大阪府の公表数値とは差異がある。</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114476" y="1276834"/>
            <a:ext cx="6296842" cy="1954381"/>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スマホに潜む危険に陥らないよう、高校生の視点を交えながら、現状や背景を探り、対策を模索した。</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＜プログラム＞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・基調講演　「スマホ時代を生きる子どもたちのために～今、大人が知っておきたいこと～」</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講師・コーディネーター：竹内　和雄（兵庫県立大学環境人間学部准教授）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・高校生からのアンケート結果発表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・高校生と大学生によるパネルディスカッション</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 　時：平成２９年８月２１日（月）１４時～１７時</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場 　所：生野区役所６階大会議室</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共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催：大阪の子どもを守るネット対策事業実行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委員会（事務局：大阪府青少年課）</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生野区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地域福祉アクションプラン　デートＤＶ防止推進</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チーム（事務局：生野区・生野区社協）</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来場者：約１２０名（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参加高校生等</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13</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名含む）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3" name="Picture 2" descr="\\10000ws500006\g\01健全育成G\01青少年健全育成条例関係\20   文科省事業\25 ＪＫフォーラム\07 写真動画\worksho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68" y="3251634"/>
            <a:ext cx="2015749" cy="16201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nerudiskassh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6425" y="3251634"/>
            <a:ext cx="2037695" cy="1620000"/>
          </a:xfrm>
          <a:prstGeom prst="rect">
            <a:avLst/>
          </a:prstGeom>
          <a:noFill/>
          <a:extLst>
            <a:ext uri="{909E8E84-426E-40DD-AFC4-6F175D3DCCD1}">
              <a14:hiddenFill xmlns:a14="http://schemas.microsoft.com/office/drawing/2010/main">
                <a:solidFill>
                  <a:srgbClr val="FFFFFF"/>
                </a:solidFill>
              </a14:hiddenFill>
            </a:ext>
          </a:extLst>
        </p:spPr>
      </p:pic>
      <p:sp>
        <p:nvSpPr>
          <p:cNvPr id="35" name="テキスト ボックス 34"/>
          <p:cNvSpPr txBox="1"/>
          <p:nvPr/>
        </p:nvSpPr>
        <p:spPr>
          <a:xfrm>
            <a:off x="-31896" y="4865276"/>
            <a:ext cx="6601844" cy="253916"/>
          </a:xfrm>
          <a:prstGeom prst="rect">
            <a:avLst/>
          </a:prstGeom>
          <a:noFill/>
        </p:spPr>
        <p:txBody>
          <a:bodyPr wrap="square" rIns="0" rtlCol="0">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午前中の高校生等によるワークショップ</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高校生からのアンケート結果発表　　高校生と大学生によるパネルディスカッション</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53562" y="6544235"/>
            <a:ext cx="2775600" cy="187246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テキスト ボックス 35"/>
          <p:cNvSpPr txBox="1"/>
          <p:nvPr/>
        </p:nvSpPr>
        <p:spPr>
          <a:xfrm>
            <a:off x="3206342" y="8421091"/>
            <a:ext cx="2910781" cy="1107996"/>
          </a:xfrm>
          <a:prstGeom prst="rect">
            <a:avLst/>
          </a:prstGeom>
          <a:noFill/>
          <a:ln w="12700">
            <a:noFill/>
            <a:prstDash val="solid"/>
          </a:ln>
        </p:spPr>
        <p:txBody>
          <a:bodyPr wrap="square" rtlCol="0">
            <a:spAutoFit/>
          </a:bodyPr>
          <a:lstStyle/>
          <a:p>
            <a:pPr indent="-457200"/>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＜シンポジウムで高校生らから出た意見＞</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・最近よくテレビや新聞などで取り上げられているの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を見るけど、やはり高校生の情報源はスマホ。</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・スマホで、高収入のバイト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して掲載されているの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を目にする機会も多いと思う。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486" y="6544236"/>
            <a:ext cx="2775600" cy="185226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04835" y="4956268"/>
            <a:ext cx="2775600" cy="190924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テキスト ボックス 36"/>
          <p:cNvSpPr txBox="1"/>
          <p:nvPr/>
        </p:nvSpPr>
        <p:spPr>
          <a:xfrm>
            <a:off x="6686413" y="3109106"/>
            <a:ext cx="2971344" cy="1446550"/>
          </a:xfrm>
          <a:prstGeom prst="rect">
            <a:avLst/>
          </a:prstGeom>
          <a:noFill/>
          <a:ln w="12700">
            <a:noFill/>
            <a:prstDash val="solid"/>
          </a:ln>
        </p:spPr>
        <p:txBody>
          <a:bodyPr wrap="square" rtlCol="0">
            <a:spAutoFit/>
          </a:bodyPr>
          <a:lstStyle/>
          <a:p>
            <a:pPr indent="-457200"/>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＜シンポジウムで高校生らから出た意見＞</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・実際に働いている子は後ろめたさがあるから、親に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は絶対に言わないだろうし、友達にも知られなく</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な</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いと思う。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・働いているところを偶然見られるのも嫌なので学校</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や自宅から離れた場所で働くと思う。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・なので、実際はもっと多いのかもしれない。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035"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98444" y="1115114"/>
            <a:ext cx="2774354" cy="19773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 name="テキスト ボックス 37"/>
          <p:cNvSpPr txBox="1"/>
          <p:nvPr/>
        </p:nvSpPr>
        <p:spPr>
          <a:xfrm>
            <a:off x="9774717" y="3117491"/>
            <a:ext cx="2967490" cy="1615827"/>
          </a:xfrm>
          <a:prstGeom prst="rect">
            <a:avLst/>
          </a:prstGeom>
          <a:noFill/>
          <a:ln w="12700">
            <a:noFill/>
            <a:prstDash val="solid"/>
          </a:ln>
        </p:spPr>
        <p:txBody>
          <a:bodyPr wrap="square" rtlCol="0">
            <a:spAutoFit/>
          </a:bodyPr>
          <a:lstStyle/>
          <a:p>
            <a:pPr indent="-457200"/>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＜シンポジウムで高校生らから出た意見＞</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・絶対</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断ると回答</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した人が圧倒的に多いけど、条件</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良かったら働くかも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しれないと答えた人が約７％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もし、友達</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が働くと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言ったら、危ないから絶対</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とめる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・メルカリ（フリーマーケットができる</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アプリ）や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ヤフーオークションでは</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JK</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が飲んだジュースの空き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缶が</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万円で売られているのを見た。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それだけ</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JK</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というブランド力は強いと思う。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036"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893758" y="1115114"/>
            <a:ext cx="2775600" cy="196999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 name="テキスト ボックス 39"/>
          <p:cNvSpPr txBox="1"/>
          <p:nvPr/>
        </p:nvSpPr>
        <p:spPr>
          <a:xfrm>
            <a:off x="6621821" y="7593470"/>
            <a:ext cx="6114605" cy="1785104"/>
          </a:xfrm>
          <a:prstGeom prst="rect">
            <a:avLst/>
          </a:prstGeom>
          <a:noFill/>
          <a:ln w="12700">
            <a:noFill/>
            <a:prstDash val="solid"/>
          </a:ln>
        </p:spPr>
        <p:txBody>
          <a:bodyPr wrap="square" rtlCol="0">
            <a:spAutoFit/>
          </a:bodyPr>
          <a:lstStyle/>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○先生に言うとすぐに学年集会を開いて大げさなことになるから相談しづらい。逆に学校に居づらくなってしまう。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まずは相談してきた子の話を受け止めて、どうして欲しいのかを聞いてあげてほしい。（高校生より）</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JK</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ビジネスで働く（働こうとしている）子は、「危険が身に迫れば逃げれる」「危なくない仕事だけするから大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丈夫」と思っているだろうが、実は、客からの要求も徐々にエスカレートしていく中で感覚が麻痺して抵抗感が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薄れ、少しずつ危険な仕事にハードルを下げてしまうのではないか。（会場の大人より）</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○この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シンポジウム</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を通して</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JK</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ビジネスが色んな危険を含んでいることを知った。高収入の割のいいバイトと軽い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気持ちで考えている高校生もいると思うので、今日をきっかけに同世代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に注意喚起する活動に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取り組んで</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きたい。大人の皆さんも協力して欲しい。（高校生より）</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9743071" y="4933111"/>
            <a:ext cx="2966400" cy="1946687"/>
          </a:xfrm>
          <a:prstGeom prst="rect">
            <a:avLst/>
          </a:prstGeom>
          <a:noFill/>
          <a:ln w="12700">
            <a:noFill/>
            <a:prstDash val="solid"/>
          </a:ln>
        </p:spPr>
        <p:txBody>
          <a:bodyPr wrap="square" rtlCol="0">
            <a:spAutoFit/>
          </a:bodyPr>
          <a:lstStyle/>
          <a:p>
            <a:pPr indent="-457200"/>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＜シンポジウムで</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高校生らから</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出た意見＞</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危険と答えた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割合が６割とは低い。被害の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実体</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験を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もつ人を学校に招いて講演してもらうとか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もっと危険性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を啓発する必要があると思う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・お金のため以外に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も、寂しい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かまってほしいか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らＪＫビジネスに近づく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子もいるのかもしれない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indent="-4572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・親が無関心とか複雑な家庭環境に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ある子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多い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かもしれない。</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indent="-457200"/>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7"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19877" y="3251634"/>
            <a:ext cx="2001081" cy="16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32030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4067</TotalTime>
  <Words>250</Words>
  <Application>Microsoft Office PowerPoint</Application>
  <PresentationFormat>A3 297x420 mm</PresentationFormat>
  <Paragraphs>68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HOSTNAME</cp:lastModifiedBy>
  <cp:revision>520</cp:revision>
  <cp:lastPrinted>2017-10-05T11:36:35Z</cp:lastPrinted>
  <dcterms:created xsi:type="dcterms:W3CDTF">2016-07-29T04:45:02Z</dcterms:created>
  <dcterms:modified xsi:type="dcterms:W3CDTF">2017-10-05T11:36:38Z</dcterms:modified>
</cp:coreProperties>
</file>