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72185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42" y="366"/>
      </p:cViewPr>
      <p:guideLst>
        <p:guide orient="horz" pos="2160"/>
        <p:guide pos="306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139" y="2130426"/>
            <a:ext cx="8263573"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58278" y="3886200"/>
            <a:ext cx="680529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48341" y="274639"/>
            <a:ext cx="2187416"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86092" y="274639"/>
            <a:ext cx="6400218"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959" y="4406901"/>
            <a:ext cx="8263573"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67959" y="2906713"/>
            <a:ext cx="826357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86093"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941940"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86093" y="1535113"/>
            <a:ext cx="429550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86093" y="2174875"/>
            <a:ext cx="429550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938565" y="1535113"/>
            <a:ext cx="429719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938565" y="2174875"/>
            <a:ext cx="429719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93" y="273050"/>
            <a:ext cx="3198422"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00973" y="273051"/>
            <a:ext cx="543478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86093" y="1435101"/>
            <a:ext cx="31984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551" y="4800600"/>
            <a:ext cx="583311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05551" y="612775"/>
            <a:ext cx="583311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05551" y="5367338"/>
            <a:ext cx="583311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86093" y="274638"/>
            <a:ext cx="8749665"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86093" y="1600201"/>
            <a:ext cx="8749665"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86092" y="6356351"/>
            <a:ext cx="226843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2017/6/12</a:t>
            </a:fld>
            <a:endParaRPr kumimoji="1" lang="ja-JP" altLang="en-US"/>
          </a:p>
        </p:txBody>
      </p:sp>
      <p:sp>
        <p:nvSpPr>
          <p:cNvPr id="5" name="フッター プレースホルダ 4"/>
          <p:cNvSpPr>
            <a:spLocks noGrp="1"/>
          </p:cNvSpPr>
          <p:nvPr>
            <p:ph type="ftr" sz="quarter" idx="3"/>
          </p:nvPr>
        </p:nvSpPr>
        <p:spPr>
          <a:xfrm>
            <a:off x="3321632" y="6356351"/>
            <a:ext cx="307858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967326" y="6356351"/>
            <a:ext cx="226843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298" y="116632"/>
            <a:ext cx="9493255" cy="432048"/>
          </a:xfrm>
        </p:spPr>
        <p:txBody>
          <a:bodyPr>
            <a:noAutofit/>
          </a:bodyPr>
          <a:lstStyle/>
          <a:p>
            <a:r>
              <a:rPr lang="ja-JP" altLang="en-US" sz="1800" b="1" dirty="0"/>
              <a:t>いわゆるアダルトビデオ出演強要問題・「ＪＫビジネス」</a:t>
            </a:r>
            <a:r>
              <a:rPr lang="ja-JP" altLang="en-US" sz="1800" b="1" dirty="0" smtClean="0"/>
              <a:t>問題等</a:t>
            </a:r>
            <a:r>
              <a:rPr lang="ja-JP" altLang="en-US" sz="1800" b="1" dirty="0"/>
              <a:t>に関する今後の対策（概要</a:t>
            </a:r>
            <a:r>
              <a:rPr lang="ja-JP" altLang="en-US" sz="1800" b="1" dirty="0" smtClean="0"/>
              <a:t>）</a:t>
            </a:r>
            <a:endParaRPr kumimoji="1" lang="ja-JP" altLang="en-US" sz="1200" b="1" dirty="0"/>
          </a:p>
        </p:txBody>
      </p:sp>
      <p:sp>
        <p:nvSpPr>
          <p:cNvPr id="3" name="サブタイトル 2"/>
          <p:cNvSpPr>
            <a:spLocks noGrp="1"/>
          </p:cNvSpPr>
          <p:nvPr>
            <p:ph type="subTitle" idx="1"/>
          </p:nvPr>
        </p:nvSpPr>
        <p:spPr>
          <a:xfrm>
            <a:off x="177720" y="604457"/>
            <a:ext cx="9369423" cy="1096351"/>
          </a:xfrm>
          <a:ln w="3175">
            <a:solidFill>
              <a:schemeClr val="tx1"/>
            </a:solidFill>
          </a:ln>
        </p:spPr>
        <p:txBody>
          <a:bodyPr>
            <a:noAutofit/>
          </a:bodyPr>
          <a:lstStyle/>
          <a:p>
            <a:endParaRPr lang="en-US" altLang="ja-JP" sz="1100" dirty="0" smtClean="0">
              <a:solidFill>
                <a:schemeClr val="tx1"/>
              </a:solidFill>
            </a:endParaRPr>
          </a:p>
          <a:p>
            <a:pPr algn="l"/>
            <a:r>
              <a:rPr lang="ja-JP" altLang="en-US" sz="1200" dirty="0" smtClean="0">
                <a:solidFill>
                  <a:schemeClr val="tx1"/>
                </a:solidFill>
              </a:rPr>
              <a:t>○ </a:t>
            </a:r>
            <a:r>
              <a:rPr lang="ja-JP" altLang="en-US" sz="1200" dirty="0">
                <a:solidFill>
                  <a:schemeClr val="tx1"/>
                </a:solidFill>
              </a:rPr>
              <a:t>男女共同参画会議に設置されている「女性に対する暴力に関する専門調査会」において</a:t>
            </a:r>
            <a:r>
              <a:rPr lang="en-US" altLang="ja-JP" sz="1200" dirty="0">
                <a:solidFill>
                  <a:schemeClr val="tx1"/>
                </a:solidFill>
              </a:rPr>
              <a:t>､</a:t>
            </a:r>
            <a:r>
              <a:rPr lang="ja-JP" altLang="en-US" sz="1200" dirty="0">
                <a:solidFill>
                  <a:schemeClr val="tx1"/>
                </a:solidFill>
              </a:rPr>
              <a:t>平成</a:t>
            </a:r>
            <a:r>
              <a:rPr lang="en-US" altLang="ja-JP" sz="1200" dirty="0">
                <a:solidFill>
                  <a:schemeClr val="tx1"/>
                </a:solidFill>
              </a:rPr>
              <a:t>29</a:t>
            </a:r>
            <a:r>
              <a:rPr lang="ja-JP" altLang="en-US" sz="1200" dirty="0">
                <a:solidFill>
                  <a:schemeClr val="tx1"/>
                </a:solidFill>
              </a:rPr>
              <a:t>年３月</a:t>
            </a:r>
            <a:r>
              <a:rPr lang="en-US" altLang="ja-JP" sz="1200" dirty="0">
                <a:solidFill>
                  <a:schemeClr val="tx1"/>
                </a:solidFill>
              </a:rPr>
              <a:t>14</a:t>
            </a:r>
            <a:r>
              <a:rPr lang="ja-JP" altLang="en-US" sz="1200" dirty="0">
                <a:solidFill>
                  <a:schemeClr val="tx1"/>
                </a:solidFill>
              </a:rPr>
              <a:t>日にとりまとめた現状</a:t>
            </a:r>
            <a:r>
              <a:rPr lang="ja-JP" altLang="en-US" sz="1200" dirty="0" smtClean="0">
                <a:solidFill>
                  <a:schemeClr val="tx1"/>
                </a:solidFill>
              </a:rPr>
              <a:t>と課題を整理</a:t>
            </a:r>
            <a:endParaRPr lang="en-US" altLang="ja-JP" sz="1200" dirty="0" smtClean="0">
              <a:solidFill>
                <a:schemeClr val="tx1"/>
              </a:solidFill>
            </a:endParaRPr>
          </a:p>
          <a:p>
            <a:pPr algn="l"/>
            <a:r>
              <a:rPr lang="ja-JP" altLang="en-US" sz="1200" dirty="0">
                <a:solidFill>
                  <a:schemeClr val="tx1"/>
                </a:solidFill>
              </a:rPr>
              <a:t>　</a:t>
            </a:r>
            <a:r>
              <a:rPr lang="ja-JP" altLang="en-US" sz="1200" dirty="0" smtClean="0">
                <a:solidFill>
                  <a:schemeClr val="tx1"/>
                </a:solidFill>
              </a:rPr>
              <a:t>　した</a:t>
            </a:r>
            <a:r>
              <a:rPr lang="ja-JP" altLang="en-US" sz="1200" dirty="0">
                <a:solidFill>
                  <a:schemeClr val="tx1"/>
                </a:solidFill>
              </a:rPr>
              <a:t>報告書等を踏まえ</a:t>
            </a:r>
            <a:r>
              <a:rPr lang="ja-JP" altLang="en-US" sz="1200" dirty="0" smtClean="0">
                <a:solidFill>
                  <a:schemeClr val="tx1"/>
                </a:solidFill>
              </a:rPr>
              <a:t>、「</a:t>
            </a:r>
            <a:r>
              <a:rPr lang="ja-JP" altLang="en-US" sz="1200" dirty="0">
                <a:solidFill>
                  <a:schemeClr val="tx1"/>
                </a:solidFill>
              </a:rPr>
              <a:t>いわゆるアダルトビデオ出演強要問題・</a:t>
            </a:r>
            <a:r>
              <a:rPr lang="en-US" altLang="ja-JP" sz="1200" dirty="0">
                <a:solidFill>
                  <a:schemeClr val="tx1"/>
                </a:solidFill>
              </a:rPr>
              <a:t>『</a:t>
            </a:r>
            <a:r>
              <a:rPr lang="ja-JP" altLang="en-US" sz="1200" dirty="0">
                <a:solidFill>
                  <a:schemeClr val="tx1"/>
                </a:solidFill>
              </a:rPr>
              <a:t>ＪＫビジネス</a:t>
            </a:r>
            <a:r>
              <a:rPr lang="en-US" altLang="ja-JP" sz="1200" dirty="0">
                <a:solidFill>
                  <a:schemeClr val="tx1"/>
                </a:solidFill>
              </a:rPr>
              <a:t>』</a:t>
            </a:r>
            <a:r>
              <a:rPr lang="ja-JP" altLang="en-US" sz="1200" dirty="0">
                <a:solidFill>
                  <a:schemeClr val="tx1"/>
                </a:solidFill>
              </a:rPr>
              <a:t>問題等に関する</a:t>
            </a:r>
            <a:r>
              <a:rPr lang="ja-JP" altLang="en-US" sz="1200" dirty="0" smtClean="0">
                <a:solidFill>
                  <a:schemeClr val="tx1"/>
                </a:solidFill>
              </a:rPr>
              <a:t>関係府省対策</a:t>
            </a:r>
            <a:r>
              <a:rPr lang="ja-JP" altLang="en-US" sz="1200" dirty="0">
                <a:solidFill>
                  <a:schemeClr val="tx1"/>
                </a:solidFill>
              </a:rPr>
              <a:t>会議</a:t>
            </a:r>
            <a:r>
              <a:rPr lang="ja-JP" altLang="en-US" sz="1200" dirty="0" smtClean="0">
                <a:solidFill>
                  <a:schemeClr val="tx1"/>
                </a:solidFill>
              </a:rPr>
              <a:t>」を設置。</a:t>
            </a:r>
            <a:endParaRPr lang="ja-JP" altLang="en-US" sz="1200" dirty="0">
              <a:solidFill>
                <a:schemeClr val="tx1"/>
              </a:solidFill>
            </a:endParaRPr>
          </a:p>
          <a:p>
            <a:pPr algn="l"/>
            <a:r>
              <a:rPr lang="ja-JP" altLang="en-US" sz="1200" dirty="0">
                <a:solidFill>
                  <a:schemeClr val="tx1"/>
                </a:solidFill>
              </a:rPr>
              <a:t>○ 関係府省対策会議において、平成</a:t>
            </a:r>
            <a:r>
              <a:rPr lang="en-US" altLang="ja-JP" sz="1200" dirty="0">
                <a:solidFill>
                  <a:schemeClr val="tx1"/>
                </a:solidFill>
              </a:rPr>
              <a:t>29</a:t>
            </a:r>
            <a:r>
              <a:rPr lang="ja-JP" altLang="en-US" sz="1200" dirty="0">
                <a:solidFill>
                  <a:schemeClr val="tx1"/>
                </a:solidFill>
              </a:rPr>
              <a:t>年４月を被害防止月間と位置付け、必要な取組を緊急かつ集中的に実施する緊急対策を</a:t>
            </a:r>
            <a:r>
              <a:rPr lang="ja-JP" altLang="en-US" sz="1200" dirty="0" smtClean="0">
                <a:solidFill>
                  <a:schemeClr val="tx1"/>
                </a:solidFill>
              </a:rPr>
              <a:t>策定。</a:t>
            </a:r>
            <a:endParaRPr lang="en-US" altLang="ja-JP" sz="1200" dirty="0" smtClean="0">
              <a:solidFill>
                <a:schemeClr val="tx1"/>
              </a:solidFill>
            </a:endParaRPr>
          </a:p>
          <a:p>
            <a:pPr algn="l"/>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同年３月</a:t>
            </a:r>
            <a:r>
              <a:rPr lang="en-US" altLang="ja-JP" sz="1200" dirty="0">
                <a:solidFill>
                  <a:schemeClr val="tx1"/>
                </a:solidFill>
              </a:rPr>
              <a:t>31</a:t>
            </a:r>
            <a:r>
              <a:rPr lang="ja-JP" altLang="en-US" sz="1200" dirty="0">
                <a:solidFill>
                  <a:schemeClr val="tx1"/>
                </a:solidFill>
              </a:rPr>
              <a:t>日）。その実施状況も踏まえ、同年５月</a:t>
            </a:r>
            <a:r>
              <a:rPr lang="en-US" altLang="ja-JP" sz="1200" dirty="0">
                <a:solidFill>
                  <a:schemeClr val="tx1"/>
                </a:solidFill>
              </a:rPr>
              <a:t>19</a:t>
            </a:r>
            <a:r>
              <a:rPr lang="ja-JP" altLang="en-US" sz="1200" dirty="0">
                <a:solidFill>
                  <a:schemeClr val="tx1"/>
                </a:solidFill>
              </a:rPr>
              <a:t>日、「今後の対策」をとりまとめた</a:t>
            </a:r>
            <a:r>
              <a:rPr lang="ja-JP" altLang="en-US" sz="1200" dirty="0" smtClean="0">
                <a:solidFill>
                  <a:schemeClr val="tx1"/>
                </a:solidFill>
              </a:rPr>
              <a:t>。</a:t>
            </a:r>
            <a:endParaRPr lang="ja-JP" altLang="en-US" sz="1200" dirty="0">
              <a:solidFill>
                <a:schemeClr val="tx1"/>
              </a:solidFill>
            </a:endParaRPr>
          </a:p>
        </p:txBody>
      </p:sp>
      <p:sp>
        <p:nvSpPr>
          <p:cNvPr id="4" name="角丸四角形 3"/>
          <p:cNvSpPr/>
          <p:nvPr/>
        </p:nvSpPr>
        <p:spPr>
          <a:xfrm>
            <a:off x="420531" y="514094"/>
            <a:ext cx="1148378" cy="2815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背　景</a:t>
            </a:r>
            <a:endParaRPr kumimoji="1" lang="ja-JP" altLang="en-US" sz="1400" dirty="0"/>
          </a:p>
        </p:txBody>
      </p:sp>
      <p:sp>
        <p:nvSpPr>
          <p:cNvPr id="8" name="サブタイトル 2"/>
          <p:cNvSpPr txBox="1">
            <a:spLocks/>
          </p:cNvSpPr>
          <p:nvPr/>
        </p:nvSpPr>
        <p:spPr>
          <a:xfrm>
            <a:off x="3644463" y="1876251"/>
            <a:ext cx="5995757" cy="4869159"/>
          </a:xfrm>
          <a:prstGeom prst="rect">
            <a:avLst/>
          </a:prstGeom>
          <a:ln w="3175">
            <a:solidFill>
              <a:schemeClr val="tx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sz="1100" dirty="0" smtClean="0">
                <a:solidFill>
                  <a:schemeClr val="tx1"/>
                </a:solidFill>
              </a:rPr>
              <a:t>　　　</a:t>
            </a:r>
            <a:endParaRPr lang="en-US" altLang="ja-JP" sz="1100" dirty="0" smtClean="0">
              <a:solidFill>
                <a:schemeClr val="tx1"/>
              </a:solidFill>
            </a:endParaRPr>
          </a:p>
          <a:p>
            <a:pPr algn="l"/>
            <a:r>
              <a:rPr lang="ja-JP" altLang="en-US" sz="1200" b="1" u="sng" dirty="0" smtClean="0">
                <a:solidFill>
                  <a:schemeClr val="tx1"/>
                </a:solidFill>
              </a:rPr>
              <a:t>１ </a:t>
            </a:r>
            <a:r>
              <a:rPr lang="ja-JP" altLang="en-US" sz="1200" b="1" u="sng" dirty="0">
                <a:solidFill>
                  <a:schemeClr val="tx1"/>
                </a:solidFill>
              </a:rPr>
              <a:t>更なる実態</a:t>
            </a:r>
            <a:r>
              <a:rPr lang="ja-JP" altLang="en-US" sz="1200" b="1" u="sng" dirty="0" smtClean="0">
                <a:solidFill>
                  <a:schemeClr val="tx1"/>
                </a:solidFill>
              </a:rPr>
              <a:t>把握</a:t>
            </a:r>
            <a:r>
              <a:rPr lang="ja-JP" altLang="en-US" sz="1200" b="1" dirty="0" smtClean="0">
                <a:solidFill>
                  <a:schemeClr val="tx1"/>
                </a:solidFill>
              </a:rPr>
              <a:t>　　　　　　　　　　　　　　　　　　　　　　　　　　　　　　　　　</a:t>
            </a:r>
            <a:r>
              <a:rPr lang="ja-JP" altLang="en-US" sz="1200" dirty="0" smtClean="0">
                <a:solidFill>
                  <a:schemeClr val="tx1"/>
                </a:solidFill>
              </a:rPr>
              <a:t>★の詳細は別紙</a:t>
            </a:r>
            <a:endParaRPr lang="ja-JP" altLang="en-US" sz="1200" b="1" u="sng" dirty="0">
              <a:solidFill>
                <a:schemeClr val="tx1"/>
              </a:solidFill>
            </a:endParaRPr>
          </a:p>
          <a:p>
            <a:pPr algn="l"/>
            <a:r>
              <a:rPr lang="ja-JP" altLang="en-US" sz="1200" dirty="0" smtClean="0">
                <a:solidFill>
                  <a:schemeClr val="tx1"/>
                </a:solidFill>
              </a:rPr>
              <a:t>  ・若年層</a:t>
            </a:r>
            <a:r>
              <a:rPr lang="ja-JP" altLang="en-US" sz="1200" dirty="0">
                <a:solidFill>
                  <a:schemeClr val="tx1"/>
                </a:solidFill>
              </a:rPr>
              <a:t>に対する性的な暴力に係る相談･支援の在り方のための調査研究</a:t>
            </a:r>
            <a:r>
              <a:rPr lang="en-US" altLang="ja-JP" sz="1200" dirty="0">
                <a:solidFill>
                  <a:schemeClr val="tx1"/>
                </a:solidFill>
              </a:rPr>
              <a:t>【</a:t>
            </a:r>
            <a:r>
              <a:rPr lang="ja-JP" altLang="en-US" sz="1200" dirty="0">
                <a:solidFill>
                  <a:schemeClr val="tx1"/>
                </a:solidFill>
              </a:rPr>
              <a:t>内閣府</a:t>
            </a:r>
            <a:r>
              <a:rPr lang="en-US" altLang="ja-JP" sz="1200" dirty="0">
                <a:solidFill>
                  <a:schemeClr val="tx1"/>
                </a:solidFill>
              </a:rPr>
              <a:t>】</a:t>
            </a:r>
          </a:p>
          <a:p>
            <a:pPr algn="l"/>
            <a:r>
              <a:rPr lang="ja-JP" altLang="en-US" sz="1200" dirty="0" smtClean="0">
                <a:solidFill>
                  <a:schemeClr val="tx1"/>
                </a:solidFill>
              </a:rPr>
              <a:t>★ 「</a:t>
            </a:r>
            <a:r>
              <a:rPr lang="ja-JP" altLang="en-US" sz="1200" dirty="0">
                <a:solidFill>
                  <a:schemeClr val="tx1"/>
                </a:solidFill>
              </a:rPr>
              <a:t>ＪＫビジネス」の営業に関する実態調査及び分析の実施</a:t>
            </a:r>
            <a:r>
              <a:rPr lang="en-US" altLang="ja-JP" sz="1200" dirty="0">
                <a:solidFill>
                  <a:schemeClr val="tx1"/>
                </a:solidFill>
              </a:rPr>
              <a:t>【</a:t>
            </a:r>
            <a:r>
              <a:rPr lang="ja-JP" altLang="en-US" sz="1200" dirty="0">
                <a:solidFill>
                  <a:schemeClr val="tx1"/>
                </a:solidFill>
              </a:rPr>
              <a:t>警察庁</a:t>
            </a:r>
            <a:r>
              <a:rPr lang="en-US" altLang="ja-JP" sz="1200" dirty="0" smtClean="0">
                <a:solidFill>
                  <a:schemeClr val="tx1"/>
                </a:solidFill>
              </a:rPr>
              <a:t>】</a:t>
            </a:r>
            <a:r>
              <a:rPr lang="ja-JP" altLang="en-US" sz="1200" dirty="0" smtClean="0">
                <a:solidFill>
                  <a:schemeClr val="tx1"/>
                </a:solidFill>
              </a:rPr>
              <a:t>　</a:t>
            </a:r>
            <a:endParaRPr lang="en-US" altLang="ja-JP" sz="1200" dirty="0">
              <a:solidFill>
                <a:schemeClr val="tx1"/>
              </a:solidFill>
            </a:endParaRPr>
          </a:p>
          <a:p>
            <a:pPr algn="l"/>
            <a:r>
              <a:rPr lang="ja-JP" altLang="en-US" sz="1200" b="1" u="sng" dirty="0">
                <a:solidFill>
                  <a:schemeClr val="tx1"/>
                </a:solidFill>
              </a:rPr>
              <a:t>２ 取締り等の</a:t>
            </a:r>
            <a:r>
              <a:rPr lang="ja-JP" altLang="en-US" sz="1200" b="1" u="sng" dirty="0" smtClean="0">
                <a:solidFill>
                  <a:schemeClr val="tx1"/>
                </a:solidFill>
              </a:rPr>
              <a:t>強化</a:t>
            </a:r>
            <a:endParaRPr lang="ja-JP" altLang="en-US" sz="1200" b="1" u="sng" dirty="0">
              <a:solidFill>
                <a:schemeClr val="tx1"/>
              </a:solidFill>
            </a:endParaRPr>
          </a:p>
          <a:p>
            <a:pPr algn="l"/>
            <a:r>
              <a:rPr lang="ja-JP" altLang="en-US" sz="1200" dirty="0">
                <a:solidFill>
                  <a:schemeClr val="tx1"/>
                </a:solidFill>
              </a:rPr>
              <a:t> </a:t>
            </a:r>
            <a:r>
              <a:rPr lang="ja-JP" altLang="en-US" sz="1200" dirty="0" smtClean="0">
                <a:solidFill>
                  <a:schemeClr val="tx1"/>
                </a:solidFill>
              </a:rPr>
              <a:t> ・ アダルトビデオ</a:t>
            </a:r>
            <a:r>
              <a:rPr lang="ja-JP" altLang="en-US" sz="1200" dirty="0">
                <a:solidFill>
                  <a:schemeClr val="tx1"/>
                </a:solidFill>
              </a:rPr>
              <a:t>出演強要問題専門官の指定</a:t>
            </a:r>
            <a:r>
              <a:rPr lang="en-US" altLang="ja-JP" sz="1200" dirty="0">
                <a:solidFill>
                  <a:schemeClr val="tx1"/>
                </a:solidFill>
              </a:rPr>
              <a:t>【</a:t>
            </a:r>
            <a:r>
              <a:rPr lang="ja-JP" altLang="en-US" sz="1200" dirty="0">
                <a:solidFill>
                  <a:schemeClr val="tx1"/>
                </a:solidFill>
              </a:rPr>
              <a:t>警察庁</a:t>
            </a:r>
            <a:r>
              <a:rPr lang="en-US" altLang="ja-JP" sz="1200" dirty="0">
                <a:solidFill>
                  <a:schemeClr val="tx1"/>
                </a:solidFill>
              </a:rPr>
              <a:t>】</a:t>
            </a:r>
          </a:p>
          <a:p>
            <a:pPr algn="l"/>
            <a:r>
              <a:rPr lang="ja-JP" altLang="en-US" sz="1200" dirty="0" smtClean="0">
                <a:solidFill>
                  <a:schemeClr val="tx1"/>
                </a:solidFill>
              </a:rPr>
              <a:t>★ 「</a:t>
            </a:r>
            <a:r>
              <a:rPr lang="en-US" altLang="ja-JP" sz="1200" dirty="0">
                <a:solidFill>
                  <a:schemeClr val="tx1"/>
                </a:solidFill>
              </a:rPr>
              <a:t>JK</a:t>
            </a:r>
            <a:r>
              <a:rPr lang="ja-JP" altLang="en-US" sz="1200" dirty="0">
                <a:solidFill>
                  <a:schemeClr val="tx1"/>
                </a:solidFill>
              </a:rPr>
              <a:t>ビジネス」の禁止等に関する条例制定の支援</a:t>
            </a:r>
            <a:r>
              <a:rPr lang="en-US" altLang="ja-JP" sz="1200" dirty="0">
                <a:solidFill>
                  <a:schemeClr val="tx1"/>
                </a:solidFill>
              </a:rPr>
              <a:t>【</a:t>
            </a:r>
            <a:r>
              <a:rPr lang="ja-JP" altLang="en-US" sz="1200" dirty="0">
                <a:solidFill>
                  <a:schemeClr val="tx1"/>
                </a:solidFill>
              </a:rPr>
              <a:t>警察庁</a:t>
            </a:r>
            <a:r>
              <a:rPr lang="en-US" altLang="ja-JP" sz="1200" dirty="0" smtClean="0">
                <a:solidFill>
                  <a:schemeClr val="tx1"/>
                </a:solidFill>
              </a:rPr>
              <a:t>】</a:t>
            </a:r>
            <a:r>
              <a:rPr lang="ja-JP" altLang="en-US" sz="1200" dirty="0" smtClean="0">
                <a:solidFill>
                  <a:schemeClr val="tx1"/>
                </a:solidFill>
              </a:rPr>
              <a:t>　</a:t>
            </a:r>
            <a:endParaRPr lang="en-US" altLang="ja-JP" sz="1200" dirty="0">
              <a:solidFill>
                <a:schemeClr val="tx1"/>
              </a:solidFill>
            </a:endParaRPr>
          </a:p>
          <a:p>
            <a:pPr algn="l"/>
            <a:r>
              <a:rPr lang="ja-JP" altLang="en-US" sz="1200" dirty="0" smtClean="0">
                <a:solidFill>
                  <a:schemeClr val="tx1"/>
                </a:solidFill>
              </a:rPr>
              <a:t>★ 「</a:t>
            </a:r>
            <a:r>
              <a:rPr lang="en-US" altLang="ja-JP" sz="1200" dirty="0">
                <a:solidFill>
                  <a:schemeClr val="tx1"/>
                </a:solidFill>
              </a:rPr>
              <a:t>JK</a:t>
            </a:r>
            <a:r>
              <a:rPr lang="ja-JP" altLang="en-US" sz="1200" dirty="0">
                <a:solidFill>
                  <a:schemeClr val="tx1"/>
                </a:solidFill>
              </a:rPr>
              <a:t>ビジネス」等に対する各国の法制度及び施策の調査研究の実施</a:t>
            </a:r>
            <a:r>
              <a:rPr lang="en-US" altLang="ja-JP" sz="1200" dirty="0">
                <a:solidFill>
                  <a:schemeClr val="tx1"/>
                </a:solidFill>
              </a:rPr>
              <a:t>【</a:t>
            </a:r>
            <a:r>
              <a:rPr lang="ja-JP" altLang="en-US" sz="1200" dirty="0">
                <a:solidFill>
                  <a:schemeClr val="tx1"/>
                </a:solidFill>
              </a:rPr>
              <a:t>警察庁</a:t>
            </a:r>
            <a:r>
              <a:rPr lang="en-US" altLang="ja-JP" sz="1200" dirty="0" smtClean="0">
                <a:solidFill>
                  <a:schemeClr val="tx1"/>
                </a:solidFill>
              </a:rPr>
              <a:t>】</a:t>
            </a:r>
            <a:endParaRPr lang="ja-JP" altLang="en-US" sz="1200" dirty="0">
              <a:solidFill>
                <a:schemeClr val="tx1"/>
              </a:solidFill>
            </a:endParaRPr>
          </a:p>
          <a:p>
            <a:pPr algn="l"/>
            <a:r>
              <a:rPr lang="ja-JP" altLang="en-US" sz="1200" b="1" u="sng" dirty="0" smtClean="0">
                <a:solidFill>
                  <a:schemeClr val="tx1"/>
                </a:solidFill>
              </a:rPr>
              <a:t>３ </a:t>
            </a:r>
            <a:r>
              <a:rPr lang="ja-JP" altLang="en-US" sz="1200" b="1" u="sng" dirty="0">
                <a:solidFill>
                  <a:schemeClr val="tx1"/>
                </a:solidFill>
              </a:rPr>
              <a:t>教育・啓発の強化</a:t>
            </a:r>
          </a:p>
          <a:p>
            <a:pPr algn="l"/>
            <a:r>
              <a:rPr lang="ja-JP" altLang="en-US" sz="1200" dirty="0" smtClean="0">
                <a:solidFill>
                  <a:schemeClr val="tx1"/>
                </a:solidFill>
              </a:rPr>
              <a:t>　・</a:t>
            </a:r>
            <a:r>
              <a:rPr lang="ja-JP" altLang="en-US" sz="1200" dirty="0">
                <a:solidFill>
                  <a:schemeClr val="tx1"/>
                </a:solidFill>
              </a:rPr>
              <a:t>毎年４月</a:t>
            </a:r>
            <a:r>
              <a:rPr lang="en-US" altLang="ja-JP" sz="1200" dirty="0">
                <a:solidFill>
                  <a:schemeClr val="tx1"/>
                </a:solidFill>
              </a:rPr>
              <a:t>､</a:t>
            </a:r>
            <a:r>
              <a:rPr lang="ja-JP" altLang="en-US" sz="1200" dirty="0">
                <a:solidFill>
                  <a:schemeClr val="tx1"/>
                </a:solidFill>
              </a:rPr>
              <a:t>「</a:t>
            </a:r>
            <a:r>
              <a:rPr lang="en-US" altLang="ja-JP" sz="1200" dirty="0">
                <a:solidFill>
                  <a:schemeClr val="tx1"/>
                </a:solidFill>
              </a:rPr>
              <a:t>AV</a:t>
            </a:r>
            <a:r>
              <a:rPr lang="ja-JP" altLang="en-US" sz="1200" dirty="0">
                <a:solidFill>
                  <a:schemeClr val="tx1"/>
                </a:solidFill>
              </a:rPr>
              <a:t>出演強要･</a:t>
            </a:r>
            <a:r>
              <a:rPr lang="en-US" altLang="ja-JP" sz="1200" dirty="0">
                <a:solidFill>
                  <a:schemeClr val="tx1"/>
                </a:solidFill>
              </a:rPr>
              <a:t>『JK</a:t>
            </a:r>
            <a:r>
              <a:rPr lang="ja-JP" altLang="en-US" sz="1200" dirty="0">
                <a:solidFill>
                  <a:schemeClr val="tx1"/>
                </a:solidFill>
              </a:rPr>
              <a:t>ビジネス</a:t>
            </a:r>
            <a:r>
              <a:rPr lang="en-US" altLang="ja-JP" sz="1200" dirty="0">
                <a:solidFill>
                  <a:schemeClr val="tx1"/>
                </a:solidFill>
              </a:rPr>
              <a:t>』</a:t>
            </a:r>
            <a:r>
              <a:rPr lang="ja-JP" altLang="en-US" sz="1200" dirty="0">
                <a:solidFill>
                  <a:schemeClr val="tx1"/>
                </a:solidFill>
              </a:rPr>
              <a:t>等被害防止月間」の実施</a:t>
            </a:r>
            <a:r>
              <a:rPr lang="en-US" altLang="ja-JP" sz="1200" dirty="0">
                <a:solidFill>
                  <a:schemeClr val="tx1"/>
                </a:solidFill>
              </a:rPr>
              <a:t>【</a:t>
            </a:r>
            <a:r>
              <a:rPr lang="ja-JP" altLang="en-US" sz="1200" dirty="0">
                <a:solidFill>
                  <a:schemeClr val="tx1"/>
                </a:solidFill>
              </a:rPr>
              <a:t>関係府省</a:t>
            </a:r>
            <a:r>
              <a:rPr lang="en-US" altLang="ja-JP" sz="1200" dirty="0" smtClean="0">
                <a:solidFill>
                  <a:schemeClr val="tx1"/>
                </a:solidFill>
              </a:rPr>
              <a:t>】</a:t>
            </a:r>
          </a:p>
          <a:p>
            <a:pPr algn="l"/>
            <a:r>
              <a:rPr lang="ja-JP" altLang="en-US" sz="1200" dirty="0">
                <a:solidFill>
                  <a:schemeClr val="tx1"/>
                </a:solidFill>
              </a:rPr>
              <a:t>　</a:t>
            </a:r>
            <a:r>
              <a:rPr lang="ja-JP" altLang="en-US" sz="1200" dirty="0" smtClean="0">
                <a:solidFill>
                  <a:schemeClr val="tx1"/>
                </a:solidFill>
              </a:rPr>
              <a:t>・被害</a:t>
            </a:r>
            <a:r>
              <a:rPr lang="ja-JP" altLang="en-US" sz="1200" dirty="0">
                <a:solidFill>
                  <a:schemeClr val="tx1"/>
                </a:solidFill>
              </a:rPr>
              <a:t>防止</a:t>
            </a:r>
            <a:r>
              <a:rPr lang="ja-JP" altLang="en-US" sz="1200" dirty="0" smtClean="0">
                <a:solidFill>
                  <a:schemeClr val="tx1"/>
                </a:solidFill>
              </a:rPr>
              <a:t>教育の推進</a:t>
            </a:r>
            <a:r>
              <a:rPr lang="en-US" altLang="ja-JP" sz="1200" dirty="0">
                <a:solidFill>
                  <a:schemeClr val="tx1"/>
                </a:solidFill>
              </a:rPr>
              <a:t>【</a:t>
            </a:r>
            <a:r>
              <a:rPr lang="ja-JP" altLang="en-US" sz="1200" dirty="0">
                <a:solidFill>
                  <a:schemeClr val="tx1"/>
                </a:solidFill>
              </a:rPr>
              <a:t>警察庁</a:t>
            </a:r>
            <a:r>
              <a:rPr lang="en-US" altLang="ja-JP" sz="1200" dirty="0">
                <a:solidFill>
                  <a:schemeClr val="tx1"/>
                </a:solidFill>
              </a:rPr>
              <a:t>､</a:t>
            </a:r>
            <a:r>
              <a:rPr lang="ja-JP" altLang="en-US" sz="1200" dirty="0">
                <a:solidFill>
                  <a:schemeClr val="tx1"/>
                </a:solidFill>
              </a:rPr>
              <a:t>内閣府</a:t>
            </a:r>
            <a:r>
              <a:rPr lang="en-US" altLang="ja-JP" sz="1200" dirty="0">
                <a:solidFill>
                  <a:schemeClr val="tx1"/>
                </a:solidFill>
              </a:rPr>
              <a:t>､</a:t>
            </a:r>
            <a:r>
              <a:rPr lang="ja-JP" altLang="en-US" sz="1200" dirty="0">
                <a:solidFill>
                  <a:schemeClr val="tx1"/>
                </a:solidFill>
              </a:rPr>
              <a:t>文科省</a:t>
            </a:r>
            <a:r>
              <a:rPr lang="en-US" altLang="ja-JP" sz="1200" dirty="0" smtClean="0">
                <a:solidFill>
                  <a:schemeClr val="tx1"/>
                </a:solidFill>
              </a:rPr>
              <a:t>】</a:t>
            </a:r>
          </a:p>
          <a:p>
            <a:pPr algn="l"/>
            <a:r>
              <a:rPr lang="ja-JP" altLang="en-US" sz="1200" dirty="0" smtClean="0">
                <a:solidFill>
                  <a:schemeClr val="tx1"/>
                </a:solidFill>
              </a:rPr>
              <a:t>　・業界</a:t>
            </a:r>
            <a:r>
              <a:rPr lang="ja-JP" altLang="en-US" sz="1200" dirty="0">
                <a:solidFill>
                  <a:schemeClr val="tx1"/>
                </a:solidFill>
              </a:rPr>
              <a:t>関係者に対する法令等の周知</a:t>
            </a:r>
            <a:r>
              <a:rPr lang="en-US" altLang="ja-JP" sz="1200" dirty="0">
                <a:solidFill>
                  <a:schemeClr val="tx1"/>
                </a:solidFill>
              </a:rPr>
              <a:t>【</a:t>
            </a:r>
            <a:r>
              <a:rPr lang="ja-JP" altLang="en-US" sz="1200" dirty="0">
                <a:solidFill>
                  <a:schemeClr val="tx1"/>
                </a:solidFill>
              </a:rPr>
              <a:t>厚労省、消費者庁</a:t>
            </a:r>
            <a:r>
              <a:rPr lang="en-US" altLang="ja-JP" sz="1200" dirty="0">
                <a:solidFill>
                  <a:schemeClr val="tx1"/>
                </a:solidFill>
              </a:rPr>
              <a:t>】</a:t>
            </a:r>
          </a:p>
          <a:p>
            <a:pPr algn="l"/>
            <a:r>
              <a:rPr lang="ja-JP" altLang="en-US" sz="1200" b="1" u="sng" dirty="0" smtClean="0">
                <a:solidFill>
                  <a:schemeClr val="tx1"/>
                </a:solidFill>
              </a:rPr>
              <a:t>４ </a:t>
            </a:r>
            <a:r>
              <a:rPr lang="ja-JP" altLang="en-US" sz="1200" b="1" u="sng" dirty="0">
                <a:solidFill>
                  <a:schemeClr val="tx1"/>
                </a:solidFill>
              </a:rPr>
              <a:t>相談体制の充実</a:t>
            </a:r>
          </a:p>
          <a:p>
            <a:pPr algn="l"/>
            <a:r>
              <a:rPr lang="ja-JP" altLang="en-US" sz="1200" dirty="0" smtClean="0">
                <a:solidFill>
                  <a:schemeClr val="tx1"/>
                </a:solidFill>
              </a:rPr>
              <a:t>　・</a:t>
            </a:r>
            <a:r>
              <a:rPr lang="ja-JP" altLang="en-US" sz="1200" dirty="0">
                <a:solidFill>
                  <a:schemeClr val="tx1"/>
                </a:solidFill>
              </a:rPr>
              <a:t>相談窓口の整備及び積極的な周知</a:t>
            </a:r>
            <a:r>
              <a:rPr lang="en-US" altLang="ja-JP" sz="1200" dirty="0">
                <a:solidFill>
                  <a:schemeClr val="tx1"/>
                </a:solidFill>
              </a:rPr>
              <a:t>【</a:t>
            </a:r>
            <a:r>
              <a:rPr lang="ja-JP" altLang="en-US" sz="1200" dirty="0">
                <a:solidFill>
                  <a:schemeClr val="tx1"/>
                </a:solidFill>
              </a:rPr>
              <a:t>内閣府、関係府省</a:t>
            </a:r>
            <a:r>
              <a:rPr lang="en-US" altLang="ja-JP" sz="1200" dirty="0">
                <a:solidFill>
                  <a:schemeClr val="tx1"/>
                </a:solidFill>
              </a:rPr>
              <a:t>】</a:t>
            </a:r>
          </a:p>
          <a:p>
            <a:pPr algn="l"/>
            <a:r>
              <a:rPr lang="ja-JP" altLang="en-US" sz="1200" dirty="0" smtClean="0">
                <a:solidFill>
                  <a:schemeClr val="tx1"/>
                </a:solidFill>
              </a:rPr>
              <a:t>　・</a:t>
            </a:r>
            <a:r>
              <a:rPr lang="ja-JP" altLang="en-US" sz="1200" dirty="0">
                <a:solidFill>
                  <a:schemeClr val="tx1"/>
                </a:solidFill>
              </a:rPr>
              <a:t>対応マニュアルの作成</a:t>
            </a:r>
            <a:r>
              <a:rPr lang="ja-JP" altLang="en-US" sz="1200" dirty="0" smtClean="0">
                <a:solidFill>
                  <a:schemeClr val="tx1"/>
                </a:solidFill>
              </a:rPr>
              <a:t>、関係機関の</a:t>
            </a:r>
            <a:r>
              <a:rPr lang="ja-JP" altLang="en-US" sz="1200" dirty="0">
                <a:solidFill>
                  <a:schemeClr val="tx1"/>
                </a:solidFill>
              </a:rPr>
              <a:t>職員への研修の充実・強化</a:t>
            </a:r>
            <a:r>
              <a:rPr lang="en-US" altLang="ja-JP" sz="1200" dirty="0">
                <a:solidFill>
                  <a:schemeClr val="tx1"/>
                </a:solidFill>
              </a:rPr>
              <a:t>【</a:t>
            </a:r>
            <a:r>
              <a:rPr lang="ja-JP" altLang="en-US" sz="1200" dirty="0">
                <a:solidFill>
                  <a:schemeClr val="tx1"/>
                </a:solidFill>
              </a:rPr>
              <a:t>関係府省</a:t>
            </a:r>
            <a:r>
              <a:rPr lang="en-US" altLang="ja-JP" sz="1200" dirty="0">
                <a:solidFill>
                  <a:schemeClr val="tx1"/>
                </a:solidFill>
              </a:rPr>
              <a:t>】</a:t>
            </a:r>
          </a:p>
          <a:p>
            <a:pPr algn="l"/>
            <a:r>
              <a:rPr lang="ja-JP" altLang="en-US" sz="1200" dirty="0" smtClean="0">
                <a:solidFill>
                  <a:schemeClr val="tx1"/>
                </a:solidFill>
              </a:rPr>
              <a:t>　・</a:t>
            </a:r>
            <a:r>
              <a:rPr lang="ja-JP" altLang="en-US" sz="1200" dirty="0">
                <a:solidFill>
                  <a:schemeClr val="tx1"/>
                </a:solidFill>
              </a:rPr>
              <a:t>若年の被害女性に対する居場所の確保等に関するモデル事業の検討</a:t>
            </a:r>
            <a:r>
              <a:rPr lang="en-US" altLang="ja-JP" sz="1200" dirty="0">
                <a:solidFill>
                  <a:schemeClr val="tx1"/>
                </a:solidFill>
              </a:rPr>
              <a:t>【</a:t>
            </a:r>
            <a:r>
              <a:rPr lang="ja-JP" altLang="en-US" sz="1200" dirty="0">
                <a:solidFill>
                  <a:schemeClr val="tx1"/>
                </a:solidFill>
              </a:rPr>
              <a:t>厚労省</a:t>
            </a:r>
            <a:r>
              <a:rPr lang="en-US" altLang="ja-JP" sz="1200" dirty="0">
                <a:solidFill>
                  <a:schemeClr val="tx1"/>
                </a:solidFill>
              </a:rPr>
              <a:t>】</a:t>
            </a:r>
          </a:p>
          <a:p>
            <a:pPr algn="l"/>
            <a:r>
              <a:rPr lang="ja-JP" altLang="en-US" sz="1200" b="1" u="sng" dirty="0">
                <a:solidFill>
                  <a:schemeClr val="tx1"/>
                </a:solidFill>
              </a:rPr>
              <a:t>５ 保護・自立支援の</a:t>
            </a:r>
            <a:r>
              <a:rPr lang="ja-JP" altLang="en-US" sz="1200" b="1" u="sng" dirty="0" smtClean="0">
                <a:solidFill>
                  <a:schemeClr val="tx1"/>
                </a:solidFill>
              </a:rPr>
              <a:t>取組強化</a:t>
            </a:r>
            <a:endParaRPr lang="ja-JP" altLang="en-US" sz="1200" b="1" u="sng" dirty="0">
              <a:solidFill>
                <a:schemeClr val="tx1"/>
              </a:solidFill>
            </a:endParaRPr>
          </a:p>
          <a:p>
            <a:pPr algn="l"/>
            <a:r>
              <a:rPr lang="ja-JP" altLang="en-US" sz="1200" dirty="0">
                <a:solidFill>
                  <a:schemeClr val="tx1"/>
                </a:solidFill>
              </a:rPr>
              <a:t> </a:t>
            </a:r>
            <a:r>
              <a:rPr lang="ja-JP" altLang="en-US" sz="1200" dirty="0" smtClean="0">
                <a:solidFill>
                  <a:schemeClr val="tx1"/>
                </a:solidFill>
              </a:rPr>
              <a:t>★</a:t>
            </a:r>
            <a:r>
              <a:rPr lang="en-US" altLang="ja-JP" sz="1200" dirty="0" smtClean="0">
                <a:solidFill>
                  <a:schemeClr val="tx1"/>
                </a:solidFill>
              </a:rPr>
              <a:t>｢</a:t>
            </a:r>
            <a:r>
              <a:rPr lang="en-US" altLang="ja-JP" sz="1200" dirty="0">
                <a:solidFill>
                  <a:schemeClr val="tx1"/>
                </a:solidFill>
              </a:rPr>
              <a:t>JK</a:t>
            </a:r>
            <a:r>
              <a:rPr lang="ja-JP" altLang="en-US" sz="1200" dirty="0">
                <a:solidFill>
                  <a:schemeClr val="tx1"/>
                </a:solidFill>
              </a:rPr>
              <a:t>ビジネス</a:t>
            </a:r>
            <a:r>
              <a:rPr lang="en-US" altLang="ja-JP" sz="1200" dirty="0">
                <a:solidFill>
                  <a:schemeClr val="tx1"/>
                </a:solidFill>
              </a:rPr>
              <a:t>｣</a:t>
            </a:r>
            <a:r>
              <a:rPr lang="ja-JP" altLang="en-US" sz="1200" dirty="0">
                <a:solidFill>
                  <a:schemeClr val="tx1"/>
                </a:solidFill>
              </a:rPr>
              <a:t>稼働児童等に対する迅速な保護及び適切な支援</a:t>
            </a:r>
            <a:r>
              <a:rPr lang="en-US" altLang="ja-JP" sz="1200" dirty="0">
                <a:solidFill>
                  <a:schemeClr val="tx1"/>
                </a:solidFill>
              </a:rPr>
              <a:t>【</a:t>
            </a:r>
            <a:r>
              <a:rPr lang="ja-JP" altLang="en-US" sz="1200" dirty="0">
                <a:solidFill>
                  <a:schemeClr val="tx1"/>
                </a:solidFill>
              </a:rPr>
              <a:t>警察庁</a:t>
            </a:r>
            <a:r>
              <a:rPr lang="en-US" altLang="ja-JP" sz="1200" dirty="0">
                <a:solidFill>
                  <a:schemeClr val="tx1"/>
                </a:solidFill>
              </a:rPr>
              <a:t>､</a:t>
            </a:r>
            <a:r>
              <a:rPr lang="ja-JP" altLang="en-US" sz="1200" dirty="0">
                <a:solidFill>
                  <a:schemeClr val="tx1"/>
                </a:solidFill>
              </a:rPr>
              <a:t>文科省</a:t>
            </a:r>
            <a:r>
              <a:rPr lang="en-US" altLang="ja-JP" sz="1200" dirty="0">
                <a:solidFill>
                  <a:schemeClr val="tx1"/>
                </a:solidFill>
              </a:rPr>
              <a:t>､</a:t>
            </a:r>
            <a:r>
              <a:rPr lang="ja-JP" altLang="en-US" sz="1200" dirty="0">
                <a:solidFill>
                  <a:schemeClr val="tx1"/>
                </a:solidFill>
              </a:rPr>
              <a:t>厚労省</a:t>
            </a:r>
            <a:r>
              <a:rPr lang="en-US" altLang="ja-JP" sz="1200" dirty="0" smtClean="0">
                <a:solidFill>
                  <a:schemeClr val="tx1"/>
                </a:solidFill>
              </a:rPr>
              <a:t>】</a:t>
            </a:r>
          </a:p>
          <a:p>
            <a:pPr algn="l"/>
            <a:r>
              <a:rPr lang="ja-JP" altLang="en-US" sz="1200" dirty="0" smtClean="0">
                <a:solidFill>
                  <a:schemeClr val="tx1"/>
                </a:solidFill>
              </a:rPr>
              <a:t>  ・</a:t>
            </a:r>
            <a:r>
              <a:rPr lang="ja-JP" altLang="en-US" sz="1200" dirty="0">
                <a:solidFill>
                  <a:schemeClr val="tx1"/>
                </a:solidFill>
              </a:rPr>
              <a:t>婦人保護施設等での中長期的な支援体制の在り方の検討</a:t>
            </a:r>
            <a:r>
              <a:rPr lang="en-US" altLang="ja-JP" sz="1200" dirty="0">
                <a:solidFill>
                  <a:schemeClr val="tx1"/>
                </a:solidFill>
              </a:rPr>
              <a:t>【</a:t>
            </a:r>
            <a:r>
              <a:rPr lang="ja-JP" altLang="en-US" sz="1200" dirty="0">
                <a:solidFill>
                  <a:schemeClr val="tx1"/>
                </a:solidFill>
              </a:rPr>
              <a:t>厚労省</a:t>
            </a:r>
            <a:r>
              <a:rPr lang="en-US" altLang="ja-JP" sz="1200" dirty="0">
                <a:solidFill>
                  <a:schemeClr val="tx1"/>
                </a:solidFill>
              </a:rPr>
              <a:t>】</a:t>
            </a:r>
          </a:p>
          <a:p>
            <a:pPr algn="l"/>
            <a:r>
              <a:rPr lang="ja-JP" altLang="en-US" sz="1200" b="1" u="sng" dirty="0" smtClean="0">
                <a:solidFill>
                  <a:schemeClr val="tx1"/>
                </a:solidFill>
              </a:rPr>
              <a:t>６ その他　</a:t>
            </a:r>
            <a:r>
              <a:rPr lang="ja-JP" altLang="en-US" sz="1200" dirty="0" smtClean="0">
                <a:solidFill>
                  <a:schemeClr val="tx1"/>
                </a:solidFill>
              </a:rPr>
              <a:t>　</a:t>
            </a:r>
            <a:endParaRPr lang="ja-JP" altLang="en-US" sz="1200" dirty="0">
              <a:solidFill>
                <a:schemeClr val="tx1"/>
              </a:solidFill>
            </a:endParaRPr>
          </a:p>
          <a:p>
            <a:pPr algn="l"/>
            <a:r>
              <a:rPr lang="ja-JP" altLang="en-US" sz="1200" dirty="0">
                <a:solidFill>
                  <a:schemeClr val="tx1"/>
                </a:solidFill>
              </a:rPr>
              <a:t> </a:t>
            </a:r>
            <a:r>
              <a:rPr lang="ja-JP" altLang="en-US" sz="1200" dirty="0" smtClean="0">
                <a:solidFill>
                  <a:schemeClr val="tx1"/>
                </a:solidFill>
              </a:rPr>
              <a:t>★ 被害</a:t>
            </a:r>
            <a:r>
              <a:rPr lang="ja-JP" altLang="en-US" sz="1200" dirty="0">
                <a:solidFill>
                  <a:schemeClr val="tx1"/>
                </a:solidFill>
              </a:rPr>
              <a:t>の防止及び救済等のための新たな対応策の検討</a:t>
            </a:r>
            <a:r>
              <a:rPr lang="en-US" altLang="ja-JP" sz="1200" dirty="0">
                <a:solidFill>
                  <a:schemeClr val="tx1"/>
                </a:solidFill>
              </a:rPr>
              <a:t>【</a:t>
            </a:r>
            <a:r>
              <a:rPr lang="ja-JP" altLang="en-US" sz="1200" dirty="0">
                <a:solidFill>
                  <a:schemeClr val="tx1"/>
                </a:solidFill>
              </a:rPr>
              <a:t>内閣府、関係府省</a:t>
            </a:r>
            <a:r>
              <a:rPr lang="en-US" altLang="ja-JP" sz="1200" dirty="0">
                <a:solidFill>
                  <a:schemeClr val="tx1"/>
                </a:solidFill>
              </a:rPr>
              <a:t>】</a:t>
            </a:r>
          </a:p>
          <a:p>
            <a:pPr algn="l"/>
            <a:r>
              <a:rPr lang="ja-JP" altLang="en-US" sz="1200" dirty="0">
                <a:solidFill>
                  <a:schemeClr val="tx1"/>
                </a:solidFill>
              </a:rPr>
              <a:t> </a:t>
            </a:r>
            <a:r>
              <a:rPr lang="ja-JP" altLang="en-US" sz="1200" dirty="0" smtClean="0">
                <a:solidFill>
                  <a:schemeClr val="tx1"/>
                </a:solidFill>
              </a:rPr>
              <a:t>★ 情報</a:t>
            </a:r>
            <a:r>
              <a:rPr lang="ja-JP" altLang="en-US" sz="1200" dirty="0">
                <a:solidFill>
                  <a:schemeClr val="tx1"/>
                </a:solidFill>
              </a:rPr>
              <a:t>提供等を通じた地方公共団体に対する支援の強化</a:t>
            </a:r>
            <a:r>
              <a:rPr lang="en-US" altLang="ja-JP" sz="1200" dirty="0">
                <a:solidFill>
                  <a:schemeClr val="tx1"/>
                </a:solidFill>
              </a:rPr>
              <a:t>【</a:t>
            </a:r>
            <a:r>
              <a:rPr lang="ja-JP" altLang="en-US" sz="1200" dirty="0">
                <a:solidFill>
                  <a:schemeClr val="tx1"/>
                </a:solidFill>
              </a:rPr>
              <a:t>関係府省</a:t>
            </a:r>
            <a:r>
              <a:rPr lang="en-US" altLang="ja-JP" sz="1200" dirty="0">
                <a:solidFill>
                  <a:schemeClr val="tx1"/>
                </a:solidFill>
              </a:rPr>
              <a:t>】</a:t>
            </a:r>
            <a:r>
              <a:rPr lang="ja-JP" altLang="en-US" sz="1200" dirty="0">
                <a:solidFill>
                  <a:schemeClr val="tx1"/>
                </a:solidFill>
              </a:rPr>
              <a:t>等</a:t>
            </a:r>
          </a:p>
        </p:txBody>
      </p:sp>
      <p:sp>
        <p:nvSpPr>
          <p:cNvPr id="9" name="角丸四角形 8"/>
          <p:cNvSpPr/>
          <p:nvPr/>
        </p:nvSpPr>
        <p:spPr>
          <a:xfrm>
            <a:off x="3866559" y="1737383"/>
            <a:ext cx="2734433" cy="32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今後の対策（主なもの）</a:t>
            </a:r>
            <a:endParaRPr kumimoji="1" lang="ja-JP" altLang="en-US" sz="1400" dirty="0"/>
          </a:p>
        </p:txBody>
      </p:sp>
      <p:sp>
        <p:nvSpPr>
          <p:cNvPr id="12" name="正方形/長方形 11"/>
          <p:cNvSpPr/>
          <p:nvPr/>
        </p:nvSpPr>
        <p:spPr>
          <a:xfrm>
            <a:off x="119604" y="2124016"/>
            <a:ext cx="3371742" cy="4524315"/>
          </a:xfrm>
          <a:prstGeom prst="rect">
            <a:avLst/>
          </a:prstGeom>
          <a:ln w="3175">
            <a:solidFill>
              <a:schemeClr val="tx1"/>
            </a:solidFill>
          </a:ln>
        </p:spPr>
        <p:txBody>
          <a:bodyPr wrap="square">
            <a:spAutoFit/>
          </a:bodyPr>
          <a:lstStyle/>
          <a:p>
            <a:endParaRPr lang="en-US" altLang="ja-JP" sz="1200" dirty="0" smtClean="0"/>
          </a:p>
          <a:p>
            <a:r>
              <a:rPr lang="ja-JP" altLang="en-US" sz="1200" b="1" u="sng" dirty="0" smtClean="0"/>
              <a:t>１ </a:t>
            </a:r>
            <a:r>
              <a:rPr lang="ja-JP" altLang="en-US" sz="1200" b="1" u="sng" dirty="0"/>
              <a:t>取締り等の強化</a:t>
            </a:r>
          </a:p>
          <a:p>
            <a:r>
              <a:rPr lang="ja-JP" altLang="en-US" sz="1200" dirty="0" smtClean="0"/>
              <a:t>　・</a:t>
            </a:r>
            <a:r>
              <a:rPr lang="ja-JP" altLang="en-US" sz="1200" dirty="0"/>
              <a:t>スカウトに対する検挙件数、人員</a:t>
            </a:r>
            <a:r>
              <a:rPr lang="en-US" altLang="ja-JP" sz="1200" dirty="0"/>
              <a:t>23</a:t>
            </a:r>
            <a:r>
              <a:rPr lang="ja-JP" altLang="en-US" sz="1200" dirty="0"/>
              <a:t>件</a:t>
            </a:r>
            <a:r>
              <a:rPr lang="en-US" altLang="ja-JP" sz="1200" dirty="0"/>
              <a:t>23</a:t>
            </a:r>
            <a:r>
              <a:rPr lang="ja-JP" altLang="en-US" sz="1200" dirty="0"/>
              <a:t>名</a:t>
            </a:r>
          </a:p>
          <a:p>
            <a:r>
              <a:rPr lang="ja-JP" altLang="en-US" sz="1200" dirty="0" smtClean="0"/>
              <a:t>　・</a:t>
            </a:r>
            <a:r>
              <a:rPr lang="ja-JP" altLang="en-US" sz="1200" dirty="0"/>
              <a:t>スカウトに対する指導・警告結果</a:t>
            </a:r>
            <a:r>
              <a:rPr lang="en-US" altLang="ja-JP" sz="1200" dirty="0"/>
              <a:t>101</a:t>
            </a:r>
            <a:r>
              <a:rPr lang="ja-JP" altLang="en-US" sz="1200" dirty="0"/>
              <a:t>回</a:t>
            </a:r>
            <a:r>
              <a:rPr lang="en-US" altLang="ja-JP" sz="1200" dirty="0"/>
              <a:t>190</a:t>
            </a:r>
            <a:r>
              <a:rPr lang="ja-JP" altLang="en-US" sz="1200" dirty="0"/>
              <a:t>名</a:t>
            </a:r>
          </a:p>
          <a:p>
            <a:r>
              <a:rPr lang="ja-JP" altLang="en-US" sz="1200" dirty="0" smtClean="0"/>
              <a:t>　・</a:t>
            </a:r>
            <a:r>
              <a:rPr lang="ja-JP" altLang="en-US" sz="1200" dirty="0"/>
              <a:t>「</a:t>
            </a:r>
            <a:r>
              <a:rPr lang="en-US" altLang="ja-JP" sz="1200" dirty="0"/>
              <a:t>JK</a:t>
            </a:r>
            <a:r>
              <a:rPr lang="ja-JP" altLang="en-US" sz="1200" dirty="0"/>
              <a:t>ビジネス」の経営者や客等を検挙した件数</a:t>
            </a:r>
          </a:p>
          <a:p>
            <a:r>
              <a:rPr lang="ja-JP" altLang="en-US" sz="1200" dirty="0" smtClean="0"/>
              <a:t>　　</a:t>
            </a:r>
            <a:r>
              <a:rPr lang="en-US" altLang="ja-JP" sz="1200" dirty="0" smtClean="0"/>
              <a:t>5</a:t>
            </a:r>
            <a:r>
              <a:rPr lang="ja-JP" altLang="en-US" sz="1200" dirty="0"/>
              <a:t>件</a:t>
            </a:r>
            <a:r>
              <a:rPr lang="en-US" altLang="ja-JP" sz="1200" dirty="0"/>
              <a:t>6</a:t>
            </a:r>
            <a:r>
              <a:rPr lang="ja-JP" altLang="en-US" sz="1200" dirty="0"/>
              <a:t>名</a:t>
            </a:r>
          </a:p>
          <a:p>
            <a:r>
              <a:rPr lang="ja-JP" altLang="en-US" sz="1200" dirty="0" smtClean="0"/>
              <a:t>　・</a:t>
            </a:r>
            <a:r>
              <a:rPr lang="ja-JP" altLang="en-US" sz="1200" dirty="0"/>
              <a:t>一斉補導等により補導・保護した児童数</a:t>
            </a:r>
            <a:r>
              <a:rPr lang="en-US" altLang="ja-JP" sz="1200" dirty="0"/>
              <a:t>40</a:t>
            </a:r>
            <a:r>
              <a:rPr lang="ja-JP" altLang="en-US" sz="1200" dirty="0" smtClean="0"/>
              <a:t>名</a:t>
            </a:r>
            <a:endParaRPr lang="en-US" altLang="ja-JP" sz="1200" dirty="0" smtClean="0"/>
          </a:p>
          <a:p>
            <a:r>
              <a:rPr lang="ja-JP" altLang="en-US" sz="1200" dirty="0"/>
              <a:t>　</a:t>
            </a:r>
            <a:r>
              <a:rPr lang="ja-JP" altLang="en-US" sz="1200" dirty="0" smtClean="0"/>
              <a:t>　　　　　　　　　　　　　　　　　　　　　　　　　　　　等</a:t>
            </a:r>
            <a:endParaRPr lang="ja-JP" altLang="en-US" sz="1200" dirty="0"/>
          </a:p>
          <a:p>
            <a:r>
              <a:rPr lang="ja-JP" altLang="en-US" sz="1200" b="1" u="sng" dirty="0"/>
              <a:t>２ 被害防止のための教育・啓発の強化</a:t>
            </a:r>
          </a:p>
          <a:p>
            <a:r>
              <a:rPr lang="ja-JP" altLang="en-US" sz="1200" dirty="0" smtClean="0"/>
              <a:t>　・</a:t>
            </a:r>
            <a:r>
              <a:rPr lang="ja-JP" altLang="en-US" sz="1200" dirty="0"/>
              <a:t>内閣府ホームページに啓発サイトを開設</a:t>
            </a:r>
          </a:p>
          <a:p>
            <a:r>
              <a:rPr lang="ja-JP" altLang="en-US" sz="1200" dirty="0" smtClean="0"/>
              <a:t>　　（</a:t>
            </a:r>
            <a:r>
              <a:rPr lang="ja-JP" altLang="en-US" sz="1200" dirty="0"/>
              <a:t>アクセス数</a:t>
            </a:r>
            <a:r>
              <a:rPr lang="en-US" altLang="ja-JP" sz="1200" dirty="0"/>
              <a:t>93,380</a:t>
            </a:r>
            <a:r>
              <a:rPr lang="ja-JP" altLang="en-US" sz="1200" dirty="0"/>
              <a:t>件）</a:t>
            </a:r>
          </a:p>
          <a:p>
            <a:r>
              <a:rPr lang="ja-JP" altLang="en-US" sz="1200" dirty="0" smtClean="0"/>
              <a:t>　・</a:t>
            </a:r>
            <a:r>
              <a:rPr lang="ja-JP" altLang="en-US" sz="1200" dirty="0"/>
              <a:t>インターネット広告等による啓発動画の発信</a:t>
            </a:r>
          </a:p>
          <a:p>
            <a:r>
              <a:rPr lang="ja-JP" altLang="en-US" sz="1200" dirty="0" smtClean="0"/>
              <a:t>　　（</a:t>
            </a:r>
            <a:r>
              <a:rPr lang="ja-JP" altLang="en-US" sz="1200" dirty="0"/>
              <a:t>動画再生数合計約</a:t>
            </a:r>
            <a:r>
              <a:rPr lang="en-US" altLang="ja-JP" sz="1200" dirty="0"/>
              <a:t>230</a:t>
            </a:r>
            <a:r>
              <a:rPr lang="ja-JP" altLang="en-US" sz="1200" dirty="0"/>
              <a:t>万件）</a:t>
            </a:r>
          </a:p>
          <a:p>
            <a:r>
              <a:rPr lang="ja-JP" altLang="en-US" sz="1200" dirty="0" smtClean="0"/>
              <a:t>　・</a:t>
            </a:r>
            <a:r>
              <a:rPr lang="ja-JP" altLang="en-US" sz="1200" dirty="0"/>
              <a:t>女子大学生を対象としたシンポジウムを開催</a:t>
            </a:r>
          </a:p>
          <a:p>
            <a:r>
              <a:rPr lang="ja-JP" altLang="en-US" sz="1200" dirty="0" smtClean="0"/>
              <a:t>　　（</a:t>
            </a:r>
            <a:r>
              <a:rPr lang="ja-JP" altLang="en-US" sz="1200" dirty="0"/>
              <a:t>約</a:t>
            </a:r>
            <a:r>
              <a:rPr lang="en-US" altLang="ja-JP" sz="1200" dirty="0"/>
              <a:t>1,600</a:t>
            </a:r>
            <a:r>
              <a:rPr lang="ja-JP" altLang="en-US" sz="1200" dirty="0"/>
              <a:t>人参加）</a:t>
            </a:r>
          </a:p>
          <a:p>
            <a:r>
              <a:rPr lang="ja-JP" altLang="en-US" sz="1200" dirty="0" smtClean="0"/>
              <a:t>　・</a:t>
            </a:r>
            <a:r>
              <a:rPr lang="ja-JP" altLang="en-US" sz="1200" dirty="0"/>
              <a:t>被害防止教室等の実施</a:t>
            </a:r>
          </a:p>
          <a:p>
            <a:r>
              <a:rPr lang="ja-JP" altLang="en-US" sz="1200" dirty="0" smtClean="0"/>
              <a:t>　　</a:t>
            </a:r>
            <a:r>
              <a:rPr lang="en-US" altLang="ja-JP" sz="1200" dirty="0" smtClean="0"/>
              <a:t>(</a:t>
            </a:r>
            <a:r>
              <a:rPr lang="ja-JP" altLang="en-US" sz="1200" dirty="0"/>
              <a:t>約</a:t>
            </a:r>
            <a:r>
              <a:rPr lang="en-US" altLang="ja-JP" sz="1200" dirty="0"/>
              <a:t>2,700</a:t>
            </a:r>
            <a:r>
              <a:rPr lang="ja-JP" altLang="en-US" sz="1200" dirty="0"/>
              <a:t>回</a:t>
            </a:r>
            <a:r>
              <a:rPr lang="en-US" altLang="ja-JP" sz="1200" dirty="0"/>
              <a:t>､</a:t>
            </a:r>
            <a:r>
              <a:rPr lang="ja-JP" altLang="en-US" sz="1200" dirty="0"/>
              <a:t>約</a:t>
            </a:r>
            <a:r>
              <a:rPr lang="en-US" altLang="ja-JP" sz="1200" dirty="0"/>
              <a:t>432,000</a:t>
            </a:r>
            <a:r>
              <a:rPr lang="ja-JP" altLang="en-US" sz="1200" dirty="0"/>
              <a:t>人</a:t>
            </a:r>
            <a:r>
              <a:rPr lang="en-US" altLang="ja-JP" sz="1200" dirty="0"/>
              <a:t>)</a:t>
            </a:r>
          </a:p>
          <a:p>
            <a:r>
              <a:rPr lang="ja-JP" altLang="en-US" sz="1200" dirty="0" smtClean="0"/>
              <a:t>　・</a:t>
            </a:r>
            <a:r>
              <a:rPr lang="ja-JP" altLang="en-US" sz="1200" dirty="0"/>
              <a:t>街頭キャンペーンの実施</a:t>
            </a:r>
            <a:r>
              <a:rPr lang="en-US" altLang="ja-JP" sz="1200" dirty="0"/>
              <a:t>(</a:t>
            </a:r>
            <a:r>
              <a:rPr lang="ja-JP" altLang="en-US" sz="1200" dirty="0"/>
              <a:t>約</a:t>
            </a:r>
            <a:r>
              <a:rPr lang="en-US" altLang="ja-JP" sz="1200" dirty="0"/>
              <a:t>1,400</a:t>
            </a:r>
            <a:r>
              <a:rPr lang="ja-JP" altLang="en-US" sz="1200" dirty="0"/>
              <a:t>回</a:t>
            </a:r>
            <a:r>
              <a:rPr lang="en-US" altLang="ja-JP" sz="1200" dirty="0"/>
              <a:t>)</a:t>
            </a:r>
          </a:p>
          <a:p>
            <a:r>
              <a:rPr lang="ja-JP" altLang="en-US" sz="1200" dirty="0" smtClean="0"/>
              <a:t>　・</a:t>
            </a:r>
            <a:r>
              <a:rPr lang="ja-JP" altLang="en-US" sz="1200" dirty="0"/>
              <a:t>各種広報媒体を活用した啓発活動</a:t>
            </a:r>
            <a:r>
              <a:rPr lang="ja-JP" altLang="en-US" sz="1200" dirty="0" smtClean="0"/>
              <a:t>等</a:t>
            </a:r>
            <a:endParaRPr lang="en-US" altLang="ja-JP" sz="1200" dirty="0" smtClean="0"/>
          </a:p>
          <a:p>
            <a:endParaRPr lang="ja-JP" altLang="en-US" sz="1200" dirty="0"/>
          </a:p>
          <a:p>
            <a:r>
              <a:rPr lang="ja-JP" altLang="en-US" sz="1200" b="1" u="sng" dirty="0"/>
              <a:t>３ 相談体制の充実</a:t>
            </a:r>
          </a:p>
          <a:p>
            <a:r>
              <a:rPr lang="ja-JP" altLang="en-US" sz="1200" dirty="0" smtClean="0"/>
              <a:t>　・</a:t>
            </a:r>
            <a:r>
              <a:rPr lang="ja-JP" altLang="en-US" sz="1200" dirty="0"/>
              <a:t>様々な機会や媒体を活用した相談窓口の周知</a:t>
            </a:r>
          </a:p>
          <a:p>
            <a:r>
              <a:rPr lang="ja-JP" altLang="en-US" sz="1200" dirty="0" smtClean="0"/>
              <a:t>　・</a:t>
            </a:r>
            <a:r>
              <a:rPr lang="ja-JP" altLang="en-US" sz="1200" dirty="0"/>
              <a:t>相談等</a:t>
            </a:r>
            <a:r>
              <a:rPr lang="ja-JP" altLang="en-US" sz="1200" dirty="0" smtClean="0"/>
              <a:t>件数</a:t>
            </a:r>
            <a:r>
              <a:rPr lang="ja-JP" altLang="en-US" sz="1200" dirty="0"/>
              <a:t>　：アダルトビデオ関係</a:t>
            </a:r>
            <a:r>
              <a:rPr lang="en-US" altLang="ja-JP" sz="1200" dirty="0"/>
              <a:t>9</a:t>
            </a:r>
            <a:r>
              <a:rPr lang="ja-JP" altLang="en-US" sz="1200" dirty="0"/>
              <a:t>件</a:t>
            </a:r>
          </a:p>
          <a:p>
            <a:r>
              <a:rPr lang="ja-JP" altLang="en-US" sz="1200" dirty="0" smtClean="0"/>
              <a:t>　　　　　　　　　　　「</a:t>
            </a:r>
            <a:r>
              <a:rPr lang="en-US" altLang="ja-JP" sz="1200" dirty="0" smtClean="0"/>
              <a:t>JK</a:t>
            </a:r>
            <a:r>
              <a:rPr lang="ja-JP" altLang="en-US" sz="1200" dirty="0" smtClean="0"/>
              <a:t>ビジネス」関係</a:t>
            </a:r>
            <a:r>
              <a:rPr lang="en-US" altLang="ja-JP" sz="1200" dirty="0" smtClean="0"/>
              <a:t>14</a:t>
            </a:r>
            <a:r>
              <a:rPr lang="ja-JP" altLang="en-US" sz="1200" dirty="0" smtClean="0"/>
              <a:t>件</a:t>
            </a:r>
            <a:endParaRPr lang="ja-JP" altLang="en-US" sz="1200" dirty="0"/>
          </a:p>
        </p:txBody>
      </p:sp>
      <p:sp>
        <p:nvSpPr>
          <p:cNvPr id="6" name="角丸四角形 5"/>
          <p:cNvSpPr/>
          <p:nvPr/>
        </p:nvSpPr>
        <p:spPr>
          <a:xfrm>
            <a:off x="119604" y="1859976"/>
            <a:ext cx="2756106" cy="3811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緊急対策</a:t>
            </a:r>
            <a:r>
              <a:rPr kumimoji="1" lang="en-US" altLang="ja-JP" sz="1400" dirty="0" smtClean="0"/>
              <a:t>(</a:t>
            </a:r>
            <a:r>
              <a:rPr kumimoji="1" lang="ja-JP" altLang="en-US" sz="1400" dirty="0" smtClean="0"/>
              <a:t>本年４月</a:t>
            </a:r>
            <a:r>
              <a:rPr kumimoji="1" lang="en-US" altLang="ja-JP" sz="1400" dirty="0" smtClean="0"/>
              <a:t>)</a:t>
            </a:r>
            <a:r>
              <a:rPr kumimoji="1" lang="ja-JP" altLang="en-US" sz="1400" dirty="0" smtClean="0"/>
              <a:t>の実施結果</a:t>
            </a:r>
            <a:endParaRPr kumimoji="1" lang="ja-JP" altLang="en-US" sz="1400" dirty="0"/>
          </a:p>
        </p:txBody>
      </p:sp>
      <p:sp>
        <p:nvSpPr>
          <p:cNvPr id="7" name="右矢印 6"/>
          <p:cNvSpPr/>
          <p:nvPr/>
        </p:nvSpPr>
        <p:spPr>
          <a:xfrm>
            <a:off x="3338229" y="3935689"/>
            <a:ext cx="306234" cy="953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rot="5400000">
            <a:off x="8980984" y="6082172"/>
            <a:ext cx="694572" cy="437746"/>
          </a:xfrm>
          <a:prstGeom prst="rect">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00" dirty="0" smtClean="0"/>
              <a:t>資料４</a:t>
            </a:r>
            <a:endParaRPr kumimoji="1" lang="ja-JP" altLang="en-US" sz="1300" dirty="0"/>
          </a:p>
        </p:txBody>
      </p:sp>
    </p:spTree>
    <p:extLst>
      <p:ext uri="{BB962C8B-B14F-4D97-AF65-F5344CB8AC3E}">
        <p14:creationId xmlns:p14="http://schemas.microsoft.com/office/powerpoint/2010/main" val="27441146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80</Words>
  <Application>Microsoft Office PowerPoint</Application>
  <PresentationFormat>ユーザー設定</PresentationFormat>
  <Paragraphs>56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いわゆるアダルトビデオ出演強要問題・「ＪＫビジネス」問題等に関する今後の対策（概要）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いわゆるアダルトビデオ出演強要問題・「ＪＫビジネス」問題等に関する今後の対策（概要）</dc:title>
  <cp:lastModifiedBy>HOSTNAME</cp:lastModifiedBy>
  <cp:revision>14</cp:revision>
  <cp:lastPrinted>2017-06-12T01:19:38Z</cp:lastPrinted>
  <dcterms:created xsi:type="dcterms:W3CDTF">2017-05-25T03:43:54Z</dcterms:created>
  <dcterms:modified xsi:type="dcterms:W3CDTF">2017-06-12T01:22:24Z</dcterms:modified>
</cp:coreProperties>
</file>