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43D0BE58-51F3-485C-9D08-0678345E8143}" type="datetimeFigureOut">
              <a:rPr kumimoji="1" lang="ja-JP" altLang="en-US" smtClean="0"/>
              <a:t>2017/4/17</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C6B1BEF2-298D-4580-B6E5-A417AD71C348}"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43D0BE58-51F3-485C-9D08-0678345E8143}" type="datetimeFigureOut">
              <a:rPr kumimoji="1" lang="ja-JP" altLang="en-US" smtClean="0"/>
              <a:t>2017/4/17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B1BEF2-298D-4580-B6E5-A417AD71C34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43D0BE58-51F3-485C-9D08-0678345E8143}" type="datetimeFigureOut">
              <a:rPr kumimoji="1" lang="ja-JP" altLang="en-US" smtClean="0"/>
              <a:t>2017/4/17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B1BEF2-298D-4580-B6E5-A417AD71C348}"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43D0BE58-51F3-485C-9D08-0678345E8143}" type="datetimeFigureOut">
              <a:rPr kumimoji="1" lang="ja-JP" altLang="en-US" smtClean="0"/>
              <a:t>2017/4/17</a:t>
            </a:fld>
            <a:endParaRPr kumimoji="1" lang="ja-JP" altLang="en-US"/>
          </a:p>
        </p:txBody>
      </p:sp>
      <p:sp>
        <p:nvSpPr>
          <p:cNvPr id="9" name="スライド番号プレースホルダー 8"/>
          <p:cNvSpPr>
            <a:spLocks noGrp="1"/>
          </p:cNvSpPr>
          <p:nvPr>
            <p:ph type="sldNum" sz="quarter" idx="15"/>
          </p:nvPr>
        </p:nvSpPr>
        <p:spPr/>
        <p:txBody>
          <a:bodyPr rtlCol="0"/>
          <a:lstStyle/>
          <a:p>
            <a:fld id="{C6B1BEF2-298D-4580-B6E5-A417AD71C348}"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43D0BE58-51F3-485C-9D08-0678345E8143}" type="datetimeFigureOut">
              <a:rPr kumimoji="1" lang="ja-JP" altLang="en-US" smtClean="0"/>
              <a:t>2017/4/17</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C6B1BEF2-298D-4580-B6E5-A417AD71C348}"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43D0BE58-51F3-485C-9D08-0678345E8143}" type="datetimeFigureOut">
              <a:rPr kumimoji="1" lang="ja-JP" altLang="en-US" smtClean="0"/>
              <a:t>2017/4/17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B1BEF2-298D-4580-B6E5-A417AD71C348}"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43D0BE58-51F3-485C-9D08-0678345E8143}" type="datetimeFigureOut">
              <a:rPr kumimoji="1" lang="ja-JP" altLang="en-US" smtClean="0"/>
              <a:t>2017/4/17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6B1BEF2-298D-4580-B6E5-A417AD71C348}"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43D0BE58-51F3-485C-9D08-0678345E8143}" type="datetimeFigureOut">
              <a:rPr kumimoji="1" lang="ja-JP" altLang="en-US" smtClean="0"/>
              <a:t>2017/4/17</a:t>
            </a:fld>
            <a:endParaRPr kumimoji="1" lang="ja-JP" altLang="en-US"/>
          </a:p>
        </p:txBody>
      </p:sp>
      <p:sp>
        <p:nvSpPr>
          <p:cNvPr id="7" name="スライド番号プレースホルダー 6"/>
          <p:cNvSpPr>
            <a:spLocks noGrp="1"/>
          </p:cNvSpPr>
          <p:nvPr>
            <p:ph type="sldNum" sz="quarter" idx="11"/>
          </p:nvPr>
        </p:nvSpPr>
        <p:spPr/>
        <p:txBody>
          <a:bodyPr rtlCol="0"/>
          <a:lstStyle/>
          <a:p>
            <a:fld id="{C6B1BEF2-298D-4580-B6E5-A417AD71C348}"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D0BE58-51F3-485C-9D08-0678345E8143}" type="datetimeFigureOut">
              <a:rPr kumimoji="1" lang="ja-JP" altLang="en-US" smtClean="0"/>
              <a:t>2017/4/17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6B1BEF2-298D-4580-B6E5-A417AD71C348}"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43D0BE58-51F3-485C-9D08-0678345E8143}" type="datetimeFigureOut">
              <a:rPr kumimoji="1" lang="ja-JP" altLang="en-US" smtClean="0"/>
              <a:t>2017/4/17</a:t>
            </a:fld>
            <a:endParaRPr kumimoji="1" lang="ja-JP" altLang="en-US"/>
          </a:p>
        </p:txBody>
      </p:sp>
      <p:sp>
        <p:nvSpPr>
          <p:cNvPr id="22" name="スライド番号プレースホルダー 21"/>
          <p:cNvSpPr>
            <a:spLocks noGrp="1"/>
          </p:cNvSpPr>
          <p:nvPr>
            <p:ph type="sldNum" sz="quarter" idx="15"/>
          </p:nvPr>
        </p:nvSpPr>
        <p:spPr/>
        <p:txBody>
          <a:bodyPr rtlCol="0"/>
          <a:lstStyle/>
          <a:p>
            <a:fld id="{C6B1BEF2-298D-4580-B6E5-A417AD71C348}"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43D0BE58-51F3-485C-9D08-0678345E8143}" type="datetimeFigureOut">
              <a:rPr kumimoji="1" lang="ja-JP" altLang="en-US" smtClean="0"/>
              <a:t>2017/4/17</a:t>
            </a:fld>
            <a:endParaRPr kumimoji="1" lang="ja-JP" altLang="en-US"/>
          </a:p>
        </p:txBody>
      </p:sp>
      <p:sp>
        <p:nvSpPr>
          <p:cNvPr id="18" name="スライド番号プレースホルダー 17"/>
          <p:cNvSpPr>
            <a:spLocks noGrp="1"/>
          </p:cNvSpPr>
          <p:nvPr>
            <p:ph type="sldNum" sz="quarter" idx="11"/>
          </p:nvPr>
        </p:nvSpPr>
        <p:spPr/>
        <p:txBody>
          <a:bodyPr rtlCol="0"/>
          <a:lstStyle/>
          <a:p>
            <a:fld id="{C6B1BEF2-298D-4580-B6E5-A417AD71C348}"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3D0BE58-51F3-485C-9D08-0678345E8143}" type="datetimeFigureOut">
              <a:rPr kumimoji="1" lang="ja-JP" altLang="en-US" smtClean="0"/>
              <a:t>2017/4/17</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6B1BEF2-298D-4580-B6E5-A417AD71C34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角丸四角形 9"/>
          <p:cNvSpPr/>
          <p:nvPr/>
        </p:nvSpPr>
        <p:spPr>
          <a:xfrm>
            <a:off x="359750" y="2780928"/>
            <a:ext cx="8280919" cy="368480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1338064" y="192406"/>
            <a:ext cx="7772400" cy="506487"/>
          </a:xfrm>
        </p:spPr>
        <p:txBody>
          <a:bodyPr>
            <a:normAutofit/>
          </a:bodyPr>
          <a:lstStyle/>
          <a:p>
            <a:r>
              <a:rPr lang="ja-JP" altLang="en-US" sz="2400" smtClean="0">
                <a:latin typeface="HGS創英ﾌﾟﾚｾﾞﾝｽEB" panose="02020800000000000000" pitchFamily="18" charset="-128"/>
                <a:ea typeface="HGS創英ﾌﾟﾚｾﾞﾝｽEB" panose="02020800000000000000" pitchFamily="18" charset="-128"/>
              </a:rPr>
              <a:t>ひきこもりに</a:t>
            </a:r>
            <a:r>
              <a:rPr lang="ja-JP" altLang="en-US" sz="2400" dirty="0" smtClean="0">
                <a:latin typeface="HGS創英ﾌﾟﾚｾﾞﾝｽEB" panose="02020800000000000000" pitchFamily="18" charset="-128"/>
                <a:ea typeface="HGS創英ﾌﾟﾚｾﾞﾝｽEB" panose="02020800000000000000" pitchFamily="18" charset="-128"/>
              </a:rPr>
              <a:t>関するアンケート調査について</a:t>
            </a:r>
            <a:endParaRPr kumimoji="1" lang="ja-JP" altLang="en-US" sz="2400" dirty="0">
              <a:latin typeface="HGS創英ﾌﾟﾚｾﾞﾝｽEB" panose="02020800000000000000" pitchFamily="18" charset="-128"/>
              <a:ea typeface="HGS創英ﾌﾟﾚｾﾞﾝｽEB" panose="02020800000000000000" pitchFamily="18" charset="-128"/>
            </a:endParaRPr>
          </a:p>
        </p:txBody>
      </p:sp>
      <p:sp>
        <p:nvSpPr>
          <p:cNvPr id="3" name="サブタイトル 2"/>
          <p:cNvSpPr>
            <a:spLocks noGrp="1"/>
          </p:cNvSpPr>
          <p:nvPr>
            <p:ph type="subTitle" idx="1"/>
          </p:nvPr>
        </p:nvSpPr>
        <p:spPr>
          <a:xfrm>
            <a:off x="269179" y="993838"/>
            <a:ext cx="8695309" cy="1631931"/>
          </a:xfrm>
          <a:ln>
            <a:noFill/>
          </a:ln>
        </p:spPr>
        <p:txBody>
          <a:bodyPr>
            <a:normAutofit/>
          </a:bodyPr>
          <a:lstStyle/>
          <a:p>
            <a:pPr algn="l"/>
            <a:r>
              <a:rPr kumimoji="1" lang="ja-JP" altLang="en-US" sz="1200" dirty="0" smtClean="0">
                <a:solidFill>
                  <a:schemeClr val="tx1"/>
                </a:solidFill>
                <a:latin typeface="HGS創英ﾌﾟﾚｾﾞﾝｽEB" panose="02020800000000000000" pitchFamily="18" charset="-128"/>
                <a:ea typeface="HGS創英ﾌﾟﾚｾﾞﾝｽEB" panose="02020800000000000000" pitchFamily="18" charset="-128"/>
              </a:rPr>
              <a:t>　</a:t>
            </a:r>
            <a:r>
              <a:rPr kumimoji="1"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近年、ひきこもりなど自立や社会生活を営む上で困難な課題が若年層を中心</a:t>
            </a:r>
            <a:r>
              <a:rPr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に</a:t>
            </a:r>
            <a:r>
              <a:rPr kumimoji="1"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社会問題化しており、府内のひきこもり青少年の推計数は約４万人程度と言われています。</a:t>
            </a:r>
            <a:r>
              <a:rPr kumimoji="1" lang="en-US" altLang="ja-JP" sz="1400" dirty="0" smtClean="0">
                <a:solidFill>
                  <a:schemeClr val="tx1"/>
                </a:solidFill>
                <a:latin typeface="HGS創英ﾌﾟﾚｾﾞﾝｽEB" panose="02020800000000000000" pitchFamily="18" charset="-128"/>
                <a:ea typeface="HGS創英ﾌﾟﾚｾﾞﾝｽEB" panose="02020800000000000000" pitchFamily="18" charset="-128"/>
              </a:rPr>
              <a:t>&lt;</a:t>
            </a:r>
            <a:r>
              <a:rPr kumimoji="1"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内閣府「若者の生活に関する調査（平成２８年９月）」から</a:t>
            </a:r>
            <a:r>
              <a:rPr kumimoji="1" lang="en-US" altLang="ja-JP" sz="1400" dirty="0" smtClean="0">
                <a:solidFill>
                  <a:schemeClr val="tx1"/>
                </a:solidFill>
                <a:latin typeface="HGS創英ﾌﾟﾚｾﾞﾝｽEB" panose="02020800000000000000" pitchFamily="18" charset="-128"/>
                <a:ea typeface="HGS創英ﾌﾟﾚｾﾞﾝｽEB" panose="02020800000000000000" pitchFamily="18" charset="-128"/>
              </a:rPr>
              <a:t>&gt;</a:t>
            </a:r>
          </a:p>
          <a:p>
            <a:pPr algn="l"/>
            <a:r>
              <a:rPr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　本調査は、大阪府内で活動されている民生委員・児童</a:t>
            </a:r>
            <a:r>
              <a:rPr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委員の</a:t>
            </a:r>
            <a:r>
              <a:rPr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みなさまにアンケートにご協力頂き、ひきこもり等青少年の把握状況やお考えを集約する</a:t>
            </a:r>
            <a:r>
              <a:rPr lang="ja-JP" altLang="en-US" sz="1400" dirty="0">
                <a:solidFill>
                  <a:schemeClr val="tx1"/>
                </a:solidFill>
                <a:latin typeface="HGS創英ﾌﾟﾚｾﾞﾝｽEB" panose="02020800000000000000" pitchFamily="18" charset="-128"/>
                <a:ea typeface="HGS創英ﾌﾟﾚｾﾞﾝｽEB" panose="02020800000000000000" pitchFamily="18" charset="-128"/>
              </a:rPr>
              <a:t>ものです</a:t>
            </a:r>
            <a:r>
              <a:rPr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a:t>
            </a:r>
            <a:r>
              <a:rPr lang="ja-JP" altLang="en-US" sz="1400" dirty="0">
                <a:solidFill>
                  <a:schemeClr val="tx1"/>
                </a:solidFill>
                <a:latin typeface="HGS創英ﾌﾟﾚｾﾞﾝｽEB" panose="02020800000000000000" pitchFamily="18" charset="-128"/>
                <a:ea typeface="HGS創英ﾌﾟﾚｾﾞﾝｽEB" panose="02020800000000000000" pitchFamily="18" charset="-128"/>
              </a:rPr>
              <a:t>　</a:t>
            </a:r>
            <a:endParaRPr lang="en-US" altLang="ja-JP" sz="1400" dirty="0" smtClean="0">
              <a:solidFill>
                <a:schemeClr val="tx1"/>
              </a:solidFill>
              <a:latin typeface="HGS創英ﾌﾟﾚｾﾞﾝｽEB" panose="02020800000000000000" pitchFamily="18" charset="-128"/>
              <a:ea typeface="HGS創英ﾌﾟﾚｾﾞﾝｽEB" panose="02020800000000000000" pitchFamily="18" charset="-128"/>
            </a:endParaRPr>
          </a:p>
          <a:p>
            <a:r>
              <a:rPr kumimoji="1"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　尚、調査結果については、府内市町村や</a:t>
            </a:r>
            <a:r>
              <a:rPr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民生委員・</a:t>
            </a:r>
            <a:r>
              <a:rPr lang="ja-JP" altLang="en-US" sz="1400" dirty="0">
                <a:solidFill>
                  <a:schemeClr val="tx1"/>
                </a:solidFill>
                <a:latin typeface="HGS創英ﾌﾟﾚｾﾞﾝｽEB" panose="02020800000000000000" pitchFamily="18" charset="-128"/>
                <a:ea typeface="HGS創英ﾌﾟﾚｾﾞﾝｽEB" panose="02020800000000000000" pitchFamily="18" charset="-128"/>
              </a:rPr>
              <a:t>児童</a:t>
            </a:r>
            <a:r>
              <a:rPr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委員の</a:t>
            </a:r>
            <a:r>
              <a:rPr lang="ja-JP" altLang="en-US" sz="1400" dirty="0">
                <a:solidFill>
                  <a:schemeClr val="tx1"/>
                </a:solidFill>
                <a:latin typeface="HGS創英ﾌﾟﾚｾﾞﾝｽEB" panose="02020800000000000000" pitchFamily="18" charset="-128"/>
                <a:ea typeface="HGS創英ﾌﾟﾚｾﾞﾝｽEB" panose="02020800000000000000" pitchFamily="18" charset="-128"/>
              </a:rPr>
              <a:t>みな</a:t>
            </a:r>
            <a:r>
              <a:rPr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さまに</a:t>
            </a:r>
            <a:r>
              <a:rPr kumimoji="1" lang="ja-JP" altLang="en-US" sz="1400" dirty="0" smtClean="0">
                <a:solidFill>
                  <a:schemeClr val="tx1"/>
                </a:solidFill>
                <a:latin typeface="HGS創英ﾌﾟﾚｾﾞﾝｽEB" panose="02020800000000000000" pitchFamily="18" charset="-128"/>
                <a:ea typeface="HGS創英ﾌﾟﾚｾﾞﾝｽEB" panose="02020800000000000000" pitchFamily="18" charset="-128"/>
              </a:rPr>
              <a:t>情報提供させていただきます。</a:t>
            </a:r>
            <a:endParaRPr kumimoji="1" lang="ja-JP" altLang="en-US" sz="1400" dirty="0">
              <a:solidFill>
                <a:schemeClr val="tx1"/>
              </a:solidFill>
              <a:latin typeface="HGS創英ﾌﾟﾚｾﾞﾝｽEB" panose="02020800000000000000" pitchFamily="18" charset="-128"/>
              <a:ea typeface="HGS創英ﾌﾟﾚｾﾞﾝｽEB" panose="02020800000000000000" pitchFamily="18" charset="-128"/>
            </a:endParaRPr>
          </a:p>
        </p:txBody>
      </p:sp>
      <p:sp>
        <p:nvSpPr>
          <p:cNvPr id="6" name="テキスト ボックス 5"/>
          <p:cNvSpPr txBox="1"/>
          <p:nvPr/>
        </p:nvSpPr>
        <p:spPr>
          <a:xfrm>
            <a:off x="724268" y="3021981"/>
            <a:ext cx="6480720" cy="1600438"/>
          </a:xfrm>
          <a:prstGeom prst="rect">
            <a:avLst/>
          </a:prstGeom>
          <a:noFill/>
        </p:spPr>
        <p:txBody>
          <a:bodyPr wrap="square" rtlCol="0">
            <a:spAutoFit/>
          </a:bodyPr>
          <a:lstStyle/>
          <a:p>
            <a:r>
              <a:rPr kumimoji="1" lang="ja-JP" altLang="en-US" sz="1400" dirty="0" smtClean="0">
                <a:latin typeface="HGS創英ﾌﾟﾚｾﾞﾝｽEB" panose="02020800000000000000" pitchFamily="18" charset="-128"/>
                <a:ea typeface="HGS創英ﾌﾟﾚｾﾞﾝｽEB" panose="02020800000000000000" pitchFamily="18" charset="-128"/>
              </a:rPr>
              <a:t>１　調査スケジュール（予定）</a:t>
            </a:r>
            <a:endParaRPr kumimoji="1" lang="en-US" altLang="ja-JP" sz="1400" dirty="0" smtClean="0">
              <a:latin typeface="HGS創英ﾌﾟﾚｾﾞﾝｽEB" panose="02020800000000000000" pitchFamily="18" charset="-128"/>
              <a:ea typeface="HGS創英ﾌﾟﾚｾﾞﾝｽEB" panose="02020800000000000000" pitchFamily="18" charset="-128"/>
            </a:endParaRPr>
          </a:p>
          <a:p>
            <a:endParaRPr kumimoji="1" lang="en-US" altLang="ja-JP" sz="1400" dirty="0" smtClean="0">
              <a:latin typeface="HGS創英ﾌﾟﾚｾﾞﾝｽEB" panose="02020800000000000000" pitchFamily="18" charset="-128"/>
              <a:ea typeface="HGS創英ﾌﾟﾚｾﾞﾝｽEB" panose="02020800000000000000" pitchFamily="18" charset="-128"/>
            </a:endParaRPr>
          </a:p>
          <a:p>
            <a:r>
              <a:rPr lang="ja-JP" altLang="en-US" sz="1400" dirty="0" smtClean="0">
                <a:latin typeface="HGS創英ﾌﾟﾚｾﾞﾝｽEB" panose="02020800000000000000" pitchFamily="18" charset="-128"/>
                <a:ea typeface="HGS創英ﾌﾟﾚｾﾞﾝｽEB" panose="02020800000000000000" pitchFamily="18" charset="-128"/>
              </a:rPr>
              <a:t>　　平成２９年　４月　アンケート調査票作成</a:t>
            </a:r>
            <a:endParaRPr lang="en-US" altLang="ja-JP" sz="1400" dirty="0" smtClean="0">
              <a:latin typeface="HGS創英ﾌﾟﾚｾﾞﾝｽEB" panose="02020800000000000000" pitchFamily="18" charset="-128"/>
              <a:ea typeface="HGS創英ﾌﾟﾚｾﾞﾝｽEB" panose="02020800000000000000" pitchFamily="18" charset="-128"/>
            </a:endParaRPr>
          </a:p>
          <a:p>
            <a:r>
              <a:rPr kumimoji="1" lang="ja-JP" altLang="en-US" sz="1400" dirty="0">
                <a:latin typeface="HGS創英ﾌﾟﾚｾﾞﾝｽEB" panose="02020800000000000000" pitchFamily="18" charset="-128"/>
                <a:ea typeface="HGS創英ﾌﾟﾚｾﾞﾝｽEB" panose="02020800000000000000" pitchFamily="18" charset="-128"/>
              </a:rPr>
              <a:t>　</a:t>
            </a:r>
            <a:r>
              <a:rPr kumimoji="1" lang="ja-JP" altLang="en-US" sz="1400" dirty="0" smtClean="0">
                <a:latin typeface="HGS創英ﾌﾟﾚｾﾞﾝｽEB" panose="02020800000000000000" pitchFamily="18" charset="-128"/>
                <a:ea typeface="HGS創英ﾌﾟﾚｾﾞﾝｽEB" panose="02020800000000000000" pitchFamily="18" charset="-128"/>
              </a:rPr>
              <a:t>　　　　５月～７月　アンケート調査開始（調査票の配付・回収）</a:t>
            </a:r>
            <a:endParaRPr kumimoji="1" lang="en-US" altLang="ja-JP" sz="1400" dirty="0" smtClean="0">
              <a:latin typeface="HGS創英ﾌﾟﾚｾﾞﾝｽEB" panose="02020800000000000000" pitchFamily="18" charset="-128"/>
              <a:ea typeface="HGS創英ﾌﾟﾚｾﾞﾝｽEB" panose="02020800000000000000" pitchFamily="18" charset="-128"/>
            </a:endParaRPr>
          </a:p>
          <a:p>
            <a:r>
              <a:rPr lang="ja-JP" altLang="en-US" sz="1400" dirty="0">
                <a:latin typeface="HGS創英ﾌﾟﾚｾﾞﾝｽEB" panose="02020800000000000000" pitchFamily="18" charset="-128"/>
                <a:ea typeface="HGS創英ﾌﾟﾚｾﾞﾝｽEB" panose="02020800000000000000" pitchFamily="18" charset="-128"/>
              </a:rPr>
              <a:t>　</a:t>
            </a:r>
            <a:r>
              <a:rPr lang="ja-JP" altLang="en-US" sz="1400" dirty="0" smtClean="0">
                <a:latin typeface="HGS創英ﾌﾟﾚｾﾞﾝｽEB" panose="02020800000000000000" pitchFamily="18" charset="-128"/>
                <a:ea typeface="HGS創英ﾌﾟﾚｾﾞﾝｽEB" panose="02020800000000000000" pitchFamily="18" charset="-128"/>
              </a:rPr>
              <a:t>　　　　８月～９月　集計</a:t>
            </a:r>
            <a:endParaRPr lang="en-US" altLang="ja-JP" sz="1400" dirty="0" smtClean="0">
              <a:latin typeface="HGS創英ﾌﾟﾚｾﾞﾝｽEB" panose="02020800000000000000" pitchFamily="18" charset="-128"/>
              <a:ea typeface="HGS創英ﾌﾟﾚｾﾞﾝｽEB" panose="02020800000000000000" pitchFamily="18" charset="-128"/>
            </a:endParaRPr>
          </a:p>
          <a:p>
            <a:r>
              <a:rPr kumimoji="1" lang="ja-JP" altLang="en-US" sz="1400" dirty="0">
                <a:latin typeface="HGS創英ﾌﾟﾚｾﾞﾝｽEB" panose="02020800000000000000" pitchFamily="18" charset="-128"/>
                <a:ea typeface="HGS創英ﾌﾟﾚｾﾞﾝｽEB" panose="02020800000000000000" pitchFamily="18" charset="-128"/>
              </a:rPr>
              <a:t>　</a:t>
            </a:r>
            <a:r>
              <a:rPr kumimoji="1" lang="ja-JP" altLang="en-US" sz="1400" dirty="0" smtClean="0">
                <a:latin typeface="HGS創英ﾌﾟﾚｾﾞﾝｽEB" panose="02020800000000000000" pitchFamily="18" charset="-128"/>
                <a:ea typeface="HGS創英ﾌﾟﾚｾﾞﾝｽEB" panose="02020800000000000000" pitchFamily="18" charset="-128"/>
              </a:rPr>
              <a:t>　　　   　　１０月　単純集計結果の報告（中間報告）</a:t>
            </a:r>
            <a:endParaRPr kumimoji="1" lang="en-US" altLang="ja-JP" sz="1400" dirty="0" smtClean="0">
              <a:latin typeface="HGS創英ﾌﾟﾚｾﾞﾝｽEB" panose="02020800000000000000" pitchFamily="18" charset="-128"/>
              <a:ea typeface="HGS創英ﾌﾟﾚｾﾞﾝｽEB" panose="02020800000000000000" pitchFamily="18" charset="-128"/>
            </a:endParaRPr>
          </a:p>
          <a:p>
            <a:r>
              <a:rPr lang="ja-JP" altLang="en-US" sz="1400" dirty="0">
                <a:latin typeface="HGS創英ﾌﾟﾚｾﾞﾝｽEB" panose="02020800000000000000" pitchFamily="18" charset="-128"/>
                <a:ea typeface="HGS創英ﾌﾟﾚｾﾞﾝｽEB" panose="02020800000000000000" pitchFamily="18" charset="-128"/>
              </a:rPr>
              <a:t>　</a:t>
            </a:r>
            <a:r>
              <a:rPr lang="ja-JP" altLang="en-US" sz="1400" dirty="0" smtClean="0">
                <a:latin typeface="HGS創英ﾌﾟﾚｾﾞﾝｽEB" panose="02020800000000000000" pitchFamily="18" charset="-128"/>
                <a:ea typeface="HGS創英ﾌﾟﾚｾﾞﾝｽEB" panose="02020800000000000000" pitchFamily="18" charset="-128"/>
              </a:rPr>
              <a:t>　平成３０年   ３月　調査報告書作成</a:t>
            </a:r>
            <a:endParaRPr kumimoji="1" lang="ja-JP" altLang="en-US" sz="1400" dirty="0">
              <a:latin typeface="HGS創英ﾌﾟﾚｾﾞﾝｽEB" panose="02020800000000000000" pitchFamily="18" charset="-128"/>
              <a:ea typeface="HGS創英ﾌﾟﾚｾﾞﾝｽEB" panose="02020800000000000000" pitchFamily="18" charset="-128"/>
            </a:endParaRPr>
          </a:p>
        </p:txBody>
      </p:sp>
      <p:sp>
        <p:nvSpPr>
          <p:cNvPr id="8" name="テキスト ボックス 7"/>
          <p:cNvSpPr txBox="1"/>
          <p:nvPr/>
        </p:nvSpPr>
        <p:spPr>
          <a:xfrm>
            <a:off x="738712" y="4797152"/>
            <a:ext cx="7992889" cy="1384995"/>
          </a:xfrm>
          <a:prstGeom prst="rect">
            <a:avLst/>
          </a:prstGeom>
          <a:noFill/>
        </p:spPr>
        <p:txBody>
          <a:bodyPr wrap="square" rtlCol="0">
            <a:spAutoFit/>
          </a:bodyPr>
          <a:lstStyle/>
          <a:p>
            <a:r>
              <a:rPr lang="ja-JP" altLang="en-US" sz="1400" dirty="0" smtClean="0">
                <a:latin typeface="HGS創英ﾌﾟﾚｾﾞﾝｽEB" panose="02020800000000000000" pitchFamily="18" charset="-128"/>
                <a:ea typeface="HGS創英ﾌﾟﾚｾﾞﾝｽEB" panose="02020800000000000000" pitchFamily="18" charset="-128"/>
              </a:rPr>
              <a:t>２　</a:t>
            </a:r>
            <a:r>
              <a:rPr kumimoji="1" lang="ja-JP" altLang="en-US" sz="1400" dirty="0" smtClean="0">
                <a:latin typeface="HGS創英ﾌﾟﾚｾﾞﾝｽEB" panose="02020800000000000000" pitchFamily="18" charset="-128"/>
                <a:ea typeface="HGS創英ﾌﾟﾚｾﾞﾝｽEB" panose="02020800000000000000" pitchFamily="18" charset="-128"/>
              </a:rPr>
              <a:t>調査方法</a:t>
            </a:r>
            <a:endParaRPr kumimoji="1" lang="en-US" altLang="ja-JP" sz="1400" dirty="0" smtClean="0">
              <a:latin typeface="HGS創英ﾌﾟﾚｾﾞﾝｽEB" panose="02020800000000000000" pitchFamily="18" charset="-128"/>
              <a:ea typeface="HGS創英ﾌﾟﾚｾﾞﾝｽEB" panose="02020800000000000000" pitchFamily="18" charset="-128"/>
            </a:endParaRPr>
          </a:p>
          <a:p>
            <a:r>
              <a:rPr kumimoji="1" lang="ja-JP" altLang="en-US" sz="1400" dirty="0" smtClean="0">
                <a:latin typeface="HGS創英ﾌﾟﾚｾﾞﾝｽEB" panose="02020800000000000000" pitchFamily="18" charset="-128"/>
                <a:ea typeface="HGS創英ﾌﾟﾚｾﾞﾝｽEB" panose="02020800000000000000" pitchFamily="18" charset="-128"/>
              </a:rPr>
              <a:t>　</a:t>
            </a:r>
            <a:endParaRPr kumimoji="1" lang="en-US" altLang="ja-JP" sz="1400" dirty="0" smtClean="0">
              <a:latin typeface="HGS創英ﾌﾟﾚｾﾞﾝｽEB" panose="02020800000000000000" pitchFamily="18" charset="-128"/>
              <a:ea typeface="HGS創英ﾌﾟﾚｾﾞﾝｽEB" panose="02020800000000000000" pitchFamily="18" charset="-128"/>
            </a:endParaRPr>
          </a:p>
          <a:p>
            <a:r>
              <a:rPr lang="ja-JP" altLang="en-US" sz="1400" dirty="0">
                <a:latin typeface="HGS創英ﾌﾟﾚｾﾞﾝｽEB" panose="02020800000000000000" pitchFamily="18" charset="-128"/>
                <a:ea typeface="HGS創英ﾌﾟﾚｾﾞﾝｽEB" panose="02020800000000000000" pitchFamily="18" charset="-128"/>
              </a:rPr>
              <a:t>　・</a:t>
            </a:r>
            <a:r>
              <a:rPr lang="ja-JP" altLang="en-US" sz="1400" dirty="0" smtClean="0">
                <a:latin typeface="HGS創英ﾌﾟﾚｾﾞﾝｽEB" panose="02020800000000000000" pitchFamily="18" charset="-128"/>
                <a:ea typeface="HGS創英ﾌﾟﾚｾﾞﾝｽEB" panose="02020800000000000000" pitchFamily="18" charset="-128"/>
              </a:rPr>
              <a:t>調査票は、各市町村民生委員協議会事務局を通じて、民生委員・児童</a:t>
            </a:r>
            <a:r>
              <a:rPr lang="ja-JP" altLang="en-US" sz="1400" dirty="0" smtClean="0">
                <a:latin typeface="HGS創英ﾌﾟﾚｾﾞﾝｽEB" panose="02020800000000000000" pitchFamily="18" charset="-128"/>
                <a:ea typeface="HGS創英ﾌﾟﾚｾﾞﾝｽEB" panose="02020800000000000000" pitchFamily="18" charset="-128"/>
              </a:rPr>
              <a:t>委員へ</a:t>
            </a:r>
            <a:r>
              <a:rPr lang="ja-JP" altLang="en-US" sz="1400" dirty="0" smtClean="0">
                <a:latin typeface="HGS創英ﾌﾟﾚｾﾞﾝｽEB" panose="02020800000000000000" pitchFamily="18" charset="-128"/>
                <a:ea typeface="HGS創英ﾌﾟﾚｾﾞﾝｽEB" panose="02020800000000000000" pitchFamily="18" charset="-128"/>
              </a:rPr>
              <a:t>配布・回収</a:t>
            </a:r>
            <a:r>
              <a:rPr lang="ja-JP" altLang="en-US" sz="1400" dirty="0" smtClean="0">
                <a:latin typeface="HGS創英ﾌﾟﾚｾﾞﾝｽEB" panose="02020800000000000000" pitchFamily="18" charset="-128"/>
                <a:ea typeface="HGS創英ﾌﾟﾚｾﾞﾝｽEB" panose="02020800000000000000" pitchFamily="18" charset="-128"/>
              </a:rPr>
              <a:t>を</a:t>
            </a:r>
            <a:endParaRPr lang="en-US" altLang="ja-JP" sz="1400" dirty="0" smtClean="0">
              <a:latin typeface="HGS創英ﾌﾟﾚｾﾞﾝｽEB" panose="02020800000000000000" pitchFamily="18" charset="-128"/>
              <a:ea typeface="HGS創英ﾌﾟﾚｾﾞﾝｽEB" panose="02020800000000000000" pitchFamily="18" charset="-128"/>
            </a:endParaRPr>
          </a:p>
          <a:p>
            <a:r>
              <a:rPr lang="ja-JP" altLang="en-US" sz="1400">
                <a:latin typeface="HGS創英ﾌﾟﾚｾﾞﾝｽEB" panose="02020800000000000000" pitchFamily="18" charset="-128"/>
                <a:ea typeface="HGS創英ﾌﾟﾚｾﾞﾝｽEB" panose="02020800000000000000" pitchFamily="18" charset="-128"/>
              </a:rPr>
              <a:t>　</a:t>
            </a:r>
            <a:r>
              <a:rPr lang="ja-JP" altLang="en-US" sz="1400" smtClean="0">
                <a:latin typeface="HGS創英ﾌﾟﾚｾﾞﾝｽEB" panose="02020800000000000000" pitchFamily="18" charset="-128"/>
                <a:ea typeface="HGS創英ﾌﾟﾚｾﾞﾝｽEB" panose="02020800000000000000" pitchFamily="18" charset="-128"/>
              </a:rPr>
              <a:t>　</a:t>
            </a:r>
            <a:r>
              <a:rPr lang="ja-JP" altLang="en-US" sz="1400" smtClean="0">
                <a:latin typeface="HGS創英ﾌﾟﾚｾﾞﾝｽEB" panose="02020800000000000000" pitchFamily="18" charset="-128"/>
                <a:ea typeface="HGS創英ﾌﾟﾚｾﾞﾝｽEB" panose="02020800000000000000" pitchFamily="18" charset="-128"/>
              </a:rPr>
              <a:t>お願い</a:t>
            </a:r>
            <a:r>
              <a:rPr lang="ja-JP" altLang="en-US" sz="1400" dirty="0" smtClean="0">
                <a:latin typeface="HGS創英ﾌﾟﾚｾﾞﾝｽEB" panose="02020800000000000000" pitchFamily="18" charset="-128"/>
                <a:ea typeface="HGS創英ﾌﾟﾚｾﾞﾝｽEB" panose="02020800000000000000" pitchFamily="18" charset="-128"/>
              </a:rPr>
              <a:t>する予定です。</a:t>
            </a:r>
            <a:endParaRPr lang="en-US" altLang="ja-JP" sz="1400" dirty="0" smtClean="0">
              <a:latin typeface="HGS創英ﾌﾟﾚｾﾞﾝｽEB" panose="02020800000000000000" pitchFamily="18" charset="-128"/>
              <a:ea typeface="HGS創英ﾌﾟﾚｾﾞﾝｽEB" panose="02020800000000000000" pitchFamily="18" charset="-128"/>
            </a:endParaRPr>
          </a:p>
          <a:p>
            <a:endParaRPr lang="en-US" altLang="ja-JP" sz="1400" dirty="0" smtClean="0">
              <a:latin typeface="HGS創英ﾌﾟﾚｾﾞﾝｽEB" panose="02020800000000000000" pitchFamily="18" charset="-128"/>
              <a:ea typeface="HGS創英ﾌﾟﾚｾﾞﾝｽEB" panose="02020800000000000000" pitchFamily="18" charset="-128"/>
            </a:endParaRPr>
          </a:p>
          <a:p>
            <a:r>
              <a:rPr lang="ja-JP" altLang="en-US" sz="1400" dirty="0">
                <a:latin typeface="HGS創英ﾌﾟﾚｾﾞﾝｽEB" panose="02020800000000000000" pitchFamily="18" charset="-128"/>
                <a:ea typeface="HGS創英ﾌﾟﾚｾﾞﾝｽEB" panose="02020800000000000000" pitchFamily="18" charset="-128"/>
              </a:rPr>
              <a:t>　・</a:t>
            </a:r>
            <a:r>
              <a:rPr lang="ja-JP" altLang="en-US" sz="1400" dirty="0" smtClean="0">
                <a:latin typeface="HGS創英ﾌﾟﾚｾﾞﾝｽEB" panose="02020800000000000000" pitchFamily="18" charset="-128"/>
                <a:ea typeface="HGS創英ﾌﾟﾚｾﾞﾝｽEB" panose="02020800000000000000" pitchFamily="18" charset="-128"/>
              </a:rPr>
              <a:t>回収した調査票については、</a:t>
            </a:r>
            <a:r>
              <a:rPr lang="ja-JP" altLang="en-US" sz="1400" dirty="0">
                <a:latin typeface="HGS創英ﾌﾟﾚｾﾞﾝｽEB" panose="02020800000000000000" pitchFamily="18" charset="-128"/>
                <a:ea typeface="HGS創英ﾌﾟﾚｾﾞﾝｽEB" panose="02020800000000000000" pitchFamily="18" charset="-128"/>
              </a:rPr>
              <a:t>府が</a:t>
            </a:r>
            <a:r>
              <a:rPr lang="ja-JP" altLang="en-US" sz="1400" dirty="0" smtClean="0">
                <a:latin typeface="HGS創英ﾌﾟﾚｾﾞﾝｽEB" panose="02020800000000000000" pitchFamily="18" charset="-128"/>
                <a:ea typeface="HGS創英ﾌﾟﾚｾﾞﾝｽEB" panose="02020800000000000000" pitchFamily="18" charset="-128"/>
              </a:rPr>
              <a:t>委託する事業者が集計・分析を行います。 　　</a:t>
            </a:r>
            <a:endParaRPr kumimoji="1" lang="ja-JP" altLang="en-US" sz="1400" dirty="0">
              <a:latin typeface="HGS創英ﾌﾟﾚｾﾞﾝｽEB" panose="02020800000000000000" pitchFamily="18" charset="-128"/>
              <a:ea typeface="HGS創英ﾌﾟﾚｾﾞﾝｽEB" panose="02020800000000000000" pitchFamily="18" charset="-128"/>
            </a:endParaRPr>
          </a:p>
        </p:txBody>
      </p:sp>
      <p:sp>
        <p:nvSpPr>
          <p:cNvPr id="11" name="テキスト ボックス 10"/>
          <p:cNvSpPr txBox="1"/>
          <p:nvPr/>
        </p:nvSpPr>
        <p:spPr>
          <a:xfrm>
            <a:off x="5868144" y="688883"/>
            <a:ext cx="3152536" cy="292388"/>
          </a:xfrm>
          <a:prstGeom prst="rect">
            <a:avLst/>
          </a:prstGeom>
          <a:noFill/>
        </p:spPr>
        <p:txBody>
          <a:bodyPr wrap="square" rtlCol="0">
            <a:spAutoFit/>
          </a:bodyPr>
          <a:lstStyle/>
          <a:p>
            <a:r>
              <a:rPr kumimoji="1" lang="ja-JP" altLang="en-US" sz="1300" u="sng" dirty="0" smtClean="0">
                <a:latin typeface="HGS創英ﾌﾟﾚｾﾞﾝｽEB" panose="02020800000000000000" pitchFamily="18" charset="-128"/>
                <a:ea typeface="HGS創英ﾌﾟﾚｾﾞﾝｽEB" panose="02020800000000000000" pitchFamily="18" charset="-128"/>
              </a:rPr>
              <a:t>大阪府青少年・地域安全室　青少年課</a:t>
            </a:r>
            <a:endParaRPr kumimoji="1" lang="ja-JP" altLang="en-US" sz="1300" u="sng" dirty="0">
              <a:latin typeface="HGS創英ﾌﾟﾚｾﾞﾝｽEB" panose="02020800000000000000" pitchFamily="18" charset="-128"/>
              <a:ea typeface="HGS創英ﾌﾟﾚｾﾞﾝｽEB" panose="02020800000000000000" pitchFamily="18" charset="-128"/>
            </a:endParaRPr>
          </a:p>
        </p:txBody>
      </p:sp>
    </p:spTree>
    <p:extLst>
      <p:ext uri="{BB962C8B-B14F-4D97-AF65-F5344CB8AC3E}">
        <p14:creationId xmlns:p14="http://schemas.microsoft.com/office/powerpoint/2010/main" val="28743517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エレメント">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352</TotalTime>
  <Words>14</Words>
  <Application>Microsoft Office PowerPoint</Application>
  <PresentationFormat>画面に合わせる (4:3)</PresentationFormat>
  <Paragraphs>18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スパイス</vt:lpstr>
      <vt:lpstr>ひきこもりに関するアンケート調査について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ひきこもり等に関するアンケート調査事業について</dc:title>
  <dc:creator>HOSTNAME</dc:creator>
  <cp:lastModifiedBy>HOSTNAME</cp:lastModifiedBy>
  <cp:revision>24</cp:revision>
  <cp:lastPrinted>2017-03-29T11:41:35Z</cp:lastPrinted>
  <dcterms:created xsi:type="dcterms:W3CDTF">2017-01-04T01:38:02Z</dcterms:created>
  <dcterms:modified xsi:type="dcterms:W3CDTF">2017-04-17T05:54:30Z</dcterms:modified>
</cp:coreProperties>
</file>