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3139738" cy="9612313"/>
  <p:notesSz cx="6807200" cy="9939338"/>
  <p:defaultTextStyle>
    <a:defPPr>
      <a:defRPr lang="ja-JP"/>
    </a:defPPr>
    <a:lvl1pPr marL="0" algn="l" defTabSz="1284641" rtl="0" eaLnBrk="1" latinLnBrk="0" hangingPunct="1">
      <a:defRPr kumimoji="1" sz="2509" kern="1200">
        <a:solidFill>
          <a:schemeClr val="tx1"/>
        </a:solidFill>
        <a:latin typeface="+mn-lt"/>
        <a:ea typeface="+mn-ea"/>
        <a:cs typeface="+mn-cs"/>
      </a:defRPr>
    </a:lvl1pPr>
    <a:lvl2pPr marL="642320" algn="l" defTabSz="1284641" rtl="0" eaLnBrk="1" latinLnBrk="0" hangingPunct="1">
      <a:defRPr kumimoji="1" sz="2509" kern="1200">
        <a:solidFill>
          <a:schemeClr val="tx1"/>
        </a:solidFill>
        <a:latin typeface="+mn-lt"/>
        <a:ea typeface="+mn-ea"/>
        <a:cs typeface="+mn-cs"/>
      </a:defRPr>
    </a:lvl2pPr>
    <a:lvl3pPr marL="1284641" algn="l" defTabSz="1284641" rtl="0" eaLnBrk="1" latinLnBrk="0" hangingPunct="1">
      <a:defRPr kumimoji="1" sz="2509" kern="1200">
        <a:solidFill>
          <a:schemeClr val="tx1"/>
        </a:solidFill>
        <a:latin typeface="+mn-lt"/>
        <a:ea typeface="+mn-ea"/>
        <a:cs typeface="+mn-cs"/>
      </a:defRPr>
    </a:lvl3pPr>
    <a:lvl4pPr marL="1926961" algn="l" defTabSz="1284641" rtl="0" eaLnBrk="1" latinLnBrk="0" hangingPunct="1">
      <a:defRPr kumimoji="1" sz="2509" kern="1200">
        <a:solidFill>
          <a:schemeClr val="tx1"/>
        </a:solidFill>
        <a:latin typeface="+mn-lt"/>
        <a:ea typeface="+mn-ea"/>
        <a:cs typeface="+mn-cs"/>
      </a:defRPr>
    </a:lvl4pPr>
    <a:lvl5pPr marL="2569281" algn="l" defTabSz="1284641" rtl="0" eaLnBrk="1" latinLnBrk="0" hangingPunct="1">
      <a:defRPr kumimoji="1" sz="2509" kern="1200">
        <a:solidFill>
          <a:schemeClr val="tx1"/>
        </a:solidFill>
        <a:latin typeface="+mn-lt"/>
        <a:ea typeface="+mn-ea"/>
        <a:cs typeface="+mn-cs"/>
      </a:defRPr>
    </a:lvl5pPr>
    <a:lvl6pPr marL="3211601" algn="l" defTabSz="1284641" rtl="0" eaLnBrk="1" latinLnBrk="0" hangingPunct="1">
      <a:defRPr kumimoji="1" sz="2509" kern="1200">
        <a:solidFill>
          <a:schemeClr val="tx1"/>
        </a:solidFill>
        <a:latin typeface="+mn-lt"/>
        <a:ea typeface="+mn-ea"/>
        <a:cs typeface="+mn-cs"/>
      </a:defRPr>
    </a:lvl6pPr>
    <a:lvl7pPr marL="3853922" algn="l" defTabSz="1284641" rtl="0" eaLnBrk="1" latinLnBrk="0" hangingPunct="1">
      <a:defRPr kumimoji="1" sz="2509" kern="1200">
        <a:solidFill>
          <a:schemeClr val="tx1"/>
        </a:solidFill>
        <a:latin typeface="+mn-lt"/>
        <a:ea typeface="+mn-ea"/>
        <a:cs typeface="+mn-cs"/>
      </a:defRPr>
    </a:lvl7pPr>
    <a:lvl8pPr marL="4496242" algn="l" defTabSz="1284641" rtl="0" eaLnBrk="1" latinLnBrk="0" hangingPunct="1">
      <a:defRPr kumimoji="1" sz="2509" kern="1200">
        <a:solidFill>
          <a:schemeClr val="tx1"/>
        </a:solidFill>
        <a:latin typeface="+mn-lt"/>
        <a:ea typeface="+mn-ea"/>
        <a:cs typeface="+mn-cs"/>
      </a:defRPr>
    </a:lvl8pPr>
    <a:lvl9pPr marL="5138562" algn="l" defTabSz="1284641" rtl="0" eaLnBrk="1" latinLnBrk="0" hangingPunct="1">
      <a:defRPr kumimoji="1" sz="250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8" userDrawn="1">
          <p15:clr>
            <a:srgbClr val="A4A3A4"/>
          </p15:clr>
        </p15:guide>
        <p15:guide id="2" pos="41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EF4"/>
    <a:srgbClr val="BFE2EB"/>
    <a:srgbClr val="5F9127"/>
    <a:srgbClr val="006600"/>
    <a:srgbClr val="83C937"/>
    <a:srgbClr val="93CDDD"/>
    <a:srgbClr val="93FF93"/>
    <a:srgbClr val="00FF00"/>
    <a:srgbClr val="0033CC"/>
    <a:srgbClr val="3B6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18" autoAdjust="0"/>
    <p:restoredTop sz="99470" autoAdjust="0"/>
  </p:normalViewPr>
  <p:slideViewPr>
    <p:cSldViewPr>
      <p:cViewPr>
        <p:scale>
          <a:sx n="98" d="100"/>
          <a:sy n="98" d="100"/>
        </p:scale>
        <p:origin x="-288" y="-1344"/>
      </p:cViewPr>
      <p:guideLst>
        <p:guide orient="horz" pos="3028"/>
        <p:guide pos="41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608222558496757E-2"/>
          <c:y val="2.5770499941272024E-2"/>
          <c:w val="0.89576941100767282"/>
          <c:h val="0.83935118320186641"/>
        </c:manualLayout>
      </c:layout>
      <c:barChart>
        <c:barDir val="col"/>
        <c:grouping val="clustered"/>
        <c:varyColors val="0"/>
        <c:ser>
          <c:idx val="2"/>
          <c:order val="2"/>
          <c:tx>
            <c:strRef>
              <c:f>審議会用資料!$A$126</c:f>
              <c:strCache>
                <c:ptCount val="1"/>
                <c:pt idx="0">
                  <c:v>大阪府(自画撮り被害児童数)</c:v>
                </c:pt>
              </c:strCache>
            </c:strRef>
          </c:tx>
          <c:invertIfNegative val="0"/>
          <c:dLbls>
            <c:dLbl>
              <c:idx val="3"/>
              <c:layout>
                <c:manualLayout>
                  <c:x val="0"/>
                  <c:y val="0.15019819276657254"/>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96C-4FEE-BD05-659762260844}"/>
                </c:ext>
              </c:extLst>
            </c:dLbl>
            <c:dLbl>
              <c:idx val="4"/>
              <c:layout>
                <c:manualLayout>
                  <c:x val="0"/>
                  <c:y val="0.23605020633767479"/>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96C-4FEE-BD05-659762260844}"/>
                </c:ext>
              </c:extLst>
            </c:dLbl>
            <c:spPr>
              <a:noFill/>
              <a:ln>
                <a:noFill/>
              </a:ln>
              <a:effectLst/>
            </c:spPr>
            <c:txPr>
              <a:bodyPr/>
              <a:lstStyle/>
              <a:p>
                <a:pPr>
                  <a:defRPr sz="8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審議会用資料!$B$123:$G$123</c:f>
              <c:strCache>
                <c:ptCount val="6"/>
                <c:pt idx="0">
                  <c:v>H24</c:v>
                </c:pt>
                <c:pt idx="1">
                  <c:v>H25</c:v>
                </c:pt>
                <c:pt idx="2">
                  <c:v>H26</c:v>
                </c:pt>
                <c:pt idx="3">
                  <c:v>H27</c:v>
                </c:pt>
                <c:pt idx="4">
                  <c:v>H28</c:v>
                </c:pt>
                <c:pt idx="5">
                  <c:v>H29</c:v>
                </c:pt>
              </c:strCache>
            </c:strRef>
          </c:cat>
          <c:val>
            <c:numRef>
              <c:f>審議会用資料!$B$126:$G$126</c:f>
              <c:numCache>
                <c:formatCode>General</c:formatCode>
                <c:ptCount val="6"/>
                <c:pt idx="3">
                  <c:v>16</c:v>
                </c:pt>
                <c:pt idx="4">
                  <c:v>24</c:v>
                </c:pt>
                <c:pt idx="5">
                  <c:v>21</c:v>
                </c:pt>
              </c:numCache>
            </c:numRef>
          </c:val>
          <c:extLst>
            <c:ext xmlns:c16="http://schemas.microsoft.com/office/drawing/2014/chart" uri="{C3380CC4-5D6E-409C-BE32-E72D297353CC}">
              <c16:uniqueId val="{00000002-C96C-4FEE-BD05-659762260844}"/>
            </c:ext>
          </c:extLst>
        </c:ser>
        <c:dLbls>
          <c:showLegendKey val="0"/>
          <c:showVal val="0"/>
          <c:showCatName val="0"/>
          <c:showSerName val="0"/>
          <c:showPercent val="0"/>
          <c:showBubbleSize val="0"/>
        </c:dLbls>
        <c:gapWidth val="150"/>
        <c:axId val="131143936"/>
        <c:axId val="131142400"/>
      </c:barChart>
      <c:lineChart>
        <c:grouping val="standard"/>
        <c:varyColors val="0"/>
        <c:ser>
          <c:idx val="0"/>
          <c:order val="0"/>
          <c:tx>
            <c:strRef>
              <c:f>審議会用資料!$A$124</c:f>
              <c:strCache>
                <c:ptCount val="1"/>
                <c:pt idx="0">
                  <c:v>自画撮り被害児童数</c:v>
                </c:pt>
              </c:strCache>
            </c:strRef>
          </c:tx>
          <c:marker>
            <c:symbol val="diamond"/>
            <c:size val="6"/>
          </c:marker>
          <c:dLbls>
            <c:spPr>
              <a:noFill/>
              <a:ln>
                <a:noFill/>
              </a:ln>
              <a:effectLst/>
            </c:spPr>
            <c:txPr>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審議会用資料!$B$123:$G$123</c:f>
              <c:strCache>
                <c:ptCount val="6"/>
                <c:pt idx="0">
                  <c:v>H24</c:v>
                </c:pt>
                <c:pt idx="1">
                  <c:v>H25</c:v>
                </c:pt>
                <c:pt idx="2">
                  <c:v>H26</c:v>
                </c:pt>
                <c:pt idx="3">
                  <c:v>H27</c:v>
                </c:pt>
                <c:pt idx="4">
                  <c:v>H28</c:v>
                </c:pt>
                <c:pt idx="5">
                  <c:v>H29</c:v>
                </c:pt>
              </c:strCache>
            </c:strRef>
          </c:cat>
          <c:val>
            <c:numRef>
              <c:f>審議会用資料!$B$124:$G$124</c:f>
              <c:numCache>
                <c:formatCode>General</c:formatCode>
                <c:ptCount val="6"/>
                <c:pt idx="0">
                  <c:v>207</c:v>
                </c:pt>
                <c:pt idx="1">
                  <c:v>270</c:v>
                </c:pt>
                <c:pt idx="2">
                  <c:v>289</c:v>
                </c:pt>
                <c:pt idx="3">
                  <c:v>376</c:v>
                </c:pt>
                <c:pt idx="4">
                  <c:v>480</c:v>
                </c:pt>
                <c:pt idx="5">
                  <c:v>515</c:v>
                </c:pt>
              </c:numCache>
            </c:numRef>
          </c:val>
          <c:smooth val="0"/>
          <c:extLst>
            <c:ext xmlns:c16="http://schemas.microsoft.com/office/drawing/2014/chart" uri="{C3380CC4-5D6E-409C-BE32-E72D297353CC}">
              <c16:uniqueId val="{00000003-C96C-4FEE-BD05-659762260844}"/>
            </c:ext>
          </c:extLst>
        </c:ser>
        <c:ser>
          <c:idx val="1"/>
          <c:order val="1"/>
          <c:tx>
            <c:strRef>
              <c:f>審議会用資料!$A$125</c:f>
              <c:strCache>
                <c:ptCount val="1"/>
                <c:pt idx="0">
                  <c:v>うちコミュニティサイト起因</c:v>
                </c:pt>
              </c:strCache>
            </c:strRef>
          </c:tx>
          <c:marker>
            <c:symbol val="square"/>
            <c:size val="5"/>
          </c:marker>
          <c:dLbls>
            <c:spPr>
              <a:noFill/>
              <a:ln>
                <a:noFill/>
              </a:ln>
              <a:effectLst/>
            </c:spPr>
            <c:txPr>
              <a:bodyPr/>
              <a:lstStyle/>
              <a:p>
                <a:pPr>
                  <a:defRPr sz="900"/>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審議会用資料!$B$123:$G$123</c:f>
              <c:strCache>
                <c:ptCount val="6"/>
                <c:pt idx="0">
                  <c:v>H24</c:v>
                </c:pt>
                <c:pt idx="1">
                  <c:v>H25</c:v>
                </c:pt>
                <c:pt idx="2">
                  <c:v>H26</c:v>
                </c:pt>
                <c:pt idx="3">
                  <c:v>H27</c:v>
                </c:pt>
                <c:pt idx="4">
                  <c:v>H28</c:v>
                </c:pt>
                <c:pt idx="5">
                  <c:v>H29</c:v>
                </c:pt>
              </c:strCache>
            </c:strRef>
          </c:cat>
          <c:val>
            <c:numRef>
              <c:f>審議会用資料!$B$125:$G$125</c:f>
              <c:numCache>
                <c:formatCode>General</c:formatCode>
                <c:ptCount val="6"/>
                <c:pt idx="0">
                  <c:v>154</c:v>
                </c:pt>
                <c:pt idx="1">
                  <c:v>209</c:v>
                </c:pt>
                <c:pt idx="2">
                  <c:v>231</c:v>
                </c:pt>
                <c:pt idx="3">
                  <c:v>315</c:v>
                </c:pt>
                <c:pt idx="4">
                  <c:v>392</c:v>
                </c:pt>
                <c:pt idx="5">
                  <c:v>398</c:v>
                </c:pt>
              </c:numCache>
            </c:numRef>
          </c:val>
          <c:smooth val="0"/>
          <c:extLst>
            <c:ext xmlns:c16="http://schemas.microsoft.com/office/drawing/2014/chart" uri="{C3380CC4-5D6E-409C-BE32-E72D297353CC}">
              <c16:uniqueId val="{00000004-C96C-4FEE-BD05-659762260844}"/>
            </c:ext>
          </c:extLst>
        </c:ser>
        <c:dLbls>
          <c:showLegendKey val="0"/>
          <c:showVal val="0"/>
          <c:showCatName val="0"/>
          <c:showSerName val="0"/>
          <c:showPercent val="0"/>
          <c:showBubbleSize val="0"/>
        </c:dLbls>
        <c:marker val="1"/>
        <c:smooth val="0"/>
        <c:axId val="131311104"/>
        <c:axId val="131312640"/>
      </c:lineChart>
      <c:catAx>
        <c:axId val="131311104"/>
        <c:scaling>
          <c:orientation val="minMax"/>
        </c:scaling>
        <c:delete val="0"/>
        <c:axPos val="b"/>
        <c:numFmt formatCode="General" sourceLinked="0"/>
        <c:majorTickMark val="none"/>
        <c:minorTickMark val="none"/>
        <c:tickLblPos val="nextTo"/>
        <c:txPr>
          <a:bodyPr/>
          <a:lstStyle/>
          <a:p>
            <a:pPr>
              <a:defRPr sz="900"/>
            </a:pPr>
            <a:endParaRPr lang="ja-JP"/>
          </a:p>
        </c:txPr>
        <c:crossAx val="131312640"/>
        <c:crosses val="autoZero"/>
        <c:auto val="1"/>
        <c:lblAlgn val="ctr"/>
        <c:lblOffset val="100"/>
        <c:noMultiLvlLbl val="0"/>
      </c:catAx>
      <c:valAx>
        <c:axId val="131312640"/>
        <c:scaling>
          <c:orientation val="minMax"/>
        </c:scaling>
        <c:delete val="0"/>
        <c:axPos val="l"/>
        <c:majorGridlines>
          <c:spPr>
            <a:ln>
              <a:noFill/>
            </a:ln>
          </c:spPr>
        </c:majorGridlines>
        <c:numFmt formatCode="General" sourceLinked="1"/>
        <c:majorTickMark val="none"/>
        <c:minorTickMark val="none"/>
        <c:tickLblPos val="nextTo"/>
        <c:txPr>
          <a:bodyPr/>
          <a:lstStyle/>
          <a:p>
            <a:pPr>
              <a:defRPr sz="600"/>
            </a:pPr>
            <a:endParaRPr lang="ja-JP"/>
          </a:p>
        </c:txPr>
        <c:crossAx val="131311104"/>
        <c:crosses val="autoZero"/>
        <c:crossBetween val="between"/>
      </c:valAx>
      <c:valAx>
        <c:axId val="131142400"/>
        <c:scaling>
          <c:orientation val="minMax"/>
          <c:max val="50"/>
        </c:scaling>
        <c:delete val="0"/>
        <c:axPos val="r"/>
        <c:numFmt formatCode="General" sourceLinked="1"/>
        <c:majorTickMark val="out"/>
        <c:minorTickMark val="none"/>
        <c:tickLblPos val="nextTo"/>
        <c:txPr>
          <a:bodyPr/>
          <a:lstStyle/>
          <a:p>
            <a:pPr>
              <a:defRPr sz="600"/>
            </a:pPr>
            <a:endParaRPr lang="ja-JP"/>
          </a:p>
        </c:txPr>
        <c:crossAx val="131143936"/>
        <c:crosses val="max"/>
        <c:crossBetween val="between"/>
      </c:valAx>
      <c:catAx>
        <c:axId val="131143936"/>
        <c:scaling>
          <c:orientation val="minMax"/>
        </c:scaling>
        <c:delete val="1"/>
        <c:axPos val="b"/>
        <c:numFmt formatCode="General" sourceLinked="1"/>
        <c:majorTickMark val="out"/>
        <c:minorTickMark val="none"/>
        <c:tickLblPos val="nextTo"/>
        <c:crossAx val="131142400"/>
        <c:crosses val="autoZero"/>
        <c:auto val="1"/>
        <c:lblAlgn val="ctr"/>
        <c:lblOffset val="100"/>
        <c:noMultiLvlLbl val="0"/>
      </c:cat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426300589606331E-2"/>
          <c:y val="2.4084968978576524E-2"/>
          <c:w val="0.92943261721914394"/>
          <c:h val="0.90113068600237922"/>
        </c:manualLayout>
      </c:layout>
      <c:lineChart>
        <c:grouping val="standard"/>
        <c:varyColors val="0"/>
        <c:ser>
          <c:idx val="1"/>
          <c:order val="0"/>
          <c:tx>
            <c:strRef>
              <c:f>審議会用資料!$A$2</c:f>
              <c:strCache>
                <c:ptCount val="1"/>
                <c:pt idx="0">
                  <c:v>SNS</c:v>
                </c:pt>
              </c:strCache>
            </c:strRef>
          </c:tx>
          <c:marker>
            <c:symbol val="square"/>
            <c:size val="5"/>
          </c:marker>
          <c:dLbls>
            <c:dLbl>
              <c:idx val="5"/>
              <c:layout>
                <c:manualLayout>
                  <c:x val="-3.796089484971845E-2"/>
                  <c:y val="-9.385702287538719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59A-4789-9566-5960B9F4F2D4}"/>
                </c:ext>
              </c:extLst>
            </c:dLbl>
            <c:spPr>
              <a:noFill/>
              <a:ln>
                <a:noFill/>
              </a:ln>
              <a:effectLst/>
            </c:spPr>
            <c:txPr>
              <a:bodyPr/>
              <a:lstStyle/>
              <a:p>
                <a:pPr>
                  <a:defRPr sz="7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審議会用資料!$B$1:$P$1</c:f>
              <c:strCache>
                <c:ptCount val="15"/>
                <c:pt idx="0">
                  <c:v>H15</c:v>
                </c:pt>
                <c:pt idx="1">
                  <c:v>H16</c:v>
                </c:pt>
                <c:pt idx="2">
                  <c:v>H17</c:v>
                </c:pt>
                <c:pt idx="3">
                  <c:v>H18</c:v>
                </c:pt>
                <c:pt idx="4">
                  <c:v>H19</c:v>
                </c:pt>
                <c:pt idx="5">
                  <c:v>H20</c:v>
                </c:pt>
                <c:pt idx="6">
                  <c:v>H21</c:v>
                </c:pt>
                <c:pt idx="7">
                  <c:v>H22</c:v>
                </c:pt>
                <c:pt idx="8">
                  <c:v>H23</c:v>
                </c:pt>
                <c:pt idx="9">
                  <c:v>H24</c:v>
                </c:pt>
                <c:pt idx="10">
                  <c:v>H25</c:v>
                </c:pt>
                <c:pt idx="11">
                  <c:v>H26</c:v>
                </c:pt>
                <c:pt idx="12">
                  <c:v>H27</c:v>
                </c:pt>
                <c:pt idx="13">
                  <c:v>H28</c:v>
                </c:pt>
                <c:pt idx="14">
                  <c:v>H29</c:v>
                </c:pt>
              </c:strCache>
            </c:strRef>
          </c:cat>
          <c:val>
            <c:numRef>
              <c:f>審議会用資料!$B$2:$P$2</c:f>
              <c:numCache>
                <c:formatCode>General</c:formatCode>
                <c:ptCount val="15"/>
                <c:pt idx="5" formatCode="#,##0_);[Red]\(#,##0\)">
                  <c:v>792</c:v>
                </c:pt>
                <c:pt idx="6" formatCode="#,##0_);[Red]\(#,##0\)">
                  <c:v>1136</c:v>
                </c:pt>
                <c:pt idx="7" formatCode="#,##0_);[Red]\(#,##0\)">
                  <c:v>1239</c:v>
                </c:pt>
                <c:pt idx="8" formatCode="#,##0_);[Red]\(#,##0\)">
                  <c:v>1085</c:v>
                </c:pt>
                <c:pt idx="9" formatCode="#,##0">
                  <c:v>1076</c:v>
                </c:pt>
                <c:pt idx="10" formatCode="#,##0">
                  <c:v>1293</c:v>
                </c:pt>
                <c:pt idx="11" formatCode="#,##0">
                  <c:v>1421</c:v>
                </c:pt>
                <c:pt idx="12" formatCode="#,##0">
                  <c:v>1652</c:v>
                </c:pt>
                <c:pt idx="13" formatCode="#,##0">
                  <c:v>1736</c:v>
                </c:pt>
                <c:pt idx="14" formatCode="#,##0">
                  <c:v>1813</c:v>
                </c:pt>
              </c:numCache>
            </c:numRef>
          </c:val>
          <c:smooth val="0"/>
          <c:extLst>
            <c:ext xmlns:c16="http://schemas.microsoft.com/office/drawing/2014/chart" uri="{C3380CC4-5D6E-409C-BE32-E72D297353CC}">
              <c16:uniqueId val="{00000001-059A-4789-9566-5960B9F4F2D4}"/>
            </c:ext>
          </c:extLst>
        </c:ser>
        <c:ser>
          <c:idx val="2"/>
          <c:order val="1"/>
          <c:tx>
            <c:strRef>
              <c:f>審議会用資料!$A$3</c:f>
              <c:strCache>
                <c:ptCount val="1"/>
                <c:pt idx="0">
                  <c:v>出会い系ｻｲﾄ</c:v>
                </c:pt>
              </c:strCache>
            </c:strRef>
          </c:tx>
          <c:marker>
            <c:symbol val="triangle"/>
            <c:size val="5"/>
          </c:marker>
          <c:dLbls>
            <c:dLbl>
              <c:idx val="5"/>
              <c:layout>
                <c:manualLayout>
                  <c:x val="5.1734483037600551E-3"/>
                  <c:y val="4.0609108673955764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59A-4789-9566-5960B9F4F2D4}"/>
                </c:ext>
              </c:extLst>
            </c:dLbl>
            <c:dLbl>
              <c:idx val="6"/>
              <c:layout>
                <c:manualLayout>
                  <c:x val="-2.7440592737567611E-2"/>
                  <c:y val="-5.004424066706147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59A-4789-9566-5960B9F4F2D4}"/>
                </c:ext>
              </c:extLst>
            </c:dLbl>
            <c:spPr>
              <a:noFill/>
              <a:ln>
                <a:noFill/>
              </a:ln>
              <a:effectLst/>
            </c:spPr>
            <c:txPr>
              <a:bodyPr/>
              <a:lstStyle/>
              <a:p>
                <a:pPr>
                  <a:defRPr sz="7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審議会用資料!$B$1:$P$1</c:f>
              <c:strCache>
                <c:ptCount val="15"/>
                <c:pt idx="0">
                  <c:v>H15</c:v>
                </c:pt>
                <c:pt idx="1">
                  <c:v>H16</c:v>
                </c:pt>
                <c:pt idx="2">
                  <c:v>H17</c:v>
                </c:pt>
                <c:pt idx="3">
                  <c:v>H18</c:v>
                </c:pt>
                <c:pt idx="4">
                  <c:v>H19</c:v>
                </c:pt>
                <c:pt idx="5">
                  <c:v>H20</c:v>
                </c:pt>
                <c:pt idx="6">
                  <c:v>H21</c:v>
                </c:pt>
                <c:pt idx="7">
                  <c:v>H22</c:v>
                </c:pt>
                <c:pt idx="8">
                  <c:v>H23</c:v>
                </c:pt>
                <c:pt idx="9">
                  <c:v>H24</c:v>
                </c:pt>
                <c:pt idx="10">
                  <c:v>H25</c:v>
                </c:pt>
                <c:pt idx="11">
                  <c:v>H26</c:v>
                </c:pt>
                <c:pt idx="12">
                  <c:v>H27</c:v>
                </c:pt>
                <c:pt idx="13">
                  <c:v>H28</c:v>
                </c:pt>
                <c:pt idx="14">
                  <c:v>H29</c:v>
                </c:pt>
              </c:strCache>
            </c:strRef>
          </c:cat>
          <c:val>
            <c:numRef>
              <c:f>審議会用資料!$B$3:$P$3</c:f>
              <c:numCache>
                <c:formatCode>#,##0_);[Red]\(#,##0\)</c:formatCode>
                <c:ptCount val="15"/>
                <c:pt idx="0">
                  <c:v>1278</c:v>
                </c:pt>
                <c:pt idx="1">
                  <c:v>1085</c:v>
                </c:pt>
                <c:pt idx="2">
                  <c:v>1061</c:v>
                </c:pt>
                <c:pt idx="3">
                  <c:v>1153</c:v>
                </c:pt>
                <c:pt idx="4">
                  <c:v>1100</c:v>
                </c:pt>
                <c:pt idx="5">
                  <c:v>724</c:v>
                </c:pt>
                <c:pt idx="6">
                  <c:v>453</c:v>
                </c:pt>
                <c:pt idx="7">
                  <c:v>254</c:v>
                </c:pt>
                <c:pt idx="8">
                  <c:v>282</c:v>
                </c:pt>
                <c:pt idx="9" formatCode="General">
                  <c:v>218</c:v>
                </c:pt>
                <c:pt idx="10" formatCode="General">
                  <c:v>159</c:v>
                </c:pt>
                <c:pt idx="11" formatCode="General">
                  <c:v>152</c:v>
                </c:pt>
                <c:pt idx="12" formatCode="General">
                  <c:v>93</c:v>
                </c:pt>
                <c:pt idx="13" formatCode="General">
                  <c:v>42</c:v>
                </c:pt>
                <c:pt idx="14" formatCode="General">
                  <c:v>29</c:v>
                </c:pt>
              </c:numCache>
            </c:numRef>
          </c:val>
          <c:smooth val="0"/>
          <c:extLst>
            <c:ext xmlns:c16="http://schemas.microsoft.com/office/drawing/2014/chart" uri="{C3380CC4-5D6E-409C-BE32-E72D297353CC}">
              <c16:uniqueId val="{00000004-059A-4789-9566-5960B9F4F2D4}"/>
            </c:ext>
          </c:extLst>
        </c:ser>
        <c:dLbls>
          <c:showLegendKey val="0"/>
          <c:showVal val="0"/>
          <c:showCatName val="0"/>
          <c:showSerName val="0"/>
          <c:showPercent val="0"/>
          <c:showBubbleSize val="0"/>
        </c:dLbls>
        <c:marker val="1"/>
        <c:smooth val="0"/>
        <c:axId val="131234048"/>
        <c:axId val="131239936"/>
      </c:lineChart>
      <c:catAx>
        <c:axId val="131234048"/>
        <c:scaling>
          <c:orientation val="minMax"/>
        </c:scaling>
        <c:delete val="0"/>
        <c:axPos val="b"/>
        <c:numFmt formatCode="General" sourceLinked="0"/>
        <c:majorTickMark val="none"/>
        <c:minorTickMark val="none"/>
        <c:tickLblPos val="nextTo"/>
        <c:txPr>
          <a:bodyPr/>
          <a:lstStyle/>
          <a:p>
            <a:pPr>
              <a:defRPr sz="700"/>
            </a:pPr>
            <a:endParaRPr lang="ja-JP"/>
          </a:p>
        </c:txPr>
        <c:crossAx val="131239936"/>
        <c:crosses val="autoZero"/>
        <c:auto val="1"/>
        <c:lblAlgn val="ctr"/>
        <c:lblOffset val="100"/>
        <c:noMultiLvlLbl val="0"/>
      </c:catAx>
      <c:valAx>
        <c:axId val="131239936"/>
        <c:scaling>
          <c:orientation val="minMax"/>
        </c:scaling>
        <c:delete val="0"/>
        <c:axPos val="l"/>
        <c:majorGridlines>
          <c:spPr>
            <a:ln w="3175">
              <a:noFill/>
            </a:ln>
          </c:spPr>
        </c:majorGridlines>
        <c:numFmt formatCode="General" sourceLinked="1"/>
        <c:majorTickMark val="none"/>
        <c:minorTickMark val="none"/>
        <c:tickLblPos val="nextTo"/>
        <c:txPr>
          <a:bodyPr/>
          <a:lstStyle/>
          <a:p>
            <a:pPr>
              <a:defRPr sz="600"/>
            </a:pPr>
            <a:endParaRPr lang="ja-JP"/>
          </a:p>
        </c:txPr>
        <c:crossAx val="131234048"/>
        <c:crosses val="autoZero"/>
        <c:crossBetween val="between"/>
        <c:majorUnit val="200"/>
      </c:valAx>
      <c:spPr>
        <a:ln>
          <a:noFill/>
        </a:ln>
      </c:spPr>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45681380788814"/>
          <c:y val="6.4982308651153439E-2"/>
          <c:w val="0.56208281565933393"/>
          <c:h val="0.85915429039543945"/>
        </c:manualLayout>
      </c:layout>
      <c:pieChart>
        <c:varyColors val="1"/>
        <c:ser>
          <c:idx val="0"/>
          <c:order val="0"/>
          <c:dPt>
            <c:idx val="0"/>
            <c:bubble3D val="0"/>
            <c:spPr>
              <a:solidFill>
                <a:schemeClr val="tx2">
                  <a:lumMod val="40000"/>
                  <a:lumOff val="60000"/>
                </a:schemeClr>
              </a:solidFill>
            </c:spPr>
            <c:extLst>
              <c:ext xmlns:c16="http://schemas.microsoft.com/office/drawing/2014/chart" uri="{C3380CC4-5D6E-409C-BE32-E72D297353CC}">
                <c16:uniqueId val="{00000001-F79C-4FA8-9F50-76A9FC4C4316}"/>
              </c:ext>
            </c:extLst>
          </c:dPt>
          <c:dPt>
            <c:idx val="1"/>
            <c:bubble3D val="0"/>
            <c:spPr>
              <a:solidFill>
                <a:schemeClr val="accent2"/>
              </a:solidFill>
            </c:spPr>
            <c:extLst>
              <c:ext xmlns:c16="http://schemas.microsoft.com/office/drawing/2014/chart" uri="{C3380CC4-5D6E-409C-BE32-E72D297353CC}">
                <c16:uniqueId val="{00000003-F79C-4FA8-9F50-76A9FC4C4316}"/>
              </c:ext>
            </c:extLst>
          </c:dPt>
          <c:dPt>
            <c:idx val="2"/>
            <c:bubble3D val="0"/>
            <c:spPr>
              <a:solidFill>
                <a:schemeClr val="accent3">
                  <a:lumMod val="60000"/>
                  <a:lumOff val="40000"/>
                </a:schemeClr>
              </a:solidFill>
            </c:spPr>
            <c:extLst>
              <c:ext xmlns:c16="http://schemas.microsoft.com/office/drawing/2014/chart" uri="{C3380CC4-5D6E-409C-BE32-E72D297353CC}">
                <c16:uniqueId val="{00000005-F79C-4FA8-9F50-76A9FC4C4316}"/>
              </c:ext>
            </c:extLst>
          </c:dPt>
          <c:dPt>
            <c:idx val="4"/>
            <c:bubble3D val="0"/>
            <c:spPr>
              <a:solidFill>
                <a:schemeClr val="tx2">
                  <a:lumMod val="20000"/>
                  <a:lumOff val="80000"/>
                </a:schemeClr>
              </a:solidFill>
            </c:spPr>
            <c:extLst>
              <c:ext xmlns:c16="http://schemas.microsoft.com/office/drawing/2014/chart" uri="{C3380CC4-5D6E-409C-BE32-E72D297353CC}">
                <c16:uniqueId val="{00000007-F79C-4FA8-9F50-76A9FC4C4316}"/>
              </c:ext>
            </c:extLst>
          </c:dPt>
          <c:dLbls>
            <c:dLbl>
              <c:idx val="0"/>
              <c:layout>
                <c:manualLayout>
                  <c:x val="-0.24017135685453186"/>
                  <c:y val="0.160005813271027"/>
                </c:manualLayout>
              </c:layout>
              <c:tx>
                <c:rich>
                  <a:bodyPr/>
                  <a:lstStyle/>
                  <a:p>
                    <a:pPr>
                      <a:defRPr sz="800">
                        <a:latin typeface="ＭＳ ゴシック" panose="020B0609070205080204" pitchFamily="49" charset="-128"/>
                        <a:ea typeface="ＭＳ ゴシック" panose="020B0609070205080204" pitchFamily="49" charset="-128"/>
                      </a:defRPr>
                    </a:pPr>
                    <a:r>
                      <a:rPr lang="zh-CN" altLang="en-US" sz="800">
                        <a:latin typeface="ＭＳ ゴシック" panose="020B0609070205080204" pitchFamily="49" charset="-128"/>
                        <a:ea typeface="ＭＳ ゴシック" panose="020B0609070205080204" pitchFamily="49" charset="-128"/>
                      </a:rPr>
                      <a:t>淫行</a:t>
                    </a:r>
                    <a:r>
                      <a:rPr lang="en-US" altLang="zh-CN" sz="800">
                        <a:latin typeface="ＭＳ ゴシック" panose="020B0609070205080204" pitchFamily="49" charset="-128"/>
                        <a:ea typeface="ＭＳ ゴシック" panose="020B0609070205080204" pitchFamily="49" charset="-128"/>
                      </a:rPr>
                      <a:t>(</a:t>
                    </a:r>
                    <a:r>
                      <a:rPr lang="zh-CN" altLang="en-US" sz="800">
                        <a:latin typeface="ＭＳ ゴシック" panose="020B0609070205080204" pitchFamily="49" charset="-128"/>
                        <a:ea typeface="ＭＳ ゴシック" panose="020B0609070205080204" pitchFamily="49" charset="-128"/>
                      </a:rPr>
                      <a:t>青少年育成条例） </a:t>
                    </a:r>
                    <a:r>
                      <a:rPr lang="en-US" altLang="zh-CN" sz="800">
                        <a:latin typeface="ＭＳ ゴシック" panose="020B0609070205080204" pitchFamily="49" charset="-128"/>
                        <a:ea typeface="ＭＳ ゴシック" panose="020B0609070205080204" pitchFamily="49" charset="-128"/>
                      </a:rPr>
                      <a:t>702</a:t>
                    </a:r>
                    <a:r>
                      <a:rPr lang="zh-CN" altLang="en-US" sz="800">
                        <a:latin typeface="ＭＳ ゴシック" panose="020B0609070205080204" pitchFamily="49" charset="-128"/>
                        <a:ea typeface="ＭＳ ゴシック" panose="020B0609070205080204" pitchFamily="49" charset="-128"/>
                      </a:rPr>
                      <a:t>人 </a:t>
                    </a:r>
                    <a:r>
                      <a:rPr lang="en-US" altLang="zh-CN" sz="800">
                        <a:latin typeface="ＭＳ ゴシック" panose="020B0609070205080204" pitchFamily="49" charset="-128"/>
                        <a:ea typeface="ＭＳ ゴシック" panose="020B0609070205080204" pitchFamily="49" charset="-128"/>
                      </a:rPr>
                      <a:t>, 38.7%</a:t>
                    </a:r>
                    <a:endParaRPr lang="zh-CN" altLang="en-US">
                      <a:latin typeface="ＭＳ ゴシック" panose="020B0609070205080204" pitchFamily="49" charset="-128"/>
                      <a:ea typeface="ＭＳ ゴシック" panose="020B0609070205080204" pitchFamily="49" charset="-128"/>
                    </a:endParaRPr>
                  </a:p>
                </c:rich>
              </c:tx>
              <c:numFmt formatCode="General" sourceLinked="0"/>
              <c:spPr>
                <a:noFill/>
                <a:ln>
                  <a:noFill/>
                </a:ln>
                <a:effectLst/>
              </c:spPr>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F79C-4FA8-9F50-76A9FC4C4316}"/>
                </c:ext>
              </c:extLst>
            </c:dLbl>
            <c:dLbl>
              <c:idx val="1"/>
              <c:layout>
                <c:manualLayout>
                  <c:x val="0.11410867195303175"/>
                  <c:y val="-0.12930939184731194"/>
                </c:manualLayout>
              </c:layout>
              <c:tx>
                <c:rich>
                  <a:bodyPr/>
                  <a:lstStyle/>
                  <a:p>
                    <a:pPr>
                      <a:defRPr sz="800">
                        <a:solidFill>
                          <a:schemeClr val="bg1"/>
                        </a:solidFill>
                      </a:defRPr>
                    </a:pPr>
                    <a:r>
                      <a:rPr lang="ja-JP" altLang="en-US" sz="800" dirty="0">
                        <a:solidFill>
                          <a:schemeClr val="bg1"/>
                        </a:solidFill>
                      </a:rPr>
                      <a:t>児童</a:t>
                    </a:r>
                    <a:r>
                      <a:rPr lang="ja-JP" altLang="en-US" sz="800" spc="-100" baseline="0" dirty="0">
                        <a:solidFill>
                          <a:schemeClr val="bg1"/>
                        </a:solidFill>
                      </a:rPr>
                      <a:t>ポルノ</a:t>
                    </a:r>
                  </a:p>
                  <a:p>
                    <a:pPr>
                      <a:defRPr sz="800">
                        <a:solidFill>
                          <a:schemeClr val="bg1"/>
                        </a:solidFill>
                      </a:defRPr>
                    </a:pPr>
                    <a:r>
                      <a:rPr lang="ja-JP" altLang="en-US" sz="800" dirty="0">
                        <a:solidFill>
                          <a:schemeClr val="bg1"/>
                        </a:solidFill>
                      </a:rPr>
                      <a:t> </a:t>
                    </a:r>
                    <a:r>
                      <a:rPr lang="en-US" altLang="ja-JP" sz="800" dirty="0">
                        <a:solidFill>
                          <a:schemeClr val="bg1"/>
                        </a:solidFill>
                      </a:rPr>
                      <a:t>570</a:t>
                    </a:r>
                    <a:r>
                      <a:rPr lang="ja-JP" altLang="en-US" sz="800" dirty="0">
                        <a:solidFill>
                          <a:schemeClr val="bg1"/>
                        </a:solidFill>
                      </a:rPr>
                      <a:t>人 </a:t>
                    </a:r>
                    <a:r>
                      <a:rPr lang="en-US" altLang="ja-JP" sz="800" dirty="0">
                        <a:solidFill>
                          <a:schemeClr val="bg1"/>
                        </a:solidFill>
                      </a:rPr>
                      <a:t>, 31.4%</a:t>
                    </a:r>
                    <a:endParaRPr lang="ja-JP" altLang="en-US" dirty="0">
                      <a:solidFill>
                        <a:schemeClr val="bg1"/>
                      </a:solidFill>
                    </a:endParaRPr>
                  </a:p>
                </c:rich>
              </c:tx>
              <c:numFmt formatCode="General" sourceLinked="0"/>
              <c:spPr/>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F79C-4FA8-9F50-76A9FC4C4316}"/>
                </c:ext>
              </c:extLst>
            </c:dLbl>
            <c:dLbl>
              <c:idx val="2"/>
              <c:layout>
                <c:manualLayout>
                  <c:x val="0.20725992106994079"/>
                  <c:y val="0.18418021045576255"/>
                </c:manualLayout>
              </c:layout>
              <c:tx>
                <c:rich>
                  <a:bodyPr/>
                  <a:lstStyle/>
                  <a:p>
                    <a:r>
                      <a:rPr lang="ja-JP" altLang="en-US" sz="800" dirty="0"/>
                      <a:t>児童買春</a:t>
                    </a:r>
                  </a:p>
                  <a:p>
                    <a:r>
                      <a:rPr lang="ja-JP" altLang="en-US" sz="800" dirty="0"/>
                      <a:t> </a:t>
                    </a:r>
                    <a:r>
                      <a:rPr lang="en-US" altLang="ja-JP" sz="800" dirty="0"/>
                      <a:t>447</a:t>
                    </a:r>
                    <a:r>
                      <a:rPr lang="ja-JP" altLang="en-US" sz="800" dirty="0"/>
                      <a:t>人 </a:t>
                    </a:r>
                    <a:r>
                      <a:rPr lang="en-US" altLang="ja-JP" sz="800" dirty="0"/>
                      <a:t>, 24.7%</a:t>
                    </a:r>
                    <a:endParaRPr lang="ja-JP" altLang="en-US" dirty="0"/>
                  </a:p>
                </c:rich>
              </c:tx>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F79C-4FA8-9F50-76A9FC4C4316}"/>
                </c:ext>
              </c:extLst>
            </c:dLbl>
            <c:dLbl>
              <c:idx val="3"/>
              <c:layout>
                <c:manualLayout>
                  <c:x val="-0.20165042116007725"/>
                  <c:y val="3.0917658369712851E-2"/>
                </c:manualLayout>
              </c:layout>
              <c:tx>
                <c:rich>
                  <a:bodyPr/>
                  <a:lstStyle/>
                  <a:p>
                    <a:r>
                      <a:rPr lang="ja-JP" altLang="en-US" sz="800"/>
                      <a:t>重要犯罪</a:t>
                    </a:r>
                  </a:p>
                  <a:p>
                    <a:r>
                      <a:rPr lang="ja-JP" altLang="en-US" sz="800"/>
                      <a:t> </a:t>
                    </a:r>
                    <a:r>
                      <a:rPr lang="en-US" altLang="ja-JP" sz="800"/>
                      <a:t>61</a:t>
                    </a:r>
                    <a:r>
                      <a:rPr lang="ja-JP" altLang="en-US" sz="800"/>
                      <a:t>人 </a:t>
                    </a:r>
                    <a:r>
                      <a:rPr lang="en-US" altLang="ja-JP" sz="800"/>
                      <a:t>, 3.4%</a:t>
                    </a:r>
                    <a:endParaRPr lang="ja-JP" altLang="en-US"/>
                  </a:p>
                </c:rich>
              </c:tx>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8-F79C-4FA8-9F50-76A9FC4C4316}"/>
                </c:ext>
              </c:extLst>
            </c:dLbl>
            <c:dLbl>
              <c:idx val="4"/>
              <c:layout>
                <c:manualLayout>
                  <c:x val="0.34909647360676366"/>
                  <c:y val="1.9398997210747844E-2"/>
                </c:manualLayout>
              </c:layout>
              <c:tx>
                <c:rich>
                  <a:bodyPr/>
                  <a:lstStyle/>
                  <a:p>
                    <a:r>
                      <a:rPr lang="zh-TW" altLang="en-US" sz="800" dirty="0"/>
                      <a:t>児童福祉法違反</a:t>
                    </a:r>
                    <a:r>
                      <a:rPr lang="en-US" altLang="zh-TW" sz="800" dirty="0"/>
                      <a:t>, 33</a:t>
                    </a:r>
                    <a:r>
                      <a:rPr lang="zh-TW" altLang="en-US" sz="800" dirty="0"/>
                      <a:t>人 </a:t>
                    </a:r>
                    <a:r>
                      <a:rPr lang="en-US" altLang="zh-TW" sz="800" dirty="0"/>
                      <a:t>, 1.8%</a:t>
                    </a:r>
                    <a:endParaRPr lang="zh-TW" altLang="en-US" dirty="0"/>
                  </a:p>
                </c:rich>
              </c:tx>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F79C-4FA8-9F50-76A9FC4C4316}"/>
                </c:ext>
              </c:extLst>
            </c:dLbl>
            <c:numFmt formatCode="General" sourceLinked="0"/>
            <c:spPr>
              <a:noFill/>
              <a:ln>
                <a:noFill/>
              </a:ln>
              <a:effectLst/>
            </c:spPr>
            <c:txPr>
              <a:bodyPr/>
              <a:lstStyle/>
              <a:p>
                <a:pPr>
                  <a:defRPr sz="800"/>
                </a:pPr>
                <a:endParaRPr lang="ja-JP"/>
              </a:p>
            </c:txPr>
            <c:showLegendKey val="0"/>
            <c:showVal val="1"/>
            <c:showCatName val="1"/>
            <c:showSerName val="0"/>
            <c:showPercent val="1"/>
            <c:showBubbleSize val="0"/>
            <c:showLeaderLines val="1"/>
            <c:extLst>
              <c:ext xmlns:c15="http://schemas.microsoft.com/office/drawing/2012/chart" uri="{CE6537A1-D6FC-4f65-9D91-7224C49458BB}"/>
            </c:extLst>
          </c:dLbls>
          <c:cat>
            <c:strRef>
              <c:f>審議会用資料!$A$32:$A$36</c:f>
              <c:strCache>
                <c:ptCount val="5"/>
                <c:pt idx="0">
                  <c:v>青少年保護育成条例違反</c:v>
                </c:pt>
                <c:pt idx="1">
                  <c:v>児童ポルノ</c:v>
                </c:pt>
                <c:pt idx="2">
                  <c:v>児童買春</c:v>
                </c:pt>
                <c:pt idx="3">
                  <c:v>重要犯罪</c:v>
                </c:pt>
                <c:pt idx="4">
                  <c:v>児童福祉法違反</c:v>
                </c:pt>
              </c:strCache>
            </c:strRef>
          </c:cat>
          <c:val>
            <c:numRef>
              <c:f>審議会用資料!$B$32:$B$36</c:f>
              <c:numCache>
                <c:formatCode>0_ </c:formatCode>
                <c:ptCount val="5"/>
                <c:pt idx="0">
                  <c:v>702</c:v>
                </c:pt>
                <c:pt idx="1">
                  <c:v>570</c:v>
                </c:pt>
                <c:pt idx="2">
                  <c:v>447</c:v>
                </c:pt>
                <c:pt idx="3">
                  <c:v>61</c:v>
                </c:pt>
                <c:pt idx="4">
                  <c:v>33</c:v>
                </c:pt>
              </c:numCache>
            </c:numRef>
          </c:val>
          <c:extLst>
            <c:ext xmlns:c16="http://schemas.microsoft.com/office/drawing/2014/chart" uri="{C3380CC4-5D6E-409C-BE32-E72D297353CC}">
              <c16:uniqueId val="{00000009-F79C-4FA8-9F50-76A9FC4C4316}"/>
            </c:ext>
          </c:extLst>
        </c:ser>
        <c:dLbls>
          <c:showLegendKey val="0"/>
          <c:showVal val="0"/>
          <c:showCatName val="1"/>
          <c:showSerName val="0"/>
          <c:showPercent val="1"/>
          <c:showBubbleSize val="0"/>
          <c:showLeaderLines val="1"/>
        </c:dLbls>
        <c:firstSliceAng val="0"/>
      </c:pieChart>
    </c:plotArea>
    <c:plotVisOnly val="1"/>
    <c:dispBlanksAs val="gap"/>
    <c:showDLblsOverMax val="0"/>
  </c:chart>
  <c:spPr>
    <a:ln w="3175">
      <a:solidFill>
        <a:schemeClr val="tx1"/>
      </a:solidFill>
    </a:ln>
  </c:spPr>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0.13462</cdr:x>
      <cdr:y>0.17095</cdr:y>
    </cdr:from>
    <cdr:to>
      <cdr:x>0.52721</cdr:x>
      <cdr:y>0.26725</cdr:y>
    </cdr:to>
    <cdr:sp macro="" textlink="">
      <cdr:nvSpPr>
        <cdr:cNvPr id="3" name="正方形/長方形 2"/>
        <cdr:cNvSpPr/>
      </cdr:nvSpPr>
      <cdr:spPr>
        <a:xfrm xmlns:a="http://schemas.openxmlformats.org/drawingml/2006/main">
          <a:off x="456365" y="276588"/>
          <a:ext cx="1330930" cy="155808"/>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ja-JP" altLang="en-US" sz="800" b="1" dirty="0" smtClean="0">
              <a:latin typeface="Meiryo UI" panose="020B0604030504040204" pitchFamily="50" charset="-128"/>
              <a:ea typeface="Meiryo UI" panose="020B0604030504040204" pitchFamily="50" charset="-128"/>
            </a:rPr>
            <a:t>自画撮り被害児童数</a:t>
          </a:r>
          <a:endParaRPr lang="ja-JP" sz="800" b="1" dirty="0">
            <a:latin typeface="Meiryo UI" panose="020B0604030504040204" pitchFamily="50" charset="-128"/>
            <a:ea typeface="Meiryo UI"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0.05211</cdr:x>
      <cdr:y>0.33149</cdr:y>
    </cdr:from>
    <cdr:to>
      <cdr:x>0.14379</cdr:x>
      <cdr:y>0.93063</cdr:y>
    </cdr:to>
    <cdr:sp macro="" textlink="">
      <cdr:nvSpPr>
        <cdr:cNvPr id="2" name="上矢印 1"/>
        <cdr:cNvSpPr/>
      </cdr:nvSpPr>
      <cdr:spPr>
        <a:xfrm xmlns:a="http://schemas.openxmlformats.org/drawingml/2006/main">
          <a:off x="188720" y="592876"/>
          <a:ext cx="332025" cy="1071562"/>
        </a:xfrm>
        <a:prstGeom xmlns:a="http://schemas.openxmlformats.org/drawingml/2006/main" prst="upArrow">
          <a:avLst>
            <a:gd name="adj1" fmla="val 50000"/>
            <a:gd name="adj2" fmla="val 17858"/>
          </a:avLst>
        </a:prstGeom>
        <a:solidFill xmlns:a="http://schemas.openxmlformats.org/drawingml/2006/main">
          <a:schemeClr val="bg1"/>
        </a:solidFill>
        <a:ln xmlns:a="http://schemas.openxmlformats.org/drawingml/2006/main" w="3175">
          <a:solidFill>
            <a:schemeClr val="tx1"/>
          </a:solid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vert="eaVert" lIns="0" tIns="0" rIns="0" bIns="0" anchor="ctr"/>
        <a:lstStyle xmlns:a="http://schemas.openxmlformats.org/drawingml/2006/main"/>
        <a:p xmlns:a="http://schemas.openxmlformats.org/drawingml/2006/main">
          <a:pPr algn="l"/>
          <a:r>
            <a:rPr lang="ja-JP" altLang="en-US" sz="700" dirty="0" smtClean="0"/>
            <a:t>出会い系サイト規制法施行</a:t>
          </a:r>
          <a:endParaRPr lang="ja-JP" sz="700" dirty="0"/>
        </a:p>
      </cdr:txBody>
    </cdr:sp>
  </cdr:relSizeAnchor>
  <cdr:relSizeAnchor xmlns:cdr="http://schemas.openxmlformats.org/drawingml/2006/chartDrawing">
    <cdr:from>
      <cdr:x>0.34308</cdr:x>
      <cdr:y>0.55783</cdr:y>
    </cdr:from>
    <cdr:to>
      <cdr:x>0.44051</cdr:x>
      <cdr:y>0.91731</cdr:y>
    </cdr:to>
    <cdr:sp macro="" textlink="">
      <cdr:nvSpPr>
        <cdr:cNvPr id="3" name="上矢印 2"/>
        <cdr:cNvSpPr/>
      </cdr:nvSpPr>
      <cdr:spPr>
        <a:xfrm xmlns:a="http://schemas.openxmlformats.org/drawingml/2006/main">
          <a:off x="1242470" y="997683"/>
          <a:ext cx="352850" cy="642941"/>
        </a:xfrm>
        <a:prstGeom xmlns:a="http://schemas.openxmlformats.org/drawingml/2006/main" prst="upArrow">
          <a:avLst>
            <a:gd name="adj1" fmla="val 68555"/>
            <a:gd name="adj2" fmla="val 21223"/>
          </a:avLst>
        </a:prstGeom>
        <a:solidFill xmlns:a="http://schemas.openxmlformats.org/drawingml/2006/main">
          <a:schemeClr val="bg1"/>
        </a:solidFill>
        <a:ln xmlns:a="http://schemas.openxmlformats.org/drawingml/2006/main" w="3175">
          <a:solidFill>
            <a:schemeClr val="tx1"/>
          </a:solid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eaVert" lIns="0" tIns="0" rIns="0" bIns="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r>
            <a:rPr lang="ja-JP" altLang="en-US" sz="700" dirty="0" smtClean="0"/>
            <a:t>同法改正：事業者規制の強化</a:t>
          </a:r>
          <a:endParaRPr lang="ja-JP" sz="700" dirty="0"/>
        </a:p>
      </cdr:txBody>
    </cdr:sp>
  </cdr:relSizeAnchor>
</c:userShapes>
</file>

<file path=ppt/drawings/drawing3.xml><?xml version="1.0" encoding="utf-8"?>
<c:userShapes xmlns:c="http://schemas.openxmlformats.org/drawingml/2006/chart">
  <cdr:relSizeAnchor xmlns:cdr="http://schemas.openxmlformats.org/drawingml/2006/chartDrawing">
    <cdr:from>
      <cdr:x>0.74837</cdr:x>
      <cdr:y>0.8412</cdr:y>
    </cdr:from>
    <cdr:to>
      <cdr:x>0.93476</cdr:x>
      <cdr:y>0.92841</cdr:y>
    </cdr:to>
    <cdr:sp macro="" textlink="">
      <cdr:nvSpPr>
        <cdr:cNvPr id="2" name="正方形/長方形 1"/>
        <cdr:cNvSpPr/>
      </cdr:nvSpPr>
      <cdr:spPr>
        <a:xfrm xmlns:a="http://schemas.openxmlformats.org/drawingml/2006/main">
          <a:off x="2178238" y="1504918"/>
          <a:ext cx="542516" cy="15601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lIns="0" tIns="0" rIns="0" bIns="0"/>
        <a:lstStyle xmlns:a="http://schemas.openxmlformats.org/drawingml/2006/main"/>
        <a:p xmlns:a="http://schemas.openxmlformats.org/drawingml/2006/main">
          <a:r>
            <a:rPr lang="en-US" altLang="ja-JP" sz="800" dirty="0"/>
            <a:t>N=1,813</a:t>
          </a:r>
          <a:r>
            <a:rPr lang="ja-JP" altLang="en-US" sz="700" dirty="0"/>
            <a:t>人</a:t>
          </a:r>
          <a:endParaRPr lang="ja-JP" sz="700" dirty="0"/>
        </a:p>
      </cdr:txBody>
    </cdr:sp>
  </cdr:relSizeAnchor>
  <cdr:relSizeAnchor xmlns:cdr="http://schemas.openxmlformats.org/drawingml/2006/chartDrawing">
    <cdr:from>
      <cdr:x>0.44725</cdr:x>
      <cdr:y>0.06282</cdr:y>
    </cdr:from>
    <cdr:to>
      <cdr:x>0.68923</cdr:x>
      <cdr:y>0.06343</cdr:y>
    </cdr:to>
    <cdr:cxnSp macro="">
      <cdr:nvCxnSpPr>
        <cdr:cNvPr id="4" name="直線コネクタ 3"/>
        <cdr:cNvCxnSpPr/>
      </cdr:nvCxnSpPr>
      <cdr:spPr>
        <a:xfrm xmlns:a="http://schemas.openxmlformats.org/drawingml/2006/main" flipV="1">
          <a:off x="1301803" y="107972"/>
          <a:ext cx="704305" cy="1048"/>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678" cy="497461"/>
          </a:xfrm>
          <a:prstGeom prst="rect">
            <a:avLst/>
          </a:prstGeom>
        </p:spPr>
        <p:txBody>
          <a:bodyPr vert="horz" lIns="62960" tIns="31480" rIns="62960" bIns="31480"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6" y="8"/>
            <a:ext cx="2950765" cy="497461"/>
          </a:xfrm>
          <a:prstGeom prst="rect">
            <a:avLst/>
          </a:prstGeom>
        </p:spPr>
        <p:txBody>
          <a:bodyPr vert="horz" lIns="62960" tIns="31480" rIns="62960" bIns="31480" rtlCol="0"/>
          <a:lstStyle>
            <a:lvl1pPr algn="r">
              <a:defRPr sz="800"/>
            </a:lvl1pPr>
          </a:lstStyle>
          <a:p>
            <a:fld id="{8CA45051-9D0E-4C2A-8274-F00C3EDE59CE}" type="datetimeFigureOut">
              <a:rPr kumimoji="1" lang="ja-JP" altLang="en-US" smtClean="0"/>
              <a:t>2018/11/22</a:t>
            </a:fld>
            <a:endParaRPr kumimoji="1" lang="ja-JP" altLang="en-US"/>
          </a:p>
        </p:txBody>
      </p:sp>
      <p:sp>
        <p:nvSpPr>
          <p:cNvPr id="4" name="スライド イメージ プレースホルダー 3"/>
          <p:cNvSpPr>
            <a:spLocks noGrp="1" noRot="1" noChangeAspect="1"/>
          </p:cNvSpPr>
          <p:nvPr>
            <p:ph type="sldImg" idx="2"/>
          </p:nvPr>
        </p:nvSpPr>
        <p:spPr>
          <a:xfrm>
            <a:off x="858838" y="746125"/>
            <a:ext cx="5091112" cy="3725863"/>
          </a:xfrm>
          <a:prstGeom prst="rect">
            <a:avLst/>
          </a:prstGeom>
          <a:noFill/>
          <a:ln w="12700">
            <a:solidFill>
              <a:prstClr val="black"/>
            </a:solidFill>
          </a:ln>
        </p:spPr>
        <p:txBody>
          <a:bodyPr vert="horz" lIns="62960" tIns="31480" rIns="62960" bIns="31480" rtlCol="0" anchor="ctr"/>
          <a:lstStyle/>
          <a:p>
            <a:endParaRPr lang="ja-JP" altLang="en-US"/>
          </a:p>
        </p:txBody>
      </p:sp>
      <p:sp>
        <p:nvSpPr>
          <p:cNvPr id="5" name="ノート プレースホルダー 4"/>
          <p:cNvSpPr>
            <a:spLocks noGrp="1"/>
          </p:cNvSpPr>
          <p:nvPr>
            <p:ph type="body" sz="quarter" idx="3"/>
          </p:nvPr>
        </p:nvSpPr>
        <p:spPr>
          <a:xfrm>
            <a:off x="680613" y="4720939"/>
            <a:ext cx="5445978" cy="4472757"/>
          </a:xfrm>
          <a:prstGeom prst="rect">
            <a:avLst/>
          </a:prstGeom>
        </p:spPr>
        <p:txBody>
          <a:bodyPr vert="horz" lIns="62960" tIns="31480" rIns="62960" bIns="3148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82"/>
            <a:ext cx="2949678" cy="496363"/>
          </a:xfrm>
          <a:prstGeom prst="rect">
            <a:avLst/>
          </a:prstGeom>
        </p:spPr>
        <p:txBody>
          <a:bodyPr vert="horz" lIns="62960" tIns="31480" rIns="62960" bIns="31480"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6" y="9440782"/>
            <a:ext cx="2950765" cy="496363"/>
          </a:xfrm>
          <a:prstGeom prst="rect">
            <a:avLst/>
          </a:prstGeom>
        </p:spPr>
        <p:txBody>
          <a:bodyPr vert="horz" lIns="62960" tIns="31480" rIns="62960" bIns="31480" rtlCol="0" anchor="b"/>
          <a:lstStyle>
            <a:lvl1pPr algn="r">
              <a:defRPr sz="800"/>
            </a:lvl1pPr>
          </a:lstStyle>
          <a:p>
            <a:fld id="{91CE2C97-3705-4FB2-868C-603569BC1342}" type="slidenum">
              <a:rPr kumimoji="1" lang="ja-JP" altLang="en-US" smtClean="0"/>
              <a:t>‹#›</a:t>
            </a:fld>
            <a:endParaRPr kumimoji="1" lang="ja-JP" altLang="en-US"/>
          </a:p>
        </p:txBody>
      </p:sp>
    </p:spTree>
    <p:extLst>
      <p:ext uri="{BB962C8B-B14F-4D97-AF65-F5344CB8AC3E}">
        <p14:creationId xmlns:p14="http://schemas.microsoft.com/office/powerpoint/2010/main" val="728368488"/>
      </p:ext>
    </p:extLst>
  </p:cSld>
  <p:clrMap bg1="lt1" tx1="dk1" bg2="lt2" tx2="dk2" accent1="accent1" accent2="accent2" accent3="accent3" accent4="accent4" accent5="accent5" accent6="accent6" hlink="hlink" folHlink="folHlink"/>
  <p:notesStyle>
    <a:lvl1pPr marL="0" algn="l" defTabSz="917600" rtl="0" eaLnBrk="1" latinLnBrk="0" hangingPunct="1">
      <a:defRPr kumimoji="1" sz="1204" kern="1200">
        <a:solidFill>
          <a:schemeClr val="tx1"/>
        </a:solidFill>
        <a:latin typeface="+mn-lt"/>
        <a:ea typeface="+mn-ea"/>
        <a:cs typeface="+mn-cs"/>
      </a:defRPr>
    </a:lvl1pPr>
    <a:lvl2pPr marL="458800" algn="l" defTabSz="917600" rtl="0" eaLnBrk="1" latinLnBrk="0" hangingPunct="1">
      <a:defRPr kumimoji="1" sz="1204" kern="1200">
        <a:solidFill>
          <a:schemeClr val="tx1"/>
        </a:solidFill>
        <a:latin typeface="+mn-lt"/>
        <a:ea typeface="+mn-ea"/>
        <a:cs typeface="+mn-cs"/>
      </a:defRPr>
    </a:lvl2pPr>
    <a:lvl3pPr marL="917600" algn="l" defTabSz="917600" rtl="0" eaLnBrk="1" latinLnBrk="0" hangingPunct="1">
      <a:defRPr kumimoji="1" sz="1204" kern="1200">
        <a:solidFill>
          <a:schemeClr val="tx1"/>
        </a:solidFill>
        <a:latin typeface="+mn-lt"/>
        <a:ea typeface="+mn-ea"/>
        <a:cs typeface="+mn-cs"/>
      </a:defRPr>
    </a:lvl3pPr>
    <a:lvl4pPr marL="1376401" algn="l" defTabSz="917600" rtl="0" eaLnBrk="1" latinLnBrk="0" hangingPunct="1">
      <a:defRPr kumimoji="1" sz="1204" kern="1200">
        <a:solidFill>
          <a:schemeClr val="tx1"/>
        </a:solidFill>
        <a:latin typeface="+mn-lt"/>
        <a:ea typeface="+mn-ea"/>
        <a:cs typeface="+mn-cs"/>
      </a:defRPr>
    </a:lvl4pPr>
    <a:lvl5pPr marL="1835201" algn="l" defTabSz="917600" rtl="0" eaLnBrk="1" latinLnBrk="0" hangingPunct="1">
      <a:defRPr kumimoji="1" sz="1204" kern="1200">
        <a:solidFill>
          <a:schemeClr val="tx1"/>
        </a:solidFill>
        <a:latin typeface="+mn-lt"/>
        <a:ea typeface="+mn-ea"/>
        <a:cs typeface="+mn-cs"/>
      </a:defRPr>
    </a:lvl5pPr>
    <a:lvl6pPr marL="2294001" algn="l" defTabSz="917600" rtl="0" eaLnBrk="1" latinLnBrk="0" hangingPunct="1">
      <a:defRPr kumimoji="1" sz="1204" kern="1200">
        <a:solidFill>
          <a:schemeClr val="tx1"/>
        </a:solidFill>
        <a:latin typeface="+mn-lt"/>
        <a:ea typeface="+mn-ea"/>
        <a:cs typeface="+mn-cs"/>
      </a:defRPr>
    </a:lvl6pPr>
    <a:lvl7pPr marL="2752801" algn="l" defTabSz="917600" rtl="0" eaLnBrk="1" latinLnBrk="0" hangingPunct="1">
      <a:defRPr kumimoji="1" sz="1204" kern="1200">
        <a:solidFill>
          <a:schemeClr val="tx1"/>
        </a:solidFill>
        <a:latin typeface="+mn-lt"/>
        <a:ea typeface="+mn-ea"/>
        <a:cs typeface="+mn-cs"/>
      </a:defRPr>
    </a:lvl7pPr>
    <a:lvl8pPr marL="3211601" algn="l" defTabSz="917600" rtl="0" eaLnBrk="1" latinLnBrk="0" hangingPunct="1">
      <a:defRPr kumimoji="1" sz="1204" kern="1200">
        <a:solidFill>
          <a:schemeClr val="tx1"/>
        </a:solidFill>
        <a:latin typeface="+mn-lt"/>
        <a:ea typeface="+mn-ea"/>
        <a:cs typeface="+mn-cs"/>
      </a:defRPr>
    </a:lvl8pPr>
    <a:lvl9pPr marL="3670402" algn="l" defTabSz="917600" rtl="0" eaLnBrk="1" latinLnBrk="0" hangingPunct="1">
      <a:defRPr kumimoji="1" sz="12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58838" y="746125"/>
            <a:ext cx="5091112"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CE2C97-3705-4FB2-868C-603569BC1342}" type="slidenum">
              <a:rPr kumimoji="1" lang="ja-JP" altLang="en-US" smtClean="0"/>
              <a:t>1</a:t>
            </a:fld>
            <a:endParaRPr kumimoji="1" lang="ja-JP" altLang="en-US"/>
          </a:p>
        </p:txBody>
      </p:sp>
    </p:spTree>
    <p:extLst>
      <p:ext uri="{BB962C8B-B14F-4D97-AF65-F5344CB8AC3E}">
        <p14:creationId xmlns:p14="http://schemas.microsoft.com/office/powerpoint/2010/main" val="95489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85482" y="2986053"/>
            <a:ext cx="11168778" cy="206041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70961" y="5446977"/>
            <a:ext cx="9197817" cy="245648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93454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097815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338205" y="538469"/>
            <a:ext cx="4138104" cy="1148359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919326" y="538469"/>
            <a:ext cx="12199882" cy="1148359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781112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89262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37950" y="6176807"/>
            <a:ext cx="11168778" cy="1909112"/>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37950" y="4074109"/>
            <a:ext cx="11168778" cy="2102693"/>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60657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919327" y="3139578"/>
            <a:ext cx="8168994" cy="8882489"/>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307317" y="3139578"/>
            <a:ext cx="8168995" cy="8882489"/>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20455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56987" y="384938"/>
            <a:ext cx="11825765" cy="1602052"/>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56990" y="2151650"/>
            <a:ext cx="5805666" cy="896704"/>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56990" y="3048351"/>
            <a:ext cx="5805666" cy="5538206"/>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674806" y="2151650"/>
            <a:ext cx="5807948" cy="896704"/>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674806" y="3048351"/>
            <a:ext cx="5807948" cy="5538206"/>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104091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015005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753387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56989" y="382712"/>
            <a:ext cx="4322883" cy="162875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37273" y="382713"/>
            <a:ext cx="7345478" cy="8203843"/>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56989" y="2011466"/>
            <a:ext cx="4322883" cy="6575090"/>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57746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75482" y="6728624"/>
            <a:ext cx="7883843" cy="794351"/>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75482" y="858878"/>
            <a:ext cx="7883843" cy="5767388"/>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75482" y="7522975"/>
            <a:ext cx="7883843" cy="112811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54069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56987" y="384938"/>
            <a:ext cx="11825765" cy="1602052"/>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56987" y="2242874"/>
            <a:ext cx="11825765" cy="6343682"/>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56988" y="8909195"/>
            <a:ext cx="3065938" cy="511767"/>
          </a:xfrm>
          <a:prstGeom prst="rect">
            <a:avLst/>
          </a:prstGeom>
        </p:spPr>
        <p:txBody>
          <a:bodyPr vert="horz" lIns="128016" tIns="64008" rIns="128016" bIns="64008" rtlCol="0" anchor="ctr"/>
          <a:lstStyle>
            <a:lvl1pPr algn="l">
              <a:defRPr sz="1700">
                <a:solidFill>
                  <a:schemeClr val="tx1">
                    <a:tint val="75000"/>
                  </a:schemeClr>
                </a:solidFill>
              </a:defRPr>
            </a:lvl1p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3"/>
          </p:nvPr>
        </p:nvSpPr>
        <p:spPr>
          <a:xfrm>
            <a:off x="4489411" y="8909195"/>
            <a:ext cx="4160917" cy="511767"/>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416813" y="8909195"/>
            <a:ext cx="3065938" cy="511767"/>
          </a:xfrm>
          <a:prstGeom prst="rect">
            <a:avLst/>
          </a:prstGeom>
        </p:spPr>
        <p:txBody>
          <a:bodyPr vert="horz" lIns="128016" tIns="64008" rIns="128016" bIns="64008" rtlCol="0" anchor="ctr"/>
          <a:lstStyle>
            <a:lvl1pPr algn="r">
              <a:defRPr sz="1700">
                <a:solidFill>
                  <a:schemeClr val="tx1">
                    <a:tint val="75000"/>
                  </a:schemeClr>
                </a:solidFill>
              </a:defRPr>
            </a:lvl1p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387414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chart" Target="../charts/chart1.xm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p:cNvSpPr/>
          <p:nvPr/>
        </p:nvSpPr>
        <p:spPr>
          <a:xfrm>
            <a:off x="61911" y="8943949"/>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61911" y="7912026"/>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6581774" y="6803330"/>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正方形/長方形 57"/>
          <p:cNvSpPr/>
          <p:nvPr/>
        </p:nvSpPr>
        <p:spPr>
          <a:xfrm>
            <a:off x="6591299" y="4892451"/>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正方形/長方形 56"/>
          <p:cNvSpPr/>
          <p:nvPr/>
        </p:nvSpPr>
        <p:spPr>
          <a:xfrm>
            <a:off x="6591299" y="1758686"/>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正方形/長方形 54"/>
          <p:cNvSpPr/>
          <p:nvPr/>
        </p:nvSpPr>
        <p:spPr>
          <a:xfrm>
            <a:off x="66674" y="4625711"/>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1912" y="696648"/>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847561537"/>
              </p:ext>
            </p:extLst>
          </p:nvPr>
        </p:nvGraphicFramePr>
        <p:xfrm>
          <a:off x="123869" y="4825316"/>
          <a:ext cx="6310794" cy="2303780"/>
        </p:xfrm>
        <a:graphic>
          <a:graphicData uri="http://schemas.openxmlformats.org/drawingml/2006/table">
            <a:tbl>
              <a:tblPr firstRow="1" bandRow="1">
                <a:tableStyleId>{5C22544A-7EE6-4342-B048-85BDC9FD1C3A}</a:tableStyleId>
              </a:tblPr>
              <a:tblGrid>
                <a:gridCol w="1696692">
                  <a:extLst>
                    <a:ext uri="{9D8B030D-6E8A-4147-A177-3AD203B41FA5}">
                      <a16:colId xmlns:a16="http://schemas.microsoft.com/office/drawing/2014/main" val="990467367"/>
                    </a:ext>
                  </a:extLst>
                </a:gridCol>
                <a:gridCol w="1979959">
                  <a:extLst>
                    <a:ext uri="{9D8B030D-6E8A-4147-A177-3AD203B41FA5}">
                      <a16:colId xmlns:a16="http://schemas.microsoft.com/office/drawing/2014/main" val="4059306863"/>
                    </a:ext>
                  </a:extLst>
                </a:gridCol>
                <a:gridCol w="1489488">
                  <a:extLst>
                    <a:ext uri="{9D8B030D-6E8A-4147-A177-3AD203B41FA5}">
                      <a16:colId xmlns:a16="http://schemas.microsoft.com/office/drawing/2014/main" val="2572372686"/>
                    </a:ext>
                  </a:extLst>
                </a:gridCol>
                <a:gridCol w="561742">
                  <a:extLst>
                    <a:ext uri="{9D8B030D-6E8A-4147-A177-3AD203B41FA5}">
                      <a16:colId xmlns:a16="http://schemas.microsoft.com/office/drawing/2014/main" val="2573266101"/>
                    </a:ext>
                  </a:extLst>
                </a:gridCol>
                <a:gridCol w="582913">
                  <a:extLst>
                    <a:ext uri="{9D8B030D-6E8A-4147-A177-3AD203B41FA5}">
                      <a16:colId xmlns:a16="http://schemas.microsoft.com/office/drawing/2014/main" val="3970071619"/>
                    </a:ext>
                  </a:extLst>
                </a:gridCol>
              </a:tblGrid>
              <a:tr h="210034">
                <a:tc rowSpan="2">
                  <a:txBody>
                    <a:bodyPr/>
                    <a:lstStyle/>
                    <a:p>
                      <a:pPr algn="ctr">
                        <a:lnSpc>
                          <a:spcPts val="1000"/>
                        </a:lnSpc>
                        <a:spcAft>
                          <a:spcPts val="0"/>
                        </a:spcAft>
                      </a:pPr>
                      <a:r>
                        <a:rPr lang="ja-JP" sz="900" kern="1200" dirty="0">
                          <a:solidFill>
                            <a:schemeClr val="tx1"/>
                          </a:solidFill>
                          <a:effectLst/>
                          <a:latin typeface="Meiryo UI" panose="020B0604030504040204" pitchFamily="50" charset="-128"/>
                          <a:ea typeface="Meiryo UI" panose="020B0604030504040204" pitchFamily="50" charset="-128"/>
                        </a:rPr>
                        <a:t>性的</a:t>
                      </a:r>
                      <a:r>
                        <a:rPr lang="ja-JP" sz="900" kern="1200" dirty="0" smtClean="0">
                          <a:solidFill>
                            <a:schemeClr val="tx1"/>
                          </a:solidFill>
                          <a:effectLst/>
                          <a:latin typeface="Meiryo UI" panose="020B0604030504040204" pitchFamily="50" charset="-128"/>
                          <a:ea typeface="Meiryo UI" panose="020B0604030504040204" pitchFamily="50" charset="-128"/>
                        </a:rPr>
                        <a:t>搾取</a:t>
                      </a:r>
                      <a:r>
                        <a:rPr lang="ja-JP" altLang="en-US" sz="900" kern="1200" dirty="0" smtClean="0">
                          <a:solidFill>
                            <a:schemeClr val="tx1"/>
                          </a:solidFill>
                          <a:effectLst/>
                          <a:latin typeface="Meiryo UI" panose="020B0604030504040204" pitchFamily="50" charset="-128"/>
                          <a:ea typeface="Meiryo UI" panose="020B0604030504040204" pitchFamily="50" charset="-128"/>
                        </a:rPr>
                        <a:t>等</a:t>
                      </a:r>
                      <a:r>
                        <a:rPr lang="ja-JP" sz="900" kern="1200" dirty="0" smtClean="0">
                          <a:solidFill>
                            <a:schemeClr val="tx1"/>
                          </a:solidFill>
                          <a:effectLst/>
                          <a:latin typeface="Meiryo UI" panose="020B0604030504040204" pitchFamily="50" charset="-128"/>
                          <a:ea typeface="Meiryo UI" panose="020B0604030504040204" pitchFamily="50" charset="-128"/>
                        </a:rPr>
                        <a:t>（</a:t>
                      </a:r>
                      <a:r>
                        <a:rPr lang="ja-JP" sz="900" kern="1200" dirty="0">
                          <a:solidFill>
                            <a:schemeClr val="tx1"/>
                          </a:solidFill>
                          <a:effectLst/>
                          <a:latin typeface="Meiryo UI" panose="020B0604030504040204" pitchFamily="50" charset="-128"/>
                          <a:ea typeface="Meiryo UI" panose="020B0604030504040204" pitchFamily="50" charset="-128"/>
                        </a:rPr>
                        <a:t>要求行為）</a:t>
                      </a:r>
                      <a:r>
                        <a:rPr lang="ja-JP" sz="900" kern="1200" dirty="0" smtClean="0">
                          <a:solidFill>
                            <a:schemeClr val="tx1"/>
                          </a:solidFill>
                          <a:effectLst/>
                          <a:latin typeface="Meiryo UI" panose="020B0604030504040204" pitchFamily="50" charset="-128"/>
                          <a:ea typeface="Meiryo UI" panose="020B0604030504040204" pitchFamily="50" charset="-128"/>
                        </a:rPr>
                        <a:t>の</a:t>
                      </a:r>
                      <a:endParaRPr lang="en-US" altLang="ja-JP" sz="900" kern="1200" dirty="0" smtClean="0">
                        <a:solidFill>
                          <a:schemeClr val="tx1"/>
                        </a:solidFill>
                        <a:effectLst/>
                        <a:latin typeface="Meiryo UI" panose="020B0604030504040204" pitchFamily="50" charset="-128"/>
                        <a:ea typeface="Meiryo UI" panose="020B0604030504040204" pitchFamily="50" charset="-128"/>
                      </a:endParaRPr>
                    </a:p>
                    <a:p>
                      <a:pPr algn="ctr">
                        <a:lnSpc>
                          <a:spcPts val="1000"/>
                        </a:lnSpc>
                        <a:spcAft>
                          <a:spcPts val="0"/>
                        </a:spcAft>
                      </a:pPr>
                      <a:r>
                        <a:rPr lang="ja-JP" sz="900" kern="1200" dirty="0" smtClean="0">
                          <a:solidFill>
                            <a:schemeClr val="tx1"/>
                          </a:solidFill>
                          <a:effectLst/>
                          <a:latin typeface="Meiryo UI" panose="020B0604030504040204" pitchFamily="50" charset="-128"/>
                          <a:ea typeface="Meiryo UI" panose="020B0604030504040204" pitchFamily="50" charset="-128"/>
                        </a:rPr>
                        <a:t>類型</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2">
                  <a:txBody>
                    <a:bodyPr/>
                    <a:lstStyle/>
                    <a:p>
                      <a:pPr algn="ctr">
                        <a:lnSpc>
                          <a:spcPts val="1000"/>
                        </a:lnSpc>
                        <a:spcAft>
                          <a:spcPts val="0"/>
                        </a:spcAft>
                      </a:pPr>
                      <a:r>
                        <a:rPr lang="ja-JP" sz="900" kern="1200" dirty="0">
                          <a:solidFill>
                            <a:schemeClr val="tx1"/>
                          </a:solidFill>
                          <a:effectLst/>
                          <a:latin typeface="Meiryo UI" panose="020B0604030504040204" pitchFamily="50" charset="-128"/>
                          <a:ea typeface="Meiryo UI" panose="020B0604030504040204" pitchFamily="50" charset="-128"/>
                        </a:rPr>
                        <a:t>適用可能な法令</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rowSpan="2">
                  <a:txBody>
                    <a:bodyPr/>
                    <a:lstStyle/>
                    <a:p>
                      <a:pPr algn="ctr">
                        <a:lnSpc>
                          <a:spcPts val="1000"/>
                        </a:lnSpc>
                        <a:spcAft>
                          <a:spcPts val="0"/>
                        </a:spcAft>
                      </a:pPr>
                      <a:r>
                        <a:rPr lang="ja-JP" sz="900" b="0" kern="1200" dirty="0">
                          <a:solidFill>
                            <a:schemeClr val="tx1"/>
                          </a:solidFill>
                          <a:effectLst/>
                          <a:latin typeface="Meiryo UI" panose="020B0604030504040204" pitchFamily="50" charset="-128"/>
                          <a:ea typeface="Meiryo UI" panose="020B0604030504040204" pitchFamily="50" charset="-128"/>
                        </a:rPr>
                        <a:t>東京都</a:t>
                      </a:r>
                      <a:endParaRPr lang="ja-JP" sz="900" b="0" kern="100" dirty="0">
                        <a:solidFill>
                          <a:schemeClr val="tx1"/>
                        </a:solidFill>
                        <a:effectLst/>
                        <a:latin typeface="Meiryo UI" panose="020B0604030504040204" pitchFamily="50" charset="-128"/>
                        <a:ea typeface="Meiryo UI" panose="020B0604030504040204" pitchFamily="50" charset="-128"/>
                      </a:endParaRPr>
                    </a:p>
                    <a:p>
                      <a:pPr algn="ctr">
                        <a:lnSpc>
                          <a:spcPts val="1000"/>
                        </a:lnSpc>
                        <a:spcAft>
                          <a:spcPts val="0"/>
                        </a:spcAft>
                      </a:pPr>
                      <a:r>
                        <a:rPr lang="ja-JP" sz="900" b="0" kern="1200" dirty="0">
                          <a:solidFill>
                            <a:schemeClr val="tx1"/>
                          </a:solidFill>
                          <a:effectLst/>
                          <a:latin typeface="Meiryo UI" panose="020B0604030504040204" pitchFamily="50" charset="-128"/>
                          <a:ea typeface="Meiryo UI" panose="020B0604030504040204" pitchFamily="50" charset="-128"/>
                        </a:rPr>
                        <a:t>福岡県</a:t>
                      </a:r>
                      <a:endParaRPr lang="ja-JP" sz="900" b="0" kern="100" dirty="0">
                        <a:solidFill>
                          <a:schemeClr val="tx1"/>
                        </a:solidFill>
                        <a:effectLst/>
                        <a:latin typeface="Meiryo UI" panose="020B0604030504040204" pitchFamily="50" charset="-128"/>
                        <a:ea typeface="Meiryo UI" panose="020B0604030504040204" pitchFamily="50" charset="-128"/>
                      </a:endParaRPr>
                    </a:p>
                    <a:p>
                      <a:pPr algn="ctr">
                        <a:lnSpc>
                          <a:spcPts val="1000"/>
                        </a:lnSpc>
                        <a:spcAft>
                          <a:spcPts val="0"/>
                        </a:spcAft>
                      </a:pPr>
                      <a:r>
                        <a:rPr lang="ja-JP" sz="900" b="0" kern="1200" dirty="0">
                          <a:solidFill>
                            <a:schemeClr val="tx1"/>
                          </a:solidFill>
                          <a:effectLst/>
                          <a:latin typeface="Meiryo UI" panose="020B0604030504040204" pitchFamily="50" charset="-128"/>
                          <a:ea typeface="Meiryo UI" panose="020B0604030504040204" pitchFamily="50" charset="-128"/>
                        </a:rPr>
                        <a:t>福島県</a:t>
                      </a:r>
                      <a:r>
                        <a:rPr lang="ja-JP" sz="900" b="0" kern="1200" dirty="0">
                          <a:effectLst/>
                          <a:latin typeface="Meiryo UI" panose="020B0604030504040204" pitchFamily="50" charset="-128"/>
                          <a:ea typeface="Meiryo UI" panose="020B0604030504040204" pitchFamily="50" charset="-128"/>
                        </a:rPr>
                        <a:t>　</a:t>
                      </a:r>
                      <a:endParaRPr lang="ja-JP" sz="9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a:lnSpc>
                          <a:spcPts val="1000"/>
                        </a:lnSpc>
                        <a:spcAft>
                          <a:spcPts val="0"/>
                        </a:spcAft>
                      </a:pPr>
                      <a:r>
                        <a:rPr lang="ja-JP" sz="900" b="0" kern="1200" dirty="0">
                          <a:solidFill>
                            <a:schemeClr val="tx1"/>
                          </a:solidFill>
                          <a:effectLst/>
                          <a:latin typeface="Meiryo UI" panose="020B0604030504040204" pitchFamily="50" charset="-128"/>
                          <a:ea typeface="Meiryo UI" panose="020B0604030504040204" pitchFamily="50" charset="-128"/>
                        </a:rPr>
                        <a:t>兵庫県</a:t>
                      </a:r>
                      <a:endParaRPr lang="ja-JP" sz="900" b="0" kern="100" dirty="0">
                        <a:solidFill>
                          <a:schemeClr val="tx1"/>
                        </a:solidFill>
                        <a:effectLst/>
                        <a:latin typeface="Meiryo UI" panose="020B0604030504040204" pitchFamily="50" charset="-128"/>
                        <a:ea typeface="Meiryo UI" panose="020B0604030504040204" pitchFamily="50" charset="-128"/>
                      </a:endParaRPr>
                    </a:p>
                    <a:p>
                      <a:pPr algn="ctr">
                        <a:lnSpc>
                          <a:spcPts val="1000"/>
                        </a:lnSpc>
                        <a:spcAft>
                          <a:spcPts val="0"/>
                        </a:spcAft>
                      </a:pPr>
                      <a:r>
                        <a:rPr lang="ja-JP" sz="900" b="0" kern="1200" dirty="0">
                          <a:solidFill>
                            <a:schemeClr val="tx1"/>
                          </a:solidFill>
                          <a:effectLst/>
                          <a:latin typeface="Meiryo UI" panose="020B0604030504040204" pitchFamily="50" charset="-128"/>
                          <a:ea typeface="Meiryo UI" panose="020B0604030504040204" pitchFamily="50" charset="-128"/>
                        </a:rPr>
                        <a:t>京都府</a:t>
                      </a:r>
                      <a:endParaRPr lang="ja-JP" sz="900" b="0" kern="100" dirty="0">
                        <a:solidFill>
                          <a:schemeClr val="tx1"/>
                        </a:solidFill>
                        <a:effectLst/>
                        <a:latin typeface="Meiryo UI" panose="020B0604030504040204" pitchFamily="50" charset="-128"/>
                        <a:ea typeface="Meiryo UI" panose="020B0604030504040204" pitchFamily="50" charset="-128"/>
                      </a:endParaRPr>
                    </a:p>
                    <a:p>
                      <a:pPr algn="ctr">
                        <a:lnSpc>
                          <a:spcPts val="1000"/>
                        </a:lnSpc>
                        <a:spcAft>
                          <a:spcPts val="0"/>
                        </a:spcAft>
                      </a:pPr>
                      <a:r>
                        <a:rPr lang="ja-JP" sz="900" b="0" kern="1200" dirty="0">
                          <a:solidFill>
                            <a:schemeClr val="tx1"/>
                          </a:solidFill>
                          <a:effectLst/>
                          <a:latin typeface="Meiryo UI" panose="020B0604030504040204" pitchFamily="50" charset="-128"/>
                          <a:ea typeface="Meiryo UI" panose="020B0604030504040204" pitchFamily="50" charset="-128"/>
                        </a:rPr>
                        <a:t>埼玉県　</a:t>
                      </a:r>
                      <a:endParaRPr lang="ja-JP"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23360399"/>
                  </a:ext>
                </a:extLst>
              </a:tr>
              <a:tr h="121323">
                <a:tc vMerge="1">
                  <a:txBody>
                    <a:bodyPr/>
                    <a:lstStyle/>
                    <a:p>
                      <a:endParaRPr kumimoji="1" lang="ja-JP" altLang="en-US"/>
                    </a:p>
                  </a:txBody>
                  <a:tcPr/>
                </a:tc>
                <a:tc>
                  <a:txBody>
                    <a:bodyPr/>
                    <a:lstStyle/>
                    <a:p>
                      <a:pPr algn="ctr">
                        <a:lnSpc>
                          <a:spcPts val="1000"/>
                        </a:lnSpc>
                        <a:spcAft>
                          <a:spcPts val="0"/>
                        </a:spcAft>
                      </a:pPr>
                      <a:r>
                        <a:rPr lang="ja-JP" sz="900" b="1" kern="1200" dirty="0" smtClean="0">
                          <a:solidFill>
                            <a:schemeClr val="tx1"/>
                          </a:solidFill>
                          <a:effectLst/>
                          <a:latin typeface="Meiryo UI" panose="020B0604030504040204" pitchFamily="50" charset="-128"/>
                          <a:ea typeface="Meiryo UI" panose="020B0604030504040204" pitchFamily="50" charset="-128"/>
                        </a:rPr>
                        <a:t>被害後</a:t>
                      </a:r>
                      <a:r>
                        <a:rPr lang="ja-JP" altLang="en-US" sz="900" b="1" kern="1200" dirty="0" smtClean="0">
                          <a:solidFill>
                            <a:schemeClr val="tx1"/>
                          </a:solidFill>
                          <a:effectLst/>
                          <a:latin typeface="Meiryo UI" panose="020B0604030504040204" pitchFamily="50" charset="-128"/>
                          <a:ea typeface="Meiryo UI" panose="020B0604030504040204" pitchFamily="50" charset="-128"/>
                        </a:rPr>
                        <a:t>（</a:t>
                      </a:r>
                      <a:r>
                        <a:rPr lang="ja-JP" sz="900" b="1" kern="1200" dirty="0" smtClean="0">
                          <a:solidFill>
                            <a:schemeClr val="tx1"/>
                          </a:solidFill>
                          <a:effectLst/>
                          <a:latin typeface="Meiryo UI" panose="020B0604030504040204" pitchFamily="50" charset="-128"/>
                          <a:ea typeface="Meiryo UI" panose="020B0604030504040204" pitchFamily="50" charset="-128"/>
                        </a:rPr>
                        <a:t>本体行為</a:t>
                      </a:r>
                      <a:r>
                        <a:rPr lang="ja-JP" altLang="en-US" sz="900" b="1" kern="1200" dirty="0" smtClean="0">
                          <a:solidFill>
                            <a:schemeClr val="tx1"/>
                          </a:solidFill>
                          <a:effectLst/>
                          <a:latin typeface="Meiryo UI" panose="020B0604030504040204" pitchFamily="50" charset="-128"/>
                          <a:ea typeface="Meiryo UI" panose="020B0604030504040204" pitchFamily="50" charset="-128"/>
                        </a:rPr>
                        <a:t>）</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1000"/>
                        </a:lnSpc>
                        <a:spcAft>
                          <a:spcPts val="0"/>
                        </a:spcAft>
                      </a:pPr>
                      <a:r>
                        <a:rPr lang="ja-JP" sz="900" b="1" kern="1200" dirty="0" smtClean="0">
                          <a:effectLst/>
                          <a:latin typeface="Meiryo UI" panose="020B0604030504040204" pitchFamily="50" charset="-128"/>
                          <a:ea typeface="Meiryo UI" panose="020B0604030504040204" pitchFamily="50" charset="-128"/>
                        </a:rPr>
                        <a:t>被害前</a:t>
                      </a:r>
                      <a:r>
                        <a:rPr lang="ja-JP" altLang="en-US" sz="900" b="1" kern="1200" dirty="0" smtClean="0">
                          <a:effectLst/>
                          <a:latin typeface="Meiryo UI" panose="020B0604030504040204" pitchFamily="50" charset="-128"/>
                          <a:ea typeface="Meiryo UI" panose="020B0604030504040204" pitchFamily="50" charset="-128"/>
                        </a:rPr>
                        <a:t>（</a:t>
                      </a:r>
                      <a:r>
                        <a:rPr lang="ja-JP" sz="900" b="1" kern="1200" dirty="0" smtClean="0">
                          <a:effectLst/>
                          <a:latin typeface="Meiryo UI" panose="020B0604030504040204" pitchFamily="50" charset="-128"/>
                          <a:ea typeface="Meiryo UI" panose="020B0604030504040204" pitchFamily="50" charset="-128"/>
                        </a:rPr>
                        <a:t>要求行為</a:t>
                      </a:r>
                      <a:r>
                        <a:rPr lang="ja-JP" altLang="en-US" sz="900" b="1" kern="1200" dirty="0">
                          <a:effectLst/>
                          <a:latin typeface="Meiryo UI" panose="020B0604030504040204" pitchFamily="50" charset="-128"/>
                          <a:ea typeface="Meiryo UI" panose="020B0604030504040204" pitchFamily="50" charset="-128"/>
                        </a:rPr>
                        <a:t>）</a:t>
                      </a:r>
                      <a:endParaRPr lang="ja-JP" sz="9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5636993"/>
                  </a:ext>
                </a:extLst>
              </a:tr>
              <a:tr h="313831">
                <a:tc>
                  <a:txBody>
                    <a:bodyPr/>
                    <a:lstStyle/>
                    <a:p>
                      <a:pPr algn="l">
                        <a:lnSpc>
                          <a:spcPts val="1000"/>
                        </a:lnSpc>
                        <a:spcAft>
                          <a:spcPts val="0"/>
                        </a:spcAft>
                      </a:pPr>
                      <a:r>
                        <a:rPr lang="en-US" sz="900" kern="1200" dirty="0">
                          <a:effectLst/>
                          <a:latin typeface="Meiryo UI" panose="020B0604030504040204" pitchFamily="50" charset="-128"/>
                          <a:ea typeface="Meiryo UI" panose="020B0604030504040204" pitchFamily="50" charset="-128"/>
                        </a:rPr>
                        <a:t>a.</a:t>
                      </a:r>
                      <a:r>
                        <a:rPr lang="ja-JP" sz="900" kern="1200" dirty="0">
                          <a:effectLst/>
                          <a:latin typeface="Meiryo UI" panose="020B0604030504040204" pitchFamily="50" charset="-128"/>
                          <a:ea typeface="Meiryo UI" panose="020B0604030504040204" pitchFamily="50" charset="-128"/>
                        </a:rPr>
                        <a:t>児童ポルノを</a:t>
                      </a:r>
                      <a:r>
                        <a:rPr lang="ja-JP" sz="900" kern="1200" dirty="0" smtClean="0">
                          <a:effectLst/>
                          <a:latin typeface="Meiryo UI" panose="020B0604030504040204" pitchFamily="50" charset="-128"/>
                          <a:ea typeface="Meiryo UI" panose="020B0604030504040204" pitchFamily="50" charset="-128"/>
                        </a:rPr>
                        <a:t>要求（</a:t>
                      </a:r>
                      <a:r>
                        <a:rPr lang="ja-JP" sz="900" kern="1200" dirty="0">
                          <a:effectLst/>
                          <a:latin typeface="Meiryo UI" panose="020B0604030504040204" pitchFamily="50" charset="-128"/>
                          <a:ea typeface="Meiryo UI" panose="020B0604030504040204" pitchFamily="50" charset="-128"/>
                        </a:rPr>
                        <a:t>威迫、欺罔</a:t>
                      </a:r>
                      <a:r>
                        <a:rPr lang="ja-JP" sz="900" kern="1200" dirty="0" smtClean="0">
                          <a:effectLst/>
                          <a:latin typeface="Meiryo UI" panose="020B0604030504040204" pitchFamily="50" charset="-128"/>
                          <a:ea typeface="Meiryo UI" panose="020B0604030504040204" pitchFamily="50" charset="-128"/>
                        </a:rPr>
                        <a:t>、</a:t>
                      </a:r>
                      <a:r>
                        <a:rPr lang="ja-JP" altLang="en-US" sz="900" kern="1200" dirty="0" smtClean="0">
                          <a:effectLst/>
                          <a:latin typeface="Meiryo UI" panose="020B0604030504040204" pitchFamily="50" charset="-128"/>
                          <a:ea typeface="Meiryo UI" panose="020B0604030504040204" pitchFamily="50" charset="-128"/>
                        </a:rPr>
                        <a:t>　　</a:t>
                      </a:r>
                      <a:endParaRPr lang="en-US" altLang="ja-JP" sz="900" kern="1200" dirty="0" smtClean="0">
                        <a:effectLst/>
                        <a:latin typeface="Meiryo UI" panose="020B0604030504040204" pitchFamily="50" charset="-128"/>
                        <a:ea typeface="Meiryo UI" panose="020B0604030504040204" pitchFamily="50" charset="-128"/>
                      </a:endParaRPr>
                    </a:p>
                    <a:p>
                      <a:pPr algn="l">
                        <a:lnSpc>
                          <a:spcPts val="1000"/>
                        </a:lnSpc>
                        <a:spcAft>
                          <a:spcPts val="0"/>
                        </a:spcAft>
                      </a:pP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困惑、対償供与等を伴う場合）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rowSpan="2">
                  <a:txBody>
                    <a:bodyPr/>
                    <a:lstStyle/>
                    <a:p>
                      <a:pPr algn="l">
                        <a:lnSpc>
                          <a:spcPts val="1000"/>
                        </a:lnSpc>
                        <a:spcAft>
                          <a:spcPts val="0"/>
                        </a:spcAft>
                      </a:pPr>
                      <a:r>
                        <a:rPr lang="ja-JP" sz="900" kern="1200" dirty="0" smtClean="0">
                          <a:effectLst/>
                          <a:latin typeface="Meiryo UI" panose="020B0604030504040204" pitchFamily="50" charset="-128"/>
                          <a:ea typeface="Meiryo UI" panose="020B0604030504040204" pitchFamily="50" charset="-128"/>
                        </a:rPr>
                        <a:t>児童</a:t>
                      </a:r>
                      <a:r>
                        <a:rPr lang="ja-JP" sz="900" kern="1200" dirty="0">
                          <a:effectLst/>
                          <a:latin typeface="Meiryo UI" panose="020B0604030504040204" pitchFamily="50" charset="-128"/>
                          <a:ea typeface="Meiryo UI" panose="020B0604030504040204" pitchFamily="50" charset="-128"/>
                        </a:rPr>
                        <a:t>ポルノ禁止法　製造</a:t>
                      </a:r>
                      <a:r>
                        <a:rPr lang="ja-JP" sz="900" kern="1200" dirty="0" smtClean="0">
                          <a:effectLst/>
                          <a:latin typeface="Meiryo UI" panose="020B0604030504040204" pitchFamily="50" charset="-128"/>
                          <a:ea typeface="Meiryo UI" panose="020B0604030504040204" pitchFamily="50" charset="-128"/>
                        </a:rPr>
                        <a:t>違反</a:t>
                      </a:r>
                    </a:p>
                    <a:p>
                      <a:pPr indent="106680" algn="l">
                        <a:lnSpc>
                          <a:spcPts val="1000"/>
                        </a:lnSpc>
                        <a:spcAft>
                          <a:spcPts val="0"/>
                        </a:spcAft>
                      </a:pPr>
                      <a:r>
                        <a:rPr lang="en-US" sz="900" kern="1200" spc="-30" dirty="0" smtClean="0">
                          <a:effectLst/>
                          <a:latin typeface="Meiryo UI" panose="020B0604030504040204" pitchFamily="50" charset="-128"/>
                          <a:ea typeface="Meiryo UI" panose="020B0604030504040204" pitchFamily="50" charset="-128"/>
                        </a:rPr>
                        <a:t>(3</a:t>
                      </a:r>
                      <a:r>
                        <a:rPr lang="ja-JP" sz="900" kern="1200" spc="-30" dirty="0" smtClean="0">
                          <a:effectLst/>
                          <a:latin typeface="Meiryo UI" panose="020B0604030504040204" pitchFamily="50" charset="-128"/>
                          <a:ea typeface="Meiryo UI" panose="020B0604030504040204" pitchFamily="50" charset="-128"/>
                        </a:rPr>
                        <a:t>年以下懲役又は</a:t>
                      </a:r>
                      <a:r>
                        <a:rPr lang="en-US" sz="900" kern="1200" spc="-30" dirty="0" smtClean="0">
                          <a:effectLst/>
                          <a:latin typeface="Meiryo UI" panose="020B0604030504040204" pitchFamily="50" charset="-128"/>
                          <a:ea typeface="Meiryo UI" panose="020B0604030504040204" pitchFamily="50" charset="-128"/>
                        </a:rPr>
                        <a:t>300</a:t>
                      </a:r>
                      <a:r>
                        <a:rPr lang="ja-JP" sz="900" kern="1200" spc="-30" dirty="0" smtClean="0">
                          <a:effectLst/>
                          <a:latin typeface="Meiryo UI" panose="020B0604030504040204" pitchFamily="50" charset="-128"/>
                          <a:ea typeface="Meiryo UI" panose="020B0604030504040204" pitchFamily="50" charset="-128"/>
                        </a:rPr>
                        <a:t>万以下罰金</a:t>
                      </a:r>
                      <a:r>
                        <a:rPr lang="en-US" sz="900" kern="1200" spc="-3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marL="36000" algn="l">
                        <a:lnSpc>
                          <a:spcPts val="1000"/>
                        </a:lnSpc>
                        <a:spcAft>
                          <a:spcPts val="0"/>
                        </a:spcAft>
                      </a:pPr>
                      <a:r>
                        <a:rPr lang="ja-JP" sz="900" kern="1200" dirty="0">
                          <a:effectLst/>
                          <a:latin typeface="Meiryo UI" panose="020B0604030504040204" pitchFamily="50" charset="-128"/>
                          <a:ea typeface="Meiryo UI" panose="020B0604030504040204" pitchFamily="50" charset="-128"/>
                        </a:rPr>
                        <a:t>脅迫や強要の手段を用いて要求した場合は、刑法の脅迫</a:t>
                      </a:r>
                      <a:r>
                        <a:rPr lang="ja-JP" sz="900" kern="1200" dirty="0" smtClean="0">
                          <a:effectLst/>
                          <a:latin typeface="Meiryo UI" panose="020B0604030504040204" pitchFamily="50" charset="-128"/>
                          <a:ea typeface="Meiryo UI" panose="020B0604030504040204" pitchFamily="50" charset="-128"/>
                        </a:rPr>
                        <a:t>罪</a:t>
                      </a:r>
                      <a:endParaRPr lang="en-US" altLang="ja-JP" sz="900" kern="1200" dirty="0" smtClean="0">
                        <a:effectLst/>
                        <a:latin typeface="Meiryo UI" panose="020B0604030504040204" pitchFamily="50" charset="-128"/>
                        <a:ea typeface="Meiryo UI" panose="020B0604030504040204" pitchFamily="50" charset="-128"/>
                      </a:endParaRPr>
                    </a:p>
                    <a:p>
                      <a:pPr marL="36000" algn="l">
                        <a:lnSpc>
                          <a:spcPts val="1000"/>
                        </a:lnSpc>
                        <a:spcAft>
                          <a:spcPts val="0"/>
                        </a:spcAft>
                      </a:pPr>
                      <a:r>
                        <a:rPr lang="ja-JP" sz="900" kern="1200" dirty="0" smtClean="0">
                          <a:effectLst/>
                          <a:latin typeface="Meiryo UI" panose="020B0604030504040204" pitchFamily="50" charset="-128"/>
                          <a:ea typeface="Meiryo UI" panose="020B0604030504040204" pitchFamily="50" charset="-128"/>
                        </a:rPr>
                        <a:t>や</a:t>
                      </a:r>
                      <a:r>
                        <a:rPr lang="ja-JP" sz="900" kern="1200" dirty="0">
                          <a:effectLst/>
                          <a:latin typeface="Meiryo UI" panose="020B0604030504040204" pitchFamily="50" charset="-128"/>
                          <a:ea typeface="Meiryo UI" panose="020B0604030504040204" pitchFamily="50" charset="-128"/>
                        </a:rPr>
                        <a:t>強要罪の適用が考えられる</a:t>
                      </a:r>
                      <a:endParaRPr lang="ja-JP" sz="900" kern="100" dirty="0">
                        <a:effectLst/>
                        <a:latin typeface="Meiryo UI" panose="020B0604030504040204" pitchFamily="50" charset="-128"/>
                        <a:ea typeface="Meiryo UI" panose="020B0604030504040204" pitchFamily="50" charset="-128"/>
                      </a:endParaRPr>
                    </a:p>
                    <a:p>
                      <a:pPr marL="36000" algn="l">
                        <a:lnSpc>
                          <a:spcPts val="1000"/>
                        </a:lnSpc>
                        <a:spcAft>
                          <a:spcPts val="0"/>
                        </a:spcAft>
                      </a:pPr>
                      <a:r>
                        <a:rPr lang="en-US" sz="900" kern="1200" dirty="0">
                          <a:effectLst/>
                          <a:latin typeface="Meiryo UI" panose="020B0604030504040204" pitchFamily="50" charset="-128"/>
                          <a:ea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endParaRPr>
                    </a:p>
                    <a:p>
                      <a:pPr marL="36000" algn="l">
                        <a:lnSpc>
                          <a:spcPts val="1000"/>
                        </a:lnSpc>
                        <a:spcAft>
                          <a:spcPts val="0"/>
                        </a:spcAft>
                      </a:pPr>
                      <a:r>
                        <a:rPr lang="en-US" sz="900" kern="1200" dirty="0">
                          <a:effectLst/>
                          <a:latin typeface="Meiryo UI" panose="020B0604030504040204" pitchFamily="50" charset="-128"/>
                          <a:ea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endParaRPr>
                    </a:p>
                    <a:p>
                      <a:pPr marL="36000" algn="l">
                        <a:lnSpc>
                          <a:spcPts val="1000"/>
                        </a:lnSpc>
                        <a:spcAft>
                          <a:spcPts val="0"/>
                        </a:spcAft>
                      </a:pPr>
                      <a:r>
                        <a:rPr lang="ja-JP" sz="900" kern="1200" dirty="0">
                          <a:effectLst/>
                          <a:latin typeface="Meiryo UI" panose="020B0604030504040204" pitchFamily="50" charset="-128"/>
                          <a:ea typeface="Meiryo UI" panose="020B0604030504040204" pitchFamily="50" charset="-128"/>
                        </a:rPr>
                        <a:t>恋愛感情をもってしつこく要求した場合は、ストーカー規制法の適用が考えられる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lnSpc>
                          <a:spcPts val="1000"/>
                        </a:lnSpc>
                        <a:spcAft>
                          <a:spcPts val="0"/>
                        </a:spcAft>
                      </a:pPr>
                      <a:r>
                        <a:rPr lang="ja-JP" sz="900" kern="1200" dirty="0">
                          <a:effectLst/>
                          <a:latin typeface="Meiryo UI" panose="020B0604030504040204" pitchFamily="50" charset="-128"/>
                          <a:ea typeface="Meiryo UI" panose="020B0604030504040204" pitchFamily="50" charset="-128"/>
                        </a:rPr>
                        <a:t>罰則付きで禁止</a:t>
                      </a:r>
                      <a:endParaRPr lang="ja-JP" sz="900" kern="100" dirty="0">
                        <a:effectLst/>
                        <a:latin typeface="Meiryo UI" panose="020B0604030504040204" pitchFamily="50" charset="-128"/>
                        <a:ea typeface="Meiryo UI" panose="020B0604030504040204" pitchFamily="50" charset="-128"/>
                      </a:endParaRPr>
                    </a:p>
                    <a:p>
                      <a:pPr algn="ctr">
                        <a:lnSpc>
                          <a:spcPts val="1000"/>
                        </a:lnSpc>
                        <a:spcAft>
                          <a:spcPts val="0"/>
                        </a:spcAft>
                      </a:pPr>
                      <a:r>
                        <a:rPr lang="en-US" sz="900" kern="1200" dirty="0">
                          <a:effectLst/>
                          <a:latin typeface="Meiryo UI" panose="020B0604030504040204" pitchFamily="50" charset="-128"/>
                          <a:ea typeface="Meiryo UI" panose="020B0604030504040204" pitchFamily="50" charset="-128"/>
                        </a:rPr>
                        <a:t>(30</a:t>
                      </a:r>
                      <a:r>
                        <a:rPr lang="ja-JP" sz="900" kern="1200" dirty="0">
                          <a:effectLst/>
                          <a:latin typeface="Meiryo UI" panose="020B0604030504040204" pitchFamily="50" charset="-128"/>
                          <a:ea typeface="Meiryo UI" panose="020B0604030504040204" pitchFamily="50" charset="-128"/>
                        </a:rPr>
                        <a:t>万円以下罰金</a:t>
                      </a:r>
                      <a:r>
                        <a:rPr lang="en-US"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653546207"/>
                  </a:ext>
                </a:extLst>
              </a:tr>
              <a:tr h="0">
                <a:tc>
                  <a:txBody>
                    <a:bodyPr/>
                    <a:lstStyle/>
                    <a:p>
                      <a:pPr algn="l">
                        <a:lnSpc>
                          <a:spcPts val="1000"/>
                        </a:lnSpc>
                        <a:spcAft>
                          <a:spcPts val="0"/>
                        </a:spcAft>
                      </a:pPr>
                      <a:r>
                        <a:rPr lang="en-US" sz="900" kern="1200" dirty="0">
                          <a:effectLst/>
                          <a:latin typeface="Meiryo UI" panose="020B0604030504040204" pitchFamily="50" charset="-128"/>
                          <a:ea typeface="Meiryo UI" panose="020B0604030504040204" pitchFamily="50" charset="-128"/>
                        </a:rPr>
                        <a:t>b.</a:t>
                      </a:r>
                      <a:r>
                        <a:rPr lang="ja-JP" sz="900" kern="1200" dirty="0">
                          <a:effectLst/>
                          <a:latin typeface="Meiryo UI" panose="020B0604030504040204" pitchFamily="50" charset="-128"/>
                          <a:ea typeface="Meiryo UI" panose="020B0604030504040204" pitchFamily="50" charset="-128"/>
                        </a:rPr>
                        <a:t>児童ポルノを</a:t>
                      </a:r>
                      <a:r>
                        <a:rPr lang="ja-JP" sz="900" kern="1200" dirty="0" smtClean="0">
                          <a:effectLst/>
                          <a:latin typeface="Meiryo UI" panose="020B0604030504040204" pitchFamily="50" charset="-128"/>
                          <a:ea typeface="Meiryo UI" panose="020B0604030504040204" pitchFamily="50" charset="-128"/>
                        </a:rPr>
                        <a:t>要求（</a:t>
                      </a:r>
                      <a:r>
                        <a:rPr lang="ja-JP" sz="900" kern="1200" dirty="0">
                          <a:effectLst/>
                          <a:latin typeface="Meiryo UI" panose="020B0604030504040204" pitchFamily="50" charset="-128"/>
                          <a:ea typeface="Meiryo UI" panose="020B0604030504040204" pitchFamily="50" charset="-128"/>
                        </a:rPr>
                        <a:t>上記以外）</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vMerge="1">
                  <a:txBody>
                    <a:bodyPr/>
                    <a:lstStyle/>
                    <a:p>
                      <a:pPr algn="l">
                        <a:lnSpc>
                          <a:spcPts val="1000"/>
                        </a:lnSpc>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rowSpan="2">
                  <a:txBody>
                    <a:bodyPr/>
                    <a:lstStyle/>
                    <a:p>
                      <a:pPr algn="ctr">
                        <a:lnSpc>
                          <a:spcPts val="10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禁止</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5080359"/>
                  </a:ext>
                </a:extLst>
              </a:tr>
              <a:tr h="0">
                <a:tc rowSpan="2">
                  <a:txBody>
                    <a:bodyPr/>
                    <a:lstStyle/>
                    <a:p>
                      <a:pPr algn="l">
                        <a:lnSpc>
                          <a:spcPts val="1000"/>
                        </a:lnSpc>
                        <a:spcAft>
                          <a:spcPts val="0"/>
                        </a:spcAft>
                      </a:pPr>
                      <a:r>
                        <a:rPr lang="en-US" sz="900" kern="1200" dirty="0">
                          <a:effectLst/>
                          <a:latin typeface="Meiryo UI" panose="020B0604030504040204" pitchFamily="50" charset="-128"/>
                          <a:ea typeface="Meiryo UI" panose="020B0604030504040204" pitchFamily="50" charset="-128"/>
                        </a:rPr>
                        <a:t>c.</a:t>
                      </a:r>
                      <a:r>
                        <a:rPr lang="ja-JP" sz="900" kern="1200" dirty="0">
                          <a:effectLst/>
                          <a:latin typeface="Meiryo UI" panose="020B0604030504040204" pitchFamily="50" charset="-128"/>
                          <a:ea typeface="Meiryo UI" panose="020B0604030504040204" pitchFamily="50" charset="-128"/>
                        </a:rPr>
                        <a:t>児童ポルノに該当</a:t>
                      </a:r>
                      <a:r>
                        <a:rPr lang="ja-JP" sz="900" kern="1200" dirty="0" smtClean="0">
                          <a:effectLst/>
                          <a:latin typeface="Meiryo UI" panose="020B0604030504040204" pitchFamily="50" charset="-128"/>
                          <a:ea typeface="Meiryo UI" panose="020B0604030504040204" pitchFamily="50" charset="-128"/>
                        </a:rPr>
                        <a:t>しない性的画</a:t>
                      </a:r>
                      <a:endParaRPr lang="en-US" altLang="ja-JP" sz="900" kern="1200" dirty="0" smtClean="0">
                        <a:effectLst/>
                        <a:latin typeface="Meiryo UI" panose="020B0604030504040204" pitchFamily="50" charset="-128"/>
                        <a:ea typeface="Meiryo UI" panose="020B0604030504040204" pitchFamily="50" charset="-128"/>
                      </a:endParaRPr>
                    </a:p>
                    <a:p>
                      <a:pPr algn="l">
                        <a:lnSpc>
                          <a:spcPts val="1000"/>
                        </a:lnSpc>
                        <a:spcAft>
                          <a:spcPts val="0"/>
                        </a:spcAft>
                      </a:pP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像</a:t>
                      </a:r>
                      <a:r>
                        <a:rPr lang="ja-JP" sz="900" kern="1200" dirty="0">
                          <a:effectLst/>
                          <a:latin typeface="Meiryo UI" panose="020B0604030504040204" pitchFamily="50" charset="-128"/>
                          <a:ea typeface="Meiryo UI" panose="020B0604030504040204" pitchFamily="50" charset="-128"/>
                        </a:rPr>
                        <a:t>や姿態を要求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rowSpan="2">
                  <a:txBody>
                    <a:bodyPr/>
                    <a:lstStyle/>
                    <a:p>
                      <a:pPr algn="l">
                        <a:lnSpc>
                          <a:spcPts val="1000"/>
                        </a:lnSpc>
                        <a:spcAft>
                          <a:spcPts val="0"/>
                        </a:spcAft>
                      </a:pPr>
                      <a:r>
                        <a:rPr lang="ja-JP" sz="900" kern="1200" dirty="0">
                          <a:effectLst/>
                          <a:latin typeface="Meiryo UI" panose="020B0604030504040204" pitchFamily="50" charset="-128"/>
                          <a:ea typeface="Meiryo UI" panose="020B0604030504040204" pitchFamily="50" charset="-128"/>
                        </a:rPr>
                        <a:t>規制なし</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6889885"/>
                  </a:ext>
                </a:extLst>
              </a:tr>
              <a:tr h="0">
                <a:tc vMerge="1">
                  <a:txBody>
                    <a:bodyPr/>
                    <a:lstStyle/>
                    <a:p>
                      <a:pPr algn="l">
                        <a:lnSpc>
                          <a:spcPts val="1000"/>
                        </a:lnSpc>
                        <a:spcAft>
                          <a:spcPts val="0"/>
                        </a:spcAft>
                      </a:pP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vMerge="1">
                  <a:txBody>
                    <a:bodyPr/>
                    <a:lstStyle/>
                    <a:p>
                      <a:pPr algn="l">
                        <a:lnSpc>
                          <a:spcPts val="1000"/>
                        </a:lnSpc>
                        <a:spcAft>
                          <a:spcPts val="0"/>
                        </a:spcAft>
                      </a:pP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lnSpc>
                          <a:spcPts val="10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spcAft>
                          <a:spcPts val="0"/>
                        </a:spcAft>
                      </a:pPr>
                      <a:r>
                        <a:rPr lang="ja-JP" sz="900" kern="1200">
                          <a:effectLst/>
                          <a:latin typeface="Meiryo UI" panose="020B0604030504040204" pitchFamily="50" charset="-128"/>
                          <a:ea typeface="Meiryo UI" panose="020B0604030504040204" pitchFamily="50" charset="-128"/>
                        </a:rPr>
                        <a:t>－</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6516283"/>
                  </a:ext>
                </a:extLst>
              </a:tr>
              <a:tr h="344171">
                <a:tc>
                  <a:txBody>
                    <a:bodyPr/>
                    <a:lstStyle/>
                    <a:p>
                      <a:pPr algn="l">
                        <a:lnSpc>
                          <a:spcPts val="1000"/>
                        </a:lnSpc>
                        <a:spcAft>
                          <a:spcPts val="0"/>
                        </a:spcAft>
                      </a:pPr>
                      <a:r>
                        <a:rPr lang="en-US" sz="900" kern="1200" dirty="0">
                          <a:effectLst/>
                          <a:latin typeface="Meiryo UI" panose="020B0604030504040204" pitchFamily="50" charset="-128"/>
                          <a:ea typeface="Meiryo UI" panose="020B0604030504040204" pitchFamily="50" charset="-128"/>
                        </a:rPr>
                        <a:t>d.</a:t>
                      </a:r>
                      <a:r>
                        <a:rPr lang="ja-JP" sz="900" kern="1200" dirty="0">
                          <a:effectLst/>
                          <a:latin typeface="Meiryo UI" panose="020B0604030504040204" pitchFamily="50" charset="-128"/>
                          <a:ea typeface="Meiryo UI" panose="020B0604030504040204" pitchFamily="50" charset="-128"/>
                        </a:rPr>
                        <a:t>児童買春又は淫行</a:t>
                      </a:r>
                      <a:r>
                        <a:rPr lang="ja-JP" sz="900" kern="1200" dirty="0" smtClean="0">
                          <a:effectLst/>
                          <a:latin typeface="Meiryo UI" panose="020B0604030504040204" pitchFamily="50" charset="-128"/>
                          <a:ea typeface="Meiryo UI" panose="020B0604030504040204" pitchFamily="50" charset="-128"/>
                        </a:rPr>
                        <a:t>を要求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lnSpc>
                          <a:spcPts val="1000"/>
                        </a:lnSpc>
                        <a:spcAft>
                          <a:spcPts val="0"/>
                        </a:spcAft>
                      </a:pPr>
                      <a:r>
                        <a:rPr lang="ja-JP" sz="900" kern="1200" dirty="0">
                          <a:effectLst/>
                          <a:latin typeface="Meiryo UI" panose="020B0604030504040204" pitchFamily="50" charset="-128"/>
                          <a:ea typeface="Meiryo UI" panose="020B0604030504040204" pitchFamily="50" charset="-128"/>
                        </a:rPr>
                        <a:t>児童ポルノ禁止法　児童買春違反</a:t>
                      </a:r>
                      <a:endParaRPr lang="ja-JP" sz="900" kern="100" dirty="0">
                        <a:effectLst/>
                        <a:latin typeface="Meiryo UI" panose="020B0604030504040204" pitchFamily="50" charset="-128"/>
                        <a:ea typeface="Meiryo UI" panose="020B0604030504040204" pitchFamily="50" charset="-128"/>
                      </a:endParaRPr>
                    </a:p>
                    <a:p>
                      <a:pPr algn="l">
                        <a:lnSpc>
                          <a:spcPts val="1000"/>
                        </a:lnSpc>
                        <a:spcAft>
                          <a:spcPts val="0"/>
                        </a:spcAft>
                      </a:pPr>
                      <a:r>
                        <a:rPr lang="ja-JP" sz="900" kern="1200" dirty="0" smtClean="0">
                          <a:effectLst/>
                          <a:latin typeface="Meiryo UI" panose="020B0604030504040204" pitchFamily="50" charset="-128"/>
                          <a:ea typeface="Meiryo UI" panose="020B0604030504040204" pitchFamily="50" charset="-128"/>
                        </a:rPr>
                        <a:t>児童</a:t>
                      </a:r>
                      <a:r>
                        <a:rPr lang="ja-JP" sz="900" kern="1200" dirty="0">
                          <a:effectLst/>
                          <a:latin typeface="Meiryo UI" panose="020B0604030504040204" pitchFamily="50" charset="-128"/>
                          <a:ea typeface="Meiryo UI" panose="020B0604030504040204" pitchFamily="50" charset="-128"/>
                        </a:rPr>
                        <a:t>福祉法　　 </a:t>
                      </a: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淫行違反</a:t>
                      </a:r>
                      <a:endParaRPr lang="en-US" altLang="ja-JP" sz="900" kern="100" dirty="0" smtClean="0">
                        <a:effectLst/>
                        <a:latin typeface="Meiryo UI" panose="020B0604030504040204" pitchFamily="50" charset="-128"/>
                        <a:ea typeface="Meiryo UI" panose="020B0604030504040204" pitchFamily="50" charset="-128"/>
                      </a:endParaRPr>
                    </a:p>
                    <a:p>
                      <a:pPr algn="l">
                        <a:lnSpc>
                          <a:spcPts val="1000"/>
                        </a:lnSpc>
                        <a:spcAft>
                          <a:spcPts val="0"/>
                        </a:spcAft>
                      </a:pPr>
                      <a:r>
                        <a:rPr lang="ja-JP" sz="900" kern="1200" dirty="0" smtClean="0">
                          <a:effectLst/>
                          <a:latin typeface="Meiryo UI" panose="020B0604030504040204" pitchFamily="50" charset="-128"/>
                          <a:ea typeface="Meiryo UI" panose="020B0604030504040204" pitchFamily="50" charset="-128"/>
                        </a:rPr>
                        <a:t>府</a:t>
                      </a:r>
                      <a:r>
                        <a:rPr lang="ja-JP" sz="900" kern="1200" dirty="0">
                          <a:effectLst/>
                          <a:latin typeface="Meiryo UI" panose="020B0604030504040204" pitchFamily="50" charset="-128"/>
                          <a:ea typeface="Meiryo UI" panose="020B0604030504040204" pitchFamily="50" charset="-128"/>
                        </a:rPr>
                        <a:t>青少年条例　　</a:t>
                      </a: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淫行</a:t>
                      </a:r>
                      <a:r>
                        <a:rPr lang="ja-JP" sz="900" kern="1200" dirty="0">
                          <a:effectLst/>
                          <a:latin typeface="Meiryo UI" panose="020B0604030504040204" pitchFamily="50" charset="-128"/>
                          <a:ea typeface="Meiryo UI" panose="020B0604030504040204" pitchFamily="50" charset="-128"/>
                        </a:rPr>
                        <a:t>・わいせつ</a:t>
                      </a:r>
                      <a:r>
                        <a:rPr lang="ja-JP" sz="900" kern="1200" dirty="0" smtClean="0">
                          <a:effectLst/>
                          <a:latin typeface="Meiryo UI" panose="020B0604030504040204" pitchFamily="50" charset="-128"/>
                          <a:ea typeface="Meiryo UI" panose="020B0604030504040204" pitchFamily="50" charset="-128"/>
                        </a:rPr>
                        <a:t>違反</a:t>
                      </a:r>
                      <a:endParaRPr lang="ja-JP" sz="900" kern="100" dirty="0">
                        <a:effectLst/>
                        <a:latin typeface="Meiryo UI" panose="020B0604030504040204" pitchFamily="50" charset="-128"/>
                        <a:ea typeface="Meiryo UI" panose="020B0604030504040204" pitchFamily="50" charset="-128"/>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lnSpc>
                          <a:spcPts val="10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6659068"/>
                  </a:ext>
                </a:extLst>
              </a:tr>
              <a:tr h="0">
                <a:tc>
                  <a:txBody>
                    <a:bodyPr/>
                    <a:lstStyle/>
                    <a:p>
                      <a:pPr algn="l">
                        <a:lnSpc>
                          <a:spcPts val="1000"/>
                        </a:lnSpc>
                        <a:spcAft>
                          <a:spcPts val="0"/>
                        </a:spcAft>
                      </a:pPr>
                      <a:r>
                        <a:rPr lang="en-US" sz="900" kern="1200" dirty="0">
                          <a:effectLst/>
                          <a:latin typeface="Meiryo UI" panose="020B0604030504040204" pitchFamily="50" charset="-128"/>
                          <a:ea typeface="Meiryo UI" panose="020B0604030504040204" pitchFamily="50" charset="-128"/>
                        </a:rPr>
                        <a:t>e.</a:t>
                      </a:r>
                      <a:r>
                        <a:rPr lang="ja-JP" sz="900" kern="1200" dirty="0">
                          <a:effectLst/>
                          <a:latin typeface="Meiryo UI" panose="020B0604030504040204" pitchFamily="50" charset="-128"/>
                          <a:ea typeface="Meiryo UI" panose="020B0604030504040204" pitchFamily="50" charset="-128"/>
                        </a:rPr>
                        <a:t>デート援助交際</a:t>
                      </a:r>
                      <a:r>
                        <a:rPr lang="en-US" sz="900" kern="1200" dirty="0">
                          <a:effectLst/>
                          <a:latin typeface="Meiryo UI" panose="020B0604030504040204" pitchFamily="50" charset="-128"/>
                          <a:ea typeface="Meiryo UI" panose="020B0604030504040204" pitchFamily="50" charset="-128"/>
                        </a:rPr>
                        <a:t>(</a:t>
                      </a:r>
                      <a:r>
                        <a:rPr lang="ja-JP" sz="900" kern="1200" dirty="0">
                          <a:effectLst/>
                          <a:latin typeface="Meiryo UI" panose="020B0604030504040204" pitchFamily="50" charset="-128"/>
                          <a:ea typeface="Meiryo UI" panose="020B0604030504040204" pitchFamily="50" charset="-128"/>
                        </a:rPr>
                        <a:t>パパ活</a:t>
                      </a:r>
                      <a:r>
                        <a:rPr lang="en-US" sz="900" kern="1200" dirty="0" smtClean="0">
                          <a:effectLst/>
                          <a:latin typeface="Meiryo UI" panose="020B0604030504040204" pitchFamily="50" charset="-128"/>
                          <a:ea typeface="Meiryo UI" panose="020B0604030504040204" pitchFamily="50" charset="-128"/>
                        </a:rPr>
                        <a:t>)</a:t>
                      </a:r>
                      <a:r>
                        <a:rPr lang="ja-JP" sz="900" kern="1200" dirty="0" smtClean="0">
                          <a:effectLst/>
                          <a:latin typeface="Meiryo UI" panose="020B0604030504040204" pitchFamily="50" charset="-128"/>
                          <a:ea typeface="Meiryo UI" panose="020B0604030504040204" pitchFamily="50" charset="-128"/>
                        </a:rPr>
                        <a:t>を</a:t>
                      </a:r>
                      <a:r>
                        <a:rPr lang="ja-JP" sz="900" kern="1200" dirty="0">
                          <a:effectLst/>
                          <a:latin typeface="Meiryo UI" panose="020B0604030504040204" pitchFamily="50" charset="-128"/>
                          <a:ea typeface="Meiryo UI" panose="020B0604030504040204" pitchFamily="50" charset="-128"/>
                        </a:rPr>
                        <a:t>要求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lnSpc>
                          <a:spcPts val="1000"/>
                        </a:lnSpc>
                        <a:spcAft>
                          <a:spcPts val="0"/>
                        </a:spcAft>
                      </a:pPr>
                      <a:r>
                        <a:rPr lang="ja-JP" sz="900" kern="1200" dirty="0">
                          <a:effectLst/>
                          <a:latin typeface="Meiryo UI" panose="020B0604030504040204" pitchFamily="50" charset="-128"/>
                          <a:ea typeface="Meiryo UI" panose="020B0604030504040204" pitchFamily="50" charset="-128"/>
                        </a:rPr>
                        <a:t>規制なし</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lnSpc>
                          <a:spcPts val="10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8597878"/>
                  </a:ext>
                </a:extLst>
              </a:tr>
              <a:tr h="206058">
                <a:tc>
                  <a:txBody>
                    <a:bodyPr/>
                    <a:lstStyle/>
                    <a:p>
                      <a:pPr algn="l">
                        <a:lnSpc>
                          <a:spcPts val="1000"/>
                        </a:lnSpc>
                        <a:spcAft>
                          <a:spcPts val="0"/>
                        </a:spcAft>
                      </a:pPr>
                      <a:r>
                        <a:rPr lang="en-US" sz="900" kern="1200" dirty="0">
                          <a:effectLst/>
                          <a:latin typeface="Meiryo UI" panose="020B0604030504040204" pitchFamily="50" charset="-128"/>
                          <a:ea typeface="Meiryo UI" panose="020B0604030504040204" pitchFamily="50" charset="-128"/>
                        </a:rPr>
                        <a:t>f.</a:t>
                      </a:r>
                      <a:r>
                        <a:rPr lang="ja-JP" sz="900" kern="1200" dirty="0">
                          <a:effectLst/>
                          <a:latin typeface="Meiryo UI" panose="020B0604030504040204" pitchFamily="50" charset="-128"/>
                          <a:ea typeface="Meiryo UI" panose="020B0604030504040204" pitchFamily="50" charset="-128"/>
                        </a:rPr>
                        <a:t>使用済み古物を要求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lnSpc>
                          <a:spcPts val="1000"/>
                        </a:lnSpc>
                        <a:spcAft>
                          <a:spcPts val="0"/>
                        </a:spcAft>
                      </a:pPr>
                      <a:r>
                        <a:rPr lang="ja-JP" sz="900" kern="1200" dirty="0">
                          <a:effectLst/>
                          <a:latin typeface="Meiryo UI" panose="020B0604030504040204" pitchFamily="50" charset="-128"/>
                          <a:ea typeface="Meiryo UI" panose="020B0604030504040204" pitchFamily="50" charset="-128"/>
                        </a:rPr>
                        <a:t>府青少年条例　　着用済み下着の</a:t>
                      </a:r>
                      <a:r>
                        <a:rPr lang="ja-JP" sz="900" kern="1200" dirty="0" smtClean="0">
                          <a:effectLst/>
                          <a:latin typeface="Meiryo UI" panose="020B0604030504040204" pitchFamily="50" charset="-128"/>
                          <a:ea typeface="Meiryo UI" panose="020B0604030504040204" pitchFamily="50" charset="-128"/>
                        </a:rPr>
                        <a:t>買受</a:t>
                      </a:r>
                      <a:endParaRPr lang="en-US" altLang="ja-JP" sz="900" kern="1200" dirty="0" smtClean="0">
                        <a:effectLst/>
                        <a:latin typeface="Meiryo UI" panose="020B0604030504040204" pitchFamily="50" charset="-128"/>
                        <a:ea typeface="Meiryo UI" panose="020B0604030504040204" pitchFamily="50" charset="-128"/>
                      </a:endParaRPr>
                    </a:p>
                    <a:p>
                      <a:pPr algn="l">
                        <a:lnSpc>
                          <a:spcPts val="1000"/>
                        </a:lnSpc>
                        <a:spcAft>
                          <a:spcPts val="0"/>
                        </a:spcAft>
                      </a:pPr>
                      <a:r>
                        <a:rPr lang="en-US" altLang="ja-JP" sz="900" kern="1200" dirty="0" smtClean="0">
                          <a:effectLst/>
                          <a:latin typeface="Meiryo UI" panose="020B0604030504040204" pitchFamily="50" charset="-128"/>
                          <a:ea typeface="Meiryo UI" panose="020B0604030504040204" pitchFamily="50" charset="-128"/>
                        </a:rPr>
                        <a:t>   </a:t>
                      </a: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等</a:t>
                      </a:r>
                      <a:r>
                        <a:rPr lang="ja-JP" sz="900" kern="1200" dirty="0">
                          <a:effectLst/>
                          <a:latin typeface="Meiryo UI" panose="020B0604030504040204" pitchFamily="50" charset="-128"/>
                          <a:ea typeface="Meiryo UI" panose="020B0604030504040204" pitchFamily="50" charset="-128"/>
                        </a:rPr>
                        <a:t>の</a:t>
                      </a:r>
                      <a:r>
                        <a:rPr lang="ja-JP" sz="900" kern="1200" dirty="0" smtClean="0">
                          <a:effectLst/>
                          <a:latin typeface="Meiryo UI" panose="020B0604030504040204" pitchFamily="50" charset="-128"/>
                          <a:ea typeface="Meiryo UI" panose="020B0604030504040204" pitchFamily="50" charset="-128"/>
                        </a:rPr>
                        <a:t>禁止</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000" algn="l">
                        <a:lnSpc>
                          <a:spcPts val="1000"/>
                        </a:lnSpc>
                        <a:spcAft>
                          <a:spcPts val="0"/>
                        </a:spcAft>
                      </a:pPr>
                      <a:r>
                        <a:rPr lang="ja-JP" sz="900" kern="1200" spc="-50" dirty="0">
                          <a:effectLst/>
                          <a:latin typeface="Meiryo UI" panose="020B0604030504040204" pitchFamily="50" charset="-128"/>
                          <a:ea typeface="Meiryo UI" panose="020B0604030504040204" pitchFamily="50" charset="-128"/>
                        </a:rPr>
                        <a:t>同左　着用済み下着の買受等</a:t>
                      </a:r>
                      <a:r>
                        <a:rPr lang="ja-JP" sz="900" kern="1200" spc="-50" dirty="0" smtClean="0">
                          <a:effectLst/>
                          <a:latin typeface="Meiryo UI" panose="020B0604030504040204" pitchFamily="50" charset="-128"/>
                          <a:ea typeface="Meiryo UI" panose="020B0604030504040204" pitchFamily="50" charset="-128"/>
                        </a:rPr>
                        <a:t>の</a:t>
                      </a:r>
                      <a:endParaRPr lang="en-US" altLang="ja-JP" sz="900" kern="1200" spc="-50" dirty="0" smtClean="0">
                        <a:effectLst/>
                        <a:latin typeface="Meiryo UI" panose="020B0604030504040204" pitchFamily="50" charset="-128"/>
                        <a:ea typeface="Meiryo UI" panose="020B0604030504040204" pitchFamily="50" charset="-128"/>
                      </a:endParaRPr>
                    </a:p>
                    <a:p>
                      <a:pPr marL="36000" algn="l">
                        <a:lnSpc>
                          <a:spcPts val="1000"/>
                        </a:lnSpc>
                        <a:spcAft>
                          <a:spcPts val="0"/>
                        </a:spcAft>
                      </a:pPr>
                      <a:r>
                        <a:rPr lang="ja-JP" altLang="en-US" sz="900" kern="1200" spc="-50" dirty="0" smtClean="0">
                          <a:effectLst/>
                          <a:latin typeface="Meiryo UI" panose="020B0604030504040204" pitchFamily="50" charset="-128"/>
                          <a:ea typeface="Meiryo UI" panose="020B0604030504040204" pitchFamily="50" charset="-128"/>
                        </a:rPr>
                        <a:t>　　　　</a:t>
                      </a:r>
                      <a:r>
                        <a:rPr lang="ja-JP" sz="900" kern="1200" spc="-50" dirty="0" smtClean="0">
                          <a:effectLst/>
                          <a:latin typeface="Meiryo UI" panose="020B0604030504040204" pitchFamily="50" charset="-128"/>
                          <a:ea typeface="Meiryo UI" panose="020B0604030504040204" pitchFamily="50" charset="-128"/>
                        </a:rPr>
                        <a:t>勧誘</a:t>
                      </a:r>
                      <a:r>
                        <a:rPr lang="ja-JP" sz="900" kern="1200" spc="-50" dirty="0">
                          <a:effectLst/>
                          <a:latin typeface="Meiryo UI" panose="020B0604030504040204" pitchFamily="50" charset="-128"/>
                          <a:ea typeface="Meiryo UI" panose="020B0604030504040204" pitchFamily="50" charset="-128"/>
                        </a:rPr>
                        <a:t>行為の</a:t>
                      </a:r>
                      <a:r>
                        <a:rPr lang="ja-JP" sz="900" kern="1200" spc="-50" dirty="0" smtClean="0">
                          <a:effectLst/>
                          <a:latin typeface="Meiryo UI" panose="020B0604030504040204" pitchFamily="50" charset="-128"/>
                          <a:ea typeface="Meiryo UI" panose="020B0604030504040204" pitchFamily="50" charset="-128"/>
                        </a:rPr>
                        <a:t>禁止</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2977909"/>
                  </a:ext>
                </a:extLst>
              </a:tr>
            </a:tbl>
          </a:graphicData>
        </a:graphic>
      </p:graphicFrame>
      <p:sp>
        <p:nvSpPr>
          <p:cNvPr id="49" name="テキスト ボックス 48"/>
          <p:cNvSpPr txBox="1"/>
          <p:nvPr/>
        </p:nvSpPr>
        <p:spPr>
          <a:xfrm>
            <a:off x="6557735" y="504409"/>
            <a:ext cx="6548665" cy="538609"/>
          </a:xfrm>
          <a:prstGeom prst="rect">
            <a:avLst/>
          </a:prstGeom>
          <a:solidFill>
            <a:schemeClr val="bg1"/>
          </a:solidFill>
          <a:ln w="19050">
            <a:solidFill>
              <a:schemeClr val="tx1"/>
            </a:solidFill>
          </a:ln>
        </p:spPr>
        <p:txBody>
          <a:bodyPr wrap="square" lIns="0" tIns="0" rIns="0" bIns="0" rtlCol="0">
            <a:spAutoFit/>
          </a:bodyPr>
          <a:lstStyle/>
          <a:p>
            <a:pPr>
              <a:lnSpc>
                <a:spcPts val="1000"/>
              </a:lnSpc>
            </a:pPr>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35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上</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の個人の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やり取りで</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あるため第三者の介入が困難</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な上、</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要求手口が日々巧妙化していること</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5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被害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の未然防止の観点からは現行法令のみでは十分でないこと</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23812" y="7730450"/>
            <a:ext cx="6471067" cy="1850400"/>
          </a:xfrm>
          <a:prstGeom prst="rect">
            <a:avLst/>
          </a:prstGeom>
          <a:noFill/>
          <a:ln w="19050">
            <a:solidFill>
              <a:schemeClr val="tx1"/>
            </a:solidFill>
          </a:ln>
        </p:spPr>
        <p:txBody>
          <a:bodyPr wrap="square" lIns="0" tIns="0" rIns="0" bIns="0" rtlCol="0" anchor="t">
            <a:spAutoFit/>
          </a:bodyPr>
          <a:lstStyle/>
          <a:p>
            <a:pPr>
              <a:lnSpc>
                <a:spcPts val="1000"/>
              </a:lnSpc>
            </a:pPr>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国及び事業者の主な取組</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① 国において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児童の性的搾取等に係る対策の基本計画（子供の性被害防止プラン）</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を決定（</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H29.4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・関係省庁合同の広報</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啓発</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活動（リーフレット、啓発動画等）、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相談窓口の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周知（都道府県警の少年相談窓口等）</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・インターネット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ホットラインセンターによる違法有害情報の警察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への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通報、プロバイダ</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等への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削除要請（警察庁委託事業）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3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② ＳＮＳ事業者等が 「青少年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ネット利用環境整備協</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議会」 を設立（</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H29.7</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に起因する青少年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被害の防止のための取組</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を業界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全体で推進（ガイドラインの策定等）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600"/>
              </a:spcBef>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の主な</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取組</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①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スマホサミット、ネット・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安全教室</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、キャンペーン等による周知・啓発</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② 教員、地域の親学習リーダー、青少年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指導員等</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への具体的な被害事例等の周知及び注意喚起の指導要請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③ 国への法改正等の要望（単独要望（</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H30.3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）、近畿ブロック知事会（</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H30.7</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）、全国知事会（</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H30.8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）ほか）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8575" y="504825"/>
            <a:ext cx="6467533" cy="6972630"/>
          </a:xfrm>
          <a:prstGeom prst="rect">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dirty="0"/>
          </a:p>
        </p:txBody>
      </p:sp>
      <p:sp>
        <p:nvSpPr>
          <p:cNvPr id="218" name="正方形/長方形 217"/>
          <p:cNvSpPr/>
          <p:nvPr/>
        </p:nvSpPr>
        <p:spPr>
          <a:xfrm>
            <a:off x="28054" y="28122"/>
            <a:ext cx="13069888" cy="274524"/>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SNS</a:t>
            </a: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コミュニティサイト）等に起因した青少年の性的搾取等への対応に</a:t>
            </a: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ついて　～ 特別</a:t>
            </a:r>
            <a:r>
              <a:rPr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部会</a:t>
            </a: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報告書（概要）～</a:t>
            </a:r>
            <a:endParaRPr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11250389" y="36764"/>
            <a:ext cx="1889349" cy="2572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回総会資料２</a:t>
            </a:r>
            <a:endPar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bwMode="hidden">
          <a:xfrm>
            <a:off x="3790176" y="790819"/>
            <a:ext cx="2627137" cy="282269"/>
          </a:xfrm>
          <a:prstGeom prst="roundRect">
            <a:avLst>
              <a:gd name="adj" fmla="val 30218"/>
            </a:avLst>
          </a:prstGeom>
          <a:noFill/>
          <a:ln>
            <a:noFill/>
          </a:ln>
        </p:spPr>
        <p:style>
          <a:lnRef idx="2">
            <a:schemeClr val="accent1"/>
          </a:lnRef>
          <a:fillRef idx="1">
            <a:schemeClr val="lt1"/>
          </a:fillRef>
          <a:effectRef idx="0">
            <a:schemeClr val="accent1"/>
          </a:effectRef>
          <a:fontRef idx="minor">
            <a:schemeClr val="dk1"/>
          </a:fontRef>
        </p:style>
        <p:txBody>
          <a:bodyPr lIns="0" tIns="36000" rIns="0" bIns="36000" rtlCol="0" anchor="ctr"/>
          <a:lstStyle/>
          <a:p>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罪種別の被害児童数の割合（</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24451" y="696648"/>
            <a:ext cx="5602708" cy="141064"/>
          </a:xfrm>
          <a:prstGeom prst="rect">
            <a:avLst/>
          </a:prstGeom>
          <a:noFill/>
          <a:ln w="9525">
            <a:noFill/>
          </a:ln>
        </p:spPr>
        <p:txBody>
          <a:bodyPr wrap="square" lIns="0" tIns="0" rIns="0" bIns="0" rtlCol="0">
            <a:spAutoFit/>
          </a:bodyPr>
          <a:lstStyle/>
          <a:p>
            <a:pPr>
              <a:lnSpc>
                <a:spcPts val="11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等に起因する</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事犯</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16982" y="383060"/>
            <a:ext cx="5040000" cy="252000"/>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1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等に起因した青少年の性的搾取等の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現状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（報告書 </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P2</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51" name="角丸四角形 50"/>
          <p:cNvSpPr/>
          <p:nvPr/>
        </p:nvSpPr>
        <p:spPr>
          <a:xfrm>
            <a:off x="14287" y="7609213"/>
            <a:ext cx="5040000" cy="252000"/>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2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被害</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防止のための現行の主な</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取組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（報告書 </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P7</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56" name="テキスト ボックス 55"/>
          <p:cNvSpPr txBox="1"/>
          <p:nvPr/>
        </p:nvSpPr>
        <p:spPr>
          <a:xfrm>
            <a:off x="19050" y="2729100"/>
            <a:ext cx="6610350" cy="161583"/>
          </a:xfrm>
          <a:prstGeom prst="rect">
            <a:avLst/>
          </a:prstGeom>
          <a:noFill/>
          <a:ln w="9525">
            <a:noFill/>
          </a:ln>
        </p:spPr>
        <p:txBody>
          <a:bodyPr wrap="square" lIns="0" tIns="0" rIns="0" bIns="0" rtlCol="0">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自画撮り</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被害</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（児童ポルノ</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事件の内数）</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遭った児童の推移（人）</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（出典：警察庁ホームページ「</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STOP!</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子ども</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の性被害」）</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6553153" y="1323975"/>
            <a:ext cx="6562292" cy="8258175"/>
          </a:xfrm>
          <a:prstGeom prst="rect">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Ins="36000" rtlCol="0" anchor="t" anchorCtr="0"/>
          <a:lstStyle/>
          <a:p>
            <a:pPr>
              <a:lnSpc>
                <a:spcPts val="7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200"/>
              </a:spcBef>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自画</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撮り</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被害や児童</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買春</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等の多様な性的搾取について、その未然防止の観点から更</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なる対策が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600"/>
              </a:spcBef>
              <a:spcAft>
                <a:spcPts val="200"/>
              </a:spcAft>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被害防止に向けた教育・啓発、相談機能等の充実・強化</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日々巧妙化する手口に対処するため、青少年自身が危険性</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を見極める力を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高めるための教育</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啓発や問題</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が起こった</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時</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に適切に対応できるよう相談機能の充実</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・強化が必要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① 青少年の主体的な取組による教育・啓発の充実</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インターネット</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に潜む</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危険性やその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対応策に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ついて異年齢の青少年が共に議論</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する</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スマホサミットが効果的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・このような取組手法等を電子教材として配布する現在の取組を通じて、市町村</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や学校</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単位の取組が広がる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ことを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期待</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適切な情報提供による効果的な教育・啓発</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な被害事例や要求手口</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等を分かりやすく伝えるため、動画</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の活用</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や</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等による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情報発信</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効果的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・学校における情報リテラシー教育の中で取り扱う等の工夫</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や非行</a:t>
            </a:r>
            <a:r>
              <a:rPr lang="ja-JP" altLang="en-US" sz="1050">
                <a:latin typeface="Meiryo UI" panose="020B0604030504040204" pitchFamily="50" charset="-128"/>
                <a:ea typeface="Meiryo UI" panose="020B0604030504040204" pitchFamily="50" charset="-128"/>
                <a:cs typeface="Meiryo UI" panose="020B0604030504040204" pitchFamily="50" charset="-128"/>
              </a:rPr>
              <a:t>防止</a:t>
            </a:r>
            <a:r>
              <a:rPr lang="ja-JP" altLang="en-US" sz="1050" smtClean="0">
                <a:latin typeface="Meiryo UI" panose="020B0604030504040204" pitchFamily="50" charset="-128"/>
                <a:ea typeface="Meiryo UI" panose="020B0604030504040204" pitchFamily="50" charset="-128"/>
                <a:cs typeface="Meiryo UI" panose="020B0604030504040204" pitchFamily="50" charset="-128"/>
              </a:rPr>
              <a:t>・犯罪被害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防止教室の活用も</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③ インターネットに潜む危険性やフィルタリングの意義に関する保護者の知識向上</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・インターネット利用に関する家庭で</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ルールづくりや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フィルタリング利用の必要性</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に関する機運醸成が必要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・インターネット利用に関する家庭等での話し合いに必要</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な教材等の情報提供が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重要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④ 相談機能等の充実・強化（相談しやすい環境づくり）</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・相談機関に様々なチャンネル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からアクセス</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できる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よう、多様な機関が連携</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できる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体制を整備する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・相談員</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に具体的なトラブル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事例やその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対応方法等について研修を行い、相談対応の充実を図る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ことが必要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⑤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事業者等との連携</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・上記取組を効果的に進めるため、危険からの回避策等についてノウハウを有する</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事業者等との連携が欠かせない</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900"/>
              </a:spcBef>
              <a:spcAft>
                <a:spcPts val="200"/>
              </a:spcAft>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２</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国への法改正等の働きかけ</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インターネット上の行為に対する規制は地域限定の条例では限界があることから、国に対し法改正等を働きかけるべき</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① 青少年に対する性犯罪の重罰化</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・要求行為への規制について、国において児童ポルノ禁止法の規制（児童ポルノ製造罪等）と一体的に検討すべき</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・被害抑止のためには児童ポルノ禁止法の重罰化で対応すべき（法令の在り方としてより相応しい）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・青少年の性犯罪に対する規制については、国において児童ポルノ禁止法や児童福祉法等も含めて議論すべき</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② フィルタリング利用の</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義務化</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・青少年インターネット環境</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整備法を改正し、フィルタリングを保護者</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の判断に委ねること</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なく義務化することを検討すべき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③ </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事業者等への</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要請</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・被害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防止</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のための技術的対応に関する</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事業者</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等の一層</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の自主規制</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を国において要請されることを期待する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900"/>
              </a:spcBef>
              <a:spcAft>
                <a:spcPts val="200"/>
              </a:spcAft>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３</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条例による</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上記の取組と併せて、被害の未然防止の観点から府として可能な限りの対策を講じるため、条例による対応も必要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インターネット上の行為の特質と条例による規制の問題点</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・要求行為を事前に把握することは困難なことや隠語の横行が想定されることなどから、規制の実効性に疑問がある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・規制には課題があるものの、被害の実態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考えれば可能な限りの対策を講じるため条例による対応も必要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・条例で規制することにより、「要求</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する者が悪い」と</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いう明確</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なメッセージを発信</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する意義</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大きい</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自画撮り被害防止のための規制（</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左表 </a:t>
            </a:r>
            <a:r>
              <a:rPr lang="en-US" altLang="ja-JP" sz="1050" b="1" dirty="0" err="1" smtClean="0">
                <a:latin typeface="Meiryo UI" panose="020B0604030504040204" pitchFamily="50" charset="-128"/>
                <a:ea typeface="Meiryo UI" panose="020B0604030504040204" pitchFamily="50" charset="-128"/>
                <a:cs typeface="Meiryo UI" panose="020B0604030504040204" pitchFamily="50" charset="-128"/>
              </a:rPr>
              <a:t>a,b</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規制する行為及び</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対象</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威迫等の手段</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用いず好意</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抱かせて要求するなど様々であるため、要求行為を方法</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の如何にかかわらず禁止す</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べき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・交際</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相手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や友人の場合であっても画像</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拡散の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リスク等がある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ことから、要求相手との関係を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問わず何人</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も対象とす</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べき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罰則に</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・罰則を付すか否かは両論あるものの、被害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実態や犯罪</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手口を踏まえ、悪質性の高い要求行為は罰則を付すのが適当</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⇒拒絶しているにもかかわらず要求 ／ 威迫し、欺き、困惑させて要求 ／ 対償を供与し又はその約束をして要求</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自画撮り要求以外の性的搾取等に係る規制の在り方（</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左表 </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c</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f</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・構成要件など更に検討すべき点が存在することから、法的な対応に</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ついては今後更に議論を深める必要</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がある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・いずれの性的搾取等についても教育啓発等の取組を充実していくことが重要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7" name="グループ化 6"/>
          <p:cNvGrpSpPr/>
          <p:nvPr/>
        </p:nvGrpSpPr>
        <p:grpSpPr>
          <a:xfrm>
            <a:off x="68795" y="2960023"/>
            <a:ext cx="3390129" cy="1617942"/>
            <a:chOff x="71263" y="2836542"/>
            <a:chExt cx="3390129" cy="1728746"/>
          </a:xfrm>
        </p:grpSpPr>
        <p:graphicFrame>
          <p:nvGraphicFramePr>
            <p:cNvPr id="54" name="グラフ 53"/>
            <p:cNvGraphicFramePr>
              <a:graphicFrameLocks/>
            </p:cNvGraphicFramePr>
            <p:nvPr>
              <p:extLst>
                <p:ext uri="{D42A27DB-BD31-4B8C-83A1-F6EECF244321}">
                  <p14:modId xmlns:p14="http://schemas.microsoft.com/office/powerpoint/2010/main" val="492857571"/>
                </p:ext>
              </p:extLst>
            </p:nvPr>
          </p:nvGraphicFramePr>
          <p:xfrm>
            <a:off x="71263" y="2836542"/>
            <a:ext cx="3390129" cy="1728746"/>
          </p:xfrm>
          <a:graphic>
            <a:graphicData uri="http://schemas.openxmlformats.org/drawingml/2006/chart">
              <c:chart xmlns:c="http://schemas.openxmlformats.org/drawingml/2006/chart" xmlns:r="http://schemas.openxmlformats.org/officeDocument/2006/relationships" r:id="rId3"/>
            </a:graphicData>
          </a:graphic>
        </p:graphicFrame>
        <p:sp>
          <p:nvSpPr>
            <p:cNvPr id="39" name="正方形/長方形 38"/>
            <p:cNvSpPr/>
            <p:nvPr/>
          </p:nvSpPr>
          <p:spPr>
            <a:xfrm>
              <a:off x="785786" y="4081008"/>
              <a:ext cx="947287" cy="1965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800" b="1" dirty="0">
                  <a:latin typeface="Meiryo UI" panose="020B0604030504040204" pitchFamily="50" charset="-128"/>
                  <a:ea typeface="Meiryo UI" panose="020B0604030504040204" pitchFamily="50" charset="-128"/>
                </a:rPr>
                <a:t>うちＳＮＳ起因</a:t>
              </a:r>
            </a:p>
          </p:txBody>
        </p:sp>
        <p:cxnSp>
          <p:nvCxnSpPr>
            <p:cNvPr id="6" name="直線コネクタ 5"/>
            <p:cNvCxnSpPr/>
            <p:nvPr/>
          </p:nvCxnSpPr>
          <p:spPr>
            <a:xfrm>
              <a:off x="1102606" y="3312194"/>
              <a:ext cx="242887" cy="3154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V="1">
              <a:off x="1240718" y="3818157"/>
              <a:ext cx="111639" cy="303133"/>
            </a:xfrm>
            <a:prstGeom prst="line">
              <a:avLst/>
            </a:prstGeom>
          </p:spPr>
          <p:style>
            <a:lnRef idx="1">
              <a:schemeClr val="accent1"/>
            </a:lnRef>
            <a:fillRef idx="0">
              <a:schemeClr val="accent1"/>
            </a:fillRef>
            <a:effectRef idx="0">
              <a:schemeClr val="accent1"/>
            </a:effectRef>
            <a:fontRef idx="minor">
              <a:schemeClr val="tx1"/>
            </a:fontRef>
          </p:style>
        </p:cxnSp>
        <p:sp>
          <p:nvSpPr>
            <p:cNvPr id="63" name="正方形/長方形 62"/>
            <p:cNvSpPr/>
            <p:nvPr/>
          </p:nvSpPr>
          <p:spPr>
            <a:xfrm>
              <a:off x="1669948" y="4116933"/>
              <a:ext cx="1789162" cy="16238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ja-JP" altLang="en-US" sz="800" b="1" dirty="0">
                  <a:latin typeface="Meiryo UI" panose="020B0604030504040204" pitchFamily="50" charset="-128"/>
                  <a:ea typeface="Meiryo UI" panose="020B0604030504040204" pitchFamily="50" charset="-128"/>
                </a:rPr>
                <a:t>大阪府の自画撮り被害児童数</a:t>
              </a:r>
            </a:p>
          </p:txBody>
        </p:sp>
      </p:grpSp>
      <p:sp>
        <p:nvSpPr>
          <p:cNvPr id="42" name="角丸四角形 41"/>
          <p:cNvSpPr/>
          <p:nvPr/>
        </p:nvSpPr>
        <p:spPr>
          <a:xfrm>
            <a:off x="6542232" y="1198335"/>
            <a:ext cx="5040000" cy="252000"/>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４ 　課題</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への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対応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（報告書 </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P10</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1" name="正方形/長方形 30"/>
          <p:cNvSpPr/>
          <p:nvPr/>
        </p:nvSpPr>
        <p:spPr bwMode="hidden">
          <a:xfrm>
            <a:off x="3405701" y="2939696"/>
            <a:ext cx="3131011" cy="43010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94320" tIns="47160" rIns="94320" bIns="47160" rtlCol="0" anchor="ct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自画撮り被害とは、騙されたり脅されたりして青少年が自分の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裸等をスマートフォン等で撮影させられた上、</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等で送らされ</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る</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被害のこと。</a:t>
            </a:r>
          </a:p>
        </p:txBody>
      </p:sp>
      <p:sp>
        <p:nvSpPr>
          <p:cNvPr id="32" name="角丸四角形 31"/>
          <p:cNvSpPr/>
          <p:nvPr/>
        </p:nvSpPr>
        <p:spPr bwMode="hidden">
          <a:xfrm>
            <a:off x="-71436" y="4578948"/>
            <a:ext cx="5447752" cy="212127"/>
          </a:xfrm>
          <a:prstGeom prst="roundRect">
            <a:avLst>
              <a:gd name="adj" fmla="val 1660"/>
            </a:avLst>
          </a:prstGeom>
          <a:noFill/>
          <a:ln>
            <a:noFill/>
          </a:ln>
        </p:spPr>
        <p:style>
          <a:lnRef idx="2">
            <a:schemeClr val="accent1"/>
          </a:lnRef>
          <a:fillRef idx="1">
            <a:schemeClr val="lt1"/>
          </a:fillRef>
          <a:effectRef idx="0">
            <a:schemeClr val="accent1"/>
          </a:effectRef>
          <a:fontRef idx="minor">
            <a:schemeClr val="dk1"/>
          </a:fontRef>
        </p:style>
        <p:txBody>
          <a:bodyPr lIns="94320" tIns="47160" rIns="94320" bIns="47160" rtlCol="0" anchor="ctr"/>
          <a:lstStyle/>
          <a:p>
            <a:pPr>
              <a:lnSpc>
                <a:spcPts val="13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性的</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搾取等の類型と関連する主な法令</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74952" y="7117280"/>
            <a:ext cx="6421156" cy="374461"/>
          </a:xfrm>
          <a:prstGeom prst="rect">
            <a:avLst/>
          </a:prstGeom>
        </p:spPr>
        <p:txBody>
          <a:bodyPr wrap="square">
            <a:spAutoFit/>
          </a:bodyPr>
          <a:lstStyle/>
          <a:p>
            <a:pPr>
              <a:lnSpc>
                <a:spcPts val="1100"/>
              </a:lnSpc>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等の</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誰もが閲覧できる公開領域への書き込みでターゲットを物色。反応のあった青少年を非公開領域での</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個別のやり</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取り</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に誘導。更に親密なやり取りを重ねる中で掴んだ個人情報や秘密等に付け込み被害へ発展、拡散</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8" name="グラフ 37"/>
          <p:cNvGraphicFramePr>
            <a:graphicFrameLocks/>
          </p:cNvGraphicFramePr>
          <p:nvPr>
            <p:extLst>
              <p:ext uri="{D42A27DB-BD31-4B8C-83A1-F6EECF244321}">
                <p14:modId xmlns:p14="http://schemas.microsoft.com/office/powerpoint/2010/main" val="1099053410"/>
              </p:ext>
            </p:extLst>
          </p:nvPr>
        </p:nvGraphicFramePr>
        <p:xfrm>
          <a:off x="103250" y="964462"/>
          <a:ext cx="3621569" cy="1788515"/>
        </p:xfrm>
        <a:graphic>
          <a:graphicData uri="http://schemas.openxmlformats.org/drawingml/2006/chart">
            <c:chart xmlns:c="http://schemas.openxmlformats.org/drawingml/2006/chart" xmlns:r="http://schemas.openxmlformats.org/officeDocument/2006/relationships" r:id="rId4"/>
          </a:graphicData>
        </a:graphic>
      </p:graphicFrame>
      <p:sp>
        <p:nvSpPr>
          <p:cNvPr id="66" name="テキスト ボックス 65"/>
          <p:cNvSpPr txBox="1"/>
          <p:nvPr/>
        </p:nvSpPr>
        <p:spPr>
          <a:xfrm>
            <a:off x="2681437" y="1860215"/>
            <a:ext cx="498570" cy="130638"/>
          </a:xfrm>
          <a:prstGeom prst="rect">
            <a:avLst/>
          </a:prstGeom>
          <a:noFill/>
          <a:ln w="9525">
            <a:noFill/>
          </a:ln>
        </p:spPr>
        <p:txBody>
          <a:bodyPr wrap="square" lIns="0" tIns="0" rIns="0" bIns="0" rtlCol="0">
            <a:spAutoFit/>
          </a:bodyPr>
          <a:lstStyle/>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SNS</a:t>
            </a:r>
          </a:p>
        </p:txBody>
      </p:sp>
      <p:sp>
        <p:nvSpPr>
          <p:cNvPr id="67" name="テキスト ボックス 66"/>
          <p:cNvSpPr txBox="1"/>
          <p:nvPr/>
        </p:nvSpPr>
        <p:spPr>
          <a:xfrm>
            <a:off x="457980" y="2018404"/>
            <a:ext cx="973206" cy="130638"/>
          </a:xfrm>
          <a:prstGeom prst="rect">
            <a:avLst/>
          </a:prstGeom>
          <a:noFill/>
          <a:ln w="9525">
            <a:noFill/>
          </a:ln>
        </p:spPr>
        <p:txBody>
          <a:bodyPr wrap="square" lIns="0" tIns="0" rIns="0" bIns="0" rtlCol="0">
            <a:spAutoFit/>
          </a:bodyPr>
          <a:lstStyle/>
          <a:p>
            <a:pPr>
              <a:lnSpc>
                <a:spcPts val="11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出会い系サイト</a:t>
            </a: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グラフ 52"/>
          <p:cNvGraphicFramePr>
            <a:graphicFrameLocks/>
          </p:cNvGraphicFramePr>
          <p:nvPr>
            <p:extLst>
              <p:ext uri="{D42A27DB-BD31-4B8C-83A1-F6EECF244321}">
                <p14:modId xmlns:p14="http://schemas.microsoft.com/office/powerpoint/2010/main" val="3553549279"/>
              </p:ext>
            </p:extLst>
          </p:nvPr>
        </p:nvGraphicFramePr>
        <p:xfrm>
          <a:off x="3847325" y="1029156"/>
          <a:ext cx="2577813" cy="1591720"/>
        </p:xfrm>
        <a:graphic>
          <a:graphicData uri="http://schemas.openxmlformats.org/drawingml/2006/chart">
            <c:chart xmlns:c="http://schemas.openxmlformats.org/drawingml/2006/chart" xmlns:r="http://schemas.openxmlformats.org/officeDocument/2006/relationships" r:id="rId5"/>
          </a:graphicData>
        </a:graphic>
      </p:graphicFrame>
      <p:cxnSp>
        <p:nvCxnSpPr>
          <p:cNvPr id="9" name="直線コネクタ 8"/>
          <p:cNvCxnSpPr/>
          <p:nvPr/>
        </p:nvCxnSpPr>
        <p:spPr>
          <a:xfrm>
            <a:off x="2786063" y="1552575"/>
            <a:ext cx="61912" cy="3095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H="1">
            <a:off x="1069604" y="1709738"/>
            <a:ext cx="111496" cy="290232"/>
          </a:xfrm>
          <a:prstGeom prst="line">
            <a:avLst/>
          </a:prstGeom>
        </p:spPr>
        <p:style>
          <a:lnRef idx="1">
            <a:schemeClr val="accent1"/>
          </a:lnRef>
          <a:fillRef idx="0">
            <a:schemeClr val="accent1"/>
          </a:fillRef>
          <a:effectRef idx="0">
            <a:schemeClr val="accent1"/>
          </a:effectRef>
          <a:fontRef idx="minor">
            <a:schemeClr val="tx1"/>
          </a:fontRef>
        </p:style>
      </p:cxnSp>
      <p:grpSp>
        <p:nvGrpSpPr>
          <p:cNvPr id="11" name="Group 4"/>
          <p:cNvGrpSpPr>
            <a:grpSpLocks noChangeAspect="1"/>
          </p:cNvGrpSpPr>
          <p:nvPr/>
        </p:nvGrpSpPr>
        <p:grpSpPr bwMode="auto">
          <a:xfrm>
            <a:off x="3461756" y="3307627"/>
            <a:ext cx="3019426" cy="1333853"/>
            <a:chOff x="2109" y="2324"/>
            <a:chExt cx="1950" cy="912"/>
          </a:xfrm>
        </p:grpSpPr>
        <p:sp>
          <p:nvSpPr>
            <p:cNvPr id="12" name="AutoShape 3"/>
            <p:cNvSpPr>
              <a:spLocks noChangeAspect="1" noChangeArrowheads="1" noTextEdit="1"/>
            </p:cNvSpPr>
            <p:nvPr/>
          </p:nvSpPr>
          <p:spPr bwMode="auto">
            <a:xfrm>
              <a:off x="2153" y="2324"/>
              <a:ext cx="1878" cy="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9" y="2448"/>
              <a:ext cx="516" cy="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4" y="2620"/>
              <a:ext cx="915" cy="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2"/>
            <p:cNvSpPr>
              <a:spLocks noChangeArrowheads="1"/>
            </p:cNvSpPr>
            <p:nvPr/>
          </p:nvSpPr>
          <p:spPr bwMode="auto">
            <a:xfrm>
              <a:off x="2769" y="248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a:endParaRPr lang="ja-JP" altLang="ja-JP" sz="1800" dirty="0"/>
            </a:p>
          </p:txBody>
        </p:sp>
        <p:pic>
          <p:nvPicPr>
            <p:cNvPr id="1038" name="Picture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25" y="2395"/>
              <a:ext cx="380" cy="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Oval 15"/>
            <p:cNvSpPr>
              <a:spLocks noChangeArrowheads="1"/>
            </p:cNvSpPr>
            <p:nvPr/>
          </p:nvSpPr>
          <p:spPr bwMode="auto">
            <a:xfrm>
              <a:off x="2585" y="2578"/>
              <a:ext cx="5" cy="166"/>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 name="Oval 16"/>
            <p:cNvSpPr>
              <a:spLocks noChangeArrowheads="1"/>
            </p:cNvSpPr>
            <p:nvPr/>
          </p:nvSpPr>
          <p:spPr bwMode="auto">
            <a:xfrm>
              <a:off x="2585" y="2578"/>
              <a:ext cx="5" cy="166"/>
            </a:xfrm>
            <a:prstGeom prst="ellipse">
              <a:avLst/>
            </a:prstGeom>
            <a:noFill/>
            <a:ln w="20638" cap="flat">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17"/>
            <p:cNvSpPr>
              <a:spLocks/>
            </p:cNvSpPr>
            <p:nvPr/>
          </p:nvSpPr>
          <p:spPr bwMode="auto">
            <a:xfrm>
              <a:off x="2158" y="3045"/>
              <a:ext cx="1883" cy="106"/>
            </a:xfrm>
            <a:custGeom>
              <a:avLst/>
              <a:gdLst>
                <a:gd name="T0" fmla="*/ 0 w 6144"/>
                <a:gd name="T1" fmla="*/ 48 h 288"/>
                <a:gd name="T2" fmla="*/ 48 w 6144"/>
                <a:gd name="T3" fmla="*/ 0 h 288"/>
                <a:gd name="T4" fmla="*/ 6096 w 6144"/>
                <a:gd name="T5" fmla="*/ 0 h 288"/>
                <a:gd name="T6" fmla="*/ 6144 w 6144"/>
                <a:gd name="T7" fmla="*/ 48 h 288"/>
                <a:gd name="T8" fmla="*/ 6144 w 6144"/>
                <a:gd name="T9" fmla="*/ 240 h 288"/>
                <a:gd name="T10" fmla="*/ 6096 w 6144"/>
                <a:gd name="T11" fmla="*/ 288 h 288"/>
                <a:gd name="T12" fmla="*/ 48 w 6144"/>
                <a:gd name="T13" fmla="*/ 288 h 288"/>
                <a:gd name="T14" fmla="*/ 0 w 6144"/>
                <a:gd name="T15" fmla="*/ 240 h 288"/>
                <a:gd name="T16" fmla="*/ 0 w 6144"/>
                <a:gd name="T17" fmla="*/ 4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44" h="288">
                  <a:moveTo>
                    <a:pt x="0" y="48"/>
                  </a:moveTo>
                  <a:cubicBezTo>
                    <a:pt x="0" y="22"/>
                    <a:pt x="22" y="0"/>
                    <a:pt x="48" y="0"/>
                  </a:cubicBezTo>
                  <a:lnTo>
                    <a:pt x="6096" y="0"/>
                  </a:lnTo>
                  <a:cubicBezTo>
                    <a:pt x="6123" y="0"/>
                    <a:pt x="6144" y="22"/>
                    <a:pt x="6144" y="48"/>
                  </a:cubicBezTo>
                  <a:lnTo>
                    <a:pt x="6144" y="240"/>
                  </a:lnTo>
                  <a:cubicBezTo>
                    <a:pt x="6144" y="267"/>
                    <a:pt x="6123" y="288"/>
                    <a:pt x="6096" y="288"/>
                  </a:cubicBezTo>
                  <a:lnTo>
                    <a:pt x="48" y="288"/>
                  </a:lnTo>
                  <a:cubicBezTo>
                    <a:pt x="22" y="288"/>
                    <a:pt x="0" y="267"/>
                    <a:pt x="0" y="240"/>
                  </a:cubicBezTo>
                  <a:lnTo>
                    <a:pt x="0" y="48"/>
                  </a:lnTo>
                  <a:close/>
                </a:path>
              </a:pathLst>
            </a:custGeom>
            <a:noFill/>
            <a:ln w="20638" cap="flat">
              <a:solidFill>
                <a:srgbClr val="E46C0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Rectangle 18"/>
            <p:cNvSpPr>
              <a:spLocks noChangeArrowheads="1"/>
            </p:cNvSpPr>
            <p:nvPr/>
          </p:nvSpPr>
          <p:spPr bwMode="auto">
            <a:xfrm>
              <a:off x="2332" y="306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a:endParaRPr lang="ja-JP" altLang="ja-JP" sz="1800" dirty="0"/>
            </a:p>
          </p:txBody>
        </p:sp>
        <p:sp>
          <p:nvSpPr>
            <p:cNvPr id="25" name="Rectangle 19"/>
            <p:cNvSpPr>
              <a:spLocks noChangeArrowheads="1"/>
            </p:cNvSpPr>
            <p:nvPr/>
          </p:nvSpPr>
          <p:spPr bwMode="auto">
            <a:xfrm>
              <a:off x="2155" y="3056"/>
              <a:ext cx="19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送ってしまえば、送らせた者は児ポ法（製造罪）違反となる</a:t>
              </a:r>
              <a:endParaRPr lang="ja-JP"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Freeform 27"/>
            <p:cNvSpPr>
              <a:spLocks/>
            </p:cNvSpPr>
            <p:nvPr/>
          </p:nvSpPr>
          <p:spPr bwMode="auto">
            <a:xfrm>
              <a:off x="3152" y="2824"/>
              <a:ext cx="885" cy="152"/>
            </a:xfrm>
            <a:custGeom>
              <a:avLst/>
              <a:gdLst>
                <a:gd name="T0" fmla="*/ 0 w 2624"/>
                <a:gd name="T1" fmla="*/ 176 h 389"/>
                <a:gd name="T2" fmla="*/ 43 w 2624"/>
                <a:gd name="T3" fmla="*/ 133 h 389"/>
                <a:gd name="T4" fmla="*/ 1531 w 2624"/>
                <a:gd name="T5" fmla="*/ 133 h 389"/>
                <a:gd name="T6" fmla="*/ 1731 w 2624"/>
                <a:gd name="T7" fmla="*/ 0 h 389"/>
                <a:gd name="T8" fmla="*/ 2187 w 2624"/>
                <a:gd name="T9" fmla="*/ 133 h 389"/>
                <a:gd name="T10" fmla="*/ 2582 w 2624"/>
                <a:gd name="T11" fmla="*/ 133 h 389"/>
                <a:gd name="T12" fmla="*/ 2624 w 2624"/>
                <a:gd name="T13" fmla="*/ 176 h 389"/>
                <a:gd name="T14" fmla="*/ 2624 w 2624"/>
                <a:gd name="T15" fmla="*/ 176 h 389"/>
                <a:gd name="T16" fmla="*/ 2624 w 2624"/>
                <a:gd name="T17" fmla="*/ 176 h 389"/>
                <a:gd name="T18" fmla="*/ 2624 w 2624"/>
                <a:gd name="T19" fmla="*/ 240 h 389"/>
                <a:gd name="T20" fmla="*/ 2624 w 2624"/>
                <a:gd name="T21" fmla="*/ 347 h 389"/>
                <a:gd name="T22" fmla="*/ 2582 w 2624"/>
                <a:gd name="T23" fmla="*/ 389 h 389"/>
                <a:gd name="T24" fmla="*/ 2187 w 2624"/>
                <a:gd name="T25" fmla="*/ 389 h 389"/>
                <a:gd name="T26" fmla="*/ 1531 w 2624"/>
                <a:gd name="T27" fmla="*/ 389 h 389"/>
                <a:gd name="T28" fmla="*/ 1531 w 2624"/>
                <a:gd name="T29" fmla="*/ 389 h 389"/>
                <a:gd name="T30" fmla="*/ 43 w 2624"/>
                <a:gd name="T31" fmla="*/ 389 h 389"/>
                <a:gd name="T32" fmla="*/ 0 w 2624"/>
                <a:gd name="T33" fmla="*/ 347 h 389"/>
                <a:gd name="T34" fmla="*/ 0 w 2624"/>
                <a:gd name="T35" fmla="*/ 240 h 389"/>
                <a:gd name="T36" fmla="*/ 0 w 2624"/>
                <a:gd name="T37" fmla="*/ 176 h 389"/>
                <a:gd name="T38" fmla="*/ 0 w 2624"/>
                <a:gd name="T39" fmla="*/ 176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624" h="389">
                  <a:moveTo>
                    <a:pt x="0" y="176"/>
                  </a:moveTo>
                  <a:cubicBezTo>
                    <a:pt x="0" y="153"/>
                    <a:pt x="20" y="133"/>
                    <a:pt x="43" y="133"/>
                  </a:cubicBezTo>
                  <a:lnTo>
                    <a:pt x="1531" y="133"/>
                  </a:lnTo>
                  <a:lnTo>
                    <a:pt x="1731" y="0"/>
                  </a:lnTo>
                  <a:lnTo>
                    <a:pt x="2187" y="133"/>
                  </a:lnTo>
                  <a:lnTo>
                    <a:pt x="2582" y="133"/>
                  </a:lnTo>
                  <a:cubicBezTo>
                    <a:pt x="2605" y="133"/>
                    <a:pt x="2624" y="153"/>
                    <a:pt x="2624" y="176"/>
                  </a:cubicBezTo>
                  <a:lnTo>
                    <a:pt x="2624" y="176"/>
                  </a:lnTo>
                  <a:lnTo>
                    <a:pt x="2624" y="176"/>
                  </a:lnTo>
                  <a:lnTo>
                    <a:pt x="2624" y="240"/>
                  </a:lnTo>
                  <a:lnTo>
                    <a:pt x="2624" y="347"/>
                  </a:lnTo>
                  <a:cubicBezTo>
                    <a:pt x="2624" y="370"/>
                    <a:pt x="2605" y="389"/>
                    <a:pt x="2582" y="389"/>
                  </a:cubicBezTo>
                  <a:lnTo>
                    <a:pt x="2187" y="389"/>
                  </a:lnTo>
                  <a:lnTo>
                    <a:pt x="1531" y="389"/>
                  </a:lnTo>
                  <a:lnTo>
                    <a:pt x="1531" y="389"/>
                  </a:lnTo>
                  <a:lnTo>
                    <a:pt x="43" y="389"/>
                  </a:lnTo>
                  <a:cubicBezTo>
                    <a:pt x="20" y="389"/>
                    <a:pt x="0" y="370"/>
                    <a:pt x="0" y="347"/>
                  </a:cubicBezTo>
                  <a:lnTo>
                    <a:pt x="0" y="240"/>
                  </a:lnTo>
                  <a:lnTo>
                    <a:pt x="0" y="176"/>
                  </a:lnTo>
                  <a:lnTo>
                    <a:pt x="0" y="176"/>
                  </a:lnTo>
                  <a:close/>
                </a:path>
              </a:pathLst>
            </a:custGeom>
            <a:noFill/>
            <a:ln w="20638" cap="flat">
              <a:solidFill>
                <a:srgbClr val="F7964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Rectangle 28"/>
            <p:cNvSpPr>
              <a:spLocks noChangeArrowheads="1"/>
            </p:cNvSpPr>
            <p:nvPr/>
          </p:nvSpPr>
          <p:spPr bwMode="auto">
            <a:xfrm>
              <a:off x="3155" y="2889"/>
              <a:ext cx="89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a:r>
                <a:rPr lang="ja-JP" altLang="en-US" sz="900" b="1" dirty="0">
                  <a:latin typeface="Meiryo UI" panose="020B0604030504040204" pitchFamily="50" charset="-128"/>
                  <a:ea typeface="Meiryo UI" panose="020B0604030504040204" pitchFamily="50" charset="-128"/>
                  <a:cs typeface="Meiryo UI" panose="020B0604030504040204" pitchFamily="50" charset="-128"/>
                </a:rPr>
                <a:t>２</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送らなければ嫌われるかも</a:t>
              </a:r>
              <a:endParaRPr lang="ja-JP"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Freeform 9"/>
            <p:cNvSpPr>
              <a:spLocks/>
            </p:cNvSpPr>
            <p:nvPr/>
          </p:nvSpPr>
          <p:spPr bwMode="auto">
            <a:xfrm rot="179514">
              <a:off x="2569" y="2350"/>
              <a:ext cx="1119" cy="230"/>
            </a:xfrm>
            <a:custGeom>
              <a:avLst/>
              <a:gdLst>
                <a:gd name="T0" fmla="*/ 1759 w 3739"/>
                <a:gd name="T1" fmla="*/ 42 h 641"/>
                <a:gd name="T2" fmla="*/ 142 w 3739"/>
                <a:gd name="T3" fmla="*/ 635 h 641"/>
                <a:gd name="T4" fmla="*/ 14 w 3739"/>
                <a:gd name="T5" fmla="*/ 641 h 641"/>
                <a:gd name="T6" fmla="*/ 1695 w 3739"/>
                <a:gd name="T7" fmla="*/ 45 h 641"/>
                <a:gd name="T8" fmla="*/ 1823 w 3739"/>
                <a:gd name="T9" fmla="*/ 39 h 641"/>
                <a:gd name="T10" fmla="*/ 3489 w 3739"/>
                <a:gd name="T11" fmla="*/ 335 h 641"/>
                <a:gd name="T12" fmla="*/ 3739 w 3739"/>
                <a:gd name="T13" fmla="*/ 322 h 641"/>
                <a:gd name="T14" fmla="*/ 3491 w 3739"/>
                <a:gd name="T15" fmla="*/ 468 h 641"/>
                <a:gd name="T16" fmla="*/ 3112 w 3739"/>
                <a:gd name="T17" fmla="*/ 353 h 641"/>
                <a:gd name="T18" fmla="*/ 3361 w 3739"/>
                <a:gd name="T19" fmla="*/ 341 h 641"/>
                <a:gd name="T20" fmla="*/ 1695 w 3739"/>
                <a:gd name="T21" fmla="*/ 45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39" h="641">
                  <a:moveTo>
                    <a:pt x="1759" y="42"/>
                  </a:moveTo>
                  <a:cubicBezTo>
                    <a:pt x="843" y="98"/>
                    <a:pt x="128" y="360"/>
                    <a:pt x="142" y="635"/>
                  </a:cubicBezTo>
                  <a:lnTo>
                    <a:pt x="14" y="641"/>
                  </a:lnTo>
                  <a:cubicBezTo>
                    <a:pt x="0" y="359"/>
                    <a:pt x="753" y="92"/>
                    <a:pt x="1695" y="45"/>
                  </a:cubicBezTo>
                  <a:lnTo>
                    <a:pt x="1823" y="39"/>
                  </a:lnTo>
                  <a:cubicBezTo>
                    <a:pt x="2594" y="0"/>
                    <a:pt x="3277" y="121"/>
                    <a:pt x="3489" y="335"/>
                  </a:cubicBezTo>
                  <a:lnTo>
                    <a:pt x="3739" y="322"/>
                  </a:lnTo>
                  <a:lnTo>
                    <a:pt x="3491" y="468"/>
                  </a:lnTo>
                  <a:lnTo>
                    <a:pt x="3112" y="353"/>
                  </a:lnTo>
                  <a:lnTo>
                    <a:pt x="3361" y="341"/>
                  </a:lnTo>
                  <a:cubicBezTo>
                    <a:pt x="3150" y="128"/>
                    <a:pt x="2466" y="6"/>
                    <a:pt x="1695" y="45"/>
                  </a:cubicBezTo>
                </a:path>
              </a:pathLst>
            </a:custGeom>
            <a:solidFill>
              <a:schemeClr val="tx2"/>
            </a:solidFill>
            <a:ln w="19050" cap="flat">
              <a:solidFill>
                <a:srgbClr val="1F497D"/>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 name="Freeform 10"/>
            <p:cNvSpPr>
              <a:spLocks/>
            </p:cNvSpPr>
            <p:nvPr/>
          </p:nvSpPr>
          <p:spPr bwMode="auto">
            <a:xfrm>
              <a:off x="2635" y="2481"/>
              <a:ext cx="901" cy="118"/>
            </a:xfrm>
            <a:custGeom>
              <a:avLst/>
              <a:gdLst>
                <a:gd name="T0" fmla="*/ 0 w 2976"/>
                <a:gd name="T1" fmla="*/ 54 h 320"/>
                <a:gd name="T2" fmla="*/ 54 w 2976"/>
                <a:gd name="T3" fmla="*/ 0 h 320"/>
                <a:gd name="T4" fmla="*/ 2923 w 2976"/>
                <a:gd name="T5" fmla="*/ 0 h 320"/>
                <a:gd name="T6" fmla="*/ 2976 w 2976"/>
                <a:gd name="T7" fmla="*/ 54 h 320"/>
                <a:gd name="T8" fmla="*/ 2976 w 2976"/>
                <a:gd name="T9" fmla="*/ 267 h 320"/>
                <a:gd name="T10" fmla="*/ 2923 w 2976"/>
                <a:gd name="T11" fmla="*/ 320 h 320"/>
                <a:gd name="T12" fmla="*/ 54 w 2976"/>
                <a:gd name="T13" fmla="*/ 320 h 320"/>
                <a:gd name="T14" fmla="*/ 0 w 2976"/>
                <a:gd name="T15" fmla="*/ 267 h 320"/>
                <a:gd name="T16" fmla="*/ 0 w 2976"/>
                <a:gd name="T17" fmla="*/ 5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76" h="320">
                  <a:moveTo>
                    <a:pt x="0" y="54"/>
                  </a:moveTo>
                  <a:cubicBezTo>
                    <a:pt x="0" y="24"/>
                    <a:pt x="24" y="0"/>
                    <a:pt x="54" y="0"/>
                  </a:cubicBezTo>
                  <a:lnTo>
                    <a:pt x="2923" y="0"/>
                  </a:lnTo>
                  <a:cubicBezTo>
                    <a:pt x="2953" y="0"/>
                    <a:pt x="2976" y="24"/>
                    <a:pt x="2976" y="54"/>
                  </a:cubicBezTo>
                  <a:lnTo>
                    <a:pt x="2976" y="267"/>
                  </a:lnTo>
                  <a:cubicBezTo>
                    <a:pt x="2976" y="297"/>
                    <a:pt x="2953" y="320"/>
                    <a:pt x="2923" y="320"/>
                  </a:cubicBezTo>
                  <a:lnTo>
                    <a:pt x="54" y="320"/>
                  </a:lnTo>
                  <a:cubicBezTo>
                    <a:pt x="24" y="320"/>
                    <a:pt x="0" y="297"/>
                    <a:pt x="0" y="267"/>
                  </a:cubicBezTo>
                  <a:lnTo>
                    <a:pt x="0" y="54"/>
                  </a:lnTo>
                  <a:close/>
                </a:path>
              </a:pathLst>
            </a:custGeom>
            <a:noFill/>
            <a:ln w="20638" cap="flat">
              <a:solidFill>
                <a:srgbClr val="E46C0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Rectangle 11"/>
            <p:cNvSpPr>
              <a:spLocks noChangeArrowheads="1"/>
            </p:cNvSpPr>
            <p:nvPr/>
          </p:nvSpPr>
          <p:spPr bwMode="auto">
            <a:xfrm>
              <a:off x="2629" y="2498"/>
              <a:ext cx="9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a:r>
                <a:rPr lang="ja-JP" altLang="en-US" sz="900" b="1"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裸の画像を送るよう求める</a:t>
              </a:r>
              <a:endParaRPr lang="ja-JP"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0" name="角丸四角形 49"/>
          <p:cNvSpPr/>
          <p:nvPr/>
        </p:nvSpPr>
        <p:spPr>
          <a:xfrm>
            <a:off x="6545680" y="381905"/>
            <a:ext cx="5040000" cy="252000"/>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３ 　被害</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防止に向けた</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課題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（報告書 </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P9</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3" name="正方形/長方形 2"/>
          <p:cNvSpPr/>
          <p:nvPr/>
        </p:nvSpPr>
        <p:spPr>
          <a:xfrm>
            <a:off x="51140" y="890921"/>
            <a:ext cx="1886405" cy="157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700"/>
              </a:lnSpc>
            </a:pPr>
            <a:r>
              <a:rPr kumimoji="1" lang="en-US" altLang="ja-JP" sz="1050" b="1" dirty="0" smtClean="0">
                <a:solidFill>
                  <a:schemeClr val="tx1"/>
                </a:solidFill>
                <a:latin typeface="Meiryo UI" panose="020B0604030504040204" pitchFamily="50" charset="-128"/>
                <a:ea typeface="Meiryo UI" panose="020B0604030504040204" pitchFamily="50" charset="-128"/>
              </a:rPr>
              <a:t>【</a:t>
            </a:r>
            <a:r>
              <a:rPr kumimoji="1" lang="ja-JP" altLang="en-US" sz="1050" b="1" dirty="0" smtClean="0">
                <a:solidFill>
                  <a:schemeClr val="tx1"/>
                </a:solidFill>
                <a:latin typeface="Meiryo UI" panose="020B0604030504040204" pitchFamily="50" charset="-128"/>
                <a:ea typeface="Meiryo UI" panose="020B0604030504040204" pitchFamily="50" charset="-128"/>
              </a:rPr>
              <a:t>被害児童数の推移（人）</a:t>
            </a:r>
            <a:r>
              <a:rPr kumimoji="1" lang="en-US" altLang="ja-JP" sz="1050" b="1" dirty="0" smtClean="0">
                <a:solidFill>
                  <a:schemeClr val="tx1"/>
                </a:solidFill>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1708231" y="831454"/>
            <a:ext cx="1952779" cy="218458"/>
          </a:xfrm>
          <a:prstGeom prst="rect">
            <a:avLst/>
          </a:prstGeom>
        </p:spPr>
        <p:txBody>
          <a:bodyPr wrap="none">
            <a:spAutoFit/>
          </a:bodyPr>
          <a:lstStyle/>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（出典：警察庁</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H30.4.26</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広報資料）　</a:t>
            </a: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546392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9742</TotalTime>
  <Words>408</Words>
  <Application>Microsoft Office PowerPoint</Application>
  <PresentationFormat>ユーザー設定</PresentationFormat>
  <Paragraphs>151</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ゴシック</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886</cp:revision>
  <cp:lastPrinted>2018-11-19T01:50:44Z</cp:lastPrinted>
  <dcterms:created xsi:type="dcterms:W3CDTF">2016-07-29T04:45:02Z</dcterms:created>
  <dcterms:modified xsi:type="dcterms:W3CDTF">2018-11-22T09:20:42Z</dcterms:modified>
</cp:coreProperties>
</file>