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6"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0" d="100"/>
          <a:sy n="80" d="100"/>
        </p:scale>
        <p:origin x="-1110" y="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A4CF2C-F39F-437C-AC96-679775B2807C}" type="datetimeFigureOut">
              <a:rPr kumimoji="1" lang="ja-JP" altLang="en-US" smtClean="0"/>
              <a:t>2018/9/27</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F78758-82B3-4270-946A-BFC5B71749D4}" type="slidenum">
              <a:rPr kumimoji="1" lang="ja-JP" altLang="en-US" smtClean="0"/>
              <a:t>‹#›</a:t>
            </a:fld>
            <a:endParaRPr kumimoji="1" lang="ja-JP" altLang="en-US"/>
          </a:p>
        </p:txBody>
      </p:sp>
    </p:spTree>
    <p:extLst>
      <p:ext uri="{BB962C8B-B14F-4D97-AF65-F5344CB8AC3E}">
        <p14:creationId xmlns:p14="http://schemas.microsoft.com/office/powerpoint/2010/main" val="26342607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7454212-14D7-4EA9-9E1D-AF2B9EE41230}" type="datetime1">
              <a:rPr kumimoji="1" lang="ja-JP" altLang="en-US" smtClean="0"/>
              <a:t>2018/9/27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D09F826-A79A-4867-9FF5-DD28539F5B44}" type="slidenum">
              <a:rPr kumimoji="1" lang="ja-JP" altLang="en-US" smtClean="0"/>
              <a:t>‹#›</a:t>
            </a:fld>
            <a:endParaRPr kumimoji="1" lang="ja-JP" altLang="en-US"/>
          </a:p>
        </p:txBody>
      </p:sp>
    </p:spTree>
    <p:extLst>
      <p:ext uri="{BB962C8B-B14F-4D97-AF65-F5344CB8AC3E}">
        <p14:creationId xmlns:p14="http://schemas.microsoft.com/office/powerpoint/2010/main" val="3739021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829B660-B7E8-4BE4-92B8-BC241321587C}" type="datetime1">
              <a:rPr kumimoji="1" lang="ja-JP" altLang="en-US" smtClean="0"/>
              <a:t>2018/9/27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D09F826-A79A-4867-9FF5-DD28539F5B44}" type="slidenum">
              <a:rPr kumimoji="1" lang="ja-JP" altLang="en-US" smtClean="0"/>
              <a:t>‹#›</a:t>
            </a:fld>
            <a:endParaRPr kumimoji="1" lang="ja-JP" altLang="en-US"/>
          </a:p>
        </p:txBody>
      </p:sp>
    </p:spTree>
    <p:extLst>
      <p:ext uri="{BB962C8B-B14F-4D97-AF65-F5344CB8AC3E}">
        <p14:creationId xmlns:p14="http://schemas.microsoft.com/office/powerpoint/2010/main" val="1212341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15A8859-7BB7-4D13-8526-CFA173CEC8B3}" type="datetime1">
              <a:rPr kumimoji="1" lang="ja-JP" altLang="en-US" smtClean="0"/>
              <a:t>2018/9/27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D09F826-A79A-4867-9FF5-DD28539F5B44}" type="slidenum">
              <a:rPr kumimoji="1" lang="ja-JP" altLang="en-US" smtClean="0"/>
              <a:t>‹#›</a:t>
            </a:fld>
            <a:endParaRPr kumimoji="1" lang="ja-JP" altLang="en-US"/>
          </a:p>
        </p:txBody>
      </p:sp>
    </p:spTree>
    <p:extLst>
      <p:ext uri="{BB962C8B-B14F-4D97-AF65-F5344CB8AC3E}">
        <p14:creationId xmlns:p14="http://schemas.microsoft.com/office/powerpoint/2010/main" val="1245778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C4B48AB-CB5B-42CD-8DEA-8E92DD05BB90}" type="datetime1">
              <a:rPr kumimoji="1" lang="ja-JP" altLang="en-US" smtClean="0"/>
              <a:t>2018/9/27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D09F826-A79A-4867-9FF5-DD28539F5B44}" type="slidenum">
              <a:rPr kumimoji="1" lang="ja-JP" altLang="en-US" smtClean="0"/>
              <a:t>‹#›</a:t>
            </a:fld>
            <a:endParaRPr kumimoji="1" lang="ja-JP" altLang="en-US"/>
          </a:p>
        </p:txBody>
      </p:sp>
    </p:spTree>
    <p:extLst>
      <p:ext uri="{BB962C8B-B14F-4D97-AF65-F5344CB8AC3E}">
        <p14:creationId xmlns:p14="http://schemas.microsoft.com/office/powerpoint/2010/main" val="3618852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5D17EC58-BF8D-4CE0-BDB6-B70781D34AA6}" type="datetime1">
              <a:rPr kumimoji="1" lang="ja-JP" altLang="en-US" smtClean="0"/>
              <a:t>2018/9/27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D09F826-A79A-4867-9FF5-DD28539F5B44}" type="slidenum">
              <a:rPr kumimoji="1" lang="ja-JP" altLang="en-US" smtClean="0"/>
              <a:t>‹#›</a:t>
            </a:fld>
            <a:endParaRPr kumimoji="1" lang="ja-JP" altLang="en-US"/>
          </a:p>
        </p:txBody>
      </p:sp>
    </p:spTree>
    <p:extLst>
      <p:ext uri="{BB962C8B-B14F-4D97-AF65-F5344CB8AC3E}">
        <p14:creationId xmlns:p14="http://schemas.microsoft.com/office/powerpoint/2010/main" val="282754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9C161FA2-A11F-4DA3-898B-898DB035AFF1}" type="datetime1">
              <a:rPr kumimoji="1" lang="ja-JP" altLang="en-US" smtClean="0"/>
              <a:t>2018/9/27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D09F826-A79A-4867-9FF5-DD28539F5B44}" type="slidenum">
              <a:rPr kumimoji="1" lang="ja-JP" altLang="en-US" smtClean="0"/>
              <a:t>‹#›</a:t>
            </a:fld>
            <a:endParaRPr kumimoji="1" lang="ja-JP" altLang="en-US"/>
          </a:p>
        </p:txBody>
      </p:sp>
    </p:spTree>
    <p:extLst>
      <p:ext uri="{BB962C8B-B14F-4D97-AF65-F5344CB8AC3E}">
        <p14:creationId xmlns:p14="http://schemas.microsoft.com/office/powerpoint/2010/main" val="2213261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AFD9490E-59C1-4F5B-AF3C-F000E5FC577C}" type="datetime1">
              <a:rPr kumimoji="1" lang="ja-JP" altLang="en-US" smtClean="0"/>
              <a:t>2018/9/27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D09F826-A79A-4867-9FF5-DD28539F5B44}" type="slidenum">
              <a:rPr kumimoji="1" lang="ja-JP" altLang="en-US" smtClean="0"/>
              <a:t>‹#›</a:t>
            </a:fld>
            <a:endParaRPr kumimoji="1" lang="ja-JP" altLang="en-US"/>
          </a:p>
        </p:txBody>
      </p:sp>
    </p:spTree>
    <p:extLst>
      <p:ext uri="{BB962C8B-B14F-4D97-AF65-F5344CB8AC3E}">
        <p14:creationId xmlns:p14="http://schemas.microsoft.com/office/powerpoint/2010/main" val="1372111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FB48241-D31C-46CA-920D-378837F2175C}" type="datetime1">
              <a:rPr kumimoji="1" lang="ja-JP" altLang="en-US" smtClean="0"/>
              <a:t>2018/9/27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D09F826-A79A-4867-9FF5-DD28539F5B44}" type="slidenum">
              <a:rPr kumimoji="1" lang="ja-JP" altLang="en-US" smtClean="0"/>
              <a:t>‹#›</a:t>
            </a:fld>
            <a:endParaRPr kumimoji="1" lang="ja-JP" altLang="en-US"/>
          </a:p>
        </p:txBody>
      </p:sp>
    </p:spTree>
    <p:extLst>
      <p:ext uri="{BB962C8B-B14F-4D97-AF65-F5344CB8AC3E}">
        <p14:creationId xmlns:p14="http://schemas.microsoft.com/office/powerpoint/2010/main" val="3309065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A7252C-B10B-43D6-9192-F8F87E410C23}" type="datetime1">
              <a:rPr kumimoji="1" lang="ja-JP" altLang="en-US" smtClean="0"/>
              <a:t>2018/9/27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D09F826-A79A-4867-9FF5-DD28539F5B44}" type="slidenum">
              <a:rPr kumimoji="1" lang="ja-JP" altLang="en-US" smtClean="0"/>
              <a:t>‹#›</a:t>
            </a:fld>
            <a:endParaRPr kumimoji="1" lang="ja-JP" altLang="en-US"/>
          </a:p>
        </p:txBody>
      </p:sp>
    </p:spTree>
    <p:extLst>
      <p:ext uri="{BB962C8B-B14F-4D97-AF65-F5344CB8AC3E}">
        <p14:creationId xmlns:p14="http://schemas.microsoft.com/office/powerpoint/2010/main" val="3485310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A9E44EA-2CF8-4DD0-8F24-960CF5458759}" type="datetime1">
              <a:rPr kumimoji="1" lang="ja-JP" altLang="en-US" smtClean="0"/>
              <a:t>2018/9/27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D09F826-A79A-4867-9FF5-DD28539F5B44}" type="slidenum">
              <a:rPr kumimoji="1" lang="ja-JP" altLang="en-US" smtClean="0"/>
              <a:t>‹#›</a:t>
            </a:fld>
            <a:endParaRPr kumimoji="1" lang="ja-JP" altLang="en-US"/>
          </a:p>
        </p:txBody>
      </p:sp>
    </p:spTree>
    <p:extLst>
      <p:ext uri="{BB962C8B-B14F-4D97-AF65-F5344CB8AC3E}">
        <p14:creationId xmlns:p14="http://schemas.microsoft.com/office/powerpoint/2010/main" val="2040727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7B94737-B384-4C15-B539-7D8539BEC363}" type="datetime1">
              <a:rPr kumimoji="1" lang="ja-JP" altLang="en-US" smtClean="0"/>
              <a:t>2018/9/27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D09F826-A79A-4867-9FF5-DD28539F5B44}" type="slidenum">
              <a:rPr kumimoji="1" lang="ja-JP" altLang="en-US" smtClean="0"/>
              <a:t>‹#›</a:t>
            </a:fld>
            <a:endParaRPr kumimoji="1" lang="ja-JP" altLang="en-US"/>
          </a:p>
        </p:txBody>
      </p:sp>
    </p:spTree>
    <p:extLst>
      <p:ext uri="{BB962C8B-B14F-4D97-AF65-F5344CB8AC3E}">
        <p14:creationId xmlns:p14="http://schemas.microsoft.com/office/powerpoint/2010/main" val="12586667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C7D9FC-C432-4D5C-B979-0392F3144982}" type="datetime1">
              <a:rPr kumimoji="1" lang="ja-JP" altLang="en-US" smtClean="0"/>
              <a:t>2018/9/27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09F826-A79A-4867-9FF5-DD28539F5B44}" type="slidenum">
              <a:rPr kumimoji="1" lang="ja-JP" altLang="en-US" smtClean="0"/>
              <a:t>‹#›</a:t>
            </a:fld>
            <a:endParaRPr kumimoji="1" lang="ja-JP" altLang="en-US"/>
          </a:p>
        </p:txBody>
      </p:sp>
    </p:spTree>
    <p:extLst>
      <p:ext uri="{BB962C8B-B14F-4D97-AF65-F5344CB8AC3E}">
        <p14:creationId xmlns:p14="http://schemas.microsoft.com/office/powerpoint/2010/main" val="10933260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oecd.org/sti/ieconomy/childrenonline_with_cover.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14325" y="1699022"/>
            <a:ext cx="8543925" cy="1790700"/>
          </a:xfrm>
        </p:spPr>
        <p:txBody>
          <a:bodyPr>
            <a:normAutofit/>
          </a:bodyPr>
          <a:lstStyle/>
          <a:p>
            <a:r>
              <a:rPr lang="ja-JP" altLang="en-US" sz="3200" b="1" dirty="0">
                <a:latin typeface="Meiryo UI" panose="020B0604030504040204" pitchFamily="50" charset="-128"/>
                <a:ea typeface="Meiryo UI" panose="020B0604030504040204" pitchFamily="50" charset="-128"/>
                <a:cs typeface="Meiryo UI" panose="020B0604030504040204" pitchFamily="50" charset="-128"/>
              </a:rPr>
              <a:t>ネット上の子どもたちのリスクと対策について</a:t>
            </a:r>
          </a:p>
        </p:txBody>
      </p:sp>
      <p:sp>
        <p:nvSpPr>
          <p:cNvPr id="3" name="サブタイトル 2"/>
          <p:cNvSpPr>
            <a:spLocks noGrp="1"/>
          </p:cNvSpPr>
          <p:nvPr>
            <p:ph type="subTitle" idx="1"/>
          </p:nvPr>
        </p:nvSpPr>
        <p:spPr>
          <a:xfrm>
            <a:off x="1143000" y="4419600"/>
            <a:ext cx="6858000" cy="1114425"/>
          </a:xfrm>
        </p:spPr>
        <p:txBody>
          <a:bodyPr>
            <a:noAutofit/>
          </a:bodyPr>
          <a:lstStyle/>
          <a:p>
            <a:r>
              <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rPr>
              <a:t>2018</a:t>
            </a: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月</a:t>
            </a:r>
            <a:endPar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青少年ネット利用環境整備協議会</a:t>
            </a: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タイトル 1"/>
          <p:cNvSpPr txBox="1">
            <a:spLocks/>
          </p:cNvSpPr>
          <p:nvPr/>
        </p:nvSpPr>
        <p:spPr>
          <a:xfrm>
            <a:off x="517814" y="1166271"/>
            <a:ext cx="6858000" cy="428193"/>
          </a:xfrm>
          <a:prstGeom prst="rect">
            <a:avLst/>
          </a:prstGeom>
        </p:spPr>
        <p:txBody>
          <a:bodyPr vert="horz" lIns="68580" tIns="34290" rIns="68580" bIns="3429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ja-JP" sz="1800" dirty="0">
                <a:latin typeface="Meiryo UI" panose="020B0604030504040204" pitchFamily="50" charset="-128"/>
                <a:ea typeface="Meiryo UI" panose="020B0604030504040204" pitchFamily="50" charset="-128"/>
                <a:cs typeface="Meiryo UI" panose="020B0604030504040204" pitchFamily="50" charset="-128"/>
              </a:rPr>
              <a:t>平成</a:t>
            </a:r>
            <a:r>
              <a:rPr lang="en-US" altLang="ja-JP" sz="1800" dirty="0">
                <a:latin typeface="Meiryo UI" panose="020B0604030504040204" pitchFamily="50" charset="-128"/>
                <a:ea typeface="Meiryo UI" panose="020B0604030504040204" pitchFamily="50" charset="-128"/>
                <a:cs typeface="Meiryo UI" panose="020B0604030504040204" pitchFamily="50" charset="-128"/>
              </a:rPr>
              <a:t>30</a:t>
            </a:r>
            <a:r>
              <a:rPr lang="ja-JP" altLang="ja-JP" sz="1800" dirty="0">
                <a:latin typeface="Meiryo UI" panose="020B0604030504040204" pitchFamily="50" charset="-128"/>
                <a:ea typeface="Meiryo UI" panose="020B0604030504040204" pitchFamily="50" charset="-128"/>
                <a:cs typeface="Meiryo UI" panose="020B0604030504040204" pitchFamily="50" charset="-128"/>
              </a:rPr>
              <a:t>年度第３回大阪府青少年健全育成審議会特別部会</a:t>
            </a:r>
            <a:endParaRPr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スライド番号プレースホルダー 4"/>
          <p:cNvSpPr>
            <a:spLocks noGrp="1"/>
          </p:cNvSpPr>
          <p:nvPr>
            <p:ph type="sldNum" sz="quarter" idx="12"/>
          </p:nvPr>
        </p:nvSpPr>
        <p:spPr/>
        <p:txBody>
          <a:bodyPr/>
          <a:lstStyle/>
          <a:p>
            <a:fld id="{4D09F826-A79A-4867-9FF5-DD28539F5B44}" type="slidenum">
              <a:rPr kumimoji="1" lang="ja-JP" altLang="en-US" smtClean="0"/>
              <a:t>1</a:t>
            </a:fld>
            <a:endParaRPr kumimoji="1" lang="ja-JP" altLang="en-US"/>
          </a:p>
        </p:txBody>
      </p:sp>
      <p:sp>
        <p:nvSpPr>
          <p:cNvPr id="6" name="正方形/長方形 5"/>
          <p:cNvSpPr/>
          <p:nvPr/>
        </p:nvSpPr>
        <p:spPr>
          <a:xfrm>
            <a:off x="7528214" y="514350"/>
            <a:ext cx="1310986" cy="53340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資料１</a:t>
            </a:r>
            <a:endParaRPr kumimoji="1" lang="ja-JP" altLang="en-US" dirty="0"/>
          </a:p>
        </p:txBody>
      </p:sp>
    </p:spTree>
    <p:extLst>
      <p:ext uri="{BB962C8B-B14F-4D97-AF65-F5344CB8AC3E}">
        <p14:creationId xmlns:p14="http://schemas.microsoft.com/office/powerpoint/2010/main" val="1829330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28650" y="2997199"/>
            <a:ext cx="7886700" cy="3179763"/>
          </a:xfrm>
        </p:spPr>
        <p:txBody>
          <a:bodyPr>
            <a:normAutofit/>
          </a:bodyPr>
          <a:lstStyle/>
          <a:p>
            <a:pPr marL="0" indent="0" algn="ctr">
              <a:buNone/>
            </a:pPr>
            <a:r>
              <a:rPr kumimoji="1" lang="ja-JP" altLang="en-US" sz="3600" dirty="0" smtClean="0">
                <a:latin typeface="Meiryo UI" panose="020B0604030504040204" pitchFamily="50" charset="-128"/>
                <a:ea typeface="Meiryo UI" panose="020B0604030504040204" pitchFamily="50" charset="-128"/>
                <a:cs typeface="Meiryo UI" panose="020B0604030504040204" pitchFamily="50" charset="-128"/>
              </a:rPr>
              <a:t>ご静聴ありがとうございました。</a:t>
            </a:r>
            <a:endParaRPr kumimoji="1" lang="ja-JP" altLang="en-US" sz="3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スライド番号プレースホルダー 4"/>
          <p:cNvSpPr>
            <a:spLocks noGrp="1"/>
          </p:cNvSpPr>
          <p:nvPr>
            <p:ph type="sldNum" sz="quarter" idx="12"/>
          </p:nvPr>
        </p:nvSpPr>
        <p:spPr/>
        <p:txBody>
          <a:bodyPr/>
          <a:lstStyle/>
          <a:p>
            <a:fld id="{4D09F826-A79A-4867-9FF5-DD28539F5B44}" type="slidenum">
              <a:rPr kumimoji="1" lang="ja-JP" altLang="en-US" smtClean="0"/>
              <a:t>10</a:t>
            </a:fld>
            <a:endParaRPr kumimoji="1" lang="ja-JP" altLang="en-US"/>
          </a:p>
        </p:txBody>
      </p:sp>
    </p:spTree>
    <p:extLst>
      <p:ext uri="{BB962C8B-B14F-4D97-AF65-F5344CB8AC3E}">
        <p14:creationId xmlns:p14="http://schemas.microsoft.com/office/powerpoint/2010/main" val="9149442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00050" y="200027"/>
            <a:ext cx="7886700" cy="815974"/>
          </a:xfrm>
        </p:spPr>
        <p:txBody>
          <a:bodyPr>
            <a:normAutofit/>
          </a:bodyPr>
          <a:lstStyle/>
          <a:p>
            <a:r>
              <a:rPr kumimoji="1" lang="ja-JP" altLang="en-US" sz="2800" dirty="0" smtClean="0">
                <a:latin typeface="Meiryo UI" panose="020B0604030504040204" pitchFamily="50" charset="-128"/>
                <a:ea typeface="Meiryo UI" panose="020B0604030504040204" pitchFamily="50" charset="-128"/>
                <a:cs typeface="Meiryo UI" panose="020B0604030504040204" pitchFamily="50" charset="-128"/>
              </a:rPr>
              <a:t>青少年ネット利用環境整備協議会</a:t>
            </a:r>
            <a:endParaRPr kumimoji="1" lang="ja-JP" altLang="en-US" sz="2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コンテンツ プレースホルダー 2"/>
          <p:cNvSpPr>
            <a:spLocks noGrp="1"/>
          </p:cNvSpPr>
          <p:nvPr>
            <p:ph idx="1"/>
          </p:nvPr>
        </p:nvSpPr>
        <p:spPr>
          <a:xfrm>
            <a:off x="528638" y="1400969"/>
            <a:ext cx="7886700" cy="1227931"/>
          </a:xfrm>
        </p:spPr>
        <p:txBody>
          <a:bodyPr>
            <a:normAutofit/>
          </a:bodyPr>
          <a:lstStyle/>
          <a:p>
            <a:pPr marL="0" indent="0">
              <a:buNone/>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児童</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が</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安心・安全に利用できるインターネット環境を</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目指し</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コミュニティサイト</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起因</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する児童被害防止の取り組みを業界全体</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で推進するために</a:t>
            </a:r>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2017</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7</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月に設立。</a:t>
            </a:r>
            <a:endParaRPr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ja-JP" altLang="en-US" sz="2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コンテンツ プレースホルダー 2"/>
          <p:cNvSpPr txBox="1">
            <a:spLocks/>
          </p:cNvSpPr>
          <p:nvPr/>
        </p:nvSpPr>
        <p:spPr>
          <a:xfrm>
            <a:off x="2095500" y="2755503"/>
            <a:ext cx="1714500" cy="2355056"/>
          </a:xfrm>
          <a:prstGeom prst="rect">
            <a:avLst/>
          </a:prstGeom>
        </p:spPr>
        <p:txBody>
          <a:bodyPr vert="horz" lIns="68580" tIns="34290" rIns="68580" bIns="3429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幹事社</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a:t>
            </a: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グリー株式会社</a:t>
            </a: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株式会社サイバーエージェント</a:t>
            </a: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株式会社ディー・エヌ・エー</a:t>
            </a: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フェイスブック ジャパン株式会社</a:t>
            </a: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株式会社ミクシィ</a:t>
            </a:r>
          </a:p>
          <a:p>
            <a:r>
              <a:rPr lang="en-US" altLang="ja-JP" sz="1050" dirty="0">
                <a:latin typeface="Meiryo UI" panose="020B0604030504040204" pitchFamily="50" charset="-128"/>
                <a:ea typeface="Meiryo UI" panose="020B0604030504040204" pitchFamily="50" charset="-128"/>
                <a:cs typeface="Meiryo UI" panose="020B0604030504040204" pitchFamily="50" charset="-128"/>
              </a:rPr>
              <a:t>LINE</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株式会社 </a:t>
            </a:r>
          </a:p>
          <a:p>
            <a:pPr marL="0" indent="0">
              <a:buNone/>
            </a:pP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コンテンツ プレースホルダー 2"/>
          <p:cNvSpPr txBox="1">
            <a:spLocks/>
          </p:cNvSpPr>
          <p:nvPr/>
        </p:nvSpPr>
        <p:spPr>
          <a:xfrm>
            <a:off x="3810000" y="2772169"/>
            <a:ext cx="1552575" cy="3055498"/>
          </a:xfrm>
          <a:prstGeom prst="rect">
            <a:avLst/>
          </a:prstGeom>
        </p:spPr>
        <p:txBody>
          <a:bodyPr vert="horz" lIns="68580" tIns="34290" rIns="68580" bIns="3429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参加企業</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a:t>
            </a: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株式会社イグニス</a:t>
            </a: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ココネ株式会社</a:t>
            </a: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株式会社</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ナナメウエ</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ナノ・コミュニケーション株式会社</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モイ株式会社</a:t>
            </a: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株式会社ユードー</a:t>
            </a: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株式会社</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ITI</a:t>
            </a: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株式会社</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studio C</a:t>
            </a:r>
          </a:p>
          <a:p>
            <a:r>
              <a:rPr lang="en-US" altLang="ja-JP" sz="1050" dirty="0">
                <a:latin typeface="Meiryo UI" panose="020B0604030504040204" pitchFamily="50" charset="-128"/>
                <a:ea typeface="Meiryo UI" panose="020B0604030504040204" pitchFamily="50" charset="-128"/>
                <a:cs typeface="Meiryo UI" panose="020B0604030504040204" pitchFamily="50" charset="-128"/>
              </a:rPr>
              <a:t>Social Town</a:t>
            </a:r>
          </a:p>
          <a:p>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Twitter Japan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株式会社</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1050" dirty="0" err="1" smtClean="0">
                <a:latin typeface="Meiryo UI" panose="020B0604030504040204" pitchFamily="50" charset="-128"/>
                <a:ea typeface="Meiryo UI" panose="020B0604030504040204" pitchFamily="50" charset="-128"/>
                <a:cs typeface="Meiryo UI" panose="020B0604030504040204" pitchFamily="50" charset="-128"/>
              </a:rPr>
              <a:t>Maleo</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コンテンツ プレースホルダー 2"/>
          <p:cNvSpPr txBox="1">
            <a:spLocks/>
          </p:cNvSpPr>
          <p:nvPr/>
        </p:nvSpPr>
        <p:spPr>
          <a:xfrm>
            <a:off x="5286375" y="2762644"/>
            <a:ext cx="1905000" cy="2355056"/>
          </a:xfrm>
          <a:prstGeom prst="rect">
            <a:avLst/>
          </a:prstGeom>
        </p:spPr>
        <p:txBody>
          <a:bodyPr vert="horz" lIns="68580" tIns="34290" rIns="68580" bIns="3429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有識者</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（五十音順）</a:t>
            </a: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小松正（多摩大学情報社会学研究所客員准教授）</a:t>
            </a: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塩田真吾（静岡大学教育学部准教授）</a:t>
            </a: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竹内和雄（兵庫県立大学准教授）</a:t>
            </a: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田代光輝（慶應義塾大学政策メディア研究科特任准教授）</a:t>
            </a:r>
          </a:p>
          <a:p>
            <a:pPr marL="0" indent="0">
              <a:buNone/>
            </a:pP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コンテンツ プレースホルダー 2"/>
          <p:cNvSpPr txBox="1">
            <a:spLocks/>
          </p:cNvSpPr>
          <p:nvPr/>
        </p:nvSpPr>
        <p:spPr>
          <a:xfrm>
            <a:off x="7134225" y="2772169"/>
            <a:ext cx="1752600" cy="2355056"/>
          </a:xfrm>
          <a:prstGeom prst="rect">
            <a:avLst/>
          </a:prstGeom>
        </p:spPr>
        <p:txBody>
          <a:bodyPr vert="horz" lIns="68580" tIns="34290" rIns="68580" bIns="3429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協力官公庁</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警察庁</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en-US" altLang="ja-JP"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協力団体／事務局</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一般</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財団法人 </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情報法制研究所</a:t>
            </a:r>
          </a:p>
          <a:p>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コンテンツ プレースホルダー 2"/>
          <p:cNvSpPr txBox="1">
            <a:spLocks/>
          </p:cNvSpPr>
          <p:nvPr/>
        </p:nvSpPr>
        <p:spPr>
          <a:xfrm>
            <a:off x="400050" y="2772169"/>
            <a:ext cx="1714500" cy="2355056"/>
          </a:xfrm>
          <a:prstGeom prst="rect">
            <a:avLst/>
          </a:prstGeom>
        </p:spPr>
        <p:txBody>
          <a:bodyPr vert="horz" lIns="68580" tIns="34290" rIns="68580" bIns="3429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代表</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宍戸常寿（東京大学大学院法学政治学研究科教授）</a:t>
            </a:r>
          </a:p>
          <a:p>
            <a:pPr marL="0" indent="0">
              <a:buNone/>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p>
          <a:p>
            <a:pPr marL="0" indent="0">
              <a:buNone/>
            </a:pP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スライド番号プレースホルダー 8"/>
          <p:cNvSpPr>
            <a:spLocks noGrp="1"/>
          </p:cNvSpPr>
          <p:nvPr>
            <p:ph type="sldNum" sz="quarter" idx="12"/>
          </p:nvPr>
        </p:nvSpPr>
        <p:spPr/>
        <p:txBody>
          <a:bodyPr/>
          <a:lstStyle/>
          <a:p>
            <a:fld id="{4D09F826-A79A-4867-9FF5-DD28539F5B44}" type="slidenum">
              <a:rPr kumimoji="1" lang="ja-JP" altLang="en-US" smtClean="0"/>
              <a:t>2</a:t>
            </a:fld>
            <a:endParaRPr kumimoji="1" lang="ja-JP" altLang="en-US"/>
          </a:p>
        </p:txBody>
      </p:sp>
      <p:cxnSp>
        <p:nvCxnSpPr>
          <p:cNvPr id="11" name="直線コネクタ 10"/>
          <p:cNvCxnSpPr/>
          <p:nvPr/>
        </p:nvCxnSpPr>
        <p:spPr>
          <a:xfrm>
            <a:off x="215900" y="914401"/>
            <a:ext cx="8559800"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2" name="コンテンツ プレースホルダー 2"/>
          <p:cNvSpPr txBox="1">
            <a:spLocks/>
          </p:cNvSpPr>
          <p:nvPr/>
        </p:nvSpPr>
        <p:spPr>
          <a:xfrm>
            <a:off x="7296150" y="5895974"/>
            <a:ext cx="1752600" cy="311145"/>
          </a:xfrm>
          <a:prstGeom prst="rect">
            <a:avLst/>
          </a:prstGeom>
        </p:spPr>
        <p:txBody>
          <a:bodyPr vert="horz" lIns="68580" tIns="34290" rIns="68580" bIns="3429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2017</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11</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月時点</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p>
        </p:txBody>
      </p:sp>
    </p:spTree>
    <p:extLst>
      <p:ext uri="{BB962C8B-B14F-4D97-AF65-F5344CB8AC3E}">
        <p14:creationId xmlns:p14="http://schemas.microsoft.com/office/powerpoint/2010/main" val="898263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a:spLocks/>
          </p:cNvSpPr>
          <p:nvPr/>
        </p:nvSpPr>
        <p:spPr>
          <a:xfrm>
            <a:off x="3371277" y="2288082"/>
            <a:ext cx="2857386" cy="506882"/>
          </a:xfrm>
          <a:prstGeom prst="roundRect">
            <a:avLst/>
          </a:prstGeom>
          <a:effectLst>
            <a:outerShdw blurRad="50800" dist="38100" dir="2700000" algn="tl" rotWithShape="0">
              <a:srgbClr val="000000">
                <a:alpha val="40000"/>
              </a:srgb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200" b="1" dirty="0" smtClean="0">
                <a:uFillTx/>
                <a:latin typeface="Meiryo UI" panose="020B0604030504040204" pitchFamily="50" charset="-128"/>
                <a:ea typeface="Meiryo UI" panose="020B0604030504040204" pitchFamily="50" charset="-128"/>
                <a:cs typeface="Meiryo UI" panose="020B0604030504040204" pitchFamily="50" charset="-128"/>
              </a:rPr>
              <a:t>Online Risks for</a:t>
            </a:r>
          </a:p>
          <a:p>
            <a:pPr algn="ctr"/>
            <a:r>
              <a:rPr lang="en-US" altLang="ja-JP" sz="1200" b="1" dirty="0" smtClean="0">
                <a:uFillTx/>
                <a:latin typeface="Meiryo UI" panose="020B0604030504040204" pitchFamily="50" charset="-128"/>
                <a:ea typeface="Meiryo UI" panose="020B0604030504040204" pitchFamily="50" charset="-128"/>
                <a:cs typeface="Meiryo UI" panose="020B0604030504040204" pitchFamily="50" charset="-128"/>
              </a:rPr>
              <a:t>Children</a:t>
            </a:r>
            <a:endParaRPr kumimoji="1" lang="ja-JP" altLang="en-US" sz="1200" b="1" dirty="0">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角丸四角形 5"/>
          <p:cNvSpPr>
            <a:spLocks/>
          </p:cNvSpPr>
          <p:nvPr/>
        </p:nvSpPr>
        <p:spPr>
          <a:xfrm>
            <a:off x="1003262" y="3057039"/>
            <a:ext cx="1731647" cy="511422"/>
          </a:xfrm>
          <a:prstGeom prst="roundRect">
            <a:avLst/>
          </a:prstGeom>
          <a:effectLst>
            <a:outerShdw blurRad="50800" dist="38100" dir="2700000" algn="tl" rotWithShape="0">
              <a:srgbClr val="000000">
                <a:alpha val="40000"/>
              </a:srgb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200" b="1" dirty="0" smtClean="0">
                <a:uFillTx/>
                <a:latin typeface="Meiryo UI" panose="020B0604030504040204" pitchFamily="50" charset="-128"/>
                <a:ea typeface="Meiryo UI" panose="020B0604030504040204" pitchFamily="50" charset="-128"/>
                <a:cs typeface="Meiryo UI" panose="020B0604030504040204" pitchFamily="50" charset="-128"/>
              </a:rPr>
              <a:t>Internet</a:t>
            </a:r>
          </a:p>
          <a:p>
            <a:pPr algn="ctr"/>
            <a:r>
              <a:rPr lang="en-US" altLang="ja-JP" sz="1200" b="1" dirty="0" smtClean="0">
                <a:uFillTx/>
                <a:latin typeface="Meiryo UI" panose="020B0604030504040204" pitchFamily="50" charset="-128"/>
                <a:ea typeface="Meiryo UI" panose="020B0604030504040204" pitchFamily="50" charset="-128"/>
                <a:cs typeface="Meiryo UI" panose="020B0604030504040204" pitchFamily="50" charset="-128"/>
              </a:rPr>
              <a:t>technology risks</a:t>
            </a:r>
            <a:endParaRPr kumimoji="1" lang="ja-JP" altLang="en-US" sz="1200" b="1" dirty="0">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角丸四角形 6"/>
          <p:cNvSpPr>
            <a:spLocks/>
          </p:cNvSpPr>
          <p:nvPr/>
        </p:nvSpPr>
        <p:spPr>
          <a:xfrm>
            <a:off x="903561" y="3900179"/>
            <a:ext cx="838791" cy="394653"/>
          </a:xfrm>
          <a:prstGeom prst="roundRect">
            <a:avLst/>
          </a:prstGeom>
          <a:solidFill>
            <a:schemeClr val="bg1"/>
          </a:solidFill>
          <a:effectLst>
            <a:outerShdw blurRad="50800" dist="38100" dir="2700000" algn="tl" rotWithShape="0">
              <a:srgbClr val="000000">
                <a:alpha val="40000"/>
              </a:srgb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000" dirty="0" smtClean="0">
                <a:uFillTx/>
                <a:latin typeface="Meiryo UI" panose="020B0604030504040204" pitchFamily="50" charset="-128"/>
                <a:ea typeface="Meiryo UI" panose="020B0604030504040204" pitchFamily="50" charset="-128"/>
                <a:cs typeface="Meiryo UI" panose="020B0604030504040204" pitchFamily="50" charset="-128"/>
              </a:rPr>
              <a:t>Content </a:t>
            </a:r>
          </a:p>
          <a:p>
            <a:pPr algn="ctr"/>
            <a:r>
              <a:rPr kumimoji="1" lang="en-US" altLang="ja-JP" sz="1000" dirty="0" smtClean="0">
                <a:uFillTx/>
                <a:latin typeface="Meiryo UI" panose="020B0604030504040204" pitchFamily="50" charset="-128"/>
                <a:ea typeface="Meiryo UI" panose="020B0604030504040204" pitchFamily="50" charset="-128"/>
                <a:cs typeface="Meiryo UI" panose="020B0604030504040204" pitchFamily="50" charset="-128"/>
              </a:rPr>
              <a:t>risks</a:t>
            </a:r>
            <a:endParaRPr kumimoji="1" lang="ja-JP" altLang="en-US" sz="1000" dirty="0">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角丸四角形 7"/>
          <p:cNvSpPr>
            <a:spLocks/>
          </p:cNvSpPr>
          <p:nvPr/>
        </p:nvSpPr>
        <p:spPr>
          <a:xfrm>
            <a:off x="1809905" y="3898156"/>
            <a:ext cx="1235394" cy="394653"/>
          </a:xfrm>
          <a:prstGeom prst="roundRect">
            <a:avLst/>
          </a:prstGeom>
          <a:solidFill>
            <a:schemeClr val="bg1"/>
          </a:solidFill>
          <a:effectLst>
            <a:outerShdw blurRad="50800" dist="38100" dir="2700000" algn="tl" rotWithShape="0">
              <a:srgbClr val="000000">
                <a:alpha val="40000"/>
              </a:srgb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000" dirty="0" smtClean="0">
                <a:uFillTx/>
                <a:latin typeface="Meiryo UI" panose="020B0604030504040204" pitchFamily="50" charset="-128"/>
                <a:ea typeface="Meiryo UI" panose="020B0604030504040204" pitchFamily="50" charset="-128"/>
                <a:cs typeface="Meiryo UI" panose="020B0604030504040204" pitchFamily="50" charset="-128"/>
              </a:rPr>
              <a:t>Contact</a:t>
            </a:r>
          </a:p>
          <a:p>
            <a:pPr algn="ctr"/>
            <a:r>
              <a:rPr kumimoji="1" lang="en-US" altLang="ja-JP" sz="1000" dirty="0" smtClean="0">
                <a:uFillTx/>
                <a:latin typeface="Meiryo UI" panose="020B0604030504040204" pitchFamily="50" charset="-128"/>
                <a:ea typeface="Meiryo UI" panose="020B0604030504040204" pitchFamily="50" charset="-128"/>
                <a:cs typeface="Meiryo UI" panose="020B0604030504040204" pitchFamily="50" charset="-128"/>
              </a:rPr>
              <a:t>risks</a:t>
            </a:r>
            <a:endParaRPr kumimoji="1" lang="ja-JP" altLang="en-US" sz="1000" dirty="0">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角丸四角形 8"/>
          <p:cNvSpPr>
            <a:spLocks/>
          </p:cNvSpPr>
          <p:nvPr/>
        </p:nvSpPr>
        <p:spPr>
          <a:xfrm>
            <a:off x="903360" y="4337344"/>
            <a:ext cx="843833" cy="1105289"/>
          </a:xfrm>
          <a:prstGeom prst="roundRect">
            <a:avLst>
              <a:gd name="adj" fmla="val 3562"/>
            </a:avLst>
          </a:prstGeom>
          <a:solidFill>
            <a:schemeClr val="bg1"/>
          </a:solidFill>
          <a:effectLst>
            <a:outerShdw blurRad="50800" dist="38100" dir="2700000" algn="tl" rotWithShape="0">
              <a:srgbClr val="000000">
                <a:alpha val="40000"/>
              </a:srgbClr>
            </a:outerShdw>
          </a:effectLst>
        </p:spPr>
        <p:style>
          <a:lnRef idx="2">
            <a:schemeClr val="dk1"/>
          </a:lnRef>
          <a:fillRef idx="1">
            <a:schemeClr val="lt1"/>
          </a:fillRef>
          <a:effectRef idx="0">
            <a:schemeClr val="dk1"/>
          </a:effectRef>
          <a:fontRef idx="minor">
            <a:schemeClr val="dk1"/>
          </a:fontRef>
        </p:style>
        <p:txBody>
          <a:bodyPr rtlCol="0" anchor="ctr"/>
          <a:lstStyle/>
          <a:p>
            <a:pPr marL="171450" indent="-171450">
              <a:buFont typeface="Arial" panose="020B0604020202020204" pitchFamily="34" charset="0"/>
              <a:buChar char="•"/>
            </a:pPr>
            <a:r>
              <a:rPr lang="en-US" altLang="ja-JP" sz="900" dirty="0" smtClean="0">
                <a:uFillTx/>
                <a:latin typeface="Meiryo UI" panose="020B0604030504040204" pitchFamily="50" charset="-128"/>
                <a:ea typeface="Meiryo UI" panose="020B0604030504040204" pitchFamily="50" charset="-128"/>
                <a:cs typeface="Meiryo UI" panose="020B0604030504040204" pitchFamily="50" charset="-128"/>
              </a:rPr>
              <a:t>Illegal </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smtClean="0">
                <a:uFillTx/>
                <a:latin typeface="Meiryo UI" panose="020B0604030504040204" pitchFamily="50" charset="-128"/>
                <a:ea typeface="Meiryo UI" panose="020B0604030504040204" pitchFamily="50" charset="-128"/>
                <a:cs typeface="Meiryo UI" panose="020B0604030504040204" pitchFamily="50" charset="-128"/>
              </a:rPr>
              <a:t>content</a:t>
            </a:r>
          </a:p>
          <a:p>
            <a:pPr marL="171450" indent="-171450">
              <a:buFont typeface="Arial" panose="020B0604020202020204" pitchFamily="34" charset="0"/>
              <a:buChar char="•"/>
            </a:pPr>
            <a:r>
              <a:rPr kumimoji="1" lang="en-US" altLang="ja-JP" sz="900" dirty="0" smtClean="0">
                <a:uFillTx/>
                <a:latin typeface="Meiryo UI" panose="020B0604030504040204" pitchFamily="50" charset="-128"/>
                <a:ea typeface="Meiryo UI" panose="020B0604030504040204" pitchFamily="50" charset="-128"/>
                <a:cs typeface="Meiryo UI" panose="020B0604030504040204" pitchFamily="50" charset="-128"/>
              </a:rPr>
              <a:t>Harmful content</a:t>
            </a:r>
          </a:p>
          <a:p>
            <a:pPr marL="171450" indent="-171450">
              <a:buFont typeface="Arial" panose="020B0604020202020204" pitchFamily="34" charset="0"/>
              <a:buChar char="•"/>
            </a:pPr>
            <a:r>
              <a:rPr lang="en-US" altLang="ja-JP" sz="900" dirty="0" smtClean="0">
                <a:uFillTx/>
                <a:latin typeface="Meiryo UI" panose="020B0604030504040204" pitchFamily="50" charset="-128"/>
                <a:ea typeface="Meiryo UI" panose="020B0604030504040204" pitchFamily="50" charset="-128"/>
                <a:cs typeface="Meiryo UI" panose="020B0604030504040204" pitchFamily="50" charset="-128"/>
              </a:rPr>
              <a:t>Harmful advice</a:t>
            </a:r>
            <a:endParaRPr kumimoji="1" lang="ja-JP" altLang="en-US" sz="900" dirty="0">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角丸四角形 9"/>
          <p:cNvSpPr>
            <a:spLocks/>
          </p:cNvSpPr>
          <p:nvPr/>
        </p:nvSpPr>
        <p:spPr>
          <a:xfrm>
            <a:off x="1802479" y="4337343"/>
            <a:ext cx="1242820" cy="1955057"/>
          </a:xfrm>
          <a:prstGeom prst="roundRect">
            <a:avLst>
              <a:gd name="adj" fmla="val 3562"/>
            </a:avLst>
          </a:prstGeom>
          <a:solidFill>
            <a:schemeClr val="bg1"/>
          </a:solidFill>
          <a:effectLst>
            <a:outerShdw blurRad="50800" dist="38100" dir="2700000" algn="tl" rotWithShape="0">
              <a:srgbClr val="000000">
                <a:alpha val="40000"/>
              </a:srgbClr>
            </a:outerShdw>
          </a:effectLst>
        </p:spPr>
        <p:style>
          <a:lnRef idx="2">
            <a:schemeClr val="dk1"/>
          </a:lnRef>
          <a:fillRef idx="1">
            <a:schemeClr val="lt1"/>
          </a:fillRef>
          <a:effectRef idx="0">
            <a:schemeClr val="dk1"/>
          </a:effectRef>
          <a:fontRef idx="minor">
            <a:schemeClr val="dk1"/>
          </a:fontRef>
        </p:style>
        <p:txBody>
          <a:bodyPr rtlCol="0" anchor="ctr"/>
          <a:lstStyle/>
          <a:p>
            <a:pPr marL="171450" indent="-171450">
              <a:buFont typeface="Arial" panose="020B0604020202020204" pitchFamily="34" charset="0"/>
              <a:buChar char="•"/>
            </a:pPr>
            <a:r>
              <a:rPr kumimoji="1" lang="en-US" altLang="ja-JP" sz="900" dirty="0" err="1" smtClean="0">
                <a:uFillTx/>
                <a:latin typeface="Meiryo UI" panose="020B0604030504040204" pitchFamily="50" charset="-128"/>
                <a:ea typeface="Meiryo UI" panose="020B0604030504040204" pitchFamily="50" charset="-128"/>
                <a:cs typeface="Meiryo UI" panose="020B0604030504040204" pitchFamily="50" charset="-128"/>
              </a:rPr>
              <a:t>Cybergrooming</a:t>
            </a:r>
            <a:endParaRPr kumimoji="1" lang="en-US" altLang="ja-JP" sz="900" dirty="0" smtClean="0">
              <a:uFillTx/>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Arial" panose="020B0604020202020204" pitchFamily="34" charset="0"/>
              <a:buChar char="•"/>
            </a:pPr>
            <a:r>
              <a:rPr lang="en-US" altLang="ja-JP" sz="900" dirty="0" smtClean="0">
                <a:uFillTx/>
                <a:latin typeface="Meiryo UI" panose="020B0604030504040204" pitchFamily="50" charset="-128"/>
                <a:ea typeface="Meiryo UI" panose="020B0604030504040204" pitchFamily="50" charset="-128"/>
                <a:cs typeface="Meiryo UI" panose="020B0604030504040204" pitchFamily="50" charset="-128"/>
              </a:rPr>
              <a:t>Online harassment</a:t>
            </a:r>
          </a:p>
          <a:p>
            <a:r>
              <a:rPr kumimoji="1" lang="ja-JP" altLang="en-US" sz="900" dirty="0" smtClean="0">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dirty="0" smtClean="0">
                <a:uFillTx/>
                <a:latin typeface="Meiryo UI" panose="020B0604030504040204" pitchFamily="50" charset="-128"/>
                <a:ea typeface="Meiryo UI" panose="020B0604030504040204" pitchFamily="50" charset="-128"/>
                <a:cs typeface="Meiryo UI" panose="020B0604030504040204" pitchFamily="50" charset="-128"/>
              </a:rPr>
              <a:t>- Cyberbullying</a:t>
            </a:r>
          </a:p>
          <a:p>
            <a:r>
              <a:rPr lang="en-US" altLang="ja-JP" sz="900" dirty="0" smtClean="0">
                <a:uFillTx/>
                <a:latin typeface="Meiryo UI" panose="020B0604030504040204" pitchFamily="50" charset="-128"/>
                <a:ea typeface="Meiryo UI" panose="020B0604030504040204" pitchFamily="50" charset="-128"/>
                <a:cs typeface="Meiryo UI" panose="020B0604030504040204" pitchFamily="50" charset="-128"/>
              </a:rPr>
              <a:t>    - Cyberstalking</a:t>
            </a:r>
          </a:p>
          <a:p>
            <a:pPr marL="171450" indent="-171450">
              <a:buFont typeface="Arial" panose="020B0604020202020204" pitchFamily="34" charset="0"/>
              <a:buChar char="•"/>
            </a:pPr>
            <a:r>
              <a:rPr lang="en-US" altLang="ja-JP" sz="900" dirty="0" smtClean="0">
                <a:uFillTx/>
                <a:latin typeface="Meiryo UI" panose="020B0604030504040204" pitchFamily="50" charset="-128"/>
                <a:ea typeface="Meiryo UI" panose="020B0604030504040204" pitchFamily="50" charset="-128"/>
                <a:cs typeface="Meiryo UI" panose="020B0604030504040204" pitchFamily="50" charset="-128"/>
              </a:rPr>
              <a:t>Illegal interaction</a:t>
            </a:r>
          </a:p>
          <a:p>
            <a:pPr marL="171450" indent="-171450">
              <a:buFont typeface="Arial" panose="020B0604020202020204" pitchFamily="34" charset="0"/>
              <a:buChar char="•"/>
            </a:pPr>
            <a:r>
              <a:rPr kumimoji="1" lang="en-US" altLang="ja-JP" sz="900" dirty="0" smtClean="0">
                <a:uFillTx/>
                <a:latin typeface="Meiryo UI" panose="020B0604030504040204" pitchFamily="50" charset="-128"/>
                <a:ea typeface="Meiryo UI" panose="020B0604030504040204" pitchFamily="50" charset="-128"/>
                <a:cs typeface="Meiryo UI" panose="020B0604030504040204" pitchFamily="50" charset="-128"/>
              </a:rPr>
              <a:t>Problematic</a:t>
            </a:r>
            <a:r>
              <a:rPr lang="ja-JP" altLang="en-US" sz="900" dirty="0" smtClean="0">
                <a:uFillTx/>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smtClean="0">
                <a:uFillTx/>
                <a:latin typeface="Meiryo UI" panose="020B0604030504040204" pitchFamily="50" charset="-128"/>
                <a:ea typeface="Meiryo UI" panose="020B0604030504040204" pitchFamily="50" charset="-128"/>
                <a:cs typeface="Meiryo UI" panose="020B0604030504040204" pitchFamily="50" charset="-128"/>
              </a:rPr>
              <a:t>content sharing</a:t>
            </a:r>
            <a:endParaRPr kumimoji="1" lang="en-US" altLang="ja-JP" sz="900" dirty="0" smtClean="0">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 10"/>
          <p:cNvSpPr>
            <a:spLocks/>
          </p:cNvSpPr>
          <p:nvPr/>
        </p:nvSpPr>
        <p:spPr>
          <a:xfrm>
            <a:off x="3787939" y="3057039"/>
            <a:ext cx="2024063" cy="511422"/>
          </a:xfrm>
          <a:prstGeom prst="roundRect">
            <a:avLst/>
          </a:prstGeom>
          <a:effectLst>
            <a:outerShdw blurRad="50800" dist="38100" dir="2700000" algn="tl" rotWithShape="0">
              <a:srgbClr val="000000">
                <a:alpha val="40000"/>
              </a:srgb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200" b="1" dirty="0" smtClean="0">
                <a:uFillTx/>
                <a:latin typeface="Meiryo UI" panose="020B0604030504040204" pitchFamily="50" charset="-128"/>
                <a:ea typeface="Meiryo UI" panose="020B0604030504040204" pitchFamily="50" charset="-128"/>
                <a:cs typeface="Meiryo UI" panose="020B0604030504040204" pitchFamily="50" charset="-128"/>
              </a:rPr>
              <a:t>Consumer-related </a:t>
            </a:r>
          </a:p>
          <a:p>
            <a:pPr algn="ctr"/>
            <a:r>
              <a:rPr lang="en-US" altLang="ja-JP" sz="1200" b="1" dirty="0" smtClean="0">
                <a:uFillTx/>
                <a:latin typeface="Meiryo UI" panose="020B0604030504040204" pitchFamily="50" charset="-128"/>
                <a:ea typeface="Meiryo UI" panose="020B0604030504040204" pitchFamily="50" charset="-128"/>
                <a:cs typeface="Meiryo UI" panose="020B0604030504040204" pitchFamily="50" charset="-128"/>
              </a:rPr>
              <a:t>risks</a:t>
            </a:r>
            <a:endParaRPr kumimoji="1" lang="ja-JP" altLang="en-US" sz="1200" b="1" dirty="0">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角丸四角形 11"/>
          <p:cNvSpPr>
            <a:spLocks/>
          </p:cNvSpPr>
          <p:nvPr/>
        </p:nvSpPr>
        <p:spPr>
          <a:xfrm>
            <a:off x="3168990" y="3898156"/>
            <a:ext cx="1132282" cy="398232"/>
          </a:xfrm>
          <a:prstGeom prst="roundRect">
            <a:avLst/>
          </a:prstGeom>
          <a:effectLst>
            <a:outerShdw blurRad="50800" dist="38100" dir="2700000" algn="tl" rotWithShape="0">
              <a:srgbClr val="000000">
                <a:alpha val="40000"/>
              </a:srgb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000" dirty="0" smtClean="0">
                <a:uFillTx/>
                <a:latin typeface="Meiryo UI" panose="020B0604030504040204" pitchFamily="50" charset="-128"/>
                <a:ea typeface="Meiryo UI" panose="020B0604030504040204" pitchFamily="50" charset="-128"/>
                <a:cs typeface="Meiryo UI" panose="020B0604030504040204" pitchFamily="50" charset="-128"/>
              </a:rPr>
              <a:t>Online</a:t>
            </a:r>
          </a:p>
          <a:p>
            <a:pPr algn="ctr"/>
            <a:r>
              <a:rPr lang="en-US" altLang="ja-JP" sz="1000" dirty="0" smtClean="0">
                <a:uFillTx/>
                <a:latin typeface="Meiryo UI" panose="020B0604030504040204" pitchFamily="50" charset="-128"/>
                <a:ea typeface="Meiryo UI" panose="020B0604030504040204" pitchFamily="50" charset="-128"/>
                <a:cs typeface="Meiryo UI" panose="020B0604030504040204" pitchFamily="50" charset="-128"/>
              </a:rPr>
              <a:t>marketing</a:t>
            </a:r>
            <a:endParaRPr kumimoji="1" lang="ja-JP" altLang="en-US" sz="1000" dirty="0">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角丸四角形 12"/>
          <p:cNvSpPr>
            <a:spLocks/>
          </p:cNvSpPr>
          <p:nvPr/>
        </p:nvSpPr>
        <p:spPr>
          <a:xfrm>
            <a:off x="3157561" y="4337343"/>
            <a:ext cx="1139088" cy="1955057"/>
          </a:xfrm>
          <a:prstGeom prst="roundRect">
            <a:avLst>
              <a:gd name="adj" fmla="val 3562"/>
            </a:avLst>
          </a:prstGeom>
          <a:effectLst>
            <a:outerShdw blurRad="50800" dist="38100" dir="2700000" algn="tl" rotWithShape="0">
              <a:srgbClr val="000000">
                <a:alpha val="40000"/>
              </a:srgbClr>
            </a:outerShdw>
          </a:effectLst>
        </p:spPr>
        <p:style>
          <a:lnRef idx="2">
            <a:schemeClr val="dk1"/>
          </a:lnRef>
          <a:fillRef idx="1">
            <a:schemeClr val="lt1"/>
          </a:fillRef>
          <a:effectRef idx="0">
            <a:schemeClr val="dk1"/>
          </a:effectRef>
          <a:fontRef idx="minor">
            <a:schemeClr val="dk1"/>
          </a:fontRef>
        </p:style>
        <p:txBody>
          <a:bodyPr rtlCol="0" anchor="ctr"/>
          <a:lstStyle/>
          <a:p>
            <a:pPr marL="171450" indent="-171450">
              <a:buFont typeface="Arial" panose="020B0604020202020204" pitchFamily="34" charset="0"/>
              <a:buChar char="•"/>
            </a:pPr>
            <a:r>
              <a:rPr kumimoji="1" lang="en-US" altLang="ja-JP" sz="900" dirty="0" smtClean="0">
                <a:uFillTx/>
                <a:latin typeface="Meiryo UI" panose="020B0604030504040204" pitchFamily="50" charset="-128"/>
                <a:ea typeface="Meiryo UI" panose="020B0604030504040204" pitchFamily="50" charset="-128"/>
                <a:cs typeface="Meiryo UI" panose="020B0604030504040204" pitchFamily="50" charset="-128"/>
              </a:rPr>
              <a:t>For child inappropriate or unsuitable products</a:t>
            </a:r>
          </a:p>
          <a:p>
            <a:pPr marL="171450" indent="-171450">
              <a:buFont typeface="Arial" panose="020B0604020202020204" pitchFamily="34" charset="0"/>
              <a:buChar char="•"/>
            </a:pPr>
            <a:r>
              <a:rPr lang="en-US" altLang="ja-JP" sz="900" dirty="0" smtClean="0">
                <a:uFillTx/>
                <a:latin typeface="Meiryo UI" panose="020B0604030504040204" pitchFamily="50" charset="-128"/>
                <a:ea typeface="Meiryo UI" panose="020B0604030504040204" pitchFamily="50" charset="-128"/>
                <a:cs typeface="Meiryo UI" panose="020B0604030504040204" pitchFamily="50" charset="-128"/>
              </a:rPr>
              <a:t>For illegal and age-restricted products</a:t>
            </a:r>
          </a:p>
          <a:p>
            <a:pPr marL="171450" indent="-171450">
              <a:buFont typeface="Arial" panose="020B0604020202020204" pitchFamily="34" charset="0"/>
              <a:buChar char="•"/>
            </a:pPr>
            <a:r>
              <a:rPr lang="en-US" altLang="ja-JP" sz="900" dirty="0" smtClean="0">
                <a:uFillTx/>
                <a:latin typeface="Meiryo UI" panose="020B0604030504040204" pitchFamily="50" charset="-128"/>
                <a:ea typeface="Meiryo UI" panose="020B0604030504040204" pitchFamily="50" charset="-128"/>
                <a:cs typeface="Meiryo UI" panose="020B0604030504040204" pitchFamily="50" charset="-128"/>
              </a:rPr>
              <a:t>HFSS food and drinks</a:t>
            </a:r>
          </a:p>
        </p:txBody>
      </p:sp>
      <p:sp>
        <p:nvSpPr>
          <p:cNvPr id="14" name="角丸四角形 13"/>
          <p:cNvSpPr>
            <a:spLocks/>
          </p:cNvSpPr>
          <p:nvPr/>
        </p:nvSpPr>
        <p:spPr>
          <a:xfrm>
            <a:off x="4370326" y="3895173"/>
            <a:ext cx="865584" cy="398232"/>
          </a:xfrm>
          <a:prstGeom prst="roundRect">
            <a:avLst/>
          </a:prstGeom>
          <a:effectLst>
            <a:outerShdw blurRad="50800" dist="38100" dir="2700000" algn="tl" rotWithShape="0">
              <a:srgbClr val="000000">
                <a:alpha val="40000"/>
              </a:srgb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000" dirty="0" smtClean="0">
                <a:uFillTx/>
                <a:latin typeface="Meiryo UI" panose="020B0604030504040204" pitchFamily="50" charset="-128"/>
                <a:ea typeface="Meiryo UI" panose="020B0604030504040204" pitchFamily="50" charset="-128"/>
                <a:cs typeface="Meiryo UI" panose="020B0604030504040204" pitchFamily="50" charset="-128"/>
              </a:rPr>
              <a:t>Over-spending</a:t>
            </a:r>
            <a:endParaRPr kumimoji="1" lang="ja-JP" altLang="en-US" sz="1000" dirty="0">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角丸四角形 14"/>
          <p:cNvSpPr>
            <a:spLocks/>
          </p:cNvSpPr>
          <p:nvPr/>
        </p:nvSpPr>
        <p:spPr>
          <a:xfrm>
            <a:off x="5297826" y="3895173"/>
            <a:ext cx="1026724" cy="397635"/>
          </a:xfrm>
          <a:prstGeom prst="roundRect">
            <a:avLst/>
          </a:prstGeom>
          <a:effectLst>
            <a:outerShdw blurRad="50800" dist="38100" dir="2700000" algn="tl" rotWithShape="0">
              <a:srgbClr val="000000">
                <a:alpha val="40000"/>
              </a:srgb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000" dirty="0" smtClean="0">
                <a:uFillTx/>
                <a:latin typeface="Meiryo UI" panose="020B0604030504040204" pitchFamily="50" charset="-128"/>
                <a:ea typeface="Meiryo UI" panose="020B0604030504040204" pitchFamily="50" charset="-128"/>
                <a:cs typeface="Meiryo UI" panose="020B0604030504040204" pitchFamily="50" charset="-128"/>
              </a:rPr>
              <a:t>Fraudulent Transactions</a:t>
            </a:r>
            <a:endParaRPr kumimoji="1" lang="ja-JP" altLang="en-US" sz="1000" dirty="0">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角丸四角形 15"/>
          <p:cNvSpPr>
            <a:spLocks/>
          </p:cNvSpPr>
          <p:nvPr/>
        </p:nvSpPr>
        <p:spPr>
          <a:xfrm>
            <a:off x="6490690" y="3053286"/>
            <a:ext cx="2024063" cy="544763"/>
          </a:xfrm>
          <a:prstGeom prst="roundRect">
            <a:avLst/>
          </a:prstGeom>
          <a:effectLst>
            <a:outerShdw blurRad="50800" dist="38100" dir="2700000" algn="tl" rotWithShape="0">
              <a:srgbClr val="000000">
                <a:alpha val="40000"/>
              </a:srgb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200" b="1" dirty="0" smtClean="0">
                <a:uFillTx/>
                <a:latin typeface="Meiryo UI" panose="020B0604030504040204" pitchFamily="50" charset="-128"/>
                <a:ea typeface="Meiryo UI" panose="020B0604030504040204" pitchFamily="50" charset="-128"/>
                <a:cs typeface="Meiryo UI" panose="020B0604030504040204" pitchFamily="50" charset="-128"/>
              </a:rPr>
              <a:t>Information privacy</a:t>
            </a:r>
            <a:r>
              <a:rPr lang="ja-JP" altLang="en-US" sz="1200" b="1" dirty="0">
                <a:uFillTx/>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dirty="0" smtClean="0">
              <a:uFillTx/>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200" b="1" dirty="0" smtClean="0">
                <a:uFillTx/>
                <a:latin typeface="Meiryo UI" panose="020B0604030504040204" pitchFamily="50" charset="-128"/>
                <a:ea typeface="Meiryo UI" panose="020B0604030504040204" pitchFamily="50" charset="-128"/>
                <a:cs typeface="Meiryo UI" panose="020B0604030504040204" pitchFamily="50" charset="-128"/>
              </a:rPr>
              <a:t>and security risks</a:t>
            </a:r>
          </a:p>
        </p:txBody>
      </p:sp>
      <p:sp>
        <p:nvSpPr>
          <p:cNvPr id="17" name="角丸四角形 16"/>
          <p:cNvSpPr>
            <a:spLocks/>
          </p:cNvSpPr>
          <p:nvPr/>
        </p:nvSpPr>
        <p:spPr>
          <a:xfrm>
            <a:off x="5289218" y="4331591"/>
            <a:ext cx="1041554" cy="1267964"/>
          </a:xfrm>
          <a:prstGeom prst="roundRect">
            <a:avLst>
              <a:gd name="adj" fmla="val 5905"/>
            </a:avLst>
          </a:prstGeom>
          <a:effectLst>
            <a:outerShdw blurRad="50800" dist="38100" dir="2700000" algn="tl" rotWithShape="0">
              <a:srgbClr val="000000">
                <a:alpha val="40000"/>
              </a:srgbClr>
            </a:outerShdw>
          </a:effectLst>
        </p:spPr>
        <p:style>
          <a:lnRef idx="2">
            <a:schemeClr val="dk1"/>
          </a:lnRef>
          <a:fillRef idx="1">
            <a:schemeClr val="lt1"/>
          </a:fillRef>
          <a:effectRef idx="0">
            <a:schemeClr val="dk1"/>
          </a:effectRef>
          <a:fontRef idx="minor">
            <a:schemeClr val="dk1"/>
          </a:fontRef>
        </p:style>
        <p:txBody>
          <a:bodyPr rtlCol="0" anchor="ctr"/>
          <a:lstStyle/>
          <a:p>
            <a:pPr marL="171450" indent="-171450">
              <a:buFont typeface="Arial" panose="020B0604020202020204" pitchFamily="34" charset="0"/>
              <a:buChar char="•"/>
            </a:pPr>
            <a:r>
              <a:rPr lang="en-US" altLang="ja-JP" sz="900" dirty="0">
                <a:solidFill>
                  <a:schemeClr val="dk1"/>
                </a:solidFill>
                <a:uFillTx/>
                <a:latin typeface="Meiryo UI" panose="020B0604030504040204" pitchFamily="50" charset="-128"/>
                <a:ea typeface="Meiryo UI" panose="020B0604030504040204" pitchFamily="50" charset="-128"/>
                <a:cs typeface="Meiryo UI" panose="020B0604030504040204" pitchFamily="50" charset="-128"/>
              </a:rPr>
              <a:t>Online fraud</a:t>
            </a:r>
          </a:p>
          <a:p>
            <a:pPr marL="171450" indent="-171450">
              <a:buFont typeface="Arial" panose="020B0604020202020204" pitchFamily="34" charset="0"/>
              <a:buChar char="•"/>
            </a:pPr>
            <a:r>
              <a:rPr lang="en-US" altLang="ja-JP" sz="900" dirty="0">
                <a:solidFill>
                  <a:schemeClr val="dk1"/>
                </a:solidFill>
                <a:uFillTx/>
                <a:latin typeface="Meiryo UI" panose="020B0604030504040204" pitchFamily="50" charset="-128"/>
                <a:ea typeface="Meiryo UI" panose="020B0604030504040204" pitchFamily="50" charset="-128"/>
                <a:cs typeface="Meiryo UI" panose="020B0604030504040204" pitchFamily="50" charset="-128"/>
              </a:rPr>
              <a:t>Online scams</a:t>
            </a:r>
          </a:p>
          <a:p>
            <a:pPr marL="171450" indent="-171450">
              <a:buFont typeface="Arial" panose="020B0604020202020204" pitchFamily="34" charset="0"/>
              <a:buChar char="•"/>
            </a:pPr>
            <a:r>
              <a:rPr lang="en-US" altLang="ja-JP" sz="900" dirty="0">
                <a:solidFill>
                  <a:schemeClr val="dk1"/>
                </a:solidFill>
                <a:uFillTx/>
                <a:latin typeface="Meiryo UI" panose="020B0604030504040204" pitchFamily="50" charset="-128"/>
                <a:ea typeface="Meiryo UI" panose="020B0604030504040204" pitchFamily="50" charset="-128"/>
                <a:cs typeface="Meiryo UI" panose="020B0604030504040204" pitchFamily="50" charset="-128"/>
              </a:rPr>
              <a:t>Identity theft</a:t>
            </a:r>
          </a:p>
        </p:txBody>
      </p:sp>
      <p:sp>
        <p:nvSpPr>
          <p:cNvPr id="18" name="角丸四角形 17"/>
          <p:cNvSpPr>
            <a:spLocks/>
          </p:cNvSpPr>
          <p:nvPr/>
        </p:nvSpPr>
        <p:spPr>
          <a:xfrm>
            <a:off x="6394250" y="3895173"/>
            <a:ext cx="1214354" cy="398232"/>
          </a:xfrm>
          <a:prstGeom prst="roundRect">
            <a:avLst/>
          </a:prstGeom>
          <a:effectLst>
            <a:outerShdw blurRad="50800" dist="38100" dir="2700000" algn="tl" rotWithShape="0">
              <a:srgbClr val="000000">
                <a:alpha val="40000"/>
              </a:srgb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000" dirty="0">
                <a:solidFill>
                  <a:schemeClr val="dk1"/>
                </a:solidFill>
                <a:uFillTx/>
                <a:latin typeface="Meiryo UI" panose="020B0604030504040204" pitchFamily="50" charset="-128"/>
                <a:ea typeface="Meiryo UI" panose="020B0604030504040204" pitchFamily="50" charset="-128"/>
                <a:cs typeface="Meiryo UI" panose="020B0604030504040204" pitchFamily="50" charset="-128"/>
              </a:rPr>
              <a:t>Information</a:t>
            </a:r>
          </a:p>
          <a:p>
            <a:pPr algn="ctr"/>
            <a:r>
              <a:rPr lang="en-US" altLang="ja-JP" sz="1000" dirty="0">
                <a:solidFill>
                  <a:schemeClr val="dk1"/>
                </a:solidFill>
                <a:uFillTx/>
                <a:latin typeface="Meiryo UI" panose="020B0604030504040204" pitchFamily="50" charset="-128"/>
                <a:ea typeface="Meiryo UI" panose="020B0604030504040204" pitchFamily="50" charset="-128"/>
                <a:cs typeface="Meiryo UI" panose="020B0604030504040204" pitchFamily="50" charset="-128"/>
              </a:rPr>
              <a:t>privacy</a:t>
            </a:r>
            <a:endParaRPr lang="ja-JP" altLang="en-US" sz="1000" dirty="0">
              <a:solidFill>
                <a:schemeClr val="dk1"/>
              </a:solidFill>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角丸四角形 18"/>
          <p:cNvSpPr>
            <a:spLocks/>
          </p:cNvSpPr>
          <p:nvPr/>
        </p:nvSpPr>
        <p:spPr>
          <a:xfrm>
            <a:off x="7689329" y="3890968"/>
            <a:ext cx="1082141" cy="398232"/>
          </a:xfrm>
          <a:prstGeom prst="roundRect">
            <a:avLst/>
          </a:prstGeom>
          <a:effectLst>
            <a:outerShdw blurRad="50800" dist="38100" dir="2700000" algn="tl" rotWithShape="0">
              <a:srgbClr val="000000">
                <a:alpha val="40000"/>
              </a:srgb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000" dirty="0">
                <a:solidFill>
                  <a:schemeClr val="dk1"/>
                </a:solidFill>
                <a:uFillTx/>
                <a:latin typeface="Meiryo UI" panose="020B0604030504040204" pitchFamily="50" charset="-128"/>
                <a:ea typeface="Meiryo UI" panose="020B0604030504040204" pitchFamily="50" charset="-128"/>
                <a:cs typeface="Meiryo UI" panose="020B0604030504040204" pitchFamily="50" charset="-128"/>
              </a:rPr>
              <a:t>Information</a:t>
            </a:r>
          </a:p>
          <a:p>
            <a:pPr algn="ctr"/>
            <a:r>
              <a:rPr lang="en-US" altLang="ja-JP" sz="1000" dirty="0">
                <a:solidFill>
                  <a:schemeClr val="dk1"/>
                </a:solidFill>
                <a:uFillTx/>
                <a:latin typeface="Meiryo UI" panose="020B0604030504040204" pitchFamily="50" charset="-128"/>
                <a:ea typeface="Meiryo UI" panose="020B0604030504040204" pitchFamily="50" charset="-128"/>
                <a:cs typeface="Meiryo UI" panose="020B0604030504040204" pitchFamily="50" charset="-128"/>
              </a:rPr>
              <a:t>security</a:t>
            </a:r>
            <a:endParaRPr lang="ja-JP" altLang="en-US" sz="1000" dirty="0">
              <a:solidFill>
                <a:schemeClr val="dk1"/>
              </a:solidFill>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角丸四角形 19"/>
          <p:cNvSpPr>
            <a:spLocks/>
          </p:cNvSpPr>
          <p:nvPr/>
        </p:nvSpPr>
        <p:spPr>
          <a:xfrm>
            <a:off x="6400915" y="4335797"/>
            <a:ext cx="1221653" cy="1774588"/>
          </a:xfrm>
          <a:prstGeom prst="roundRect">
            <a:avLst>
              <a:gd name="adj" fmla="val 3562"/>
            </a:avLst>
          </a:prstGeom>
          <a:effectLst>
            <a:outerShdw blurRad="50800" dist="38100" dir="2700000" algn="tl" rotWithShape="0">
              <a:srgbClr val="000000">
                <a:alpha val="40000"/>
              </a:srgbClr>
            </a:outerShdw>
          </a:effectLst>
        </p:spPr>
        <p:style>
          <a:lnRef idx="2">
            <a:schemeClr val="dk1"/>
          </a:lnRef>
          <a:fillRef idx="1">
            <a:schemeClr val="lt1"/>
          </a:fillRef>
          <a:effectRef idx="0">
            <a:schemeClr val="dk1"/>
          </a:effectRef>
          <a:fontRef idx="minor">
            <a:schemeClr val="dk1"/>
          </a:fontRef>
        </p:style>
        <p:txBody>
          <a:bodyPr rtlCol="0" anchor="ctr"/>
          <a:lstStyle/>
          <a:p>
            <a:pPr marL="171450" indent="-171450">
              <a:buFont typeface="Arial" panose="020B0604020202020204" pitchFamily="34" charset="0"/>
              <a:buChar char="•"/>
            </a:pPr>
            <a:r>
              <a:rPr lang="en-US" altLang="ja-JP" sz="900" dirty="0">
                <a:solidFill>
                  <a:schemeClr val="dk1"/>
                </a:solidFill>
                <a:uFillTx/>
                <a:latin typeface="Meiryo UI" panose="020B0604030504040204" pitchFamily="50" charset="-128"/>
                <a:ea typeface="Meiryo UI" panose="020B0604030504040204" pitchFamily="50" charset="-128"/>
                <a:cs typeface="Meiryo UI" panose="020B0604030504040204" pitchFamily="50" charset="-128"/>
              </a:rPr>
              <a:t>Personal data collected from children</a:t>
            </a:r>
          </a:p>
          <a:p>
            <a:pPr marL="171450" indent="-171450">
              <a:buFont typeface="Arial" panose="020B0604020202020204" pitchFamily="34" charset="0"/>
              <a:buChar char="•"/>
            </a:pPr>
            <a:r>
              <a:rPr lang="en-US" altLang="ja-JP" sz="900" dirty="0">
                <a:solidFill>
                  <a:schemeClr val="dk1"/>
                </a:solidFill>
                <a:uFillTx/>
                <a:latin typeface="Meiryo UI" panose="020B0604030504040204" pitchFamily="50" charset="-128"/>
                <a:ea typeface="Meiryo UI" panose="020B0604030504040204" pitchFamily="50" charset="-128"/>
                <a:cs typeface="Meiryo UI" panose="020B0604030504040204" pitchFamily="50" charset="-128"/>
              </a:rPr>
              <a:t>Oversharing</a:t>
            </a:r>
          </a:p>
          <a:p>
            <a:pPr marL="171450" indent="-171450">
              <a:buFont typeface="Arial" panose="020B0604020202020204" pitchFamily="34" charset="0"/>
              <a:buChar char="•"/>
            </a:pPr>
            <a:r>
              <a:rPr lang="en-US" altLang="ja-JP" sz="900" dirty="0">
                <a:solidFill>
                  <a:schemeClr val="dk1"/>
                </a:solidFill>
                <a:uFillTx/>
                <a:latin typeface="Meiryo UI" panose="020B0604030504040204" pitchFamily="50" charset="-128"/>
                <a:ea typeface="Meiryo UI" panose="020B0604030504040204" pitchFamily="50" charset="-128"/>
                <a:cs typeface="Meiryo UI" panose="020B0604030504040204" pitchFamily="50" charset="-128"/>
              </a:rPr>
              <a:t>Unforeseen </a:t>
            </a:r>
            <a:r>
              <a:rPr lang="en-US" altLang="ja-JP" sz="900" dirty="0" smtClean="0">
                <a:solidFill>
                  <a:schemeClr val="dk1"/>
                </a:solidFill>
                <a:uFillTx/>
                <a:latin typeface="Meiryo UI" panose="020B0604030504040204" pitchFamily="50" charset="-128"/>
                <a:ea typeface="Meiryo UI" panose="020B0604030504040204" pitchFamily="50" charset="-128"/>
                <a:cs typeface="Meiryo UI" panose="020B0604030504040204" pitchFamily="50" charset="-128"/>
              </a:rPr>
              <a:t>Consequence</a:t>
            </a:r>
            <a:endParaRPr lang="en-US" altLang="ja-JP" sz="900" dirty="0">
              <a:solidFill>
                <a:schemeClr val="dk1"/>
              </a:solidFill>
              <a:uFillTx/>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Arial" panose="020B0604020202020204" pitchFamily="34" charset="0"/>
              <a:buChar char="•"/>
            </a:pPr>
            <a:r>
              <a:rPr lang="en-US" altLang="ja-JP" sz="900" dirty="0">
                <a:solidFill>
                  <a:schemeClr val="dk1"/>
                </a:solidFill>
                <a:uFillTx/>
                <a:latin typeface="Meiryo UI" panose="020B0604030504040204" pitchFamily="50" charset="-128"/>
                <a:ea typeface="Meiryo UI" panose="020B0604030504040204" pitchFamily="50" charset="-128"/>
                <a:cs typeface="Meiryo UI" panose="020B0604030504040204" pitchFamily="50" charset="-128"/>
              </a:rPr>
              <a:t>Long-term </a:t>
            </a:r>
            <a:r>
              <a:rPr lang="en-US" altLang="ja-JP" sz="900" dirty="0" smtClean="0">
                <a:solidFill>
                  <a:schemeClr val="dk1"/>
                </a:solidFill>
                <a:uFillTx/>
                <a:latin typeface="Meiryo UI" panose="020B0604030504040204" pitchFamily="50" charset="-128"/>
                <a:ea typeface="Meiryo UI" panose="020B0604030504040204" pitchFamily="50" charset="-128"/>
                <a:cs typeface="Meiryo UI" panose="020B0604030504040204" pitchFamily="50" charset="-128"/>
              </a:rPr>
              <a:t>Consequence</a:t>
            </a:r>
            <a:endParaRPr lang="en-US" altLang="ja-JP" sz="900" dirty="0">
              <a:solidFill>
                <a:schemeClr val="dk1"/>
              </a:solidFill>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角丸四角形 20"/>
          <p:cNvSpPr>
            <a:spLocks/>
          </p:cNvSpPr>
          <p:nvPr/>
        </p:nvSpPr>
        <p:spPr>
          <a:xfrm>
            <a:off x="7695995" y="4331591"/>
            <a:ext cx="1081940" cy="1347011"/>
          </a:xfrm>
          <a:prstGeom prst="roundRect">
            <a:avLst>
              <a:gd name="adj" fmla="val 3562"/>
            </a:avLst>
          </a:prstGeom>
          <a:effectLst>
            <a:outerShdw blurRad="50800" dist="38100" dir="2700000" algn="tl" rotWithShape="0">
              <a:srgbClr val="000000">
                <a:alpha val="40000"/>
              </a:srgbClr>
            </a:outerShdw>
          </a:effectLst>
        </p:spPr>
        <p:style>
          <a:lnRef idx="2">
            <a:schemeClr val="dk1"/>
          </a:lnRef>
          <a:fillRef idx="1">
            <a:schemeClr val="lt1"/>
          </a:fillRef>
          <a:effectRef idx="0">
            <a:schemeClr val="dk1"/>
          </a:effectRef>
          <a:fontRef idx="minor">
            <a:schemeClr val="dk1"/>
          </a:fontRef>
        </p:style>
        <p:txBody>
          <a:bodyPr rtlCol="0" anchor="ctr"/>
          <a:lstStyle/>
          <a:p>
            <a:pPr marL="171450" indent="-171450">
              <a:buFont typeface="Arial" panose="020B0604020202020204" pitchFamily="34" charset="0"/>
              <a:buChar char="•"/>
            </a:pPr>
            <a:r>
              <a:rPr lang="en-US" altLang="ja-JP" sz="900" dirty="0">
                <a:solidFill>
                  <a:schemeClr val="dk1"/>
                </a:solidFill>
                <a:uFillTx/>
                <a:latin typeface="Meiryo UI" panose="020B0604030504040204" pitchFamily="50" charset="-128"/>
                <a:ea typeface="Meiryo UI" panose="020B0604030504040204" pitchFamily="50" charset="-128"/>
                <a:cs typeface="Meiryo UI" panose="020B0604030504040204" pitchFamily="50" charset="-128"/>
              </a:rPr>
              <a:t>Malicious code</a:t>
            </a:r>
          </a:p>
          <a:p>
            <a:pPr marL="171450" indent="-171450">
              <a:buFont typeface="Arial" panose="020B0604020202020204" pitchFamily="34" charset="0"/>
              <a:buChar char="•"/>
            </a:pPr>
            <a:r>
              <a:rPr lang="en-US" altLang="ja-JP" sz="900" dirty="0">
                <a:solidFill>
                  <a:schemeClr val="dk1"/>
                </a:solidFill>
                <a:uFillTx/>
                <a:latin typeface="Meiryo UI" panose="020B0604030504040204" pitchFamily="50" charset="-128"/>
                <a:ea typeface="Meiryo UI" panose="020B0604030504040204" pitchFamily="50" charset="-128"/>
                <a:cs typeface="Meiryo UI" panose="020B0604030504040204" pitchFamily="50" charset="-128"/>
              </a:rPr>
              <a:t>Commercial spyware</a:t>
            </a:r>
          </a:p>
          <a:p>
            <a:pPr marL="171450" indent="-171450">
              <a:buFont typeface="Arial" panose="020B0604020202020204" pitchFamily="34" charset="0"/>
              <a:buChar char="•"/>
            </a:pPr>
            <a:r>
              <a:rPr lang="en-US" altLang="ja-JP" sz="900" dirty="0">
                <a:solidFill>
                  <a:schemeClr val="dk1"/>
                </a:solidFill>
                <a:uFillTx/>
                <a:latin typeface="Meiryo UI" panose="020B0604030504040204" pitchFamily="50" charset="-128"/>
                <a:ea typeface="Meiryo UI" panose="020B0604030504040204" pitchFamily="50" charset="-128"/>
                <a:cs typeface="Meiryo UI" panose="020B0604030504040204" pitchFamily="50" charset="-128"/>
              </a:rPr>
              <a:t>Online scams</a:t>
            </a:r>
          </a:p>
          <a:p>
            <a:pPr marL="171450" indent="-171450">
              <a:buFont typeface="Arial" panose="020B0604020202020204" pitchFamily="34" charset="0"/>
              <a:buChar char="•"/>
            </a:pPr>
            <a:r>
              <a:rPr lang="en-US" altLang="ja-JP" sz="900" dirty="0">
                <a:solidFill>
                  <a:schemeClr val="dk1"/>
                </a:solidFill>
                <a:uFillTx/>
                <a:latin typeface="Meiryo UI" panose="020B0604030504040204" pitchFamily="50" charset="-128"/>
                <a:ea typeface="Meiryo UI" panose="020B0604030504040204" pitchFamily="50" charset="-128"/>
                <a:cs typeface="Meiryo UI" panose="020B0604030504040204" pitchFamily="50" charset="-128"/>
              </a:rPr>
              <a:t>Identity theft </a:t>
            </a:r>
          </a:p>
        </p:txBody>
      </p:sp>
      <p:cxnSp>
        <p:nvCxnSpPr>
          <p:cNvPr id="22" name="カギ線コネクタ 21"/>
          <p:cNvCxnSpPr>
            <a:stCxn id="5" idx="2"/>
            <a:endCxn id="11" idx="0"/>
          </p:cNvCxnSpPr>
          <p:nvPr/>
        </p:nvCxnSpPr>
        <p:spPr>
          <a:xfrm rot="16200000" flipH="1">
            <a:off x="4668933" y="2926000"/>
            <a:ext cx="262075" cy="1"/>
          </a:xfrm>
          <a:prstGeom prst="bentConnector3">
            <a:avLst/>
          </a:prstGeom>
          <a:ln w="19050">
            <a:solidFill>
              <a:schemeClr val="tx1"/>
            </a:solidFill>
          </a:ln>
          <a:effectLst>
            <a:outerShdw blurRad="50800" dist="38100" dir="2700000" algn="tl" rotWithShape="0">
              <a:srgbClr val="000000">
                <a:alpha val="40000"/>
              </a:srgbClr>
            </a:outerShdw>
          </a:effectLst>
        </p:spPr>
        <p:style>
          <a:lnRef idx="1">
            <a:schemeClr val="accent1"/>
          </a:lnRef>
          <a:fillRef idx="0">
            <a:schemeClr val="accent1"/>
          </a:fillRef>
          <a:effectRef idx="0">
            <a:schemeClr val="accent1"/>
          </a:effectRef>
          <a:fontRef idx="minor">
            <a:schemeClr val="tx1"/>
          </a:fontRef>
        </p:style>
      </p:cxnSp>
      <p:cxnSp>
        <p:nvCxnSpPr>
          <p:cNvPr id="23" name="カギ線コネクタ 22"/>
          <p:cNvCxnSpPr>
            <a:stCxn id="5" idx="2"/>
            <a:endCxn id="6" idx="0"/>
          </p:cNvCxnSpPr>
          <p:nvPr/>
        </p:nvCxnSpPr>
        <p:spPr>
          <a:xfrm rot="5400000">
            <a:off x="3203491" y="1460559"/>
            <a:ext cx="262075" cy="2930884"/>
          </a:xfrm>
          <a:prstGeom prst="bentConnector3">
            <a:avLst/>
          </a:prstGeom>
          <a:ln w="19050">
            <a:solidFill>
              <a:schemeClr val="tx1"/>
            </a:solidFill>
          </a:ln>
          <a:effectLst>
            <a:outerShdw blurRad="50800" dist="38100" dir="2700000" algn="tl" rotWithShape="0">
              <a:srgbClr val="000000">
                <a:alpha val="40000"/>
              </a:srgbClr>
            </a:outerShdw>
          </a:effectLst>
        </p:spPr>
        <p:style>
          <a:lnRef idx="1">
            <a:schemeClr val="accent1"/>
          </a:lnRef>
          <a:fillRef idx="0">
            <a:schemeClr val="accent1"/>
          </a:fillRef>
          <a:effectRef idx="0">
            <a:schemeClr val="accent1"/>
          </a:effectRef>
          <a:fontRef idx="minor">
            <a:schemeClr val="tx1"/>
          </a:fontRef>
        </p:style>
      </p:cxnSp>
      <p:cxnSp>
        <p:nvCxnSpPr>
          <p:cNvPr id="24" name="カギ線コネクタ 23"/>
          <p:cNvCxnSpPr>
            <a:stCxn id="5" idx="2"/>
            <a:endCxn id="16" idx="0"/>
          </p:cNvCxnSpPr>
          <p:nvPr/>
        </p:nvCxnSpPr>
        <p:spPr>
          <a:xfrm rot="16200000" flipH="1">
            <a:off x="6022185" y="1572749"/>
            <a:ext cx="258322" cy="2702752"/>
          </a:xfrm>
          <a:prstGeom prst="bentConnector3">
            <a:avLst>
              <a:gd name="adj1" fmla="val 50000"/>
            </a:avLst>
          </a:prstGeom>
          <a:ln w="19050">
            <a:solidFill>
              <a:schemeClr val="tx1"/>
            </a:solidFill>
          </a:ln>
          <a:effectLst>
            <a:outerShdw blurRad="50800" dist="38100" dir="2700000" algn="tl" rotWithShape="0">
              <a:srgbClr val="000000">
                <a:alpha val="40000"/>
              </a:srgbClr>
            </a:outerShdw>
          </a:effectLst>
        </p:spPr>
        <p:style>
          <a:lnRef idx="1">
            <a:schemeClr val="accent1"/>
          </a:lnRef>
          <a:fillRef idx="0">
            <a:schemeClr val="accent1"/>
          </a:fillRef>
          <a:effectRef idx="0">
            <a:schemeClr val="accent1"/>
          </a:effectRef>
          <a:fontRef idx="minor">
            <a:schemeClr val="tx1"/>
          </a:fontRef>
        </p:style>
      </p:cxnSp>
      <p:cxnSp>
        <p:nvCxnSpPr>
          <p:cNvPr id="25" name="カギ線コネクタ 24"/>
          <p:cNvCxnSpPr>
            <a:stCxn id="6" idx="2"/>
            <a:endCxn id="7" idx="0"/>
          </p:cNvCxnSpPr>
          <p:nvPr/>
        </p:nvCxnSpPr>
        <p:spPr>
          <a:xfrm rot="5400000">
            <a:off x="1430163" y="3461256"/>
            <a:ext cx="331718" cy="546129"/>
          </a:xfrm>
          <a:prstGeom prst="bentConnector3">
            <a:avLst>
              <a:gd name="adj1" fmla="val 50000"/>
            </a:avLst>
          </a:prstGeom>
          <a:ln w="19050">
            <a:solidFill>
              <a:schemeClr val="tx1"/>
            </a:solidFill>
          </a:ln>
          <a:effectLst>
            <a:outerShdw blurRad="50800" dist="38100" dir="2700000" algn="tl" rotWithShape="0">
              <a:srgbClr val="000000">
                <a:alpha val="40000"/>
              </a:srgbClr>
            </a:outerShdw>
          </a:effectLst>
        </p:spPr>
        <p:style>
          <a:lnRef idx="1">
            <a:schemeClr val="accent1"/>
          </a:lnRef>
          <a:fillRef idx="0">
            <a:schemeClr val="accent1"/>
          </a:fillRef>
          <a:effectRef idx="0">
            <a:schemeClr val="accent1"/>
          </a:effectRef>
          <a:fontRef idx="minor">
            <a:schemeClr val="tx1"/>
          </a:fontRef>
        </p:style>
      </p:cxnSp>
      <p:cxnSp>
        <p:nvCxnSpPr>
          <p:cNvPr id="26" name="カギ線コネクタ 25"/>
          <p:cNvCxnSpPr>
            <a:stCxn id="6" idx="2"/>
            <a:endCxn id="8" idx="0"/>
          </p:cNvCxnSpPr>
          <p:nvPr/>
        </p:nvCxnSpPr>
        <p:spPr>
          <a:xfrm rot="16200000" flipH="1">
            <a:off x="1983497" y="3454050"/>
            <a:ext cx="329695" cy="558516"/>
          </a:xfrm>
          <a:prstGeom prst="bentConnector3">
            <a:avLst>
              <a:gd name="adj1" fmla="val 50000"/>
            </a:avLst>
          </a:prstGeom>
          <a:ln w="19050">
            <a:solidFill>
              <a:schemeClr val="tx1"/>
            </a:solidFill>
          </a:ln>
          <a:effectLst>
            <a:outerShdw blurRad="50800" dist="38100" dir="2700000" algn="tl" rotWithShape="0">
              <a:srgbClr val="000000">
                <a:alpha val="40000"/>
              </a:srgbClr>
            </a:outerShdw>
          </a:effectLst>
        </p:spPr>
        <p:style>
          <a:lnRef idx="1">
            <a:schemeClr val="accent1"/>
          </a:lnRef>
          <a:fillRef idx="0">
            <a:schemeClr val="accent1"/>
          </a:fillRef>
          <a:effectRef idx="0">
            <a:schemeClr val="accent1"/>
          </a:effectRef>
          <a:fontRef idx="minor">
            <a:schemeClr val="tx1"/>
          </a:fontRef>
        </p:style>
      </p:cxnSp>
      <p:cxnSp>
        <p:nvCxnSpPr>
          <p:cNvPr id="27" name="カギ線コネクタ 26"/>
          <p:cNvCxnSpPr>
            <a:stCxn id="11" idx="2"/>
            <a:endCxn id="12" idx="0"/>
          </p:cNvCxnSpPr>
          <p:nvPr/>
        </p:nvCxnSpPr>
        <p:spPr>
          <a:xfrm rot="5400000">
            <a:off x="4102704" y="3200888"/>
            <a:ext cx="329695" cy="1064840"/>
          </a:xfrm>
          <a:prstGeom prst="bentConnector3">
            <a:avLst>
              <a:gd name="adj1" fmla="val 50000"/>
            </a:avLst>
          </a:prstGeom>
          <a:ln w="19050">
            <a:solidFill>
              <a:schemeClr val="tx1"/>
            </a:solidFill>
          </a:ln>
          <a:effectLst>
            <a:outerShdw blurRad="50800" dist="38100" dir="2700000" algn="tl" rotWithShape="0">
              <a:srgbClr val="000000">
                <a:alpha val="40000"/>
              </a:srgbClr>
            </a:outerShdw>
          </a:effectLst>
        </p:spPr>
        <p:style>
          <a:lnRef idx="1">
            <a:schemeClr val="accent1"/>
          </a:lnRef>
          <a:fillRef idx="0">
            <a:schemeClr val="accent1"/>
          </a:fillRef>
          <a:effectRef idx="0">
            <a:schemeClr val="accent1"/>
          </a:effectRef>
          <a:fontRef idx="minor">
            <a:schemeClr val="tx1"/>
          </a:fontRef>
        </p:style>
      </p:cxnSp>
      <p:cxnSp>
        <p:nvCxnSpPr>
          <p:cNvPr id="28" name="カギ線コネクタ 27"/>
          <p:cNvCxnSpPr>
            <a:stCxn id="11" idx="2"/>
            <a:endCxn id="14" idx="0"/>
          </p:cNvCxnSpPr>
          <p:nvPr/>
        </p:nvCxnSpPr>
        <p:spPr>
          <a:xfrm rot="16200000" flipH="1">
            <a:off x="4638188" y="3730243"/>
            <a:ext cx="326712" cy="3147"/>
          </a:xfrm>
          <a:prstGeom prst="bentConnector3">
            <a:avLst>
              <a:gd name="adj1" fmla="val 50000"/>
            </a:avLst>
          </a:prstGeom>
          <a:ln w="19050">
            <a:solidFill>
              <a:schemeClr val="tx1"/>
            </a:solidFill>
          </a:ln>
          <a:effectLst>
            <a:outerShdw blurRad="50800" dist="38100" dir="2700000" algn="tl" rotWithShape="0">
              <a:srgbClr val="000000">
                <a:alpha val="40000"/>
              </a:srgbClr>
            </a:outerShdw>
          </a:effectLst>
        </p:spPr>
        <p:style>
          <a:lnRef idx="1">
            <a:schemeClr val="accent1"/>
          </a:lnRef>
          <a:fillRef idx="0">
            <a:schemeClr val="accent1"/>
          </a:fillRef>
          <a:effectRef idx="0">
            <a:schemeClr val="accent1"/>
          </a:effectRef>
          <a:fontRef idx="minor">
            <a:schemeClr val="tx1"/>
          </a:fontRef>
        </p:style>
      </p:cxnSp>
      <p:cxnSp>
        <p:nvCxnSpPr>
          <p:cNvPr id="29" name="カギ線コネクタ 28"/>
          <p:cNvCxnSpPr>
            <a:stCxn id="11" idx="2"/>
            <a:endCxn id="15" idx="0"/>
          </p:cNvCxnSpPr>
          <p:nvPr/>
        </p:nvCxnSpPr>
        <p:spPr>
          <a:xfrm rot="16200000" flipH="1">
            <a:off x="5142223" y="3226208"/>
            <a:ext cx="326712" cy="1011217"/>
          </a:xfrm>
          <a:prstGeom prst="bentConnector3">
            <a:avLst>
              <a:gd name="adj1" fmla="val 50000"/>
            </a:avLst>
          </a:prstGeom>
          <a:ln w="19050">
            <a:solidFill>
              <a:schemeClr val="tx1"/>
            </a:solidFill>
          </a:ln>
          <a:effectLst>
            <a:outerShdw blurRad="50800" dist="38100" dir="2700000" algn="tl" rotWithShape="0">
              <a:srgbClr val="000000">
                <a:alpha val="40000"/>
              </a:srgbClr>
            </a:outerShdw>
          </a:effectLst>
        </p:spPr>
        <p:style>
          <a:lnRef idx="1">
            <a:schemeClr val="accent1"/>
          </a:lnRef>
          <a:fillRef idx="0">
            <a:schemeClr val="accent1"/>
          </a:fillRef>
          <a:effectRef idx="0">
            <a:schemeClr val="accent1"/>
          </a:effectRef>
          <a:fontRef idx="minor">
            <a:schemeClr val="tx1"/>
          </a:fontRef>
        </p:style>
      </p:cxnSp>
      <p:cxnSp>
        <p:nvCxnSpPr>
          <p:cNvPr id="30" name="カギ線コネクタ 29"/>
          <p:cNvCxnSpPr>
            <a:stCxn id="16" idx="2"/>
            <a:endCxn id="18" idx="0"/>
          </p:cNvCxnSpPr>
          <p:nvPr/>
        </p:nvCxnSpPr>
        <p:spPr>
          <a:xfrm rot="5400000">
            <a:off x="7103513" y="3495964"/>
            <a:ext cx="297124" cy="501295"/>
          </a:xfrm>
          <a:prstGeom prst="bentConnector3">
            <a:avLst>
              <a:gd name="adj1" fmla="val 50000"/>
            </a:avLst>
          </a:prstGeom>
          <a:ln w="19050">
            <a:solidFill>
              <a:schemeClr val="tx1"/>
            </a:solidFill>
          </a:ln>
          <a:effectLst>
            <a:outerShdw blurRad="50800" dist="38100" dir="2700000" algn="tl" rotWithShape="0">
              <a:srgbClr val="000000">
                <a:alpha val="40000"/>
              </a:srgbClr>
            </a:outerShdw>
          </a:effectLst>
        </p:spPr>
        <p:style>
          <a:lnRef idx="1">
            <a:schemeClr val="accent1"/>
          </a:lnRef>
          <a:fillRef idx="0">
            <a:schemeClr val="accent1"/>
          </a:fillRef>
          <a:effectRef idx="0">
            <a:schemeClr val="accent1"/>
          </a:effectRef>
          <a:fontRef idx="minor">
            <a:schemeClr val="tx1"/>
          </a:fontRef>
        </p:style>
      </p:cxnSp>
      <p:cxnSp>
        <p:nvCxnSpPr>
          <p:cNvPr id="31" name="カギ線コネクタ 30"/>
          <p:cNvCxnSpPr>
            <a:stCxn id="16" idx="2"/>
            <a:endCxn id="19" idx="0"/>
          </p:cNvCxnSpPr>
          <p:nvPr/>
        </p:nvCxnSpPr>
        <p:spPr>
          <a:xfrm rot="16200000" flipH="1">
            <a:off x="7720102" y="3380669"/>
            <a:ext cx="292919" cy="727678"/>
          </a:xfrm>
          <a:prstGeom prst="bentConnector3">
            <a:avLst>
              <a:gd name="adj1" fmla="val 50000"/>
            </a:avLst>
          </a:prstGeom>
          <a:ln w="19050">
            <a:solidFill>
              <a:schemeClr val="tx1"/>
            </a:solidFill>
          </a:ln>
          <a:effectLst>
            <a:outerShdw blurRad="50800" dist="38100" dir="2700000" algn="tl" rotWithShape="0">
              <a:srgbClr val="000000">
                <a:alpha val="40000"/>
              </a:srgbClr>
            </a:outerShdw>
          </a:effectLst>
        </p:spPr>
        <p:style>
          <a:lnRef idx="1">
            <a:schemeClr val="accent1"/>
          </a:lnRef>
          <a:fillRef idx="0">
            <a:schemeClr val="accent1"/>
          </a:fillRef>
          <a:effectRef idx="0">
            <a:schemeClr val="accent1"/>
          </a:effectRef>
          <a:fontRef idx="minor">
            <a:schemeClr val="tx1"/>
          </a:fontRef>
        </p:style>
      </p:cxnSp>
      <p:sp>
        <p:nvSpPr>
          <p:cNvPr id="32" name="Rectangle 9"/>
          <p:cNvSpPr>
            <a:spLocks noChangeArrowheads="1"/>
          </p:cNvSpPr>
          <p:nvPr/>
        </p:nvSpPr>
        <p:spPr bwMode="auto">
          <a:xfrm>
            <a:off x="459486" y="1292543"/>
            <a:ext cx="6102896" cy="78815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lang="en-US" altLang="ja-JP" dirty="0" smtClean="0">
                <a:uFillTx/>
                <a:latin typeface="Meiryo UI" panose="020B0604030504040204" pitchFamily="50" charset="-128"/>
                <a:ea typeface="Meiryo UI" panose="020B0604030504040204" pitchFamily="50" charset="-128"/>
                <a:cs typeface="Meiryo UI" panose="020B0604030504040204" pitchFamily="50" charset="-128"/>
              </a:rPr>
              <a:t>The Protection of Children Online (OECD)</a:t>
            </a:r>
          </a:p>
          <a:p>
            <a:r>
              <a:rPr lang="ja-JP" altLang="en-US" dirty="0">
                <a:solidFill>
                  <a:schemeClr val="dk1"/>
                </a:solidFill>
                <a:uFillTx/>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uFillTx/>
                <a:latin typeface="Meiryo UI" panose="020B0604030504040204" pitchFamily="50" charset="-128"/>
                <a:ea typeface="Meiryo UI" panose="020B0604030504040204" pitchFamily="50" charset="-128"/>
                <a:cs typeface="Meiryo UI" panose="020B0604030504040204" pitchFamily="50" charset="-128"/>
              </a:rPr>
              <a:t>Typology of Risks</a:t>
            </a:r>
            <a:r>
              <a:rPr lang="ja-JP" altLang="en-US" dirty="0" smtClean="0">
                <a:uFillTx/>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uFillTx/>
                <a:latin typeface="Meiryo UI" panose="020B0604030504040204" pitchFamily="50" charset="-128"/>
                <a:ea typeface="Meiryo UI" panose="020B0604030504040204" pitchFamily="50" charset="-128"/>
                <a:cs typeface="Meiryo UI" panose="020B0604030504040204" pitchFamily="50" charset="-128"/>
              </a:rPr>
              <a:t>2012</a:t>
            </a:r>
          </a:p>
          <a:p>
            <a:r>
              <a:rPr lang="ja-JP" altLang="en-US" sz="1200" dirty="0">
                <a:uFillTx/>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uFillTx/>
                <a:latin typeface="Meiryo UI" panose="020B0604030504040204" pitchFamily="50" charset="-128"/>
                <a:ea typeface="Meiryo UI" panose="020B0604030504040204" pitchFamily="50" charset="-128"/>
                <a:cs typeface="Meiryo UI" panose="020B0604030504040204" pitchFamily="50" charset="-128"/>
                <a:hlinkClick r:id="rId2"/>
              </a:rPr>
              <a:t>https</a:t>
            </a:r>
            <a:r>
              <a:rPr lang="en-US" altLang="ja-JP" sz="1200" dirty="0">
                <a:uFillTx/>
                <a:latin typeface="Meiryo UI" panose="020B0604030504040204" pitchFamily="50" charset="-128"/>
                <a:ea typeface="Meiryo UI" panose="020B0604030504040204" pitchFamily="50" charset="-128"/>
                <a:cs typeface="Meiryo UI" panose="020B0604030504040204" pitchFamily="50" charset="-128"/>
                <a:hlinkClick r:id="rId2"/>
              </a:rPr>
              <a:t>://</a:t>
            </a:r>
            <a:r>
              <a:rPr lang="en-US" altLang="ja-JP" sz="1200" dirty="0" smtClean="0">
                <a:uFillTx/>
                <a:latin typeface="Meiryo UI" panose="020B0604030504040204" pitchFamily="50" charset="-128"/>
                <a:ea typeface="Meiryo UI" panose="020B0604030504040204" pitchFamily="50" charset="-128"/>
                <a:cs typeface="Meiryo UI" panose="020B0604030504040204" pitchFamily="50" charset="-128"/>
                <a:hlinkClick r:id="rId2"/>
              </a:rPr>
              <a:t>www.oecd.org/sti/ieconomy/childrenonline_with_cover.pdf</a:t>
            </a:r>
            <a:r>
              <a:rPr lang="ja-JP" altLang="en-US" sz="1200" dirty="0" smtClean="0">
                <a:uFillTx/>
                <a:latin typeface="Meiryo UI" panose="020B0604030504040204" pitchFamily="50" charset="-128"/>
                <a:ea typeface="Meiryo UI" panose="020B0604030504040204" pitchFamily="50" charset="-128"/>
                <a:cs typeface="Meiryo UI" panose="020B0604030504040204" pitchFamily="50" charset="-128"/>
              </a:rPr>
              <a:t>）</a:t>
            </a:r>
            <a:endParaRPr lang="ja-JP" altLang="ja-JP" sz="1200" dirty="0">
              <a:solidFill>
                <a:schemeClr val="dk1"/>
              </a:solidFill>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タイトル 1"/>
          <p:cNvSpPr txBox="1">
            <a:spLocks/>
          </p:cNvSpPr>
          <p:nvPr/>
        </p:nvSpPr>
        <p:spPr>
          <a:xfrm>
            <a:off x="400050" y="200027"/>
            <a:ext cx="7886700" cy="8159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青少年ネット上のリスク</a:t>
            </a:r>
            <a:endParaRPr lang="ja-JP" altLang="en-US" sz="2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スライド番号プレースホルダー 38"/>
          <p:cNvSpPr>
            <a:spLocks noGrp="1"/>
          </p:cNvSpPr>
          <p:nvPr>
            <p:ph type="sldNum" sz="quarter" idx="12"/>
          </p:nvPr>
        </p:nvSpPr>
        <p:spPr/>
        <p:txBody>
          <a:bodyPr/>
          <a:lstStyle/>
          <a:p>
            <a:fld id="{4D09F826-A79A-4867-9FF5-DD28539F5B44}" type="slidenum">
              <a:rPr kumimoji="1" lang="ja-JP" altLang="en-US" smtClean="0"/>
              <a:t>3</a:t>
            </a:fld>
            <a:endParaRPr kumimoji="1" lang="ja-JP" altLang="en-US"/>
          </a:p>
        </p:txBody>
      </p:sp>
      <p:cxnSp>
        <p:nvCxnSpPr>
          <p:cNvPr id="40" name="直線コネクタ 39"/>
          <p:cNvCxnSpPr/>
          <p:nvPr/>
        </p:nvCxnSpPr>
        <p:spPr>
          <a:xfrm>
            <a:off x="215900" y="914401"/>
            <a:ext cx="8559800"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99305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a:spLocks/>
          </p:cNvSpPr>
          <p:nvPr/>
        </p:nvSpPr>
        <p:spPr>
          <a:xfrm>
            <a:off x="91938" y="4090734"/>
            <a:ext cx="1242652" cy="655320"/>
          </a:xfrm>
          <a:prstGeom prst="roundRect">
            <a:avLst>
              <a:gd name="adj" fmla="val 9900"/>
            </a:avLst>
          </a:prstGeom>
          <a:solidFill>
            <a:schemeClr val="accent6">
              <a:lumMod val="40000"/>
              <a:lumOff val="60000"/>
            </a:schemeClr>
          </a:solidFill>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1400" dirty="0" smtClean="0">
                <a:uFillTx/>
                <a:latin typeface="Meiryo UI" panose="020B0604030504040204" pitchFamily="50" charset="-128"/>
                <a:ea typeface="Meiryo UI" panose="020B0604030504040204" pitchFamily="50" charset="-128"/>
                <a:cs typeface="Meiryo UI" panose="020B0604030504040204" pitchFamily="50" charset="-128"/>
              </a:rPr>
              <a:t>自画撮り</a:t>
            </a:r>
            <a:endParaRPr kumimoji="1" lang="en-US" altLang="ja-JP" sz="1400" dirty="0" smtClean="0">
              <a:uFillTx/>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dirty="0" smtClean="0">
                <a:uFillTx/>
                <a:latin typeface="Meiryo UI" panose="020B0604030504040204" pitchFamily="50" charset="-128"/>
                <a:ea typeface="Meiryo UI" panose="020B0604030504040204" pitchFamily="50" charset="-128"/>
                <a:cs typeface="Meiryo UI" panose="020B0604030504040204" pitchFamily="50" charset="-128"/>
              </a:rPr>
              <a:t>（ポルノ）</a:t>
            </a:r>
            <a:endParaRPr kumimoji="1" lang="ja-JP" altLang="en-US" sz="1400" dirty="0">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角丸四角形 4"/>
          <p:cNvSpPr>
            <a:spLocks/>
          </p:cNvSpPr>
          <p:nvPr/>
        </p:nvSpPr>
        <p:spPr>
          <a:xfrm>
            <a:off x="1753098" y="3290634"/>
            <a:ext cx="1242652" cy="655320"/>
          </a:xfrm>
          <a:prstGeom prst="roundRect">
            <a:avLst>
              <a:gd name="adj" fmla="val 9900"/>
            </a:avLst>
          </a:prstGeom>
          <a:solidFill>
            <a:schemeClr val="bg1">
              <a:lumMod val="85000"/>
            </a:schemeClr>
          </a:solidFill>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1400" dirty="0" smtClean="0">
                <a:uFillTx/>
                <a:latin typeface="Meiryo UI" panose="020B0604030504040204" pitchFamily="50" charset="-128"/>
                <a:ea typeface="Meiryo UI" panose="020B0604030504040204" pitchFamily="50" charset="-128"/>
                <a:cs typeface="Meiryo UI" panose="020B0604030504040204" pitchFamily="50" charset="-128"/>
              </a:rPr>
              <a:t>他者からの</a:t>
            </a:r>
            <a:endParaRPr kumimoji="1" lang="en-US" altLang="ja-JP" sz="1400" dirty="0" smtClean="0">
              <a:uFillTx/>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dirty="0">
                <a:uFillTx/>
                <a:latin typeface="Meiryo UI" panose="020B0604030504040204" pitchFamily="50" charset="-128"/>
                <a:ea typeface="Meiryo UI" panose="020B0604030504040204" pitchFamily="50" charset="-128"/>
                <a:cs typeface="Meiryo UI" panose="020B0604030504040204" pitchFamily="50" charset="-128"/>
              </a:rPr>
              <a:t>要求</a:t>
            </a:r>
            <a:endParaRPr kumimoji="1" lang="ja-JP" altLang="en-US" sz="1400" dirty="0">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角丸四角形 5"/>
          <p:cNvSpPr>
            <a:spLocks/>
          </p:cNvSpPr>
          <p:nvPr/>
        </p:nvSpPr>
        <p:spPr>
          <a:xfrm>
            <a:off x="1753098" y="5111814"/>
            <a:ext cx="1242652" cy="655320"/>
          </a:xfrm>
          <a:prstGeom prst="roundRect">
            <a:avLst>
              <a:gd name="adj" fmla="val 9900"/>
            </a:avLst>
          </a:prstGeom>
          <a:solidFill>
            <a:schemeClr val="bg1">
              <a:lumMod val="85000"/>
            </a:schemeClr>
          </a:solidFill>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1400" dirty="0" smtClean="0">
                <a:uFillTx/>
                <a:latin typeface="Meiryo UI" panose="020B0604030504040204" pitchFamily="50" charset="-128"/>
                <a:ea typeface="Meiryo UI" panose="020B0604030504040204" pitchFamily="50" charset="-128"/>
                <a:cs typeface="Meiryo UI" panose="020B0604030504040204" pitchFamily="50" charset="-128"/>
              </a:rPr>
              <a:t>自発的</a:t>
            </a:r>
            <a:endParaRPr kumimoji="1" lang="ja-JP" altLang="en-US" sz="1400" dirty="0">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角丸四角形 6"/>
          <p:cNvSpPr>
            <a:spLocks/>
          </p:cNvSpPr>
          <p:nvPr/>
        </p:nvSpPr>
        <p:spPr>
          <a:xfrm>
            <a:off x="3525265" y="2778416"/>
            <a:ext cx="1242652" cy="655320"/>
          </a:xfrm>
          <a:prstGeom prst="roundRect">
            <a:avLst>
              <a:gd name="adj" fmla="val 9900"/>
            </a:avLst>
          </a:prstGeom>
          <a:solidFill>
            <a:schemeClr val="bg1">
              <a:lumMod val="85000"/>
            </a:schemeClr>
          </a:solidFill>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1400" dirty="0" smtClean="0">
                <a:uFillTx/>
                <a:latin typeface="Meiryo UI" panose="020B0604030504040204" pitchFamily="50" charset="-128"/>
                <a:ea typeface="Meiryo UI" panose="020B0604030504040204" pitchFamily="50" charset="-128"/>
                <a:cs typeface="Meiryo UI" panose="020B0604030504040204" pitchFamily="50" charset="-128"/>
              </a:rPr>
              <a:t>面識なし</a:t>
            </a:r>
            <a:endParaRPr kumimoji="1" lang="en-US" altLang="ja-JP" sz="1400" dirty="0" smtClean="0">
              <a:uFillTx/>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対</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400" dirty="0" smtClean="0">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角丸四角形 7"/>
          <p:cNvSpPr>
            <a:spLocks/>
          </p:cNvSpPr>
          <p:nvPr/>
        </p:nvSpPr>
        <p:spPr>
          <a:xfrm>
            <a:off x="3521801" y="4303804"/>
            <a:ext cx="1242652" cy="655320"/>
          </a:xfrm>
          <a:prstGeom prst="roundRect">
            <a:avLst>
              <a:gd name="adj" fmla="val 9900"/>
            </a:avLst>
          </a:prstGeom>
          <a:solidFill>
            <a:schemeClr val="bg1">
              <a:lumMod val="85000"/>
            </a:schemeClr>
          </a:solidFill>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1400" dirty="0" smtClean="0">
                <a:uFillTx/>
                <a:latin typeface="Meiryo UI" panose="020B0604030504040204" pitchFamily="50" charset="-128"/>
                <a:ea typeface="Meiryo UI" panose="020B0604030504040204" pitchFamily="50" charset="-128"/>
                <a:cs typeface="Meiryo UI" panose="020B0604030504040204" pitchFamily="50" charset="-128"/>
              </a:rPr>
              <a:t>知り合い</a:t>
            </a:r>
            <a:endParaRPr kumimoji="1" lang="ja-JP" altLang="en-US" sz="1400" dirty="0">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角丸四角形 8"/>
          <p:cNvSpPr>
            <a:spLocks/>
          </p:cNvSpPr>
          <p:nvPr/>
        </p:nvSpPr>
        <p:spPr>
          <a:xfrm>
            <a:off x="3525266" y="5614444"/>
            <a:ext cx="1242652" cy="655320"/>
          </a:xfrm>
          <a:prstGeom prst="roundRect">
            <a:avLst>
              <a:gd name="adj" fmla="val 9900"/>
            </a:avLst>
          </a:prstGeom>
          <a:solidFill>
            <a:schemeClr val="bg1">
              <a:lumMod val="85000"/>
            </a:schemeClr>
          </a:solidFill>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1400" dirty="0" smtClean="0">
                <a:uFillTx/>
                <a:latin typeface="Meiryo UI" panose="020B0604030504040204" pitchFamily="50" charset="-128"/>
                <a:ea typeface="Meiryo UI" panose="020B0604030504040204" pitchFamily="50" charset="-128"/>
                <a:cs typeface="Meiryo UI" panose="020B0604030504040204" pitchFamily="50" charset="-128"/>
              </a:rPr>
              <a:t>面識なし</a:t>
            </a:r>
            <a:endParaRPr kumimoji="1" lang="en-US" altLang="ja-JP" sz="1400" dirty="0" smtClean="0">
              <a:uFillTx/>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dirty="0" smtClean="0">
                <a:uFillTx/>
                <a:latin typeface="Meiryo UI" panose="020B0604030504040204" pitchFamily="50" charset="-128"/>
                <a:ea typeface="Meiryo UI" panose="020B0604030504040204" pitchFamily="50" charset="-128"/>
                <a:cs typeface="Meiryo UI" panose="020B0604030504040204" pitchFamily="50" charset="-128"/>
              </a:rPr>
              <a:t>（不特定多数）</a:t>
            </a:r>
            <a:endParaRPr kumimoji="1" lang="ja-JP" altLang="en-US" sz="1400" dirty="0">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角丸四角形 9"/>
          <p:cNvSpPr>
            <a:spLocks/>
          </p:cNvSpPr>
          <p:nvPr/>
        </p:nvSpPr>
        <p:spPr>
          <a:xfrm>
            <a:off x="5062608" y="4297491"/>
            <a:ext cx="1242652" cy="655320"/>
          </a:xfrm>
          <a:prstGeom prst="roundRect">
            <a:avLst>
              <a:gd name="adj" fmla="val 9900"/>
            </a:avLst>
          </a:prstGeom>
          <a:solidFill>
            <a:schemeClr val="bg1">
              <a:lumMod val="85000"/>
            </a:schemeClr>
          </a:solidFill>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1400" dirty="0" smtClean="0">
                <a:uFillTx/>
                <a:latin typeface="Meiryo UI" panose="020B0604030504040204" pitchFamily="50" charset="-128"/>
                <a:ea typeface="Meiryo UI" panose="020B0604030504040204" pitchFamily="50" charset="-128"/>
                <a:cs typeface="Meiryo UI" panose="020B0604030504040204" pitchFamily="50" charset="-128"/>
              </a:rPr>
              <a:t>恋人？</a:t>
            </a:r>
            <a:endParaRPr kumimoji="1" lang="ja-JP" altLang="en-US" sz="1400" dirty="0">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 10"/>
          <p:cNvSpPr>
            <a:spLocks/>
          </p:cNvSpPr>
          <p:nvPr/>
        </p:nvSpPr>
        <p:spPr>
          <a:xfrm>
            <a:off x="5066072" y="2241819"/>
            <a:ext cx="1242652" cy="655320"/>
          </a:xfrm>
          <a:prstGeom prst="roundRect">
            <a:avLst>
              <a:gd name="adj" fmla="val 9900"/>
            </a:avLst>
          </a:prstGeom>
          <a:solidFill>
            <a:schemeClr val="bg1">
              <a:lumMod val="85000"/>
            </a:schemeClr>
          </a:solidFill>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1400" dirty="0" smtClean="0">
                <a:uFillTx/>
                <a:latin typeface="Meiryo UI" panose="020B0604030504040204" pitchFamily="50" charset="-128"/>
                <a:ea typeface="Meiryo UI" panose="020B0604030504040204" pitchFamily="50" charset="-128"/>
                <a:cs typeface="Meiryo UI" panose="020B0604030504040204" pitchFamily="50" charset="-128"/>
              </a:rPr>
              <a:t>だまし・</a:t>
            </a:r>
            <a:endParaRPr lang="en-US" altLang="ja-JP" sz="1400" dirty="0" smtClean="0">
              <a:uFillTx/>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400" dirty="0">
                <a:uFillTx/>
                <a:latin typeface="Meiryo UI" panose="020B0604030504040204" pitchFamily="50" charset="-128"/>
                <a:ea typeface="Meiryo UI" panose="020B0604030504040204" pitchFamily="50" charset="-128"/>
                <a:cs typeface="Meiryo UI" panose="020B0604030504040204" pitchFamily="50" charset="-128"/>
              </a:rPr>
              <a:t>脅</a:t>
            </a:r>
            <a:r>
              <a:rPr kumimoji="1" lang="ja-JP" altLang="en-US" sz="1400" dirty="0" smtClean="0">
                <a:uFillTx/>
                <a:latin typeface="Meiryo UI" panose="020B0604030504040204" pitchFamily="50" charset="-128"/>
                <a:ea typeface="Meiryo UI" panose="020B0604030504040204" pitchFamily="50" charset="-128"/>
                <a:cs typeface="Meiryo UI" panose="020B0604030504040204" pitchFamily="50" charset="-128"/>
              </a:rPr>
              <a:t>し</a:t>
            </a:r>
            <a:endParaRPr kumimoji="1" lang="en-US" altLang="ja-JP" sz="1400" dirty="0" smtClean="0">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角丸四角形 11"/>
          <p:cNvSpPr>
            <a:spLocks/>
          </p:cNvSpPr>
          <p:nvPr/>
        </p:nvSpPr>
        <p:spPr>
          <a:xfrm>
            <a:off x="5066072" y="5608131"/>
            <a:ext cx="1242652" cy="655320"/>
          </a:xfrm>
          <a:prstGeom prst="roundRect">
            <a:avLst>
              <a:gd name="adj" fmla="val 9900"/>
            </a:avLst>
          </a:prstGeom>
          <a:solidFill>
            <a:schemeClr val="bg1">
              <a:lumMod val="85000"/>
            </a:schemeClr>
          </a:solidFill>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1400" dirty="0" smtClean="0">
                <a:uFillTx/>
                <a:latin typeface="Meiryo UI" panose="020B0604030504040204" pitchFamily="50" charset="-128"/>
                <a:ea typeface="Meiryo UI" panose="020B0604030504040204" pitchFamily="50" charset="-128"/>
                <a:cs typeface="Meiryo UI" panose="020B0604030504040204" pitchFamily="50" charset="-128"/>
              </a:rPr>
              <a:t>承認欲求</a:t>
            </a:r>
            <a:endParaRPr kumimoji="1" lang="ja-JP" altLang="en-US" sz="1400" dirty="0">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角丸四角形 12"/>
          <p:cNvSpPr>
            <a:spLocks/>
          </p:cNvSpPr>
          <p:nvPr/>
        </p:nvSpPr>
        <p:spPr>
          <a:xfrm>
            <a:off x="6776760" y="4297491"/>
            <a:ext cx="1516543" cy="655320"/>
          </a:xfrm>
          <a:prstGeom prst="roundRect">
            <a:avLst>
              <a:gd name="adj" fmla="val 9900"/>
            </a:avLst>
          </a:prstGeom>
          <a:solidFill>
            <a:schemeClr val="accent2">
              <a:lumMod val="40000"/>
              <a:lumOff val="60000"/>
            </a:schemeClr>
          </a:solidFill>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1400" dirty="0" smtClean="0">
                <a:uFillTx/>
                <a:latin typeface="Meiryo UI" panose="020B0604030504040204" pitchFamily="50" charset="-128"/>
                <a:ea typeface="Meiryo UI" panose="020B0604030504040204" pitchFamily="50" charset="-128"/>
                <a:cs typeface="Meiryo UI" panose="020B0604030504040204" pitchFamily="50" charset="-128"/>
              </a:rPr>
              <a:t>リベンジポルノ</a:t>
            </a:r>
            <a:endParaRPr kumimoji="1" lang="ja-JP" altLang="en-US" sz="1400" dirty="0">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角丸四角形 13"/>
          <p:cNvSpPr>
            <a:spLocks/>
          </p:cNvSpPr>
          <p:nvPr/>
        </p:nvSpPr>
        <p:spPr>
          <a:xfrm>
            <a:off x="6776760" y="2772103"/>
            <a:ext cx="1516543" cy="655320"/>
          </a:xfrm>
          <a:prstGeom prst="roundRect">
            <a:avLst>
              <a:gd name="adj" fmla="val 9900"/>
            </a:avLst>
          </a:prstGeom>
          <a:solidFill>
            <a:schemeClr val="accent2">
              <a:lumMod val="40000"/>
              <a:lumOff val="60000"/>
            </a:schemeClr>
          </a:solidFill>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1400" dirty="0" smtClean="0">
                <a:uFillTx/>
                <a:latin typeface="Meiryo UI" panose="020B0604030504040204" pitchFamily="50" charset="-128"/>
                <a:ea typeface="Meiryo UI" panose="020B0604030504040204" pitchFamily="50" charset="-128"/>
                <a:cs typeface="Meiryo UI" panose="020B0604030504040204" pitchFamily="50" charset="-128"/>
              </a:rPr>
              <a:t>エスカレート</a:t>
            </a:r>
            <a:endParaRPr kumimoji="1" lang="en-US" altLang="ja-JP" sz="1400" dirty="0" smtClean="0">
              <a:uFillTx/>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dirty="0" smtClean="0">
                <a:uFillTx/>
                <a:latin typeface="Meiryo UI" panose="020B0604030504040204" pitchFamily="50" charset="-128"/>
                <a:ea typeface="Meiryo UI" panose="020B0604030504040204" pitchFamily="50" charset="-128"/>
                <a:cs typeface="Meiryo UI" panose="020B0604030504040204" pitchFamily="50" charset="-128"/>
              </a:rPr>
              <a:t>（次の要求）・</a:t>
            </a:r>
            <a:endParaRPr kumimoji="1" lang="en-US" altLang="ja-JP" sz="1400" dirty="0" smtClean="0">
              <a:uFillTx/>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dirty="0">
                <a:uFillTx/>
                <a:latin typeface="Meiryo UI" panose="020B0604030504040204" pitchFamily="50" charset="-128"/>
                <a:ea typeface="Meiryo UI" panose="020B0604030504040204" pitchFamily="50" charset="-128"/>
                <a:cs typeface="Meiryo UI" panose="020B0604030504040204" pitchFamily="50" charset="-128"/>
              </a:rPr>
              <a:t>拡散</a:t>
            </a:r>
            <a:endParaRPr kumimoji="1" lang="ja-JP" altLang="en-US" sz="1400" dirty="0">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角丸四角形 14"/>
          <p:cNvSpPr>
            <a:spLocks/>
          </p:cNvSpPr>
          <p:nvPr/>
        </p:nvSpPr>
        <p:spPr>
          <a:xfrm>
            <a:off x="6776760" y="5608131"/>
            <a:ext cx="1516543" cy="655320"/>
          </a:xfrm>
          <a:prstGeom prst="roundRect">
            <a:avLst>
              <a:gd name="adj" fmla="val 9900"/>
            </a:avLst>
          </a:prstGeom>
          <a:solidFill>
            <a:schemeClr val="accent2">
              <a:lumMod val="40000"/>
              <a:lumOff val="60000"/>
            </a:schemeClr>
          </a:solidFill>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1400" dirty="0" smtClean="0">
                <a:uFillTx/>
                <a:latin typeface="Meiryo UI" panose="020B0604030504040204" pitchFamily="50" charset="-128"/>
                <a:ea typeface="Meiryo UI" panose="020B0604030504040204" pitchFamily="50" charset="-128"/>
                <a:cs typeface="Meiryo UI" panose="020B0604030504040204" pitchFamily="50" charset="-128"/>
              </a:rPr>
              <a:t>個人特定</a:t>
            </a:r>
            <a:endParaRPr kumimoji="1" lang="en-US" altLang="ja-JP" sz="1400" dirty="0" smtClean="0">
              <a:uFillTx/>
              <a:latin typeface="Meiryo UI" panose="020B0604030504040204" pitchFamily="50" charset="-128"/>
              <a:ea typeface="Meiryo UI" panose="020B0604030504040204" pitchFamily="50" charset="-128"/>
              <a:cs typeface="Meiryo UI" panose="020B0604030504040204" pitchFamily="50" charset="-128"/>
            </a:endParaRPr>
          </a:p>
          <a:p>
            <a:pPr algn="ctr"/>
            <a:r>
              <a:rPr kumimoji="1" lang="en-US" altLang="ja-JP" sz="1400" dirty="0" smtClean="0">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uFillTx/>
                <a:latin typeface="Meiryo UI" panose="020B0604030504040204" pitchFamily="50" charset="-128"/>
                <a:ea typeface="Meiryo UI" panose="020B0604030504040204" pitchFamily="50" charset="-128"/>
                <a:cs typeface="Meiryo UI" panose="020B0604030504040204" pitchFamily="50" charset="-128"/>
              </a:rPr>
              <a:t>身バレ）</a:t>
            </a:r>
            <a:endParaRPr kumimoji="1" lang="ja-JP" altLang="en-US" sz="1400" dirty="0">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角丸四角形 15"/>
          <p:cNvSpPr>
            <a:spLocks/>
          </p:cNvSpPr>
          <p:nvPr/>
        </p:nvSpPr>
        <p:spPr>
          <a:xfrm>
            <a:off x="5062608" y="3261688"/>
            <a:ext cx="1242652" cy="655320"/>
          </a:xfrm>
          <a:prstGeom prst="roundRect">
            <a:avLst>
              <a:gd name="adj" fmla="val 9900"/>
            </a:avLst>
          </a:prstGeom>
          <a:solidFill>
            <a:schemeClr val="bg1">
              <a:lumMod val="85000"/>
            </a:schemeClr>
          </a:solidFill>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1400" dirty="0" smtClean="0">
                <a:uFillTx/>
                <a:latin typeface="Meiryo UI" panose="020B0604030504040204" pitchFamily="50" charset="-128"/>
                <a:ea typeface="Meiryo UI" panose="020B0604030504040204" pitchFamily="50" charset="-128"/>
                <a:cs typeface="Meiryo UI" panose="020B0604030504040204" pitchFamily="50" charset="-128"/>
              </a:rPr>
              <a:t>見返り</a:t>
            </a:r>
            <a:endParaRPr kumimoji="1" lang="en-US" altLang="ja-JP" sz="1400" dirty="0" smtClean="0">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7" name="カギ線コネクタ 16"/>
          <p:cNvCxnSpPr>
            <a:stCxn id="4" idx="3"/>
            <a:endCxn id="5" idx="1"/>
          </p:cNvCxnSpPr>
          <p:nvPr/>
        </p:nvCxnSpPr>
        <p:spPr>
          <a:xfrm flipV="1">
            <a:off x="1334590" y="3618294"/>
            <a:ext cx="418508" cy="800100"/>
          </a:xfrm>
          <a:prstGeom prst="bentConnector3">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カギ線コネクタ 17"/>
          <p:cNvCxnSpPr>
            <a:stCxn id="4" idx="3"/>
            <a:endCxn id="6" idx="1"/>
          </p:cNvCxnSpPr>
          <p:nvPr/>
        </p:nvCxnSpPr>
        <p:spPr>
          <a:xfrm>
            <a:off x="1334590" y="4418394"/>
            <a:ext cx="418508" cy="1021080"/>
          </a:xfrm>
          <a:prstGeom prst="bentConnector3">
            <a:avLst>
              <a:gd name="adj1" fmla="val 50000"/>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カギ線コネクタ 18"/>
          <p:cNvCxnSpPr>
            <a:stCxn id="5" idx="3"/>
            <a:endCxn id="7" idx="1"/>
          </p:cNvCxnSpPr>
          <p:nvPr/>
        </p:nvCxnSpPr>
        <p:spPr>
          <a:xfrm flipV="1">
            <a:off x="2995750" y="3106076"/>
            <a:ext cx="529515" cy="512218"/>
          </a:xfrm>
          <a:prstGeom prst="bentConnector3">
            <a:avLst>
              <a:gd name="adj1" fmla="val 50000"/>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カギ線コネクタ 19"/>
          <p:cNvCxnSpPr>
            <a:stCxn id="5" idx="3"/>
            <a:endCxn id="8" idx="1"/>
          </p:cNvCxnSpPr>
          <p:nvPr/>
        </p:nvCxnSpPr>
        <p:spPr>
          <a:xfrm>
            <a:off x="2995750" y="3618294"/>
            <a:ext cx="526051" cy="1013170"/>
          </a:xfrm>
          <a:prstGeom prst="bentConnector3">
            <a:avLst>
              <a:gd name="adj1" fmla="val 50000"/>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カギ線コネクタ 20"/>
          <p:cNvCxnSpPr>
            <a:stCxn id="7" idx="3"/>
            <a:endCxn id="11" idx="1"/>
          </p:cNvCxnSpPr>
          <p:nvPr/>
        </p:nvCxnSpPr>
        <p:spPr>
          <a:xfrm flipV="1">
            <a:off x="4767917" y="2569479"/>
            <a:ext cx="298155" cy="536597"/>
          </a:xfrm>
          <a:prstGeom prst="bentConnector3">
            <a:avLst>
              <a:gd name="adj1" fmla="val 50000"/>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カギ線コネクタ 21"/>
          <p:cNvCxnSpPr>
            <a:stCxn id="7" idx="3"/>
            <a:endCxn id="16" idx="1"/>
          </p:cNvCxnSpPr>
          <p:nvPr/>
        </p:nvCxnSpPr>
        <p:spPr>
          <a:xfrm>
            <a:off x="4767917" y="3106076"/>
            <a:ext cx="294691" cy="483272"/>
          </a:xfrm>
          <a:prstGeom prst="bentConnector3">
            <a:avLst>
              <a:gd name="adj1" fmla="val 50000"/>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カギ線コネクタ 22"/>
          <p:cNvCxnSpPr>
            <a:stCxn id="11" idx="3"/>
            <a:endCxn id="14" idx="1"/>
          </p:cNvCxnSpPr>
          <p:nvPr/>
        </p:nvCxnSpPr>
        <p:spPr>
          <a:xfrm>
            <a:off x="6308724" y="2569479"/>
            <a:ext cx="468036" cy="530284"/>
          </a:xfrm>
          <a:prstGeom prst="bentConnector3">
            <a:avLst>
              <a:gd name="adj1" fmla="val 50000"/>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カギ線コネクタ 23"/>
          <p:cNvCxnSpPr>
            <a:stCxn id="16" idx="3"/>
            <a:endCxn id="14" idx="1"/>
          </p:cNvCxnSpPr>
          <p:nvPr/>
        </p:nvCxnSpPr>
        <p:spPr>
          <a:xfrm flipV="1">
            <a:off x="6305260" y="3099763"/>
            <a:ext cx="471500" cy="489585"/>
          </a:xfrm>
          <a:prstGeom prst="bentConnector3">
            <a:avLst>
              <a:gd name="adj1" fmla="val 50000"/>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a:stCxn id="8" idx="3"/>
            <a:endCxn id="10" idx="1"/>
          </p:cNvCxnSpPr>
          <p:nvPr/>
        </p:nvCxnSpPr>
        <p:spPr>
          <a:xfrm flipV="1">
            <a:off x="4764453" y="4625151"/>
            <a:ext cx="298155" cy="6313"/>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a:stCxn id="10" idx="3"/>
            <a:endCxn id="13" idx="1"/>
          </p:cNvCxnSpPr>
          <p:nvPr/>
        </p:nvCxnSpPr>
        <p:spPr>
          <a:xfrm>
            <a:off x="6305260" y="4625151"/>
            <a:ext cx="4715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カギ線コネクタ 26"/>
          <p:cNvCxnSpPr>
            <a:stCxn id="6" idx="3"/>
            <a:endCxn id="8" idx="1"/>
          </p:cNvCxnSpPr>
          <p:nvPr/>
        </p:nvCxnSpPr>
        <p:spPr>
          <a:xfrm flipV="1">
            <a:off x="2995750" y="4631464"/>
            <a:ext cx="526051" cy="808010"/>
          </a:xfrm>
          <a:prstGeom prst="bentConnector3">
            <a:avLst>
              <a:gd name="adj1" fmla="val 50000"/>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カギ線コネクタ 27"/>
          <p:cNvCxnSpPr>
            <a:stCxn id="6" idx="3"/>
            <a:endCxn id="9" idx="1"/>
          </p:cNvCxnSpPr>
          <p:nvPr/>
        </p:nvCxnSpPr>
        <p:spPr>
          <a:xfrm>
            <a:off x="2995750" y="5439474"/>
            <a:ext cx="529516" cy="502630"/>
          </a:xfrm>
          <a:prstGeom prst="bentConnector3">
            <a:avLst>
              <a:gd name="adj1" fmla="val 50000"/>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a:stCxn id="9" idx="3"/>
            <a:endCxn id="12" idx="1"/>
          </p:cNvCxnSpPr>
          <p:nvPr/>
        </p:nvCxnSpPr>
        <p:spPr>
          <a:xfrm flipV="1">
            <a:off x="4767918" y="5935791"/>
            <a:ext cx="298154" cy="6313"/>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a:stCxn id="12" idx="3"/>
            <a:endCxn id="15" idx="1"/>
          </p:cNvCxnSpPr>
          <p:nvPr/>
        </p:nvCxnSpPr>
        <p:spPr>
          <a:xfrm>
            <a:off x="6308724" y="5935791"/>
            <a:ext cx="468036"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左大かっこ 30"/>
          <p:cNvSpPr/>
          <p:nvPr/>
        </p:nvSpPr>
        <p:spPr>
          <a:xfrm rot="5400000">
            <a:off x="1985062" y="1188610"/>
            <a:ext cx="302150" cy="1256514"/>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角丸四角形 31"/>
          <p:cNvSpPr>
            <a:spLocks/>
          </p:cNvSpPr>
          <p:nvPr/>
        </p:nvSpPr>
        <p:spPr>
          <a:xfrm>
            <a:off x="1567865" y="1337576"/>
            <a:ext cx="1291707" cy="282236"/>
          </a:xfrm>
          <a:prstGeom prst="roundRect">
            <a:avLst>
              <a:gd name="adj" fmla="val 9900"/>
            </a:avLst>
          </a:prstGeom>
          <a:noFill/>
          <a:ln>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ja-JP" altLang="en-US" sz="1400" dirty="0" smtClean="0">
                <a:uFillTx/>
                <a:latin typeface="Meiryo UI" panose="020B0604030504040204" pitchFamily="50" charset="-128"/>
                <a:ea typeface="Meiryo UI" panose="020B0604030504040204" pitchFamily="50" charset="-128"/>
                <a:cs typeface="Meiryo UI" panose="020B0604030504040204" pitchFamily="50" charset="-128"/>
              </a:rPr>
              <a:t>要求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or</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自発</a:t>
            </a:r>
            <a:endParaRPr kumimoji="1" lang="ja-JP" altLang="en-US" sz="1400" dirty="0">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左大かっこ 32"/>
          <p:cNvSpPr/>
          <p:nvPr/>
        </p:nvSpPr>
        <p:spPr>
          <a:xfrm rot="5400000">
            <a:off x="3825636" y="1197771"/>
            <a:ext cx="302150" cy="1256514"/>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角丸四角形 33"/>
          <p:cNvSpPr>
            <a:spLocks/>
          </p:cNvSpPr>
          <p:nvPr/>
        </p:nvSpPr>
        <p:spPr>
          <a:xfrm>
            <a:off x="3408439" y="1346737"/>
            <a:ext cx="1291707" cy="282236"/>
          </a:xfrm>
          <a:prstGeom prst="roundRect">
            <a:avLst>
              <a:gd name="adj" fmla="val 9900"/>
            </a:avLst>
          </a:prstGeom>
          <a:noFill/>
          <a:ln>
            <a:noFill/>
          </a:ln>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1400" dirty="0" smtClean="0">
                <a:uFillTx/>
                <a:latin typeface="Meiryo UI" panose="020B0604030504040204" pitchFamily="50" charset="-128"/>
                <a:ea typeface="Meiryo UI" panose="020B0604030504040204" pitchFamily="50" charset="-128"/>
                <a:cs typeface="Meiryo UI" panose="020B0604030504040204" pitchFamily="50" charset="-128"/>
              </a:rPr>
              <a:t>相手</a:t>
            </a:r>
            <a:endParaRPr kumimoji="1" lang="ja-JP" altLang="en-US" sz="1400" dirty="0">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左大かっこ 34"/>
          <p:cNvSpPr/>
          <p:nvPr/>
        </p:nvSpPr>
        <p:spPr>
          <a:xfrm rot="5400000">
            <a:off x="5539789" y="1188959"/>
            <a:ext cx="302150" cy="1256514"/>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角丸四角形 35"/>
          <p:cNvSpPr>
            <a:spLocks/>
          </p:cNvSpPr>
          <p:nvPr/>
        </p:nvSpPr>
        <p:spPr>
          <a:xfrm>
            <a:off x="5122592" y="1337925"/>
            <a:ext cx="1291707" cy="282236"/>
          </a:xfrm>
          <a:prstGeom prst="roundRect">
            <a:avLst>
              <a:gd name="adj" fmla="val 9900"/>
            </a:avLst>
          </a:prstGeom>
          <a:noFill/>
          <a:ln>
            <a:noFill/>
          </a:ln>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理由</a:t>
            </a:r>
            <a:endParaRPr kumimoji="1" lang="ja-JP" altLang="en-US" sz="1400" dirty="0">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左大かっこ 36"/>
          <p:cNvSpPr/>
          <p:nvPr/>
        </p:nvSpPr>
        <p:spPr>
          <a:xfrm rot="5400000">
            <a:off x="7253942" y="1188959"/>
            <a:ext cx="302150" cy="1256514"/>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角丸四角形 37"/>
          <p:cNvSpPr>
            <a:spLocks/>
          </p:cNvSpPr>
          <p:nvPr/>
        </p:nvSpPr>
        <p:spPr>
          <a:xfrm>
            <a:off x="6823917" y="1336241"/>
            <a:ext cx="1291707" cy="282236"/>
          </a:xfrm>
          <a:prstGeom prst="roundRect">
            <a:avLst>
              <a:gd name="adj" fmla="val 9900"/>
            </a:avLst>
          </a:prstGeom>
          <a:noFill/>
          <a:ln>
            <a:noFill/>
          </a:ln>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トラブル</a:t>
            </a:r>
            <a:endParaRPr kumimoji="1" lang="ja-JP" altLang="en-US" sz="1400" dirty="0">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左大かっこ 38"/>
          <p:cNvSpPr/>
          <p:nvPr/>
        </p:nvSpPr>
        <p:spPr>
          <a:xfrm rot="10800000">
            <a:off x="8316830" y="2316327"/>
            <a:ext cx="290675" cy="2795487"/>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角丸四角形 39"/>
          <p:cNvSpPr>
            <a:spLocks/>
          </p:cNvSpPr>
          <p:nvPr/>
        </p:nvSpPr>
        <p:spPr>
          <a:xfrm>
            <a:off x="8631032" y="3128630"/>
            <a:ext cx="399371" cy="1007007"/>
          </a:xfrm>
          <a:prstGeom prst="roundRect">
            <a:avLst>
              <a:gd name="adj" fmla="val 9900"/>
            </a:avLst>
          </a:prstGeom>
          <a:noFill/>
          <a:ln>
            <a:noFill/>
          </a:ln>
        </p:spPr>
        <p:style>
          <a:lnRef idx="2">
            <a:schemeClr val="accent5"/>
          </a:lnRef>
          <a:fillRef idx="1">
            <a:schemeClr val="lt1"/>
          </a:fillRef>
          <a:effectRef idx="0">
            <a:schemeClr val="accent5"/>
          </a:effectRef>
          <a:fontRef idx="minor">
            <a:schemeClr val="dk1"/>
          </a:fontRef>
        </p:style>
        <p:txBody>
          <a:bodyPr vert="eaVert" rtlCol="0" anchor="ct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非公開領域</a:t>
            </a:r>
            <a:endParaRPr kumimoji="1" lang="ja-JP" altLang="en-US" sz="1400" dirty="0">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左大かっこ 40"/>
          <p:cNvSpPr/>
          <p:nvPr/>
        </p:nvSpPr>
        <p:spPr>
          <a:xfrm rot="10800000">
            <a:off x="8340357" y="5450984"/>
            <a:ext cx="290675" cy="982240"/>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角丸四角形 41"/>
          <p:cNvSpPr>
            <a:spLocks/>
          </p:cNvSpPr>
          <p:nvPr/>
        </p:nvSpPr>
        <p:spPr>
          <a:xfrm>
            <a:off x="8631032" y="5426218"/>
            <a:ext cx="399371" cy="1007007"/>
          </a:xfrm>
          <a:prstGeom prst="roundRect">
            <a:avLst>
              <a:gd name="adj" fmla="val 9900"/>
            </a:avLst>
          </a:prstGeom>
          <a:noFill/>
          <a:ln>
            <a:noFill/>
          </a:ln>
        </p:spPr>
        <p:style>
          <a:lnRef idx="2">
            <a:schemeClr val="accent5"/>
          </a:lnRef>
          <a:fillRef idx="1">
            <a:schemeClr val="lt1"/>
          </a:fillRef>
          <a:effectRef idx="0">
            <a:schemeClr val="accent5"/>
          </a:effectRef>
          <a:fontRef idx="minor">
            <a:schemeClr val="dk1"/>
          </a:fontRef>
        </p:style>
        <p:txBody>
          <a:bodyPr vert="eaVert" rtlCol="0" anchor="ct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公開領域</a:t>
            </a:r>
            <a:endParaRPr kumimoji="1" lang="ja-JP" altLang="en-US" sz="1400" dirty="0">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タイトル 1"/>
          <p:cNvSpPr txBox="1">
            <a:spLocks/>
          </p:cNvSpPr>
          <p:nvPr/>
        </p:nvSpPr>
        <p:spPr>
          <a:xfrm>
            <a:off x="400050" y="200027"/>
            <a:ext cx="7886700" cy="8159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自画撮り被害整理</a:t>
            </a:r>
            <a:endParaRPr lang="ja-JP" altLang="en-US" sz="2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スライド番号プレースホルダー 44"/>
          <p:cNvSpPr>
            <a:spLocks noGrp="1"/>
          </p:cNvSpPr>
          <p:nvPr>
            <p:ph type="sldNum" sz="quarter" idx="12"/>
          </p:nvPr>
        </p:nvSpPr>
        <p:spPr/>
        <p:txBody>
          <a:bodyPr/>
          <a:lstStyle/>
          <a:p>
            <a:fld id="{4D09F826-A79A-4867-9FF5-DD28539F5B44}" type="slidenum">
              <a:rPr kumimoji="1" lang="ja-JP" altLang="en-US" smtClean="0"/>
              <a:t>4</a:t>
            </a:fld>
            <a:endParaRPr kumimoji="1" lang="ja-JP" altLang="en-US"/>
          </a:p>
        </p:txBody>
      </p:sp>
      <p:cxnSp>
        <p:nvCxnSpPr>
          <p:cNvPr id="46" name="直線コネクタ 45"/>
          <p:cNvCxnSpPr/>
          <p:nvPr/>
        </p:nvCxnSpPr>
        <p:spPr>
          <a:xfrm>
            <a:off x="215900" y="914401"/>
            <a:ext cx="8559800"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0280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a:spLocks/>
          </p:cNvSpPr>
          <p:nvPr/>
        </p:nvSpPr>
        <p:spPr>
          <a:xfrm>
            <a:off x="490255" y="1300480"/>
            <a:ext cx="8201198" cy="43510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a:spLocks/>
          </p:cNvSpPr>
          <p:nvPr/>
        </p:nvSpPr>
        <p:spPr>
          <a:xfrm>
            <a:off x="847103" y="1895947"/>
            <a:ext cx="1678442" cy="167250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タイトル 1"/>
          <p:cNvSpPr txBox="1">
            <a:spLocks/>
          </p:cNvSpPr>
          <p:nvPr/>
        </p:nvSpPr>
        <p:spPr>
          <a:xfrm>
            <a:off x="317883" y="1309133"/>
            <a:ext cx="8454043" cy="602673"/>
          </a:xfrm>
          <a:prstGeom prst="rect">
            <a:avLst/>
          </a:prstGeom>
        </p:spPr>
        <p:txBody>
          <a:bodyPr vert="horz" lIns="91440" tIns="45720" rIns="91440" bIns="45720" rtlCol="0" anchor="ctr">
            <a:normAutofit/>
          </a:bodyPr>
          <a:lstStyle>
            <a:lvl1pPr algn="ctr" defTabSz="685800" rtl="0" eaLnBrk="1" latinLnBrk="0" hangingPunct="1">
              <a:spcBef>
                <a:spcPct val="0"/>
              </a:spcBef>
              <a:buNone/>
              <a:defRPr kumimoji="1" sz="2800" b="1" kern="1200">
                <a:solidFill>
                  <a:schemeClr val="tx1"/>
                </a:solidFill>
                <a:uFillTx/>
                <a:latin typeface="+mj-lt"/>
                <a:ea typeface="+mj-ea"/>
                <a:cs typeface="+mj-cs"/>
              </a:defRPr>
            </a:lvl1pPr>
          </a:lstStyle>
          <a:p>
            <a:r>
              <a:rPr lang="ja-JP" altLang="en-US" sz="2000" dirty="0" smtClean="0">
                <a:uFillTx/>
                <a:latin typeface="Meiryo UI" panose="020B0604030504040204" pitchFamily="50" charset="-128"/>
                <a:ea typeface="Meiryo UI" panose="020B0604030504040204" pitchFamily="50" charset="-128"/>
                <a:cs typeface="Meiryo UI" panose="020B0604030504040204" pitchFamily="50" charset="-128"/>
              </a:rPr>
              <a:t>裏垢（あか）・エロ垢　まとめサイト</a:t>
            </a:r>
            <a:endParaRPr lang="ja-JP" altLang="en-US" sz="2000" dirty="0">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a:spLocks/>
          </p:cNvSpPr>
          <p:nvPr/>
        </p:nvSpPr>
        <p:spPr>
          <a:xfrm>
            <a:off x="2802066" y="1906354"/>
            <a:ext cx="1678442" cy="167250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p:cNvSpPr>
            <a:spLocks/>
          </p:cNvSpPr>
          <p:nvPr/>
        </p:nvSpPr>
        <p:spPr>
          <a:xfrm>
            <a:off x="4757029" y="1906354"/>
            <a:ext cx="1678442" cy="167250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a:spLocks/>
          </p:cNvSpPr>
          <p:nvPr/>
        </p:nvSpPr>
        <p:spPr>
          <a:xfrm>
            <a:off x="6787664" y="1891638"/>
            <a:ext cx="1678442" cy="167250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a:spLocks/>
          </p:cNvSpPr>
          <p:nvPr/>
        </p:nvSpPr>
        <p:spPr>
          <a:xfrm>
            <a:off x="798980" y="3606554"/>
            <a:ext cx="1748240" cy="4724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rPr>
              <a:t>エマ</a:t>
            </a:r>
            <a:r>
              <a:rPr kumimoji="1" lang="en-US" altLang="ja-JP" sz="16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rPr>
              <a:t>@JC</a:t>
            </a:r>
          </a:p>
        </p:txBody>
      </p:sp>
      <p:sp>
        <p:nvSpPr>
          <p:cNvPr id="20" name="正方形/長方形 19"/>
          <p:cNvSpPr>
            <a:spLocks/>
          </p:cNvSpPr>
          <p:nvPr/>
        </p:nvSpPr>
        <p:spPr>
          <a:xfrm>
            <a:off x="2810276" y="3606554"/>
            <a:ext cx="1748240" cy="4724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uFillTx/>
                <a:latin typeface="Meiryo UI" panose="020B0604030504040204" pitchFamily="50" charset="-128"/>
                <a:ea typeface="Meiryo UI" panose="020B0604030504040204" pitchFamily="50" charset="-128"/>
                <a:cs typeface="Meiryo UI" panose="020B0604030504040204" pitchFamily="50" charset="-128"/>
              </a:rPr>
              <a:t>ハナコ</a:t>
            </a:r>
            <a:r>
              <a:rPr kumimoji="1" lang="en-US" altLang="ja-JP" sz="16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rPr>
              <a:t>@JK</a:t>
            </a:r>
          </a:p>
        </p:txBody>
      </p:sp>
      <p:sp>
        <p:nvSpPr>
          <p:cNvPr id="21" name="正方形/長方形 20"/>
          <p:cNvSpPr>
            <a:spLocks/>
          </p:cNvSpPr>
          <p:nvPr/>
        </p:nvSpPr>
        <p:spPr>
          <a:xfrm>
            <a:off x="4667675" y="3608011"/>
            <a:ext cx="1961146" cy="4724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rPr>
              <a:t>hanako</a:t>
            </a:r>
            <a:r>
              <a:rPr kumimoji="1" lang="en-US" altLang="ja-JP" sz="16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rPr>
              <a:t>@25</a:t>
            </a:r>
            <a:r>
              <a:rPr kumimoji="1" lang="ja-JP" altLang="en-US" sz="16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rPr>
              <a:t>歳</a:t>
            </a:r>
            <a:endParaRPr kumimoji="1" lang="en-US" altLang="ja-JP" sz="16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a:spLocks/>
          </p:cNvSpPr>
          <p:nvPr/>
        </p:nvSpPr>
        <p:spPr>
          <a:xfrm>
            <a:off x="6720488" y="3592771"/>
            <a:ext cx="1961146" cy="4724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err="1"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rPr>
              <a:t>えま</a:t>
            </a:r>
            <a:endParaRPr kumimoji="1" lang="en-US" altLang="ja-JP" sz="16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a:spLocks/>
          </p:cNvSpPr>
          <p:nvPr/>
        </p:nvSpPr>
        <p:spPr>
          <a:xfrm>
            <a:off x="798979" y="4055386"/>
            <a:ext cx="1748240" cy="688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rPr>
              <a:t>凍結されたので、拡散してください！</a:t>
            </a:r>
            <a:endParaRPr kumimoji="1" lang="en-US" altLang="ja-JP" sz="1600" u="sng" dirty="0" smtClean="0">
              <a:solidFill>
                <a:srgbClr val="FF0000"/>
              </a:solidFill>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a:spLocks/>
          </p:cNvSpPr>
          <p:nvPr/>
        </p:nvSpPr>
        <p:spPr>
          <a:xfrm>
            <a:off x="2767167" y="4044979"/>
            <a:ext cx="1748240" cy="688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rPr>
              <a:t>フォロワー増えますように！</a:t>
            </a:r>
            <a:endParaRPr kumimoji="1" lang="en-US" altLang="ja-JP" sz="1600" u="sng" dirty="0" smtClean="0">
              <a:solidFill>
                <a:srgbClr val="FF0000"/>
              </a:solidFill>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正方形/長方形 24"/>
          <p:cNvSpPr>
            <a:spLocks/>
          </p:cNvSpPr>
          <p:nvPr/>
        </p:nvSpPr>
        <p:spPr>
          <a:xfrm>
            <a:off x="4763161" y="4044978"/>
            <a:ext cx="1748240" cy="688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rPr>
              <a:t>オトナのカラダすきですか♪</a:t>
            </a:r>
            <a:endParaRPr kumimoji="1" lang="en-US" altLang="ja-JP" sz="16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a:spLocks/>
          </p:cNvSpPr>
          <p:nvPr/>
        </p:nvSpPr>
        <p:spPr>
          <a:xfrm>
            <a:off x="6717866" y="4055386"/>
            <a:ext cx="1748240" cy="688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rPr>
              <a:t>自宅のお風呂で～</a:t>
            </a:r>
            <a:r>
              <a:rPr lang="ja-JP" altLang="en-US" sz="1600" dirty="0" err="1"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rPr>
              <a:t>す</a:t>
            </a:r>
            <a:r>
              <a:rPr lang="ja-JP" altLang="en-US" sz="16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6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正方形/長方形 26"/>
          <p:cNvSpPr>
            <a:spLocks/>
          </p:cNvSpPr>
          <p:nvPr/>
        </p:nvSpPr>
        <p:spPr>
          <a:xfrm>
            <a:off x="1119848" y="4670976"/>
            <a:ext cx="1137107" cy="4724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16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rPr>
              <a:t>分前</a:t>
            </a:r>
            <a:endParaRPr kumimoji="1" lang="ja-JP" altLang="en-US" sz="1100" dirty="0">
              <a:solidFill>
                <a:schemeClr val="bg1">
                  <a:lumMod val="50000"/>
                </a:schemeClr>
              </a:solidFill>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正方形/長方形 27"/>
          <p:cNvSpPr>
            <a:spLocks/>
          </p:cNvSpPr>
          <p:nvPr/>
        </p:nvSpPr>
        <p:spPr>
          <a:xfrm>
            <a:off x="3088036" y="4645376"/>
            <a:ext cx="1137107" cy="4724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6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rPr>
              <a:t>分前</a:t>
            </a:r>
            <a:endParaRPr kumimoji="1" lang="ja-JP" altLang="en-US" sz="1100" dirty="0">
              <a:solidFill>
                <a:schemeClr val="bg1">
                  <a:lumMod val="50000"/>
                </a:schemeClr>
              </a:solidFill>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a:spLocks/>
          </p:cNvSpPr>
          <p:nvPr/>
        </p:nvSpPr>
        <p:spPr>
          <a:xfrm>
            <a:off x="5084030" y="4647350"/>
            <a:ext cx="1137107" cy="4724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rPr>
              <a:t>32</a:t>
            </a:r>
            <a:r>
              <a:rPr kumimoji="1" lang="ja-JP" altLang="en-US" sz="16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rPr>
              <a:t>分前</a:t>
            </a:r>
            <a:endParaRPr kumimoji="1" lang="ja-JP" altLang="en-US" sz="1100" dirty="0">
              <a:solidFill>
                <a:schemeClr val="bg1">
                  <a:lumMod val="50000"/>
                </a:schemeClr>
              </a:solidFill>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a:spLocks/>
          </p:cNvSpPr>
          <p:nvPr/>
        </p:nvSpPr>
        <p:spPr>
          <a:xfrm>
            <a:off x="7035849" y="4659257"/>
            <a:ext cx="1137107" cy="4724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rPr>
              <a:t>35</a:t>
            </a:r>
            <a:r>
              <a:rPr kumimoji="1" lang="ja-JP" altLang="en-US" sz="16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rPr>
              <a:t>分前</a:t>
            </a:r>
            <a:endParaRPr kumimoji="1" lang="ja-JP" altLang="en-US" sz="1100" dirty="0">
              <a:solidFill>
                <a:schemeClr val="bg1">
                  <a:lumMod val="50000"/>
                </a:schemeClr>
              </a:solidFill>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a:spLocks/>
          </p:cNvSpPr>
          <p:nvPr/>
        </p:nvSpPr>
        <p:spPr>
          <a:xfrm>
            <a:off x="3115842" y="5104335"/>
            <a:ext cx="389943"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bg1">
                    <a:lumMod val="50000"/>
                  </a:schemeClr>
                </a:solidFill>
                <a:uFillTx/>
                <a:latin typeface="Meiryo UI" panose="020B0604030504040204" pitchFamily="50" charset="-128"/>
                <a:ea typeface="Meiryo UI" panose="020B0604030504040204" pitchFamily="50" charset="-128"/>
                <a:cs typeface="Meiryo UI" panose="020B0604030504040204" pitchFamily="50" charset="-128"/>
              </a:rPr>
              <a:t>１</a:t>
            </a:r>
            <a:endParaRPr kumimoji="1" lang="ja-JP" altLang="en-US" sz="1400" dirty="0">
              <a:solidFill>
                <a:schemeClr val="bg1">
                  <a:lumMod val="50000"/>
                </a:schemeClr>
              </a:solidFill>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a:spLocks/>
          </p:cNvSpPr>
          <p:nvPr/>
        </p:nvSpPr>
        <p:spPr>
          <a:xfrm>
            <a:off x="3623910" y="5104335"/>
            <a:ext cx="389943"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bg1">
                    <a:lumMod val="50000"/>
                  </a:schemeClr>
                </a:solidFill>
                <a:uFillTx/>
                <a:latin typeface="Meiryo UI" panose="020B0604030504040204" pitchFamily="50" charset="-128"/>
                <a:ea typeface="Meiryo UI" panose="020B0604030504040204" pitchFamily="50" charset="-128"/>
                <a:cs typeface="Meiryo UI" panose="020B0604030504040204" pitchFamily="50" charset="-128"/>
              </a:rPr>
              <a:t>2</a:t>
            </a:r>
            <a:endParaRPr kumimoji="1" lang="ja-JP" altLang="en-US" sz="1400" dirty="0">
              <a:solidFill>
                <a:schemeClr val="bg1">
                  <a:lumMod val="50000"/>
                </a:schemeClr>
              </a:solidFill>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正方形/長方形 32"/>
          <p:cNvSpPr>
            <a:spLocks/>
          </p:cNvSpPr>
          <p:nvPr/>
        </p:nvSpPr>
        <p:spPr>
          <a:xfrm>
            <a:off x="4131979" y="5104335"/>
            <a:ext cx="389943"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bg1">
                    <a:lumMod val="50000"/>
                  </a:schemeClr>
                </a:solidFill>
                <a:uFillTx/>
                <a:latin typeface="Meiryo UI" panose="020B0604030504040204" pitchFamily="50" charset="-128"/>
                <a:ea typeface="Meiryo UI" panose="020B0604030504040204" pitchFamily="50" charset="-128"/>
                <a:cs typeface="Meiryo UI" panose="020B0604030504040204" pitchFamily="50" charset="-128"/>
              </a:rPr>
              <a:t>3</a:t>
            </a:r>
            <a:endParaRPr kumimoji="1" lang="ja-JP" altLang="en-US" sz="1400" dirty="0">
              <a:solidFill>
                <a:schemeClr val="bg1">
                  <a:lumMod val="50000"/>
                </a:schemeClr>
              </a:solidFill>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正方形/長方形 33"/>
          <p:cNvSpPr>
            <a:spLocks/>
          </p:cNvSpPr>
          <p:nvPr/>
        </p:nvSpPr>
        <p:spPr>
          <a:xfrm>
            <a:off x="4650139" y="5104139"/>
            <a:ext cx="389943"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bg1">
                    <a:lumMod val="50000"/>
                  </a:schemeClr>
                </a:solidFill>
                <a:uFillTx/>
                <a:latin typeface="Meiryo UI" panose="020B0604030504040204" pitchFamily="50" charset="-128"/>
                <a:ea typeface="Meiryo UI" panose="020B0604030504040204" pitchFamily="50" charset="-128"/>
                <a:cs typeface="Meiryo UI" panose="020B0604030504040204" pitchFamily="50" charset="-128"/>
              </a:rPr>
              <a:t>4</a:t>
            </a:r>
            <a:endParaRPr kumimoji="1" lang="ja-JP" altLang="en-US" sz="1400" dirty="0">
              <a:solidFill>
                <a:schemeClr val="bg1">
                  <a:lumMod val="50000"/>
                </a:schemeClr>
              </a:solidFill>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正方形/長方形 34"/>
          <p:cNvSpPr>
            <a:spLocks/>
          </p:cNvSpPr>
          <p:nvPr/>
        </p:nvSpPr>
        <p:spPr>
          <a:xfrm>
            <a:off x="5157127" y="5104139"/>
            <a:ext cx="389943"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bg1">
                    <a:lumMod val="50000"/>
                  </a:schemeClr>
                </a:solidFill>
                <a:uFillTx/>
                <a:latin typeface="Meiryo UI" panose="020B0604030504040204" pitchFamily="50" charset="-128"/>
                <a:ea typeface="Meiryo UI" panose="020B0604030504040204" pitchFamily="50" charset="-128"/>
                <a:cs typeface="Meiryo UI" panose="020B0604030504040204" pitchFamily="50" charset="-128"/>
              </a:rPr>
              <a:t>5</a:t>
            </a:r>
            <a:endParaRPr kumimoji="1" lang="ja-JP" altLang="en-US" sz="1400" dirty="0">
              <a:solidFill>
                <a:schemeClr val="bg1">
                  <a:lumMod val="50000"/>
                </a:schemeClr>
              </a:solidFill>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a:spLocks/>
          </p:cNvSpPr>
          <p:nvPr/>
        </p:nvSpPr>
        <p:spPr>
          <a:xfrm>
            <a:off x="5676368" y="5104139"/>
            <a:ext cx="389943"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bg1">
                    <a:lumMod val="50000"/>
                  </a:schemeClr>
                </a:solidFill>
                <a:uFillTx/>
                <a:latin typeface="Meiryo UI" panose="020B0604030504040204" pitchFamily="50" charset="-128"/>
                <a:ea typeface="Meiryo UI" panose="020B0604030504040204" pitchFamily="50" charset="-128"/>
                <a:cs typeface="Meiryo UI" panose="020B0604030504040204" pitchFamily="50" charset="-128"/>
              </a:rPr>
              <a:t>&gt;</a:t>
            </a:r>
            <a:endParaRPr kumimoji="1" lang="ja-JP" altLang="en-US" sz="1400" dirty="0">
              <a:solidFill>
                <a:schemeClr val="bg1">
                  <a:lumMod val="50000"/>
                </a:schemeClr>
              </a:solidFill>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正方形/長方形 36"/>
          <p:cNvSpPr>
            <a:spLocks/>
          </p:cNvSpPr>
          <p:nvPr/>
        </p:nvSpPr>
        <p:spPr>
          <a:xfrm>
            <a:off x="674266" y="5590490"/>
            <a:ext cx="7612484" cy="107820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rgbClr val="FF0000"/>
                </a:solidFill>
                <a:uFillTx/>
                <a:latin typeface="Meiryo UI" panose="020B0604030504040204" pitchFamily="50" charset="-128"/>
                <a:ea typeface="Meiryo UI" panose="020B0604030504040204" pitchFamily="50" charset="-128"/>
                <a:cs typeface="Meiryo UI" panose="020B0604030504040204" pitchFamily="50" charset="-128"/>
              </a:rPr>
              <a:t>露出した画像を掲載するアカウントをサマリー表示</a:t>
            </a:r>
            <a:endParaRPr kumimoji="1" lang="en-US" altLang="ja-JP" sz="2400" dirty="0" smtClean="0">
              <a:solidFill>
                <a:srgbClr val="FF0000"/>
              </a:solidFill>
              <a:uFillTx/>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2400" dirty="0" smtClean="0">
                <a:solidFill>
                  <a:srgbClr val="FF0000"/>
                </a:solidFill>
                <a:uFillTx/>
                <a:latin typeface="Meiryo UI" panose="020B0604030504040204" pitchFamily="50" charset="-128"/>
                <a:ea typeface="Meiryo UI" panose="020B0604030504040204" pitchFamily="50" charset="-128"/>
                <a:cs typeface="Meiryo UI" panose="020B0604030504040204" pitchFamily="50" charset="-128"/>
              </a:rPr>
              <a:t>子供たちのすぐ目に付くところにある</a:t>
            </a:r>
            <a:endParaRPr kumimoji="1" lang="en-US" altLang="ja-JP" sz="2400" dirty="0" smtClean="0">
              <a:solidFill>
                <a:srgbClr val="FF0000"/>
              </a:solidFill>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タイトル 1"/>
          <p:cNvSpPr txBox="1">
            <a:spLocks/>
          </p:cNvSpPr>
          <p:nvPr/>
        </p:nvSpPr>
        <p:spPr>
          <a:xfrm>
            <a:off x="400050" y="200027"/>
            <a:ext cx="7886700" cy="8159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自画撮りまとめサイト</a:t>
            </a:r>
            <a:endParaRPr lang="ja-JP" altLang="en-US" sz="2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正方形/長方形 39"/>
          <p:cNvSpPr/>
          <p:nvPr/>
        </p:nvSpPr>
        <p:spPr>
          <a:xfrm>
            <a:off x="977900" y="2044700"/>
            <a:ext cx="1422400" cy="1346200"/>
          </a:xfrm>
          <a:prstGeom prst="rect">
            <a:avLst/>
          </a:prstGeom>
          <a:pattFill prst="ltUpDiag">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露出した</a:t>
            </a:r>
            <a:endParaRPr kumimoji="1"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画像</a:t>
            </a:r>
            <a:endParaRPr kumimoji="1"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正方形/長方形 40"/>
          <p:cNvSpPr/>
          <p:nvPr/>
        </p:nvSpPr>
        <p:spPr>
          <a:xfrm>
            <a:off x="2930087" y="2044700"/>
            <a:ext cx="1422400" cy="1346200"/>
          </a:xfrm>
          <a:prstGeom prst="rect">
            <a:avLst/>
          </a:prstGeom>
          <a:pattFill prst="ltUpDiag">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露出した</a:t>
            </a:r>
            <a:endParaRPr kumimoji="1"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画像</a:t>
            </a:r>
            <a:endParaRPr kumimoji="1"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正方形/長方形 41"/>
          <p:cNvSpPr/>
          <p:nvPr/>
        </p:nvSpPr>
        <p:spPr>
          <a:xfrm>
            <a:off x="4885050" y="2044700"/>
            <a:ext cx="1422400" cy="1346200"/>
          </a:xfrm>
          <a:prstGeom prst="rect">
            <a:avLst/>
          </a:prstGeom>
          <a:pattFill prst="ltUpDiag">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露出した</a:t>
            </a:r>
            <a:endParaRPr kumimoji="1"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画像</a:t>
            </a:r>
            <a:endParaRPr kumimoji="1"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正方形/長方形 42"/>
          <p:cNvSpPr/>
          <p:nvPr/>
        </p:nvSpPr>
        <p:spPr>
          <a:xfrm>
            <a:off x="6915685" y="2031850"/>
            <a:ext cx="1422400" cy="1346200"/>
          </a:xfrm>
          <a:prstGeom prst="rect">
            <a:avLst/>
          </a:prstGeom>
          <a:pattFill prst="ltUpDiag">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露出した</a:t>
            </a:r>
            <a:endParaRPr kumimoji="1"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画像</a:t>
            </a:r>
            <a:endParaRPr kumimoji="1"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スライド番号プレースホルダー 43"/>
          <p:cNvSpPr>
            <a:spLocks noGrp="1"/>
          </p:cNvSpPr>
          <p:nvPr>
            <p:ph type="sldNum" sz="quarter" idx="12"/>
          </p:nvPr>
        </p:nvSpPr>
        <p:spPr/>
        <p:txBody>
          <a:bodyPr/>
          <a:lstStyle/>
          <a:p>
            <a:fld id="{4D09F826-A79A-4867-9FF5-DD28539F5B44}" type="slidenum">
              <a:rPr kumimoji="1" lang="ja-JP" altLang="en-US" smtClean="0"/>
              <a:t>5</a:t>
            </a:fld>
            <a:endParaRPr kumimoji="1" lang="ja-JP" altLang="en-US"/>
          </a:p>
        </p:txBody>
      </p:sp>
      <p:cxnSp>
        <p:nvCxnSpPr>
          <p:cNvPr id="45" name="直線コネクタ 44"/>
          <p:cNvCxnSpPr/>
          <p:nvPr/>
        </p:nvCxnSpPr>
        <p:spPr>
          <a:xfrm>
            <a:off x="215900" y="914401"/>
            <a:ext cx="8559800"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5232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a:spLocks/>
          </p:cNvSpPr>
          <p:nvPr/>
        </p:nvSpPr>
        <p:spPr>
          <a:xfrm>
            <a:off x="403860" y="1591452"/>
            <a:ext cx="3505200" cy="4701540"/>
          </a:xfrm>
          <a:prstGeom prst="roundRect">
            <a:avLst>
              <a:gd name="adj" fmla="val 0"/>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角丸四角形 5"/>
          <p:cNvSpPr>
            <a:spLocks/>
          </p:cNvSpPr>
          <p:nvPr/>
        </p:nvSpPr>
        <p:spPr>
          <a:xfrm>
            <a:off x="944880" y="2606299"/>
            <a:ext cx="2607425" cy="2888534"/>
          </a:xfrm>
          <a:prstGeom prst="roundRect">
            <a:avLst>
              <a:gd name="adj" fmla="val 84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dirty="0" smtClean="0">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a:spLocks/>
          </p:cNvSpPr>
          <p:nvPr/>
        </p:nvSpPr>
        <p:spPr>
          <a:xfrm>
            <a:off x="1019353" y="1735955"/>
            <a:ext cx="1137107" cy="4724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rPr>
              <a:t>エマ</a:t>
            </a:r>
            <a:r>
              <a:rPr kumimoji="1" lang="en-US" altLang="ja-JP" sz="12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rPr>
              <a:t>@JC</a:t>
            </a:r>
          </a:p>
        </p:txBody>
      </p:sp>
      <p:sp>
        <p:nvSpPr>
          <p:cNvPr id="9" name="正方形/長方形 8"/>
          <p:cNvSpPr>
            <a:spLocks/>
          </p:cNvSpPr>
          <p:nvPr/>
        </p:nvSpPr>
        <p:spPr>
          <a:xfrm>
            <a:off x="857691" y="2162122"/>
            <a:ext cx="1949330" cy="4724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rPr>
              <a:t>ちょっと露出しちゃった！</a:t>
            </a:r>
            <a:endParaRPr kumimoji="1" lang="en-US" altLang="ja-JP" sz="14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a:spLocks/>
          </p:cNvSpPr>
          <p:nvPr/>
        </p:nvSpPr>
        <p:spPr>
          <a:xfrm>
            <a:off x="661122" y="5534320"/>
            <a:ext cx="1701078" cy="4724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bg1">
                    <a:lumMod val="50000"/>
                  </a:schemeClr>
                </a:solidFill>
                <a:uFillTx/>
                <a:latin typeface="Meiryo UI" panose="020B0604030504040204" pitchFamily="50" charset="-128"/>
                <a:ea typeface="Meiryo UI" panose="020B0604030504040204" pitchFamily="50" charset="-128"/>
                <a:cs typeface="Meiryo UI" panose="020B0604030504040204" pitchFamily="50" charset="-128"/>
              </a:rPr>
              <a:t>17:34 2017/3/24</a:t>
            </a:r>
            <a:endParaRPr kumimoji="1" lang="ja-JP" altLang="en-US" sz="1000" dirty="0">
              <a:solidFill>
                <a:schemeClr val="bg1">
                  <a:lumMod val="50000"/>
                </a:schemeClr>
              </a:solidFill>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a:spLocks/>
          </p:cNvSpPr>
          <p:nvPr/>
        </p:nvSpPr>
        <p:spPr>
          <a:xfrm>
            <a:off x="2499360" y="1349205"/>
            <a:ext cx="2339340" cy="67956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rgbClr val="FF0000"/>
                </a:solidFill>
                <a:uFillTx/>
                <a:latin typeface="Meiryo UI" panose="020B0604030504040204" pitchFamily="50" charset="-128"/>
                <a:ea typeface="Meiryo UI" panose="020B0604030504040204" pitchFamily="50" charset="-128"/>
                <a:cs typeface="Meiryo UI" panose="020B0604030504040204" pitchFamily="50" charset="-128"/>
              </a:rPr>
              <a:t>JC : </a:t>
            </a:r>
            <a:r>
              <a:rPr kumimoji="1" lang="ja-JP" altLang="en-US" dirty="0" smtClean="0">
                <a:solidFill>
                  <a:srgbClr val="FF0000"/>
                </a:solidFill>
                <a:uFillTx/>
                <a:latin typeface="Meiryo UI" panose="020B0604030504040204" pitchFamily="50" charset="-128"/>
                <a:ea typeface="Meiryo UI" panose="020B0604030504040204" pitchFamily="50" charset="-128"/>
                <a:cs typeface="Meiryo UI" panose="020B0604030504040204" pitchFamily="50" charset="-128"/>
              </a:rPr>
              <a:t>女子中学生？</a:t>
            </a:r>
            <a:endParaRPr kumimoji="1" lang="en-US" altLang="ja-JP" dirty="0" smtClean="0">
              <a:solidFill>
                <a:srgbClr val="FF0000"/>
              </a:solidFill>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3" name="直線矢印コネクタ 12"/>
          <p:cNvCxnSpPr>
            <a:stCxn id="12" idx="1"/>
          </p:cNvCxnSpPr>
          <p:nvPr/>
        </p:nvCxnSpPr>
        <p:spPr>
          <a:xfrm flipH="1">
            <a:off x="1729740" y="1688989"/>
            <a:ext cx="769620" cy="18553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a:stCxn id="14" idx="1"/>
          </p:cNvCxnSpPr>
          <p:nvPr/>
        </p:nvCxnSpPr>
        <p:spPr>
          <a:xfrm flipH="1">
            <a:off x="2660856" y="3091530"/>
            <a:ext cx="352586" cy="2536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角丸四角形 15"/>
          <p:cNvSpPr>
            <a:spLocks/>
          </p:cNvSpPr>
          <p:nvPr/>
        </p:nvSpPr>
        <p:spPr>
          <a:xfrm>
            <a:off x="5178355" y="1591452"/>
            <a:ext cx="3505200" cy="4701540"/>
          </a:xfrm>
          <a:prstGeom prst="roundRect">
            <a:avLst>
              <a:gd name="adj" fmla="val 0"/>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a:spLocks/>
          </p:cNvSpPr>
          <p:nvPr/>
        </p:nvSpPr>
        <p:spPr>
          <a:xfrm>
            <a:off x="5966877" y="2882696"/>
            <a:ext cx="1137107" cy="4724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rPr>
              <a:t>エマ</a:t>
            </a:r>
            <a:r>
              <a:rPr kumimoji="1" lang="en-US" altLang="ja-JP" sz="12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rPr>
              <a:t>@JC</a:t>
            </a:r>
          </a:p>
        </p:txBody>
      </p:sp>
      <p:sp>
        <p:nvSpPr>
          <p:cNvPr id="19" name="正方形/長方形 18"/>
          <p:cNvSpPr>
            <a:spLocks/>
          </p:cNvSpPr>
          <p:nvPr/>
        </p:nvSpPr>
        <p:spPr>
          <a:xfrm>
            <a:off x="5982536" y="2200022"/>
            <a:ext cx="2628064" cy="4345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rPr>
              <a:t>かわいい～！エロすぎ！</a:t>
            </a:r>
            <a:r>
              <a:rPr lang="ja-JP" altLang="en-US" sz="1400" u="sng" dirty="0" smtClean="0">
                <a:solidFill>
                  <a:srgbClr val="FF0000"/>
                </a:solidFill>
                <a:uFillTx/>
                <a:latin typeface="Meiryo UI" panose="020B0604030504040204" pitchFamily="50" charset="-128"/>
                <a:ea typeface="Meiryo UI" panose="020B0604030504040204" pitchFamily="50" charset="-128"/>
                <a:cs typeface="Meiryo UI" panose="020B0604030504040204" pitchFamily="50" charset="-128"/>
              </a:rPr>
              <a:t>もうちょっと上にあげて！</a:t>
            </a:r>
            <a:endParaRPr kumimoji="1" lang="en-US" altLang="ja-JP" sz="1400" u="sng" dirty="0" smtClean="0">
              <a:solidFill>
                <a:srgbClr val="FF0000"/>
              </a:solidFill>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a:spLocks/>
          </p:cNvSpPr>
          <p:nvPr/>
        </p:nvSpPr>
        <p:spPr>
          <a:xfrm>
            <a:off x="5966878" y="1742693"/>
            <a:ext cx="1137107" cy="4724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rPr>
              <a:t>太郎</a:t>
            </a:r>
            <a:endParaRPr kumimoji="1" lang="en-US" altLang="ja-JP" sz="12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a:spLocks/>
          </p:cNvSpPr>
          <p:nvPr/>
        </p:nvSpPr>
        <p:spPr>
          <a:xfrm>
            <a:off x="5966877" y="3345180"/>
            <a:ext cx="2628064" cy="2172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rPr>
              <a:t>上にあげたら見えちゃう～笑</a:t>
            </a:r>
            <a:endParaRPr kumimoji="1" lang="en-US" altLang="ja-JP" sz="14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a:spLocks/>
          </p:cNvSpPr>
          <p:nvPr/>
        </p:nvSpPr>
        <p:spPr>
          <a:xfrm>
            <a:off x="6013416" y="5415560"/>
            <a:ext cx="2628064" cy="3549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u="sng" dirty="0" smtClean="0">
                <a:solidFill>
                  <a:srgbClr val="FF0000"/>
                </a:solidFill>
                <a:uFillTx/>
                <a:latin typeface="Meiryo UI" panose="020B0604030504040204" pitchFamily="50" charset="-128"/>
                <a:ea typeface="Meiryo UI" panose="020B0604030504040204" pitchFamily="50" charset="-128"/>
                <a:cs typeface="Meiryo UI" panose="020B0604030504040204" pitchFamily="50" charset="-128"/>
              </a:rPr>
              <a:t>乳首見せて！</a:t>
            </a:r>
            <a:endParaRPr kumimoji="1" lang="en-US" altLang="ja-JP" sz="1400" u="sng" dirty="0" smtClean="0">
              <a:solidFill>
                <a:srgbClr val="FF0000"/>
              </a:solidFill>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a:spLocks/>
          </p:cNvSpPr>
          <p:nvPr/>
        </p:nvSpPr>
        <p:spPr>
          <a:xfrm>
            <a:off x="5997758" y="4958230"/>
            <a:ext cx="1137107" cy="4724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rPr>
              <a:t>三郎</a:t>
            </a:r>
            <a:endParaRPr kumimoji="1" lang="ja-JP" altLang="en-US" sz="1000" dirty="0">
              <a:solidFill>
                <a:schemeClr val="bg1">
                  <a:lumMod val="50000"/>
                </a:schemeClr>
              </a:solidFill>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a:spLocks/>
          </p:cNvSpPr>
          <p:nvPr/>
        </p:nvSpPr>
        <p:spPr>
          <a:xfrm>
            <a:off x="6013416" y="4299142"/>
            <a:ext cx="2628064" cy="3549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rPr>
              <a:t>何</a:t>
            </a:r>
            <a:r>
              <a:rPr lang="en-US" altLang="ja-JP" sz="14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rPr>
              <a:t>Cup?</a:t>
            </a:r>
            <a:endParaRPr kumimoji="1" lang="en-US" altLang="ja-JP" sz="14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正方形/長方形 26"/>
          <p:cNvSpPr>
            <a:spLocks/>
          </p:cNvSpPr>
          <p:nvPr/>
        </p:nvSpPr>
        <p:spPr>
          <a:xfrm>
            <a:off x="5997758" y="3841812"/>
            <a:ext cx="1137107" cy="4724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rPr>
              <a:t>二郎</a:t>
            </a:r>
            <a:endParaRPr kumimoji="1" lang="en-US" altLang="ja-JP" sz="12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9" name="直線コネクタ 28"/>
          <p:cNvCxnSpPr/>
          <p:nvPr/>
        </p:nvCxnSpPr>
        <p:spPr>
          <a:xfrm>
            <a:off x="5639628" y="2385319"/>
            <a:ext cx="0" cy="44196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5640456" y="3390900"/>
            <a:ext cx="0" cy="44196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5658525" y="4516270"/>
            <a:ext cx="0" cy="44196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a:stCxn id="32" idx="3"/>
          </p:cNvCxnSpPr>
          <p:nvPr/>
        </p:nvCxnSpPr>
        <p:spPr>
          <a:xfrm flipV="1">
            <a:off x="4951127" y="2739649"/>
            <a:ext cx="1182973" cy="21603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a:stCxn id="32" idx="3"/>
          </p:cNvCxnSpPr>
          <p:nvPr/>
        </p:nvCxnSpPr>
        <p:spPr>
          <a:xfrm>
            <a:off x="4951127" y="4899955"/>
            <a:ext cx="1026495" cy="6930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5" name="正方形/長方形 34"/>
          <p:cNvSpPr>
            <a:spLocks/>
          </p:cNvSpPr>
          <p:nvPr/>
        </p:nvSpPr>
        <p:spPr>
          <a:xfrm>
            <a:off x="314503" y="1095529"/>
            <a:ext cx="2184857" cy="4724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rPr>
              <a:t>■自画撮り掲載</a:t>
            </a:r>
            <a:endParaRPr kumimoji="1" lang="ja-JP" altLang="en-US" sz="1600" dirty="0">
              <a:solidFill>
                <a:schemeClr val="bg1">
                  <a:lumMod val="50000"/>
                </a:schemeClr>
              </a:solidFill>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a:spLocks/>
          </p:cNvSpPr>
          <p:nvPr/>
        </p:nvSpPr>
        <p:spPr>
          <a:xfrm>
            <a:off x="5041671" y="1102561"/>
            <a:ext cx="2184857" cy="4724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rPr>
              <a:t>■画像へのコメント</a:t>
            </a:r>
            <a:endParaRPr kumimoji="1" lang="ja-JP" altLang="en-US" sz="1600" dirty="0">
              <a:solidFill>
                <a:schemeClr val="bg1">
                  <a:lumMod val="50000"/>
                </a:schemeClr>
              </a:solidFill>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7" name="直線コネクタ 36"/>
          <p:cNvCxnSpPr/>
          <p:nvPr/>
        </p:nvCxnSpPr>
        <p:spPr>
          <a:xfrm>
            <a:off x="5686521" y="5494833"/>
            <a:ext cx="0" cy="44196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39" name="正方形/長方形 38"/>
          <p:cNvSpPr/>
          <p:nvPr/>
        </p:nvSpPr>
        <p:spPr>
          <a:xfrm>
            <a:off x="1126663" y="2780714"/>
            <a:ext cx="2275773" cy="2465173"/>
          </a:xfrm>
          <a:prstGeom prst="rect">
            <a:avLst/>
          </a:prstGeom>
          <a:pattFill prst="ltUpDiag">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露出した</a:t>
            </a:r>
            <a:endParaRPr kumimoji="1"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画像</a:t>
            </a:r>
            <a:endParaRPr kumimoji="1"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p:cNvSpPr>
            <a:spLocks/>
          </p:cNvSpPr>
          <p:nvPr/>
        </p:nvSpPr>
        <p:spPr>
          <a:xfrm>
            <a:off x="3013442" y="2350199"/>
            <a:ext cx="1965614" cy="148266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rPr>
              <a:t>シャツをまくり上げ、</a:t>
            </a:r>
            <a:endParaRPr kumimoji="1" lang="en-US" altLang="ja-JP" sz="14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rPr>
              <a:t>胸が下半分露出</a:t>
            </a:r>
            <a:endParaRPr lang="en-US" altLang="ja-JP" sz="14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4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rPr>
              <a:t>した画像</a:t>
            </a:r>
            <a:endParaRPr kumimoji="1" lang="en-US" altLang="ja-JP" sz="14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a:spLocks/>
          </p:cNvSpPr>
          <p:nvPr/>
        </p:nvSpPr>
        <p:spPr>
          <a:xfrm>
            <a:off x="2985513" y="4615469"/>
            <a:ext cx="1965614" cy="56897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rPr>
              <a:t>要求がエスカレート</a:t>
            </a:r>
            <a:endParaRPr kumimoji="1" lang="en-US" altLang="ja-JP" sz="14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タイトル 1"/>
          <p:cNvSpPr txBox="1">
            <a:spLocks/>
          </p:cNvSpPr>
          <p:nvPr/>
        </p:nvSpPr>
        <p:spPr>
          <a:xfrm>
            <a:off x="400050" y="200027"/>
            <a:ext cx="7886700" cy="8159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子どもをあおる（公開領域）　確認例</a:t>
            </a:r>
            <a:endParaRPr lang="ja-JP" altLang="en-US" sz="2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正方形/長方形 41"/>
          <p:cNvSpPr/>
          <p:nvPr/>
        </p:nvSpPr>
        <p:spPr>
          <a:xfrm>
            <a:off x="525335" y="1688988"/>
            <a:ext cx="527690" cy="433647"/>
          </a:xfrm>
          <a:prstGeom prst="rect">
            <a:avLst/>
          </a:prstGeom>
          <a:pattFill prst="ltUpDiag">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アイコン</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正方形/長方形 42"/>
          <p:cNvSpPr/>
          <p:nvPr/>
        </p:nvSpPr>
        <p:spPr>
          <a:xfrm>
            <a:off x="5375783" y="1764487"/>
            <a:ext cx="527690" cy="433647"/>
          </a:xfrm>
          <a:prstGeom prst="rect">
            <a:avLst/>
          </a:prstGeom>
          <a:pattFill prst="ltUpDiag">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アイコン</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正方形/長方形 43"/>
          <p:cNvSpPr/>
          <p:nvPr/>
        </p:nvSpPr>
        <p:spPr>
          <a:xfrm>
            <a:off x="5357022" y="2863046"/>
            <a:ext cx="527690" cy="433647"/>
          </a:xfrm>
          <a:prstGeom prst="rect">
            <a:avLst/>
          </a:prstGeom>
          <a:pattFill prst="ltUpDiag">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アイコン</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正方形/長方形 44"/>
          <p:cNvSpPr/>
          <p:nvPr/>
        </p:nvSpPr>
        <p:spPr>
          <a:xfrm>
            <a:off x="5370419" y="3942241"/>
            <a:ext cx="527690" cy="433647"/>
          </a:xfrm>
          <a:prstGeom prst="rect">
            <a:avLst/>
          </a:prstGeom>
          <a:pattFill prst="ltUpDiag">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アイコン</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正方形/長方形 45"/>
          <p:cNvSpPr/>
          <p:nvPr/>
        </p:nvSpPr>
        <p:spPr>
          <a:xfrm>
            <a:off x="5356454" y="4982274"/>
            <a:ext cx="527690" cy="433647"/>
          </a:xfrm>
          <a:prstGeom prst="rect">
            <a:avLst/>
          </a:prstGeom>
          <a:pattFill prst="ltUpDiag">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アイコン</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スライド番号プレースホルダー 46"/>
          <p:cNvSpPr>
            <a:spLocks noGrp="1"/>
          </p:cNvSpPr>
          <p:nvPr>
            <p:ph type="sldNum" sz="quarter" idx="12"/>
          </p:nvPr>
        </p:nvSpPr>
        <p:spPr/>
        <p:txBody>
          <a:bodyPr/>
          <a:lstStyle/>
          <a:p>
            <a:fld id="{4D09F826-A79A-4867-9FF5-DD28539F5B44}" type="slidenum">
              <a:rPr kumimoji="1" lang="ja-JP" altLang="en-US" smtClean="0"/>
              <a:t>6</a:t>
            </a:fld>
            <a:endParaRPr kumimoji="1" lang="ja-JP" altLang="en-US"/>
          </a:p>
        </p:txBody>
      </p:sp>
      <p:cxnSp>
        <p:nvCxnSpPr>
          <p:cNvPr id="48" name="直線コネクタ 47"/>
          <p:cNvCxnSpPr/>
          <p:nvPr/>
        </p:nvCxnSpPr>
        <p:spPr>
          <a:xfrm>
            <a:off x="215900" y="914401"/>
            <a:ext cx="8559800"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88198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a:spLocks/>
          </p:cNvSpPr>
          <p:nvPr/>
        </p:nvSpPr>
        <p:spPr>
          <a:xfrm>
            <a:off x="4588693" y="1552691"/>
            <a:ext cx="3567544" cy="477586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a:spLocks/>
          </p:cNvSpPr>
          <p:nvPr/>
        </p:nvSpPr>
        <p:spPr>
          <a:xfrm>
            <a:off x="4588693" y="1552692"/>
            <a:ext cx="3567544" cy="374844"/>
          </a:xfrm>
          <a:prstGeom prst="rect">
            <a:avLst/>
          </a:prstGeom>
          <a:solidFill>
            <a:schemeClr val="accent1">
              <a:lumMod val="75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ja-JP" altLang="en-US" dirty="0" smtClean="0">
                <a:uFillTx/>
                <a:latin typeface="Meiryo UI" panose="020B0604030504040204" pitchFamily="50" charset="-128"/>
                <a:ea typeface="Meiryo UI" panose="020B0604030504040204" pitchFamily="50" charset="-128"/>
                <a:cs typeface="Meiryo UI" panose="020B0604030504040204" pitchFamily="50" charset="-128"/>
              </a:rPr>
              <a:t>←　太郎</a:t>
            </a:r>
            <a:endParaRPr kumimoji="1" lang="ja-JP" altLang="en-US" dirty="0">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a:spLocks/>
          </p:cNvSpPr>
          <p:nvPr/>
        </p:nvSpPr>
        <p:spPr>
          <a:xfrm>
            <a:off x="400050" y="1080251"/>
            <a:ext cx="3160217" cy="4724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rPr>
              <a:t>■チャットサービス</a:t>
            </a:r>
            <a:endParaRPr kumimoji="1" lang="en-US" altLang="ja-JP" sz="24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a:spLocks/>
          </p:cNvSpPr>
          <p:nvPr/>
        </p:nvSpPr>
        <p:spPr>
          <a:xfrm>
            <a:off x="169738" y="3897478"/>
            <a:ext cx="4212249" cy="243108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アカウント設定後</a:t>
            </a:r>
            <a:r>
              <a:rPr kumimoji="1" lang="en-US" altLang="ja-JP" sz="20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20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分程度で、</a:t>
            </a:r>
            <a:endParaRPr kumimoji="1" lang="en-US" altLang="ja-JP" sz="2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20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多数のメッセージを受信</a:t>
            </a:r>
            <a:endParaRPr kumimoji="1" lang="en-US" altLang="ja-JP" sz="2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2000" dirty="0" smtClean="0">
              <a:solidFill>
                <a:srgbClr val="FF0000"/>
              </a:solidFill>
              <a:uFillTx/>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2000" dirty="0" smtClean="0">
                <a:solidFill>
                  <a:srgbClr val="FF0000"/>
                </a:solidFill>
                <a:uFillTx/>
                <a:latin typeface="Meiryo UI" panose="020B0604030504040204" pitchFamily="50" charset="-128"/>
                <a:ea typeface="Meiryo UI" panose="020B0604030504040204" pitchFamily="50" charset="-128"/>
                <a:cs typeface="Meiryo UI" panose="020B0604030504040204" pitchFamily="50" charset="-128"/>
              </a:rPr>
              <a:t>子どもだとわかっていて、</a:t>
            </a:r>
            <a:endParaRPr lang="en-US" altLang="ja-JP" sz="2000" dirty="0" smtClean="0">
              <a:solidFill>
                <a:srgbClr val="FF0000"/>
              </a:solidFill>
              <a:uFillTx/>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20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大人</a:t>
            </a:r>
            <a:r>
              <a:rPr kumimoji="1" lang="ja-JP" altLang="en-US" sz="20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が誘ってくる</a:t>
            </a:r>
            <a:endParaRPr kumimoji="1" lang="en-US" altLang="ja-JP" sz="2000" dirty="0" smtClean="0">
              <a:solidFill>
                <a:srgbClr val="FF0000"/>
              </a:solidFill>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角丸四角形吹き出し 12"/>
          <p:cNvSpPr>
            <a:spLocks/>
          </p:cNvSpPr>
          <p:nvPr/>
        </p:nvSpPr>
        <p:spPr>
          <a:xfrm>
            <a:off x="5567012" y="2771753"/>
            <a:ext cx="2382520" cy="495300"/>
          </a:xfrm>
          <a:prstGeom prst="wedgeRoundRectCallout">
            <a:avLst>
              <a:gd name="adj1" fmla="val 55343"/>
              <a:gd name="adj2" fmla="val -42115"/>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smtClean="0">
                <a:uFillTx/>
                <a:latin typeface="Meiryo UI" panose="020B0604030504040204" pitchFamily="50" charset="-128"/>
                <a:ea typeface="Meiryo UI" panose="020B0604030504040204" pitchFamily="50" charset="-128"/>
                <a:cs typeface="Meiryo UI" panose="020B0604030504040204" pitchFamily="50" charset="-128"/>
              </a:rPr>
              <a:t>いくつですか～</a:t>
            </a:r>
            <a:endParaRPr kumimoji="1" lang="ja-JP" altLang="en-US" dirty="0">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角丸四角形吹き出し 15"/>
          <p:cNvSpPr>
            <a:spLocks/>
          </p:cNvSpPr>
          <p:nvPr/>
        </p:nvSpPr>
        <p:spPr>
          <a:xfrm>
            <a:off x="5567012" y="4154576"/>
            <a:ext cx="2382520" cy="495300"/>
          </a:xfrm>
          <a:prstGeom prst="wedgeRoundRectCallout">
            <a:avLst>
              <a:gd name="adj1" fmla="val 55343"/>
              <a:gd name="adj2" fmla="val -42115"/>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smtClean="0">
                <a:uFillTx/>
                <a:latin typeface="Meiryo UI" panose="020B0604030504040204" pitchFamily="50" charset="-128"/>
                <a:ea typeface="Meiryo UI" panose="020B0604030504040204" pitchFamily="50" charset="-128"/>
                <a:cs typeface="Meiryo UI" panose="020B0604030504040204" pitchFamily="50" charset="-128"/>
              </a:rPr>
              <a:t>中学生ですよ</a:t>
            </a:r>
            <a:endParaRPr kumimoji="1" lang="ja-JP" altLang="en-US" dirty="0">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a:spLocks/>
          </p:cNvSpPr>
          <p:nvPr/>
        </p:nvSpPr>
        <p:spPr>
          <a:xfrm>
            <a:off x="400050" y="1689960"/>
            <a:ext cx="3662113" cy="24612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2000" dirty="0">
                <a:solidFill>
                  <a:schemeClr val="tx1"/>
                </a:solidFill>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0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rPr>
              <a:t>調査アカウント設定</a:t>
            </a:r>
            <a:r>
              <a:rPr lang="en-US" altLang="ja-JP" sz="20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20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rPr>
              <a:t>・性別　：　女性</a:t>
            </a:r>
            <a:endParaRPr lang="en-US" altLang="ja-JP" sz="20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rPr>
              <a:t>・居住地　：　東京都</a:t>
            </a:r>
            <a:endParaRPr lang="en-US" altLang="ja-JP" sz="20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rPr>
              <a:t>・年齢　：　</a:t>
            </a:r>
            <a:r>
              <a:rPr lang="en-US" altLang="ja-JP" sz="20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rPr>
              <a:t>15</a:t>
            </a:r>
            <a:r>
              <a:rPr lang="ja-JP" altLang="en-US" sz="20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rPr>
              <a:t>歳</a:t>
            </a:r>
            <a:endParaRPr lang="en-US" altLang="ja-JP" sz="20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rPr>
              <a:t>・プロフ画像　： </a:t>
            </a:r>
            <a:r>
              <a:rPr lang="en-US" altLang="ja-JP" sz="20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rPr>
              <a:t>なし</a:t>
            </a:r>
            <a:r>
              <a:rPr lang="en-US" altLang="ja-JP" sz="20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rPr>
              <a:t>)</a:t>
            </a:r>
          </a:p>
          <a:p>
            <a:endParaRPr kumimoji="1" lang="ja-JP" altLang="en-US" sz="2000" dirty="0">
              <a:solidFill>
                <a:schemeClr val="bg1">
                  <a:lumMod val="50000"/>
                </a:schemeClr>
              </a:solidFill>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a:spLocks/>
          </p:cNvSpPr>
          <p:nvPr/>
        </p:nvSpPr>
        <p:spPr>
          <a:xfrm>
            <a:off x="4588693" y="1080251"/>
            <a:ext cx="2184857" cy="4724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smtClean="0">
                <a:solidFill>
                  <a:schemeClr val="tx1"/>
                </a:solidFill>
                <a:uFillTx/>
                <a:latin typeface="Meiryo UI" panose="020B0604030504040204" pitchFamily="50" charset="-128"/>
                <a:ea typeface="Meiryo UI" panose="020B0604030504040204" pitchFamily="50" charset="-128"/>
                <a:cs typeface="Meiryo UI" panose="020B0604030504040204" pitchFamily="50" charset="-128"/>
              </a:rPr>
              <a:t>■チャットルーム</a:t>
            </a:r>
            <a:endParaRPr kumimoji="1" lang="ja-JP" altLang="en-US" sz="1600" dirty="0">
              <a:solidFill>
                <a:schemeClr val="bg1">
                  <a:lumMod val="50000"/>
                </a:schemeClr>
              </a:solidFill>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タイトル 1"/>
          <p:cNvSpPr txBox="1">
            <a:spLocks/>
          </p:cNvSpPr>
          <p:nvPr/>
        </p:nvSpPr>
        <p:spPr>
          <a:xfrm>
            <a:off x="400050" y="200027"/>
            <a:ext cx="7886700" cy="8159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子どもへの要求（非公開領域）　調査例</a:t>
            </a:r>
            <a:endParaRPr lang="ja-JP" altLang="en-US" sz="2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4682006" y="2101172"/>
            <a:ext cx="527690" cy="433647"/>
          </a:xfrm>
          <a:prstGeom prst="rect">
            <a:avLst/>
          </a:prstGeom>
          <a:pattFill prst="ltUpDiag">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アイコン</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4682006" y="3463831"/>
            <a:ext cx="527690" cy="433647"/>
          </a:xfrm>
          <a:prstGeom prst="rect">
            <a:avLst/>
          </a:prstGeom>
          <a:pattFill prst="ltUpDiag">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アイコン</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正方形/長方形 24"/>
          <p:cNvSpPr/>
          <p:nvPr/>
        </p:nvSpPr>
        <p:spPr>
          <a:xfrm>
            <a:off x="4682006" y="4799992"/>
            <a:ext cx="527690" cy="433647"/>
          </a:xfrm>
          <a:prstGeom prst="rect">
            <a:avLst/>
          </a:prstGeom>
          <a:pattFill prst="ltUpDiag">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アイコン</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角丸四角形吹き出し 11"/>
          <p:cNvSpPr>
            <a:spLocks/>
          </p:cNvSpPr>
          <p:nvPr/>
        </p:nvSpPr>
        <p:spPr>
          <a:xfrm>
            <a:off x="5303008" y="2070346"/>
            <a:ext cx="2553212" cy="495300"/>
          </a:xfrm>
          <a:prstGeom prst="wedgeRoundRectCallout">
            <a:avLst>
              <a:gd name="adj1" fmla="val -55680"/>
              <a:gd name="adj2" fmla="val -4057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uFillTx/>
                <a:latin typeface="Meiryo UI" panose="020B0604030504040204" pitchFamily="50" charset="-128"/>
                <a:ea typeface="Meiryo UI" panose="020B0604030504040204" pitchFamily="50" charset="-128"/>
                <a:cs typeface="Meiryo UI" panose="020B0604030504040204" pitchFamily="50" charset="-128"/>
              </a:rPr>
              <a:t>会って経験しない？</a:t>
            </a:r>
            <a:endParaRPr kumimoji="1" lang="ja-JP" altLang="en-US" dirty="0">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角丸四角形吹き出し 14"/>
          <p:cNvSpPr>
            <a:spLocks/>
          </p:cNvSpPr>
          <p:nvPr/>
        </p:nvSpPr>
        <p:spPr>
          <a:xfrm>
            <a:off x="5303008" y="3463831"/>
            <a:ext cx="2553212" cy="495300"/>
          </a:xfrm>
          <a:prstGeom prst="wedgeRoundRectCallout">
            <a:avLst>
              <a:gd name="adj1" fmla="val -55680"/>
              <a:gd name="adj2" fmla="val -4057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uFillTx/>
                <a:latin typeface="Meiryo UI" panose="020B0604030504040204" pitchFamily="50" charset="-128"/>
                <a:ea typeface="Meiryo UI" panose="020B0604030504040204" pitchFamily="50" charset="-128"/>
                <a:cs typeface="Meiryo UI" panose="020B0604030504040204" pitchFamily="50" charset="-128"/>
              </a:rPr>
              <a:t>34..</a:t>
            </a:r>
            <a:r>
              <a:rPr lang="ja-JP" altLang="en-US" dirty="0" smtClean="0">
                <a:uFillTx/>
                <a:latin typeface="Meiryo UI" panose="020B0604030504040204" pitchFamily="50" charset="-128"/>
                <a:ea typeface="Meiryo UI" panose="020B0604030504040204" pitchFamily="50" charset="-128"/>
                <a:cs typeface="Meiryo UI" panose="020B0604030504040204" pitchFamily="50" charset="-128"/>
              </a:rPr>
              <a:t>若い子が好き </a:t>
            </a:r>
            <a:r>
              <a:rPr lang="en-US" altLang="ja-JP" dirty="0" smtClean="0">
                <a:uFillTx/>
                <a:latin typeface="Meiryo UI" panose="020B0604030504040204" pitchFamily="50" charset="-128"/>
                <a:ea typeface="Meiryo UI" panose="020B0604030504040204" pitchFamily="50" charset="-128"/>
                <a:cs typeface="Meiryo UI" panose="020B0604030504040204" pitchFamily="50" charset="-128"/>
              </a:rPr>
              <a:t>(T.T)</a:t>
            </a:r>
            <a:endParaRPr kumimoji="1" lang="ja-JP" altLang="en-US" dirty="0">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角丸四角形吹き出し 17"/>
          <p:cNvSpPr>
            <a:spLocks/>
          </p:cNvSpPr>
          <p:nvPr/>
        </p:nvSpPr>
        <p:spPr>
          <a:xfrm>
            <a:off x="5303008" y="4799992"/>
            <a:ext cx="2553212" cy="495300"/>
          </a:xfrm>
          <a:prstGeom prst="wedgeRoundRectCallout">
            <a:avLst>
              <a:gd name="adj1" fmla="val -55680"/>
              <a:gd name="adj2" fmla="val -4057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uFillTx/>
                <a:latin typeface="Meiryo UI" panose="020B0604030504040204" pitchFamily="50" charset="-128"/>
                <a:ea typeface="Meiryo UI" panose="020B0604030504040204" pitchFamily="50" charset="-128"/>
                <a:cs typeface="Meiryo UI" panose="020B0604030504040204" pitchFamily="50" charset="-128"/>
              </a:rPr>
              <a:t>うん。優しくするよ！</a:t>
            </a:r>
            <a:endParaRPr kumimoji="1" lang="ja-JP" altLang="en-US" dirty="0">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スライド番号プレースホルダー 25"/>
          <p:cNvSpPr>
            <a:spLocks noGrp="1"/>
          </p:cNvSpPr>
          <p:nvPr>
            <p:ph type="sldNum" sz="quarter" idx="12"/>
          </p:nvPr>
        </p:nvSpPr>
        <p:spPr/>
        <p:txBody>
          <a:bodyPr/>
          <a:lstStyle/>
          <a:p>
            <a:fld id="{4D09F826-A79A-4867-9FF5-DD28539F5B44}" type="slidenum">
              <a:rPr kumimoji="1" lang="ja-JP" altLang="en-US" smtClean="0"/>
              <a:t>7</a:t>
            </a:fld>
            <a:endParaRPr kumimoji="1" lang="ja-JP" altLang="en-US"/>
          </a:p>
        </p:txBody>
      </p:sp>
      <p:cxnSp>
        <p:nvCxnSpPr>
          <p:cNvPr id="27" name="直線コネクタ 26"/>
          <p:cNvCxnSpPr/>
          <p:nvPr/>
        </p:nvCxnSpPr>
        <p:spPr>
          <a:xfrm>
            <a:off x="215900" y="914401"/>
            <a:ext cx="8559800"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50098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p:cNvSpPr>
            <a:spLocks noGrp="1"/>
          </p:cNvSpPr>
          <p:nvPr>
            <p:ph idx="1"/>
          </p:nvPr>
        </p:nvSpPr>
        <p:spPr>
          <a:xfrm>
            <a:off x="565265" y="1136763"/>
            <a:ext cx="8071659" cy="5403737"/>
          </a:xfrm>
        </p:spPr>
        <p:txBody>
          <a:bodyPr>
            <a:normAutofit/>
          </a:bodyPr>
          <a:lstStyle/>
          <a:p>
            <a:pPr marL="0" indent="0">
              <a:buNone/>
            </a:pPr>
            <a:r>
              <a:rPr lang="ja-JP" altLang="en-US" sz="2000" dirty="0" smtClean="0">
                <a:uFillTx/>
                <a:latin typeface="Meiryo UI" panose="020B0604030504040204" pitchFamily="50" charset="-128"/>
                <a:ea typeface="Meiryo UI" panose="020B0604030504040204" pitchFamily="50" charset="-128"/>
                <a:cs typeface="Meiryo UI" panose="020B0604030504040204" pitchFamily="50" charset="-128"/>
              </a:rPr>
              <a:t>総務省「利用者</a:t>
            </a:r>
            <a:r>
              <a:rPr lang="ja-JP" altLang="en-US" sz="2000" dirty="0">
                <a:uFillTx/>
                <a:latin typeface="Meiryo UI" panose="020B0604030504040204" pitchFamily="50" charset="-128"/>
                <a:ea typeface="Meiryo UI" panose="020B0604030504040204" pitchFamily="50" charset="-128"/>
                <a:cs typeface="Meiryo UI" panose="020B0604030504040204" pitchFamily="50" charset="-128"/>
              </a:rPr>
              <a:t>視点を踏まえた </a:t>
            </a:r>
            <a:r>
              <a:rPr lang="en-US" altLang="ja-JP" sz="2000" dirty="0">
                <a:uFillTx/>
                <a:latin typeface="Meiryo UI" panose="020B0604030504040204" pitchFamily="50" charset="-128"/>
                <a:ea typeface="Meiryo UI" panose="020B0604030504040204" pitchFamily="50" charset="-128"/>
                <a:cs typeface="Meiryo UI" panose="020B0604030504040204" pitchFamily="50" charset="-128"/>
              </a:rPr>
              <a:t>ICT</a:t>
            </a:r>
            <a:r>
              <a:rPr lang="ja-JP" altLang="en-US" sz="2000" dirty="0">
                <a:uFillTx/>
                <a:latin typeface="Meiryo UI" panose="020B0604030504040204" pitchFamily="50" charset="-128"/>
                <a:ea typeface="Meiryo UI" panose="020B0604030504040204" pitchFamily="50" charset="-128"/>
                <a:cs typeface="Meiryo UI" panose="020B0604030504040204" pitchFamily="50" charset="-128"/>
              </a:rPr>
              <a:t>サービスに係る諸問題に関する研究会 第二次</a:t>
            </a:r>
            <a:r>
              <a:rPr lang="ja-JP" altLang="en-US" sz="2000" dirty="0" smtClean="0">
                <a:uFillTx/>
                <a:latin typeface="Meiryo UI" panose="020B0604030504040204" pitchFamily="50" charset="-128"/>
                <a:ea typeface="Meiryo UI" panose="020B0604030504040204" pitchFamily="50" charset="-128"/>
                <a:cs typeface="Meiryo UI" panose="020B0604030504040204" pitchFamily="50" charset="-128"/>
              </a:rPr>
              <a:t>提言」（平成</a:t>
            </a:r>
            <a:r>
              <a:rPr lang="en-US" altLang="ja-JP" sz="2000" dirty="0" smtClean="0">
                <a:uFillTx/>
                <a:latin typeface="Meiryo UI" panose="020B0604030504040204" pitchFamily="50" charset="-128"/>
                <a:ea typeface="Meiryo UI" panose="020B0604030504040204" pitchFamily="50" charset="-128"/>
                <a:cs typeface="Meiryo UI" panose="020B0604030504040204" pitchFamily="50" charset="-128"/>
              </a:rPr>
              <a:t>22</a:t>
            </a:r>
            <a:r>
              <a:rPr lang="ja-JP" altLang="en-US" sz="2000" dirty="0" smtClean="0">
                <a:uFillTx/>
                <a:latin typeface="Meiryo UI" panose="020B0604030504040204" pitchFamily="50" charset="-128"/>
                <a:ea typeface="Meiryo UI" panose="020B0604030504040204" pitchFamily="50" charset="-128"/>
                <a:cs typeface="Meiryo UI" panose="020B0604030504040204" pitchFamily="50" charset="-128"/>
              </a:rPr>
              <a:t>年</a:t>
            </a:r>
            <a:r>
              <a:rPr lang="en-US" altLang="ja-JP" sz="2000" dirty="0" smtClean="0">
                <a:uFillTx/>
                <a:latin typeface="Meiryo UI" panose="020B0604030504040204" pitchFamily="50" charset="-128"/>
                <a:ea typeface="Meiryo UI" panose="020B0604030504040204" pitchFamily="50" charset="-128"/>
                <a:cs typeface="Meiryo UI" panose="020B0604030504040204" pitchFamily="50" charset="-128"/>
              </a:rPr>
              <a:t>5</a:t>
            </a:r>
            <a:r>
              <a:rPr lang="ja-JP" altLang="en-US" sz="2000" dirty="0" smtClean="0">
                <a:uFillTx/>
                <a:latin typeface="Meiryo UI" panose="020B0604030504040204" pitchFamily="50" charset="-128"/>
                <a:ea typeface="Meiryo UI" panose="020B0604030504040204" pitchFamily="50" charset="-128"/>
                <a:cs typeface="Meiryo UI" panose="020B0604030504040204" pitchFamily="50" charset="-128"/>
              </a:rPr>
              <a:t>月）</a:t>
            </a:r>
            <a:endParaRPr lang="en-US" altLang="ja-JP" sz="2000" dirty="0" smtClean="0">
              <a:uFillTx/>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0" b="0" dirty="0" smtClean="0">
              <a:uFillTx/>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b="0" dirty="0" smtClean="0">
                <a:uFillTx/>
                <a:latin typeface="Meiryo UI" panose="020B0604030504040204" pitchFamily="50" charset="-128"/>
                <a:ea typeface="Meiryo UI" panose="020B0604030504040204" pitchFamily="50" charset="-128"/>
                <a:cs typeface="Meiryo UI" panose="020B0604030504040204" pitchFamily="50" charset="-128"/>
              </a:rPr>
              <a:t>「</a:t>
            </a:r>
            <a:r>
              <a:rPr lang="ja-JP" altLang="en-US" sz="2000" b="0" dirty="0">
                <a:uFillTx/>
                <a:latin typeface="Meiryo UI" panose="020B0604030504040204" pitchFamily="50" charset="-128"/>
                <a:ea typeface="Meiryo UI" panose="020B0604030504040204" pitchFamily="50" charset="-128"/>
                <a:cs typeface="Meiryo UI" panose="020B0604030504040204" pitchFamily="50" charset="-128"/>
              </a:rPr>
              <a:t>ミニメール」の内容確認 （「ミニメール」：</a:t>
            </a:r>
            <a:r>
              <a:rPr lang="en-US" altLang="ja-JP" sz="2000" b="0" dirty="0">
                <a:uFillTx/>
                <a:latin typeface="Meiryo UI" panose="020B0604030504040204" pitchFamily="50" charset="-128"/>
                <a:ea typeface="Meiryo UI" panose="020B0604030504040204" pitchFamily="50" charset="-128"/>
                <a:cs typeface="Meiryo UI" panose="020B0604030504040204" pitchFamily="50" charset="-128"/>
              </a:rPr>
              <a:t>SNS</a:t>
            </a:r>
            <a:r>
              <a:rPr lang="ja-JP" altLang="en-US" sz="2000" b="0" dirty="0">
                <a:uFillTx/>
                <a:latin typeface="Meiryo UI" panose="020B0604030504040204" pitchFamily="50" charset="-128"/>
                <a:ea typeface="Meiryo UI" panose="020B0604030504040204" pitchFamily="50" charset="-128"/>
                <a:cs typeface="Meiryo UI" panose="020B0604030504040204" pitchFamily="50" charset="-128"/>
              </a:rPr>
              <a:t>の会員間で行われるメール類似のメッセージ交換サービス。</a:t>
            </a:r>
            <a:r>
              <a:rPr lang="ja-JP" altLang="en-US" sz="2000" b="0" dirty="0" smtClean="0">
                <a:uFillTx/>
                <a:latin typeface="Meiryo UI" panose="020B0604030504040204" pitchFamily="50" charset="-128"/>
                <a:ea typeface="Meiryo UI" panose="020B0604030504040204" pitchFamily="50" charset="-128"/>
                <a:cs typeface="Meiryo UI" panose="020B0604030504040204" pitchFamily="50" charset="-128"/>
              </a:rPr>
              <a:t>）</a:t>
            </a:r>
            <a:endParaRPr lang="en-US" altLang="ja-JP" sz="2000" b="0" dirty="0" smtClean="0">
              <a:uFillTx/>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en-US" altLang="ja-JP" sz="2000" b="0" dirty="0" smtClean="0">
                <a:uFillTx/>
                <a:latin typeface="Meiryo UI" panose="020B0604030504040204" pitchFamily="50" charset="-128"/>
                <a:ea typeface="Meiryo UI" panose="020B0604030504040204" pitchFamily="50" charset="-128"/>
                <a:cs typeface="Meiryo UI" panose="020B0604030504040204" pitchFamily="50" charset="-128"/>
              </a:rPr>
              <a:t>SNS</a:t>
            </a:r>
            <a:r>
              <a:rPr lang="ja-JP" altLang="en-US" sz="2000" b="0" dirty="0">
                <a:uFillTx/>
                <a:latin typeface="Meiryo UI" panose="020B0604030504040204" pitchFamily="50" charset="-128"/>
                <a:ea typeface="Meiryo UI" panose="020B0604030504040204" pitchFamily="50" charset="-128"/>
                <a:cs typeface="Meiryo UI" panose="020B0604030504040204" pitchFamily="50" charset="-128"/>
              </a:rPr>
              <a:t>サイト内でのメッセージ交換である、いわゆる「ミニメール」を通じた児童被害は、青少年の未熟な判断力に起因するものが多く</a:t>
            </a:r>
            <a:r>
              <a:rPr lang="ja-JP" altLang="en-US" sz="2000" b="0" dirty="0" smtClean="0">
                <a:uFillTx/>
                <a:latin typeface="Meiryo UI" panose="020B0604030504040204" pitchFamily="50" charset="-128"/>
                <a:ea typeface="Meiryo UI" panose="020B0604030504040204" pitchFamily="50" charset="-128"/>
                <a:cs typeface="Meiryo UI" panose="020B0604030504040204" pitchFamily="50" charset="-128"/>
              </a:rPr>
              <a:t>、事前</a:t>
            </a:r>
            <a:r>
              <a:rPr lang="ja-JP" altLang="en-US" sz="2000" b="0" dirty="0">
                <a:uFillTx/>
                <a:latin typeface="Meiryo UI" panose="020B0604030504040204" pitchFamily="50" charset="-128"/>
                <a:ea typeface="Meiryo UI" panose="020B0604030504040204" pitchFamily="50" charset="-128"/>
                <a:cs typeface="Meiryo UI" panose="020B0604030504040204" pitchFamily="50" charset="-128"/>
              </a:rPr>
              <a:t>・ 事後の内容確認により被害防止につながることが</a:t>
            </a:r>
            <a:r>
              <a:rPr lang="ja-JP" altLang="en-US" sz="2000" b="0" dirty="0" smtClean="0">
                <a:uFillTx/>
                <a:latin typeface="Meiryo UI" panose="020B0604030504040204" pitchFamily="50" charset="-128"/>
                <a:ea typeface="Meiryo UI" panose="020B0604030504040204" pitchFamily="50" charset="-128"/>
                <a:cs typeface="Meiryo UI" panose="020B0604030504040204" pitchFamily="50" charset="-128"/>
              </a:rPr>
              <a:t>期待。 </a:t>
            </a:r>
            <a:endParaRPr lang="en-US" altLang="ja-JP" sz="2000" b="0" dirty="0" smtClean="0">
              <a:uFillTx/>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2000" b="0" dirty="0" smtClean="0">
                <a:uFillTx/>
                <a:latin typeface="Meiryo UI" panose="020B0604030504040204" pitchFamily="50" charset="-128"/>
                <a:ea typeface="Meiryo UI" panose="020B0604030504040204" pitchFamily="50" charset="-128"/>
                <a:cs typeface="Meiryo UI" panose="020B0604030504040204" pitchFamily="50" charset="-128"/>
              </a:rPr>
              <a:t>「</a:t>
            </a:r>
            <a:r>
              <a:rPr lang="ja-JP" altLang="en-US" sz="2000" b="0" dirty="0">
                <a:uFillTx/>
                <a:latin typeface="Meiryo UI" panose="020B0604030504040204" pitchFamily="50" charset="-128"/>
                <a:ea typeface="Meiryo UI" panose="020B0604030504040204" pitchFamily="50" charset="-128"/>
                <a:cs typeface="Meiryo UI" panose="020B0604030504040204" pitchFamily="50" charset="-128"/>
              </a:rPr>
              <a:t>ミニメール」の内容は、通信の秘密に該当するものであり、その内容を確認することは、通信の秘密を</a:t>
            </a:r>
            <a:r>
              <a:rPr lang="ja-JP" altLang="en-US" sz="2000" b="0" dirty="0" smtClean="0">
                <a:uFillTx/>
                <a:latin typeface="Meiryo UI" panose="020B0604030504040204" pitchFamily="50" charset="-128"/>
                <a:ea typeface="Meiryo UI" panose="020B0604030504040204" pitchFamily="50" charset="-128"/>
                <a:cs typeface="Meiryo UI" panose="020B0604030504040204" pitchFamily="50" charset="-128"/>
              </a:rPr>
              <a:t>侵害に</a:t>
            </a:r>
            <a:r>
              <a:rPr lang="ja-JP" altLang="en-US" sz="2000" b="0" dirty="0">
                <a:uFillTx/>
                <a:latin typeface="Meiryo UI" panose="020B0604030504040204" pitchFamily="50" charset="-128"/>
                <a:ea typeface="Meiryo UI" panose="020B0604030504040204" pitchFamily="50" charset="-128"/>
                <a:cs typeface="Meiryo UI" panose="020B0604030504040204" pitchFamily="50" charset="-128"/>
              </a:rPr>
              <a:t>該当する。 </a:t>
            </a:r>
            <a:endParaRPr lang="en-US" altLang="ja-JP" sz="2000" b="0" dirty="0" smtClean="0">
              <a:uFillTx/>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2000" b="0" dirty="0" smtClean="0">
                <a:uFillTx/>
                <a:latin typeface="Meiryo UI" panose="020B0604030504040204" pitchFamily="50" charset="-128"/>
                <a:ea typeface="Meiryo UI" panose="020B0604030504040204" pitchFamily="50" charset="-128"/>
                <a:cs typeface="Meiryo UI" panose="020B0604030504040204" pitchFamily="50" charset="-128"/>
              </a:rPr>
              <a:t>しかし</a:t>
            </a:r>
            <a:r>
              <a:rPr lang="ja-JP" altLang="en-US" sz="2000" b="0" dirty="0">
                <a:uFillTx/>
                <a:latin typeface="Meiryo UI" panose="020B0604030504040204" pitchFamily="50" charset="-128"/>
                <a:ea typeface="Meiryo UI" panose="020B0604030504040204" pitchFamily="50" charset="-128"/>
                <a:cs typeface="Meiryo UI" panose="020B0604030504040204" pitchFamily="50" charset="-128"/>
              </a:rPr>
              <a:t>、</a:t>
            </a:r>
            <a:r>
              <a:rPr lang="en-US" altLang="ja-JP" sz="2000" b="0" dirty="0">
                <a:uFillTx/>
                <a:latin typeface="Meiryo UI" panose="020B0604030504040204" pitchFamily="50" charset="-128"/>
                <a:ea typeface="Meiryo UI" panose="020B0604030504040204" pitchFamily="50" charset="-128"/>
                <a:cs typeface="Meiryo UI" panose="020B0604030504040204" pitchFamily="50" charset="-128"/>
              </a:rPr>
              <a:t>CGM</a:t>
            </a:r>
            <a:r>
              <a:rPr lang="ja-JP" altLang="en-US" sz="2000" b="0" dirty="0">
                <a:uFillTx/>
                <a:latin typeface="Meiryo UI" panose="020B0604030504040204" pitchFamily="50" charset="-128"/>
                <a:ea typeface="Meiryo UI" panose="020B0604030504040204" pitchFamily="50" charset="-128"/>
                <a:cs typeface="Meiryo UI" panose="020B0604030504040204" pitchFamily="50" charset="-128"/>
              </a:rPr>
              <a:t>運営者が内容確認を</a:t>
            </a:r>
            <a:r>
              <a:rPr lang="ja-JP" altLang="en-US" sz="2000" b="0" dirty="0" smtClean="0">
                <a:uFillTx/>
                <a:latin typeface="Meiryo UI" panose="020B0604030504040204" pitchFamily="50" charset="-128"/>
                <a:ea typeface="Meiryo UI" panose="020B0604030504040204" pitchFamily="50" charset="-128"/>
                <a:cs typeface="Meiryo UI" panose="020B0604030504040204" pitchFamily="50" charset="-128"/>
              </a:rPr>
              <a:t>行うことにつ</a:t>
            </a:r>
            <a:r>
              <a:rPr lang="ja-JP" altLang="en-US" sz="2000" b="0" dirty="0">
                <a:uFillTx/>
                <a:latin typeface="Meiryo UI" panose="020B0604030504040204" pitchFamily="50" charset="-128"/>
                <a:ea typeface="Meiryo UI" panose="020B0604030504040204" pitchFamily="50" charset="-128"/>
                <a:cs typeface="Meiryo UI" panose="020B0604030504040204" pitchFamily="50" charset="-128"/>
              </a:rPr>
              <a:t>いて、通信当事者たる利用者からの有効な同意がある場合には、</a:t>
            </a:r>
            <a:r>
              <a:rPr lang="ja-JP" altLang="en-US" sz="2000" b="0" dirty="0" smtClean="0">
                <a:uFillTx/>
                <a:latin typeface="Meiryo UI" panose="020B0604030504040204" pitchFamily="50" charset="-128"/>
                <a:ea typeface="Meiryo UI" panose="020B0604030504040204" pitchFamily="50" charset="-128"/>
                <a:cs typeface="Meiryo UI" panose="020B0604030504040204" pitchFamily="50" charset="-128"/>
              </a:rPr>
              <a:t>実施可能 </a:t>
            </a:r>
            <a:r>
              <a:rPr lang="ja-JP" altLang="en-US" sz="2000" b="0" dirty="0">
                <a:uFillTx/>
                <a:latin typeface="Meiryo UI" panose="020B0604030504040204" pitchFamily="50" charset="-128"/>
                <a:ea typeface="Meiryo UI" panose="020B0604030504040204" pitchFamily="50" charset="-128"/>
                <a:cs typeface="Meiryo UI" panose="020B0604030504040204" pitchFamily="50" charset="-128"/>
              </a:rPr>
              <a:t>。 </a:t>
            </a:r>
            <a:endParaRPr lang="en-US" altLang="ja-JP" sz="2000" b="0" dirty="0" smtClean="0">
              <a:uFillTx/>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2000" b="0" dirty="0" smtClean="0">
                <a:uFillTx/>
                <a:latin typeface="Meiryo UI" panose="020B0604030504040204" pitchFamily="50" charset="-128"/>
                <a:ea typeface="Meiryo UI" panose="020B0604030504040204" pitchFamily="50" charset="-128"/>
                <a:cs typeface="Meiryo UI" panose="020B0604030504040204" pitchFamily="50" charset="-128"/>
              </a:rPr>
              <a:t>また</a:t>
            </a:r>
            <a:r>
              <a:rPr lang="ja-JP" altLang="en-US" sz="2000" b="0" dirty="0">
                <a:uFillTx/>
                <a:latin typeface="Meiryo UI" panose="020B0604030504040204" pitchFamily="50" charset="-128"/>
                <a:ea typeface="Meiryo UI" panose="020B0604030504040204" pitchFamily="50" charset="-128"/>
                <a:cs typeface="Meiryo UI" panose="020B0604030504040204" pitchFamily="50" charset="-128"/>
              </a:rPr>
              <a:t>、サービス提供に先立って、ＣＧＭ運営者が通信当事者として加わる意味を明確に理解する環境を整え、利用者から</a:t>
            </a:r>
            <a:r>
              <a:rPr lang="ja-JP" altLang="en-US" sz="2000" b="0" dirty="0" smtClean="0">
                <a:uFillTx/>
                <a:latin typeface="Meiryo UI" panose="020B0604030504040204" pitchFamily="50" charset="-128"/>
                <a:ea typeface="Meiryo UI" panose="020B0604030504040204" pitchFamily="50" charset="-128"/>
                <a:cs typeface="Meiryo UI" panose="020B0604030504040204" pitchFamily="50" charset="-128"/>
              </a:rPr>
              <a:t>明確 な</a:t>
            </a:r>
            <a:r>
              <a:rPr lang="ja-JP" altLang="en-US" sz="2000" b="0" dirty="0">
                <a:uFillTx/>
                <a:latin typeface="Meiryo UI" panose="020B0604030504040204" pitchFamily="50" charset="-128"/>
                <a:ea typeface="Meiryo UI" panose="020B0604030504040204" pitchFamily="50" charset="-128"/>
                <a:cs typeface="Meiryo UI" panose="020B0604030504040204" pitchFamily="50" charset="-128"/>
              </a:rPr>
              <a:t>同意が得られる場合も、内容確認が可能。</a:t>
            </a:r>
            <a:endParaRPr kumimoji="1" lang="ja-JP" altLang="en-US" sz="2000" b="0" dirty="0">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タイトル 1"/>
          <p:cNvSpPr txBox="1">
            <a:spLocks/>
          </p:cNvSpPr>
          <p:nvPr/>
        </p:nvSpPr>
        <p:spPr>
          <a:xfrm>
            <a:off x="400050" y="200027"/>
            <a:ext cx="7886700" cy="8159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メッセージの監視</a:t>
            </a:r>
            <a:endParaRPr lang="ja-JP" altLang="en-US" sz="2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スライド番号プレースホルダー 6"/>
          <p:cNvSpPr>
            <a:spLocks noGrp="1"/>
          </p:cNvSpPr>
          <p:nvPr>
            <p:ph type="sldNum" sz="quarter" idx="12"/>
          </p:nvPr>
        </p:nvSpPr>
        <p:spPr/>
        <p:txBody>
          <a:bodyPr/>
          <a:lstStyle/>
          <a:p>
            <a:fld id="{4D09F826-A79A-4867-9FF5-DD28539F5B44}" type="slidenum">
              <a:rPr kumimoji="1" lang="ja-JP" altLang="en-US" smtClean="0"/>
              <a:t>8</a:t>
            </a:fld>
            <a:endParaRPr kumimoji="1" lang="ja-JP" altLang="en-US"/>
          </a:p>
        </p:txBody>
      </p:sp>
      <p:cxnSp>
        <p:nvCxnSpPr>
          <p:cNvPr id="8" name="直線コネクタ 7"/>
          <p:cNvCxnSpPr/>
          <p:nvPr/>
        </p:nvCxnSpPr>
        <p:spPr>
          <a:xfrm>
            <a:off x="215900" y="914401"/>
            <a:ext cx="8559800"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384845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00050" y="1177924"/>
            <a:ext cx="8426450" cy="4994275"/>
          </a:xfrm>
        </p:spPr>
        <p:txBody>
          <a:bodyPr>
            <a:normAutofit/>
          </a:bodyPr>
          <a:lstStyle/>
          <a:p>
            <a:pPr marL="514350" indent="-514350">
              <a:buFont typeface="+mj-ea"/>
              <a:buAutoNum type="circleNumDbPlain"/>
            </a:pP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利用規約（禁止条項の設置など）</a:t>
            </a:r>
            <a:endParaRPr lang="ja-JP" altLang="en-US" sz="2400" dirty="0">
              <a:latin typeface="Meiryo UI" panose="020B0604030504040204" pitchFamily="50" charset="-128"/>
              <a:ea typeface="Meiryo UI" panose="020B0604030504040204" pitchFamily="50" charset="-128"/>
              <a:cs typeface="Meiryo UI" panose="020B0604030504040204" pitchFamily="50" charset="-128"/>
            </a:endParaRPr>
          </a:p>
          <a:p>
            <a:pPr marL="514350" indent="-514350">
              <a:buFont typeface="+mj-ea"/>
              <a:buAutoNum type="circleNumDbPlain"/>
            </a:pP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年齢</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確認を活用した</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対応（年齢</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による利用</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制限など）</a:t>
            </a:r>
            <a:endParaRPr lang="ja-JP" altLang="en-US" sz="2400" dirty="0">
              <a:latin typeface="Meiryo UI" panose="020B0604030504040204" pitchFamily="50" charset="-128"/>
              <a:ea typeface="Meiryo UI" panose="020B0604030504040204" pitchFamily="50" charset="-128"/>
              <a:cs typeface="Meiryo UI" panose="020B0604030504040204" pitchFamily="50" charset="-128"/>
            </a:endParaRPr>
          </a:p>
          <a:p>
            <a:pPr marL="514350" indent="-514350">
              <a:buFont typeface="+mj-ea"/>
              <a:buAutoNum type="circleNumDbPlain"/>
            </a:pP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電話番号</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認証を活用した</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対応（悪質</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利用者による複数アカウント作成防止</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など）</a:t>
            </a:r>
            <a:endParaRPr lang="ja-JP" altLang="en-US" sz="2400" dirty="0">
              <a:latin typeface="Meiryo UI" panose="020B0604030504040204" pitchFamily="50" charset="-128"/>
              <a:ea typeface="Meiryo UI" panose="020B0604030504040204" pitchFamily="50" charset="-128"/>
              <a:cs typeface="Meiryo UI" panose="020B0604030504040204" pitchFamily="50" charset="-128"/>
            </a:endParaRPr>
          </a:p>
          <a:p>
            <a:pPr marL="514350" indent="-514350">
              <a:buFont typeface="+mj-ea"/>
              <a:buAutoNum type="circleNumDbPlain"/>
            </a:pP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監視（自殺</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誘因や出会い目的のグループやテーマ設定禁止と監視範囲の拡大</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など）</a:t>
            </a:r>
            <a:endParaRPr lang="ja-JP" altLang="en-US" sz="2400" dirty="0">
              <a:latin typeface="Meiryo UI" panose="020B0604030504040204" pitchFamily="50" charset="-128"/>
              <a:ea typeface="Meiryo UI" panose="020B0604030504040204" pitchFamily="50" charset="-128"/>
              <a:cs typeface="Meiryo UI" panose="020B0604030504040204" pitchFamily="50" charset="-128"/>
            </a:endParaRPr>
          </a:p>
          <a:p>
            <a:pPr marL="514350" indent="-514350">
              <a:buFont typeface="+mj-ea"/>
              <a:buAutoNum type="circleNumDbPlain"/>
            </a:pP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フィルタリング</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機能を活用した</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対応（</a:t>
            </a:r>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NG</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ワードや年齢による利用制限</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など）</a:t>
            </a:r>
            <a:endParaRPr lang="ja-JP" altLang="en-US" sz="2400" dirty="0">
              <a:latin typeface="Meiryo UI" panose="020B0604030504040204" pitchFamily="50" charset="-128"/>
              <a:ea typeface="Meiryo UI" panose="020B0604030504040204" pitchFamily="50" charset="-128"/>
              <a:cs typeface="Meiryo UI" panose="020B0604030504040204" pitchFamily="50" charset="-128"/>
            </a:endParaRPr>
          </a:p>
          <a:p>
            <a:pPr marL="514350" indent="-514350">
              <a:buFont typeface="+mj-ea"/>
              <a:buAutoNum type="circleNumDbPlain"/>
            </a:pP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ユーザー間</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における検索機能制限を活用</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した対応</a:t>
            </a:r>
            <a:endParaRPr lang="ja-JP" altLang="en-US" sz="2400" dirty="0">
              <a:latin typeface="Meiryo UI" panose="020B0604030504040204" pitchFamily="50" charset="-128"/>
              <a:ea typeface="Meiryo UI" panose="020B0604030504040204" pitchFamily="50" charset="-128"/>
              <a:cs typeface="Meiryo UI" panose="020B0604030504040204" pitchFamily="50" charset="-128"/>
            </a:endParaRPr>
          </a:p>
          <a:p>
            <a:pPr marL="514350" indent="-514350">
              <a:buFont typeface="+mj-ea"/>
              <a:buAutoNum type="circleNumDbPlain"/>
            </a:pP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各サービス内</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およびサービスにおける啓発活動</a:t>
            </a:r>
            <a:endParaRPr kumimoji="1"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タイトル 1"/>
          <p:cNvSpPr txBox="1">
            <a:spLocks/>
          </p:cNvSpPr>
          <p:nvPr/>
        </p:nvSpPr>
        <p:spPr>
          <a:xfrm>
            <a:off x="400050" y="200027"/>
            <a:ext cx="7886700" cy="8159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コンテンツプロバイダーによる対策</a:t>
            </a:r>
            <a:endParaRPr lang="ja-JP" altLang="en-US" sz="2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スライド番号プレースホルダー 5"/>
          <p:cNvSpPr>
            <a:spLocks noGrp="1"/>
          </p:cNvSpPr>
          <p:nvPr>
            <p:ph type="sldNum" sz="quarter" idx="12"/>
          </p:nvPr>
        </p:nvSpPr>
        <p:spPr/>
        <p:txBody>
          <a:bodyPr/>
          <a:lstStyle/>
          <a:p>
            <a:fld id="{4D09F826-A79A-4867-9FF5-DD28539F5B44}" type="slidenum">
              <a:rPr kumimoji="1" lang="ja-JP" altLang="en-US" smtClean="0"/>
              <a:t>9</a:t>
            </a:fld>
            <a:endParaRPr kumimoji="1" lang="ja-JP" altLang="en-US"/>
          </a:p>
        </p:txBody>
      </p:sp>
      <p:cxnSp>
        <p:nvCxnSpPr>
          <p:cNvPr id="7" name="直線コネクタ 6"/>
          <p:cNvCxnSpPr/>
          <p:nvPr/>
        </p:nvCxnSpPr>
        <p:spPr>
          <a:xfrm>
            <a:off x="215900" y="914401"/>
            <a:ext cx="8559800"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204003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365</TotalTime>
  <Words>921</Words>
  <Application>Microsoft Office PowerPoint</Application>
  <PresentationFormat>画面に合わせる (4:3)</PresentationFormat>
  <Paragraphs>225</Paragraphs>
  <Slides>10</Slides>
  <Notes>0</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Office テーマ</vt:lpstr>
      <vt:lpstr>ネット上の子どもたちのリスクと対策について</vt:lpstr>
      <vt:lpstr>青少年ネット利用環境整備協議会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dc:title>
  <dc:creator>winsys</dc:creator>
  <cp:lastModifiedBy>HOSTNAME</cp:lastModifiedBy>
  <cp:revision>17</cp:revision>
  <dcterms:created xsi:type="dcterms:W3CDTF">2018-08-06T05:04:04Z</dcterms:created>
  <dcterms:modified xsi:type="dcterms:W3CDTF">2018-09-27T05:40:48Z</dcterms:modified>
</cp:coreProperties>
</file>