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9" r:id="rId2"/>
  </p:sldIdLst>
  <p:sldSz cx="9721850" cy="7200900"/>
  <p:notesSz cx="6807200" cy="9939338"/>
  <p:defaultTextStyle>
    <a:defPPr>
      <a:defRPr lang="ja-JP"/>
    </a:defPPr>
    <a:lvl1pPr marL="0" algn="l" defTabSz="943204" rtl="0" eaLnBrk="1" latinLnBrk="0" hangingPunct="1">
      <a:defRPr kumimoji="1" sz="1900" kern="1200">
        <a:solidFill>
          <a:schemeClr val="tx1"/>
        </a:solidFill>
        <a:latin typeface="+mn-lt"/>
        <a:ea typeface="+mn-ea"/>
        <a:cs typeface="+mn-cs"/>
      </a:defRPr>
    </a:lvl1pPr>
    <a:lvl2pPr marL="471602" algn="l" defTabSz="943204" rtl="0" eaLnBrk="1" latinLnBrk="0" hangingPunct="1">
      <a:defRPr kumimoji="1" sz="1900" kern="1200">
        <a:solidFill>
          <a:schemeClr val="tx1"/>
        </a:solidFill>
        <a:latin typeface="+mn-lt"/>
        <a:ea typeface="+mn-ea"/>
        <a:cs typeface="+mn-cs"/>
      </a:defRPr>
    </a:lvl2pPr>
    <a:lvl3pPr marL="943204" algn="l" defTabSz="943204" rtl="0" eaLnBrk="1" latinLnBrk="0" hangingPunct="1">
      <a:defRPr kumimoji="1" sz="1900" kern="1200">
        <a:solidFill>
          <a:schemeClr val="tx1"/>
        </a:solidFill>
        <a:latin typeface="+mn-lt"/>
        <a:ea typeface="+mn-ea"/>
        <a:cs typeface="+mn-cs"/>
      </a:defRPr>
    </a:lvl3pPr>
    <a:lvl4pPr marL="1414805" algn="l" defTabSz="943204" rtl="0" eaLnBrk="1" latinLnBrk="0" hangingPunct="1">
      <a:defRPr kumimoji="1" sz="1900" kern="1200">
        <a:solidFill>
          <a:schemeClr val="tx1"/>
        </a:solidFill>
        <a:latin typeface="+mn-lt"/>
        <a:ea typeface="+mn-ea"/>
        <a:cs typeface="+mn-cs"/>
      </a:defRPr>
    </a:lvl4pPr>
    <a:lvl5pPr marL="1886407" algn="l" defTabSz="943204" rtl="0" eaLnBrk="1" latinLnBrk="0" hangingPunct="1">
      <a:defRPr kumimoji="1" sz="1900" kern="1200">
        <a:solidFill>
          <a:schemeClr val="tx1"/>
        </a:solidFill>
        <a:latin typeface="+mn-lt"/>
        <a:ea typeface="+mn-ea"/>
        <a:cs typeface="+mn-cs"/>
      </a:defRPr>
    </a:lvl5pPr>
    <a:lvl6pPr marL="2358009" algn="l" defTabSz="943204" rtl="0" eaLnBrk="1" latinLnBrk="0" hangingPunct="1">
      <a:defRPr kumimoji="1" sz="1900" kern="1200">
        <a:solidFill>
          <a:schemeClr val="tx1"/>
        </a:solidFill>
        <a:latin typeface="+mn-lt"/>
        <a:ea typeface="+mn-ea"/>
        <a:cs typeface="+mn-cs"/>
      </a:defRPr>
    </a:lvl6pPr>
    <a:lvl7pPr marL="2829611" algn="l" defTabSz="943204" rtl="0" eaLnBrk="1" latinLnBrk="0" hangingPunct="1">
      <a:defRPr kumimoji="1" sz="1900" kern="1200">
        <a:solidFill>
          <a:schemeClr val="tx1"/>
        </a:solidFill>
        <a:latin typeface="+mn-lt"/>
        <a:ea typeface="+mn-ea"/>
        <a:cs typeface="+mn-cs"/>
      </a:defRPr>
    </a:lvl7pPr>
    <a:lvl8pPr marL="3301213" algn="l" defTabSz="943204" rtl="0" eaLnBrk="1" latinLnBrk="0" hangingPunct="1">
      <a:defRPr kumimoji="1" sz="1900" kern="1200">
        <a:solidFill>
          <a:schemeClr val="tx1"/>
        </a:solidFill>
        <a:latin typeface="+mn-lt"/>
        <a:ea typeface="+mn-ea"/>
        <a:cs typeface="+mn-cs"/>
      </a:defRPr>
    </a:lvl8pPr>
    <a:lvl9pPr marL="3772814" algn="l" defTabSz="943204" rtl="0" eaLnBrk="1" latinLnBrk="0" hangingPunct="1">
      <a:defRPr kumimoji="1" sz="1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5E8B"/>
    <a:srgbClr val="D84C7E"/>
    <a:srgbClr val="D64E9C"/>
    <a:srgbClr val="D64691"/>
    <a:srgbClr val="E21C84"/>
    <a:srgbClr val="FAEA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82" autoAdjust="0"/>
    <p:restoredTop sz="94660"/>
  </p:normalViewPr>
  <p:slideViewPr>
    <p:cSldViewPr>
      <p:cViewPr>
        <p:scale>
          <a:sx n="120" d="100"/>
          <a:sy n="120" d="100"/>
        </p:scale>
        <p:origin x="-66" y="2430"/>
      </p:cViewPr>
      <p:guideLst>
        <p:guide orient="horz" pos="2269"/>
        <p:guide pos="306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a:t>【H29</a:t>
            </a:r>
            <a:r>
              <a:rPr lang="ja-JP" sz="800"/>
              <a:t>自画撮り被害に遭った</a:t>
            </a:r>
            <a:endParaRPr lang="en-US" sz="800"/>
          </a:p>
          <a:p>
            <a:pPr>
              <a:defRPr sz="800"/>
            </a:pPr>
            <a:r>
              <a:rPr lang="ja-JP" sz="800"/>
              <a:t>児童の学職別の割合</a:t>
            </a:r>
            <a:r>
              <a:rPr lang="en-US" sz="800"/>
              <a:t>】</a:t>
            </a:r>
            <a:endParaRPr lang="ja-JP" sz="800"/>
          </a:p>
        </c:rich>
      </c:tx>
      <c:layout>
        <c:manualLayout>
          <c:xMode val="edge"/>
          <c:yMode val="edge"/>
          <c:x val="0.19115969626442861"/>
          <c:y val="0"/>
        </c:manualLayout>
      </c:layout>
      <c:overlay val="0"/>
    </c:title>
    <c:autoTitleDeleted val="0"/>
    <c:plotArea>
      <c:layout>
        <c:manualLayout>
          <c:layoutTarget val="inner"/>
          <c:xMode val="edge"/>
          <c:yMode val="edge"/>
          <c:x val="0.26240112501486695"/>
          <c:y val="0.26453351018539101"/>
          <c:w val="0.61811171417189048"/>
          <c:h val="0.75389444810136574"/>
        </c:manualLayout>
      </c:layout>
      <c:pieChart>
        <c:varyColors val="1"/>
        <c:ser>
          <c:idx val="0"/>
          <c:order val="0"/>
          <c:tx>
            <c:strRef>
              <c:f>Sheet1!$B$32</c:f>
              <c:strCache>
                <c:ptCount val="1"/>
                <c:pt idx="0">
                  <c:v>人員</c:v>
                </c:pt>
              </c:strCache>
            </c:strRef>
          </c:tx>
          <c:dLbls>
            <c:dLbl>
              <c:idx val="0"/>
              <c:layout>
                <c:manualLayout>
                  <c:x val="-2.7036697463384819E-2"/>
                  <c:y val="0.20399069306026016"/>
                </c:manualLayout>
              </c:layout>
              <c:tx>
                <c:rich>
                  <a:bodyPr/>
                  <a:lstStyle/>
                  <a:p>
                    <a:r>
                      <a:rPr lang="ja-JP" sz="600"/>
                      <a:t>小学生</a:t>
                    </a:r>
                    <a:endParaRPr lang="en-US" sz="600"/>
                  </a:p>
                  <a:p>
                    <a:r>
                      <a:rPr lang="en-US" sz="600"/>
                      <a:t> 29</a:t>
                    </a:r>
                    <a:r>
                      <a:rPr lang="ja-JP" sz="600"/>
                      <a:t>人</a:t>
                    </a:r>
                    <a:endParaRPr lang="en-US" sz="600"/>
                  </a:p>
                  <a:p>
                    <a:r>
                      <a:rPr lang="en-US" sz="600"/>
                      <a:t>5.6%</a:t>
                    </a:r>
                    <a:endParaRPr lang="ja-JP"/>
                  </a:p>
                </c:rich>
              </c:tx>
              <c:showLegendKey val="0"/>
              <c:showVal val="1"/>
              <c:showCatName val="1"/>
              <c:showSerName val="0"/>
              <c:showPercent val="1"/>
              <c:showBubbleSize val="0"/>
            </c:dLbl>
            <c:dLbl>
              <c:idx val="1"/>
              <c:layout>
                <c:manualLayout>
                  <c:x val="-0.22179014218297524"/>
                  <c:y val="-7.0087344996337855E-2"/>
                </c:manualLayout>
              </c:layout>
              <c:tx>
                <c:rich>
                  <a:bodyPr/>
                  <a:lstStyle/>
                  <a:p>
                    <a:r>
                      <a:rPr lang="ja-JP" sz="600" dirty="0"/>
                      <a:t>中学生</a:t>
                    </a:r>
                    <a:endParaRPr lang="en-US" sz="600" dirty="0"/>
                  </a:p>
                  <a:p>
                    <a:r>
                      <a:rPr lang="en-US" sz="600" dirty="0"/>
                      <a:t>259</a:t>
                    </a:r>
                    <a:r>
                      <a:rPr lang="ja-JP" sz="600" dirty="0"/>
                      <a:t>人</a:t>
                    </a:r>
                    <a:endParaRPr lang="en-US" sz="600" dirty="0"/>
                  </a:p>
                  <a:p>
                    <a:r>
                      <a:rPr lang="en-US" sz="600" dirty="0"/>
                      <a:t>50.3</a:t>
                    </a:r>
                    <a:r>
                      <a:rPr lang="en-US" sz="600" dirty="0" smtClean="0"/>
                      <a:t>%</a:t>
                    </a:r>
                  </a:p>
                  <a:p>
                    <a:r>
                      <a:rPr lang="en-US" altLang="ja-JP" sz="600" dirty="0" smtClean="0"/>
                      <a:t>【</a:t>
                    </a:r>
                    <a:r>
                      <a:rPr lang="ja-JP" altLang="en-US" sz="600" dirty="0" smtClean="0"/>
                      <a:t>府</a:t>
                    </a:r>
                    <a:r>
                      <a:rPr lang="en-US" altLang="ja-JP" sz="600" dirty="0" smtClean="0"/>
                      <a:t>】10</a:t>
                    </a:r>
                    <a:r>
                      <a:rPr lang="ja-JP" altLang="en-US" sz="600" dirty="0" smtClean="0"/>
                      <a:t>人</a:t>
                    </a:r>
                    <a:r>
                      <a:rPr lang="en-US" altLang="ja-JP" sz="600" dirty="0" smtClean="0"/>
                      <a:t>47.6%</a:t>
                    </a:r>
                    <a:endParaRPr lang="ja-JP" dirty="0"/>
                  </a:p>
                </c:rich>
              </c:tx>
              <c:showLegendKey val="0"/>
              <c:showVal val="1"/>
              <c:showCatName val="1"/>
              <c:showSerName val="0"/>
              <c:showPercent val="1"/>
              <c:showBubbleSize val="0"/>
            </c:dLbl>
            <c:dLbl>
              <c:idx val="2"/>
              <c:delete val="1"/>
            </c:dLbl>
            <c:dLbl>
              <c:idx val="3"/>
              <c:layout>
                <c:manualLayout>
                  <c:x val="-0.20421562404494911"/>
                  <c:y val="0.14171871634718933"/>
                </c:manualLayout>
              </c:layout>
              <c:tx>
                <c:rich>
                  <a:bodyPr/>
                  <a:lstStyle/>
                  <a:p>
                    <a:r>
                      <a:rPr lang="ja-JP" sz="600"/>
                      <a:t>その他</a:t>
                    </a:r>
                    <a:endParaRPr lang="en-US" sz="600"/>
                  </a:p>
                  <a:p>
                    <a:r>
                      <a:rPr lang="en-US" sz="600"/>
                      <a:t> 12</a:t>
                    </a:r>
                    <a:r>
                      <a:rPr lang="ja-JP" sz="600"/>
                      <a:t>人、</a:t>
                    </a:r>
                    <a:r>
                      <a:rPr lang="en-US" sz="600"/>
                      <a:t>2.3%</a:t>
                    </a:r>
                    <a:endParaRPr lang="ja-JP"/>
                  </a:p>
                </c:rich>
              </c:tx>
              <c:showLegendKey val="0"/>
              <c:showVal val="1"/>
              <c:showCatName val="1"/>
              <c:showSerName val="0"/>
              <c:showPercent val="1"/>
              <c:showBubbleSize val="0"/>
            </c:dLbl>
            <c:numFmt formatCode="General" sourceLinked="0"/>
            <c:txPr>
              <a:bodyPr/>
              <a:lstStyle/>
              <a:p>
                <a:pPr>
                  <a:defRPr sz="600"/>
                </a:pPr>
                <a:endParaRPr lang="ja-JP"/>
              </a:p>
            </c:txPr>
            <c:showLegendKey val="0"/>
            <c:showVal val="1"/>
            <c:showCatName val="1"/>
            <c:showSerName val="0"/>
            <c:showPercent val="1"/>
            <c:showBubbleSize val="0"/>
            <c:showLeaderLines val="1"/>
          </c:dLbls>
          <c:cat>
            <c:strRef>
              <c:f>Sheet1!$A$33:$A$36</c:f>
              <c:strCache>
                <c:ptCount val="4"/>
                <c:pt idx="0">
                  <c:v>小学生</c:v>
                </c:pt>
                <c:pt idx="1">
                  <c:v>中学生</c:v>
                </c:pt>
                <c:pt idx="2">
                  <c:v>高校生</c:v>
                </c:pt>
                <c:pt idx="3">
                  <c:v>その他</c:v>
                </c:pt>
              </c:strCache>
            </c:strRef>
          </c:cat>
          <c:val>
            <c:numRef>
              <c:f>Sheet1!$B$33:$B$36</c:f>
              <c:numCache>
                <c:formatCode>0_ </c:formatCode>
                <c:ptCount val="4"/>
                <c:pt idx="0">
                  <c:v>29</c:v>
                </c:pt>
                <c:pt idx="1">
                  <c:v>259</c:v>
                </c:pt>
                <c:pt idx="2">
                  <c:v>215</c:v>
                </c:pt>
                <c:pt idx="3">
                  <c:v>12</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spPr>
    <a:noFill/>
  </c:spPr>
  <c:txPr>
    <a:bodyPr/>
    <a:lstStyle/>
    <a:p>
      <a:pPr>
        <a:defRPr sz="1800"/>
      </a:pPr>
      <a:endParaRPr lang="ja-JP"/>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208650841748123E-2"/>
          <c:y val="8.0495993719260153E-2"/>
          <c:w val="0.91879134915825189"/>
          <c:h val="0.73131980203354341"/>
        </c:manualLayout>
      </c:layout>
      <c:barChart>
        <c:barDir val="col"/>
        <c:grouping val="clustered"/>
        <c:varyColors val="0"/>
        <c:ser>
          <c:idx val="2"/>
          <c:order val="2"/>
          <c:tx>
            <c:strRef>
              <c:f>審議会用資料!$A$126</c:f>
              <c:strCache>
                <c:ptCount val="1"/>
                <c:pt idx="0">
                  <c:v>大阪府(自画撮り被害児童数)</c:v>
                </c:pt>
              </c:strCache>
            </c:strRef>
          </c:tx>
          <c:invertIfNegative val="0"/>
          <c:dLbls>
            <c:txPr>
              <a:bodyPr/>
              <a:lstStyle/>
              <a:p>
                <a:pPr>
                  <a:defRPr sz="700"/>
                </a:pPr>
                <a:endParaRPr lang="ja-JP"/>
              </a:p>
            </c:txPr>
            <c:dLblPos val="ctr"/>
            <c:showLegendKey val="0"/>
            <c:showVal val="1"/>
            <c:showCatName val="0"/>
            <c:showSerName val="0"/>
            <c:showPercent val="0"/>
            <c:showBubbleSize val="0"/>
            <c:showLeaderLines val="0"/>
          </c:dLbls>
          <c:cat>
            <c:strRef>
              <c:f>審議会用資料!$B$123:$G$123</c:f>
              <c:strCache>
                <c:ptCount val="6"/>
                <c:pt idx="0">
                  <c:v>H24</c:v>
                </c:pt>
                <c:pt idx="1">
                  <c:v>H25</c:v>
                </c:pt>
                <c:pt idx="2">
                  <c:v>H26</c:v>
                </c:pt>
                <c:pt idx="3">
                  <c:v>H27</c:v>
                </c:pt>
                <c:pt idx="4">
                  <c:v>H28</c:v>
                </c:pt>
                <c:pt idx="5">
                  <c:v>H29</c:v>
                </c:pt>
              </c:strCache>
            </c:strRef>
          </c:cat>
          <c:val>
            <c:numRef>
              <c:f>審議会用資料!$B$126:$G$126</c:f>
              <c:numCache>
                <c:formatCode>General</c:formatCode>
                <c:ptCount val="6"/>
                <c:pt idx="3">
                  <c:v>16</c:v>
                </c:pt>
                <c:pt idx="4">
                  <c:v>24</c:v>
                </c:pt>
                <c:pt idx="5">
                  <c:v>21</c:v>
                </c:pt>
              </c:numCache>
            </c:numRef>
          </c:val>
        </c:ser>
        <c:dLbls>
          <c:showLegendKey val="0"/>
          <c:showVal val="0"/>
          <c:showCatName val="0"/>
          <c:showSerName val="0"/>
          <c:showPercent val="0"/>
          <c:showBubbleSize val="0"/>
        </c:dLbls>
        <c:gapWidth val="150"/>
        <c:axId val="112057344"/>
        <c:axId val="112055808"/>
      </c:barChart>
      <c:lineChart>
        <c:grouping val="standard"/>
        <c:varyColors val="0"/>
        <c:ser>
          <c:idx val="0"/>
          <c:order val="0"/>
          <c:tx>
            <c:strRef>
              <c:f>審議会用資料!$A$124</c:f>
              <c:strCache>
                <c:ptCount val="1"/>
                <c:pt idx="0">
                  <c:v>自画撮り被害児童数</c:v>
                </c:pt>
              </c:strCache>
            </c:strRef>
          </c:tx>
          <c:marker>
            <c:symbol val="diamond"/>
            <c:size val="6"/>
          </c:marker>
          <c:dLbls>
            <c:txPr>
              <a:bodyPr/>
              <a:lstStyle/>
              <a:p>
                <a:pPr>
                  <a:defRPr sz="700"/>
                </a:pPr>
                <a:endParaRPr lang="ja-JP"/>
              </a:p>
            </c:txPr>
            <c:dLblPos val="t"/>
            <c:showLegendKey val="0"/>
            <c:showVal val="1"/>
            <c:showCatName val="0"/>
            <c:showSerName val="0"/>
            <c:showPercent val="0"/>
            <c:showBubbleSize val="0"/>
            <c:showLeaderLines val="0"/>
          </c:dLbls>
          <c:cat>
            <c:strRef>
              <c:f>審議会用資料!$B$123:$G$123</c:f>
              <c:strCache>
                <c:ptCount val="6"/>
                <c:pt idx="0">
                  <c:v>H24</c:v>
                </c:pt>
                <c:pt idx="1">
                  <c:v>H25</c:v>
                </c:pt>
                <c:pt idx="2">
                  <c:v>H26</c:v>
                </c:pt>
                <c:pt idx="3">
                  <c:v>H27</c:v>
                </c:pt>
                <c:pt idx="4">
                  <c:v>H28</c:v>
                </c:pt>
                <c:pt idx="5">
                  <c:v>H29</c:v>
                </c:pt>
              </c:strCache>
            </c:strRef>
          </c:cat>
          <c:val>
            <c:numRef>
              <c:f>審議会用資料!$B$124:$G$124</c:f>
              <c:numCache>
                <c:formatCode>General</c:formatCode>
                <c:ptCount val="6"/>
                <c:pt idx="0">
                  <c:v>207</c:v>
                </c:pt>
                <c:pt idx="1">
                  <c:v>270</c:v>
                </c:pt>
                <c:pt idx="2">
                  <c:v>289</c:v>
                </c:pt>
                <c:pt idx="3">
                  <c:v>376</c:v>
                </c:pt>
                <c:pt idx="4">
                  <c:v>480</c:v>
                </c:pt>
                <c:pt idx="5">
                  <c:v>515</c:v>
                </c:pt>
              </c:numCache>
            </c:numRef>
          </c:val>
          <c:smooth val="0"/>
        </c:ser>
        <c:ser>
          <c:idx val="1"/>
          <c:order val="1"/>
          <c:tx>
            <c:strRef>
              <c:f>審議会用資料!$A$125</c:f>
              <c:strCache>
                <c:ptCount val="1"/>
                <c:pt idx="0">
                  <c:v>うちコミュニティサイト起因</c:v>
                </c:pt>
              </c:strCache>
            </c:strRef>
          </c:tx>
          <c:marker>
            <c:symbol val="square"/>
            <c:size val="5"/>
          </c:marker>
          <c:dLbls>
            <c:txPr>
              <a:bodyPr/>
              <a:lstStyle/>
              <a:p>
                <a:pPr>
                  <a:defRPr sz="700"/>
                </a:pPr>
                <a:endParaRPr lang="ja-JP"/>
              </a:p>
            </c:txPr>
            <c:dLblPos val="b"/>
            <c:showLegendKey val="0"/>
            <c:showVal val="1"/>
            <c:showCatName val="0"/>
            <c:showSerName val="0"/>
            <c:showPercent val="0"/>
            <c:showBubbleSize val="0"/>
            <c:showLeaderLines val="0"/>
          </c:dLbls>
          <c:cat>
            <c:strRef>
              <c:f>審議会用資料!$B$123:$G$123</c:f>
              <c:strCache>
                <c:ptCount val="6"/>
                <c:pt idx="0">
                  <c:v>H24</c:v>
                </c:pt>
                <c:pt idx="1">
                  <c:v>H25</c:v>
                </c:pt>
                <c:pt idx="2">
                  <c:v>H26</c:v>
                </c:pt>
                <c:pt idx="3">
                  <c:v>H27</c:v>
                </c:pt>
                <c:pt idx="4">
                  <c:v>H28</c:v>
                </c:pt>
                <c:pt idx="5">
                  <c:v>H29</c:v>
                </c:pt>
              </c:strCache>
            </c:strRef>
          </c:cat>
          <c:val>
            <c:numRef>
              <c:f>審議会用資料!$B$125:$G$125</c:f>
              <c:numCache>
                <c:formatCode>General</c:formatCode>
                <c:ptCount val="6"/>
                <c:pt idx="0">
                  <c:v>154</c:v>
                </c:pt>
                <c:pt idx="1">
                  <c:v>209</c:v>
                </c:pt>
                <c:pt idx="2">
                  <c:v>231</c:v>
                </c:pt>
                <c:pt idx="3">
                  <c:v>315</c:v>
                </c:pt>
                <c:pt idx="4">
                  <c:v>392</c:v>
                </c:pt>
                <c:pt idx="5">
                  <c:v>398</c:v>
                </c:pt>
              </c:numCache>
            </c:numRef>
          </c:val>
          <c:smooth val="0"/>
        </c:ser>
        <c:dLbls>
          <c:showLegendKey val="0"/>
          <c:showVal val="0"/>
          <c:showCatName val="0"/>
          <c:showSerName val="0"/>
          <c:showPercent val="0"/>
          <c:showBubbleSize val="0"/>
        </c:dLbls>
        <c:marker val="1"/>
        <c:smooth val="0"/>
        <c:axId val="112040192"/>
        <c:axId val="112054272"/>
      </c:lineChart>
      <c:catAx>
        <c:axId val="112040192"/>
        <c:scaling>
          <c:orientation val="minMax"/>
        </c:scaling>
        <c:delete val="0"/>
        <c:axPos val="b"/>
        <c:majorTickMark val="none"/>
        <c:minorTickMark val="none"/>
        <c:tickLblPos val="nextTo"/>
        <c:txPr>
          <a:bodyPr/>
          <a:lstStyle/>
          <a:p>
            <a:pPr>
              <a:defRPr sz="600"/>
            </a:pPr>
            <a:endParaRPr lang="ja-JP"/>
          </a:p>
        </c:txPr>
        <c:crossAx val="112054272"/>
        <c:crosses val="autoZero"/>
        <c:auto val="1"/>
        <c:lblAlgn val="ctr"/>
        <c:lblOffset val="100"/>
        <c:noMultiLvlLbl val="0"/>
      </c:catAx>
      <c:valAx>
        <c:axId val="112054272"/>
        <c:scaling>
          <c:orientation val="minMax"/>
        </c:scaling>
        <c:delete val="0"/>
        <c:axPos val="l"/>
        <c:majorGridlines>
          <c:spPr>
            <a:ln>
              <a:noFill/>
            </a:ln>
          </c:spPr>
        </c:majorGridlines>
        <c:numFmt formatCode="General" sourceLinked="1"/>
        <c:majorTickMark val="none"/>
        <c:minorTickMark val="none"/>
        <c:tickLblPos val="nextTo"/>
        <c:txPr>
          <a:bodyPr/>
          <a:lstStyle/>
          <a:p>
            <a:pPr>
              <a:defRPr sz="600"/>
            </a:pPr>
            <a:endParaRPr lang="ja-JP"/>
          </a:p>
        </c:txPr>
        <c:crossAx val="112040192"/>
        <c:crosses val="autoZero"/>
        <c:crossBetween val="between"/>
      </c:valAx>
      <c:valAx>
        <c:axId val="112055808"/>
        <c:scaling>
          <c:orientation val="minMax"/>
          <c:max val="50"/>
        </c:scaling>
        <c:delete val="0"/>
        <c:axPos val="r"/>
        <c:numFmt formatCode="General" sourceLinked="1"/>
        <c:majorTickMark val="out"/>
        <c:minorTickMark val="none"/>
        <c:tickLblPos val="nextTo"/>
        <c:txPr>
          <a:bodyPr/>
          <a:lstStyle/>
          <a:p>
            <a:pPr>
              <a:defRPr sz="600"/>
            </a:pPr>
            <a:endParaRPr lang="ja-JP"/>
          </a:p>
        </c:txPr>
        <c:crossAx val="112057344"/>
        <c:crosses val="max"/>
        <c:crossBetween val="between"/>
      </c:valAx>
      <c:catAx>
        <c:axId val="112057344"/>
        <c:scaling>
          <c:orientation val="minMax"/>
        </c:scaling>
        <c:delete val="1"/>
        <c:axPos val="b"/>
        <c:majorTickMark val="out"/>
        <c:minorTickMark val="none"/>
        <c:tickLblPos val="nextTo"/>
        <c:crossAx val="112055808"/>
        <c:crosses val="autoZero"/>
        <c:auto val="1"/>
        <c:lblAlgn val="ctr"/>
        <c:lblOffset val="100"/>
        <c:noMultiLvlLbl val="0"/>
      </c:catAx>
    </c:plotArea>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0.75947</cdr:x>
      <cdr:y>0.1833</cdr:y>
    </cdr:from>
    <cdr:to>
      <cdr:x>0.9704</cdr:x>
      <cdr:y>0.31886</cdr:y>
    </cdr:to>
    <cdr:sp macro="" textlink="">
      <cdr:nvSpPr>
        <cdr:cNvPr id="2" name="正方形/長方形 1"/>
        <cdr:cNvSpPr/>
      </cdr:nvSpPr>
      <cdr:spPr>
        <a:xfrm xmlns:a="http://schemas.openxmlformats.org/drawingml/2006/main">
          <a:off x="1409799" y="323827"/>
          <a:ext cx="391549" cy="239483"/>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rot="0" spcFirstLastPara="0" vert="horz" wrap="square" lIns="0" tIns="0" rIns="0" bIns="0" numCol="1" spcCol="0" rtlCol="0" fromWordArt="0" anchor="t" anchorCtr="0" forceAA="0" compatLnSpc="1">
          <a:prstTxWarp prst="textNoShape">
            <a:avLst/>
          </a:prstTxWarp>
          <a:noAutofit/>
        </a:bodyPr>
        <a:lstStyle xmlns:a="http://schemas.openxmlformats.org/drawingml/2006/main">
          <a:defPPr>
            <a:defRPr lang="ja-JP"/>
          </a:defPPr>
          <a:lvl1pPr marL="0" algn="l" defTabSz="943204" rtl="0" eaLnBrk="1" latinLnBrk="0" hangingPunct="1">
            <a:defRPr kumimoji="1" sz="1900" kern="1200">
              <a:solidFill>
                <a:schemeClr val="dk1"/>
              </a:solidFill>
              <a:latin typeface="+mn-lt"/>
              <a:ea typeface="+mn-ea"/>
              <a:cs typeface="+mn-cs"/>
            </a:defRPr>
          </a:lvl1pPr>
          <a:lvl2pPr marL="471602" algn="l" defTabSz="943204" rtl="0" eaLnBrk="1" latinLnBrk="0" hangingPunct="1">
            <a:defRPr kumimoji="1" sz="1900" kern="1200">
              <a:solidFill>
                <a:schemeClr val="dk1"/>
              </a:solidFill>
              <a:latin typeface="+mn-lt"/>
              <a:ea typeface="+mn-ea"/>
              <a:cs typeface="+mn-cs"/>
            </a:defRPr>
          </a:lvl2pPr>
          <a:lvl3pPr marL="943204" algn="l" defTabSz="943204" rtl="0" eaLnBrk="1" latinLnBrk="0" hangingPunct="1">
            <a:defRPr kumimoji="1" sz="1900" kern="1200">
              <a:solidFill>
                <a:schemeClr val="dk1"/>
              </a:solidFill>
              <a:latin typeface="+mn-lt"/>
              <a:ea typeface="+mn-ea"/>
              <a:cs typeface="+mn-cs"/>
            </a:defRPr>
          </a:lvl3pPr>
          <a:lvl4pPr marL="1414805" algn="l" defTabSz="943204" rtl="0" eaLnBrk="1" latinLnBrk="0" hangingPunct="1">
            <a:defRPr kumimoji="1" sz="1900" kern="1200">
              <a:solidFill>
                <a:schemeClr val="dk1"/>
              </a:solidFill>
              <a:latin typeface="+mn-lt"/>
              <a:ea typeface="+mn-ea"/>
              <a:cs typeface="+mn-cs"/>
            </a:defRPr>
          </a:lvl4pPr>
          <a:lvl5pPr marL="1886407" algn="l" defTabSz="943204" rtl="0" eaLnBrk="1" latinLnBrk="0" hangingPunct="1">
            <a:defRPr kumimoji="1" sz="1900" kern="1200">
              <a:solidFill>
                <a:schemeClr val="dk1"/>
              </a:solidFill>
              <a:latin typeface="+mn-lt"/>
              <a:ea typeface="+mn-ea"/>
              <a:cs typeface="+mn-cs"/>
            </a:defRPr>
          </a:lvl5pPr>
          <a:lvl6pPr marL="2358009" algn="l" defTabSz="943204" rtl="0" eaLnBrk="1" latinLnBrk="0" hangingPunct="1">
            <a:defRPr kumimoji="1" sz="1900" kern="1200">
              <a:solidFill>
                <a:schemeClr val="dk1"/>
              </a:solidFill>
              <a:latin typeface="+mn-lt"/>
              <a:ea typeface="+mn-ea"/>
              <a:cs typeface="+mn-cs"/>
            </a:defRPr>
          </a:lvl6pPr>
          <a:lvl7pPr marL="2829611" algn="l" defTabSz="943204" rtl="0" eaLnBrk="1" latinLnBrk="0" hangingPunct="1">
            <a:defRPr kumimoji="1" sz="1900" kern="1200">
              <a:solidFill>
                <a:schemeClr val="dk1"/>
              </a:solidFill>
              <a:latin typeface="+mn-lt"/>
              <a:ea typeface="+mn-ea"/>
              <a:cs typeface="+mn-cs"/>
            </a:defRPr>
          </a:lvl7pPr>
          <a:lvl8pPr marL="3301213" algn="l" defTabSz="943204" rtl="0" eaLnBrk="1" latinLnBrk="0" hangingPunct="1">
            <a:defRPr kumimoji="1" sz="1900" kern="1200">
              <a:solidFill>
                <a:schemeClr val="dk1"/>
              </a:solidFill>
              <a:latin typeface="+mn-lt"/>
              <a:ea typeface="+mn-ea"/>
              <a:cs typeface="+mn-cs"/>
            </a:defRPr>
          </a:lvl8pPr>
          <a:lvl9pPr marL="3772814" algn="l" defTabSz="943204" rtl="0" eaLnBrk="1" latinLnBrk="0" hangingPunct="1">
            <a:defRPr kumimoji="1" sz="1900" kern="1200">
              <a:solidFill>
                <a:schemeClr val="dk1"/>
              </a:solidFill>
              <a:latin typeface="+mn-lt"/>
              <a:ea typeface="+mn-ea"/>
              <a:cs typeface="+mn-cs"/>
            </a:defRPr>
          </a:lvl9pPr>
        </a:lstStyle>
        <a:p xmlns:a="http://schemas.openxmlformats.org/drawingml/2006/main">
          <a:pPr algn="l"/>
          <a:r>
            <a:rPr kumimoji="1" lang="en-US" altLang="ja-JP" sz="700" dirty="0" smtClean="0"/>
            <a:t>N=515</a:t>
          </a:r>
          <a:r>
            <a:rPr kumimoji="1" lang="ja-JP" altLang="en-US" sz="700" dirty="0" smtClean="0"/>
            <a:t>人</a:t>
          </a:r>
          <a:endParaRPr kumimoji="1" lang="en-US" altLang="ja-JP" sz="700" dirty="0"/>
        </a:p>
        <a:p xmlns:a="http://schemas.openxmlformats.org/drawingml/2006/main">
          <a:pPr algn="l"/>
          <a:r>
            <a:rPr kumimoji="1" lang="en-US" altLang="ja-JP" sz="700" dirty="0"/>
            <a:t>【</a:t>
          </a:r>
          <a:r>
            <a:rPr kumimoji="1" lang="ja-JP" altLang="en-US" sz="700" dirty="0"/>
            <a:t>府</a:t>
          </a:r>
          <a:r>
            <a:rPr kumimoji="1" lang="en-US" altLang="ja-JP" sz="700" dirty="0" smtClean="0"/>
            <a:t>】</a:t>
          </a:r>
          <a:r>
            <a:rPr lang="en-US" altLang="ja-JP" sz="700" dirty="0" smtClean="0"/>
            <a:t>21</a:t>
          </a:r>
          <a:r>
            <a:rPr kumimoji="1" lang="ja-JP" altLang="en-US" sz="700" dirty="0" smtClean="0"/>
            <a:t>人</a:t>
          </a:r>
          <a:endParaRPr kumimoji="1" lang="ja-JP" altLang="en-US" sz="700" dirty="0"/>
        </a:p>
      </cdr:txBody>
    </cdr:sp>
  </cdr:relSizeAnchor>
  <cdr:relSizeAnchor xmlns:cdr="http://schemas.openxmlformats.org/drawingml/2006/chartDrawing">
    <cdr:from>
      <cdr:x>0.22637</cdr:x>
      <cdr:y>0.5441</cdr:y>
    </cdr:from>
    <cdr:to>
      <cdr:x>0.56494</cdr:x>
      <cdr:y>0.70318</cdr:y>
    </cdr:to>
    <cdr:sp macro="" textlink="">
      <cdr:nvSpPr>
        <cdr:cNvPr id="3" name="正方形/長方形 2"/>
        <cdr:cNvSpPr/>
      </cdr:nvSpPr>
      <cdr:spPr>
        <a:xfrm xmlns:a="http://schemas.openxmlformats.org/drawingml/2006/main">
          <a:off x="432049" y="895909"/>
          <a:ext cx="646193" cy="261921"/>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rot="0" spcFirstLastPara="0" vert="horz" wrap="square" lIns="0" tIns="0" rIns="0" bIns="0" numCol="1" spcCol="0" rtlCol="0" fromWordArt="0" anchor="ctr" anchorCtr="0" forceAA="0" compatLnSpc="1">
          <a:prstTxWarp prst="textNoShape">
            <a:avLst/>
          </a:prstTxWarp>
          <a:noAutofit/>
        </a:bodyPr>
        <a:lstStyle xmlns:a="http://schemas.openxmlformats.org/drawingml/2006/main">
          <a:defPPr>
            <a:defRPr lang="ja-JP"/>
          </a:defPPr>
          <a:lvl1pPr marL="0" algn="l" defTabSz="943204" rtl="0" eaLnBrk="1" latinLnBrk="0" hangingPunct="1">
            <a:defRPr kumimoji="1" sz="1900" kern="1200">
              <a:solidFill>
                <a:schemeClr val="dk1"/>
              </a:solidFill>
              <a:latin typeface="+mn-lt"/>
              <a:ea typeface="+mn-ea"/>
              <a:cs typeface="+mn-cs"/>
            </a:defRPr>
          </a:lvl1pPr>
          <a:lvl2pPr marL="471602" algn="l" defTabSz="943204" rtl="0" eaLnBrk="1" latinLnBrk="0" hangingPunct="1">
            <a:defRPr kumimoji="1" sz="1900" kern="1200">
              <a:solidFill>
                <a:schemeClr val="dk1"/>
              </a:solidFill>
              <a:latin typeface="+mn-lt"/>
              <a:ea typeface="+mn-ea"/>
              <a:cs typeface="+mn-cs"/>
            </a:defRPr>
          </a:lvl2pPr>
          <a:lvl3pPr marL="943204" algn="l" defTabSz="943204" rtl="0" eaLnBrk="1" latinLnBrk="0" hangingPunct="1">
            <a:defRPr kumimoji="1" sz="1900" kern="1200">
              <a:solidFill>
                <a:schemeClr val="dk1"/>
              </a:solidFill>
              <a:latin typeface="+mn-lt"/>
              <a:ea typeface="+mn-ea"/>
              <a:cs typeface="+mn-cs"/>
            </a:defRPr>
          </a:lvl3pPr>
          <a:lvl4pPr marL="1414805" algn="l" defTabSz="943204" rtl="0" eaLnBrk="1" latinLnBrk="0" hangingPunct="1">
            <a:defRPr kumimoji="1" sz="1900" kern="1200">
              <a:solidFill>
                <a:schemeClr val="dk1"/>
              </a:solidFill>
              <a:latin typeface="+mn-lt"/>
              <a:ea typeface="+mn-ea"/>
              <a:cs typeface="+mn-cs"/>
            </a:defRPr>
          </a:lvl4pPr>
          <a:lvl5pPr marL="1886407" algn="l" defTabSz="943204" rtl="0" eaLnBrk="1" latinLnBrk="0" hangingPunct="1">
            <a:defRPr kumimoji="1" sz="1900" kern="1200">
              <a:solidFill>
                <a:schemeClr val="dk1"/>
              </a:solidFill>
              <a:latin typeface="+mn-lt"/>
              <a:ea typeface="+mn-ea"/>
              <a:cs typeface="+mn-cs"/>
            </a:defRPr>
          </a:lvl5pPr>
          <a:lvl6pPr marL="2358009" algn="l" defTabSz="943204" rtl="0" eaLnBrk="1" latinLnBrk="0" hangingPunct="1">
            <a:defRPr kumimoji="1" sz="1900" kern="1200">
              <a:solidFill>
                <a:schemeClr val="dk1"/>
              </a:solidFill>
              <a:latin typeface="+mn-lt"/>
              <a:ea typeface="+mn-ea"/>
              <a:cs typeface="+mn-cs"/>
            </a:defRPr>
          </a:lvl6pPr>
          <a:lvl7pPr marL="2829611" algn="l" defTabSz="943204" rtl="0" eaLnBrk="1" latinLnBrk="0" hangingPunct="1">
            <a:defRPr kumimoji="1" sz="1900" kern="1200">
              <a:solidFill>
                <a:schemeClr val="dk1"/>
              </a:solidFill>
              <a:latin typeface="+mn-lt"/>
              <a:ea typeface="+mn-ea"/>
              <a:cs typeface="+mn-cs"/>
            </a:defRPr>
          </a:lvl7pPr>
          <a:lvl8pPr marL="3301213" algn="l" defTabSz="943204" rtl="0" eaLnBrk="1" latinLnBrk="0" hangingPunct="1">
            <a:defRPr kumimoji="1" sz="1900" kern="1200">
              <a:solidFill>
                <a:schemeClr val="dk1"/>
              </a:solidFill>
              <a:latin typeface="+mn-lt"/>
              <a:ea typeface="+mn-ea"/>
              <a:cs typeface="+mn-cs"/>
            </a:defRPr>
          </a:lvl8pPr>
          <a:lvl9pPr marL="3772814" algn="l" defTabSz="943204" rtl="0" eaLnBrk="1" latinLnBrk="0" hangingPunct="1">
            <a:defRPr kumimoji="1" sz="1900" kern="1200">
              <a:solidFill>
                <a:schemeClr val="dk1"/>
              </a:solidFill>
              <a:latin typeface="+mn-lt"/>
              <a:ea typeface="+mn-ea"/>
              <a:cs typeface="+mn-cs"/>
            </a:defRPr>
          </a:lvl9pPr>
        </a:lstStyle>
        <a:p xmlns:a="http://schemas.openxmlformats.org/drawingml/2006/main">
          <a:pPr algn="ctr">
            <a:lnSpc>
              <a:spcPts val="600"/>
            </a:lnSpc>
          </a:pPr>
          <a:r>
            <a:rPr lang="ja-JP" altLang="en-US" sz="600" dirty="0" smtClean="0"/>
            <a:t>高校生</a:t>
          </a:r>
          <a:endParaRPr lang="en-US" altLang="ja-JP" sz="600" dirty="0" smtClean="0"/>
        </a:p>
        <a:p xmlns:a="http://schemas.openxmlformats.org/drawingml/2006/main">
          <a:pPr algn="ctr">
            <a:lnSpc>
              <a:spcPts val="600"/>
            </a:lnSpc>
          </a:pPr>
          <a:r>
            <a:rPr lang="en-US" altLang="ja-JP" sz="600" dirty="0" smtClean="0"/>
            <a:t>215</a:t>
          </a:r>
          <a:r>
            <a:rPr lang="ja-JP" altLang="en-US" sz="600" dirty="0" smtClean="0"/>
            <a:t>人</a:t>
          </a:r>
          <a:r>
            <a:rPr lang="en-US" altLang="ja-JP" sz="600" dirty="0" smtClean="0"/>
            <a:t>,41.7%</a:t>
          </a:r>
        </a:p>
        <a:p xmlns:a="http://schemas.openxmlformats.org/drawingml/2006/main">
          <a:pPr algn="ctr">
            <a:lnSpc>
              <a:spcPts val="600"/>
            </a:lnSpc>
          </a:pPr>
          <a:r>
            <a:rPr kumimoji="1" lang="en-US" altLang="ja-JP" sz="600" dirty="0" smtClean="0"/>
            <a:t>【</a:t>
          </a:r>
          <a:r>
            <a:rPr kumimoji="1" lang="ja-JP" altLang="en-US" sz="600" dirty="0" smtClean="0"/>
            <a:t>府</a:t>
          </a:r>
          <a:r>
            <a:rPr kumimoji="1" lang="en-US" altLang="ja-JP" sz="600" dirty="0" smtClean="0"/>
            <a:t>】7</a:t>
          </a:r>
          <a:r>
            <a:rPr kumimoji="1" lang="ja-JP" altLang="en-US" sz="600" dirty="0" smtClean="0"/>
            <a:t>人</a:t>
          </a:r>
          <a:r>
            <a:rPr kumimoji="1" lang="en-US" altLang="ja-JP" sz="600" dirty="0" smtClean="0"/>
            <a:t>,33</a:t>
          </a:r>
          <a:r>
            <a:rPr lang="en-US" altLang="ja-JP" sz="600" dirty="0" smtClean="0"/>
            <a:t>.3%</a:t>
          </a:r>
          <a:endParaRPr kumimoji="1" lang="ja-JP" altLang="en-US" sz="6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29218F78-72D8-4E20-8E99-D307375F48E3}" type="datetimeFigureOut">
              <a:rPr kumimoji="1" lang="ja-JP" altLang="en-US" smtClean="0"/>
              <a:t>2018/9/20</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A2BD55E6-53FB-4656-881B-ED08DDCD3309}" type="slidenum">
              <a:rPr kumimoji="1" lang="ja-JP" altLang="en-US" smtClean="0"/>
              <a:t>‹#›</a:t>
            </a:fld>
            <a:endParaRPr kumimoji="1" lang="ja-JP" altLang="en-US"/>
          </a:p>
        </p:txBody>
      </p:sp>
    </p:spTree>
    <p:extLst>
      <p:ext uri="{BB962C8B-B14F-4D97-AF65-F5344CB8AC3E}">
        <p14:creationId xmlns:p14="http://schemas.microsoft.com/office/powerpoint/2010/main" val="3639421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9141" y="2236948"/>
            <a:ext cx="8263573" cy="1543526"/>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58280" y="4080511"/>
            <a:ext cx="6805295" cy="1840230"/>
          </a:xfrm>
        </p:spPr>
        <p:txBody>
          <a:bodyPr/>
          <a:lstStyle>
            <a:lvl1pPr marL="0" indent="0" algn="ctr">
              <a:buNone/>
              <a:defRPr>
                <a:solidFill>
                  <a:schemeClr val="tx1">
                    <a:tint val="75000"/>
                  </a:schemeClr>
                </a:solidFill>
              </a:defRPr>
            </a:lvl1pPr>
            <a:lvl2pPr marL="471602" indent="0" algn="ctr">
              <a:buNone/>
              <a:defRPr>
                <a:solidFill>
                  <a:schemeClr val="tx1">
                    <a:tint val="75000"/>
                  </a:schemeClr>
                </a:solidFill>
              </a:defRPr>
            </a:lvl2pPr>
            <a:lvl3pPr marL="943204" indent="0" algn="ctr">
              <a:buNone/>
              <a:defRPr>
                <a:solidFill>
                  <a:schemeClr val="tx1">
                    <a:tint val="75000"/>
                  </a:schemeClr>
                </a:solidFill>
              </a:defRPr>
            </a:lvl3pPr>
            <a:lvl4pPr marL="1414805" indent="0" algn="ctr">
              <a:buNone/>
              <a:defRPr>
                <a:solidFill>
                  <a:schemeClr val="tx1">
                    <a:tint val="75000"/>
                  </a:schemeClr>
                </a:solidFill>
              </a:defRPr>
            </a:lvl4pPr>
            <a:lvl5pPr marL="1886407" indent="0" algn="ctr">
              <a:buNone/>
              <a:defRPr>
                <a:solidFill>
                  <a:schemeClr val="tx1">
                    <a:tint val="75000"/>
                  </a:schemeClr>
                </a:solidFill>
              </a:defRPr>
            </a:lvl5pPr>
            <a:lvl6pPr marL="2358009" indent="0" algn="ctr">
              <a:buNone/>
              <a:defRPr>
                <a:solidFill>
                  <a:schemeClr val="tx1">
                    <a:tint val="75000"/>
                  </a:schemeClr>
                </a:solidFill>
              </a:defRPr>
            </a:lvl6pPr>
            <a:lvl7pPr marL="2829611" indent="0" algn="ctr">
              <a:buNone/>
              <a:defRPr>
                <a:solidFill>
                  <a:schemeClr val="tx1">
                    <a:tint val="75000"/>
                  </a:schemeClr>
                </a:solidFill>
              </a:defRPr>
            </a:lvl7pPr>
            <a:lvl8pPr marL="3301213" indent="0" algn="ctr">
              <a:buNone/>
              <a:defRPr>
                <a:solidFill>
                  <a:schemeClr val="tx1">
                    <a:tint val="75000"/>
                  </a:schemeClr>
                </a:solidFill>
              </a:defRPr>
            </a:lvl8pPr>
            <a:lvl9pPr marL="3772814"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423CCD0-1D3A-4500-9831-2C7770EEF66F}" type="datetimeFigureOut">
              <a:rPr kumimoji="1" lang="ja-JP" altLang="en-US" smtClean="0"/>
              <a:t>2018/9/20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DAE4BE-3F69-4AAB-B1D8-79E64C47EB36}" type="slidenum">
              <a:rPr kumimoji="1" lang="ja-JP" altLang="en-US" smtClean="0"/>
              <a:t>‹#›</a:t>
            </a:fld>
            <a:endParaRPr kumimoji="1" lang="ja-JP" altLang="en-US"/>
          </a:p>
        </p:txBody>
      </p:sp>
    </p:spTree>
    <p:extLst>
      <p:ext uri="{BB962C8B-B14F-4D97-AF65-F5344CB8AC3E}">
        <p14:creationId xmlns:p14="http://schemas.microsoft.com/office/powerpoint/2010/main" val="344506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23CCD0-1D3A-4500-9831-2C7770EEF66F}" type="datetimeFigureOut">
              <a:rPr kumimoji="1" lang="ja-JP" altLang="en-US" smtClean="0"/>
              <a:t>2018/9/20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DAE4BE-3F69-4AAB-B1D8-79E64C47EB36}" type="slidenum">
              <a:rPr kumimoji="1" lang="ja-JP" altLang="en-US" smtClean="0"/>
              <a:t>‹#›</a:t>
            </a:fld>
            <a:endParaRPr kumimoji="1" lang="ja-JP" altLang="en-US"/>
          </a:p>
        </p:txBody>
      </p:sp>
    </p:spTree>
    <p:extLst>
      <p:ext uri="{BB962C8B-B14F-4D97-AF65-F5344CB8AC3E}">
        <p14:creationId xmlns:p14="http://schemas.microsoft.com/office/powerpoint/2010/main" val="3986604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48341" y="288374"/>
            <a:ext cx="2187416" cy="6144101"/>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86092" y="288374"/>
            <a:ext cx="6400218" cy="6144101"/>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23CCD0-1D3A-4500-9831-2C7770EEF66F}" type="datetimeFigureOut">
              <a:rPr kumimoji="1" lang="ja-JP" altLang="en-US" smtClean="0"/>
              <a:t>2018/9/20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DAE4BE-3F69-4AAB-B1D8-79E64C47EB36}" type="slidenum">
              <a:rPr kumimoji="1" lang="ja-JP" altLang="en-US" smtClean="0"/>
              <a:t>‹#›</a:t>
            </a:fld>
            <a:endParaRPr kumimoji="1" lang="ja-JP" altLang="en-US"/>
          </a:p>
        </p:txBody>
      </p:sp>
    </p:spTree>
    <p:extLst>
      <p:ext uri="{BB962C8B-B14F-4D97-AF65-F5344CB8AC3E}">
        <p14:creationId xmlns:p14="http://schemas.microsoft.com/office/powerpoint/2010/main" val="1747338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23CCD0-1D3A-4500-9831-2C7770EEF66F}" type="datetimeFigureOut">
              <a:rPr kumimoji="1" lang="ja-JP" altLang="en-US" smtClean="0"/>
              <a:t>2018/9/20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DAE4BE-3F69-4AAB-B1D8-79E64C47EB36}" type="slidenum">
              <a:rPr kumimoji="1" lang="ja-JP" altLang="en-US" smtClean="0"/>
              <a:t>‹#›</a:t>
            </a:fld>
            <a:endParaRPr kumimoji="1" lang="ja-JP" altLang="en-US"/>
          </a:p>
        </p:txBody>
      </p:sp>
    </p:spTree>
    <p:extLst>
      <p:ext uri="{BB962C8B-B14F-4D97-AF65-F5344CB8AC3E}">
        <p14:creationId xmlns:p14="http://schemas.microsoft.com/office/powerpoint/2010/main" val="357062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67960" y="4627247"/>
            <a:ext cx="8263573" cy="1430178"/>
          </a:xfrm>
        </p:spPr>
        <p:txBody>
          <a:bodyPr anchor="t"/>
          <a:lstStyle>
            <a:lvl1pPr algn="l">
              <a:defRPr sz="41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67960" y="3052051"/>
            <a:ext cx="8263573" cy="1575196"/>
          </a:xfrm>
        </p:spPr>
        <p:txBody>
          <a:bodyPr anchor="b"/>
          <a:lstStyle>
            <a:lvl1pPr marL="0" indent="0">
              <a:buNone/>
              <a:defRPr sz="2100">
                <a:solidFill>
                  <a:schemeClr val="tx1">
                    <a:tint val="75000"/>
                  </a:schemeClr>
                </a:solidFill>
              </a:defRPr>
            </a:lvl1pPr>
            <a:lvl2pPr marL="471602" indent="0">
              <a:buNone/>
              <a:defRPr sz="1900">
                <a:solidFill>
                  <a:schemeClr val="tx1">
                    <a:tint val="75000"/>
                  </a:schemeClr>
                </a:solidFill>
              </a:defRPr>
            </a:lvl2pPr>
            <a:lvl3pPr marL="943204" indent="0">
              <a:buNone/>
              <a:defRPr sz="1700">
                <a:solidFill>
                  <a:schemeClr val="tx1">
                    <a:tint val="75000"/>
                  </a:schemeClr>
                </a:solidFill>
              </a:defRPr>
            </a:lvl3pPr>
            <a:lvl4pPr marL="1414805" indent="0">
              <a:buNone/>
              <a:defRPr sz="1400">
                <a:solidFill>
                  <a:schemeClr val="tx1">
                    <a:tint val="75000"/>
                  </a:schemeClr>
                </a:solidFill>
              </a:defRPr>
            </a:lvl4pPr>
            <a:lvl5pPr marL="1886407" indent="0">
              <a:buNone/>
              <a:defRPr sz="1400">
                <a:solidFill>
                  <a:schemeClr val="tx1">
                    <a:tint val="75000"/>
                  </a:schemeClr>
                </a:solidFill>
              </a:defRPr>
            </a:lvl5pPr>
            <a:lvl6pPr marL="2358009" indent="0">
              <a:buNone/>
              <a:defRPr sz="1400">
                <a:solidFill>
                  <a:schemeClr val="tx1">
                    <a:tint val="75000"/>
                  </a:schemeClr>
                </a:solidFill>
              </a:defRPr>
            </a:lvl6pPr>
            <a:lvl7pPr marL="2829611" indent="0">
              <a:buNone/>
              <a:defRPr sz="1400">
                <a:solidFill>
                  <a:schemeClr val="tx1">
                    <a:tint val="75000"/>
                  </a:schemeClr>
                </a:solidFill>
              </a:defRPr>
            </a:lvl7pPr>
            <a:lvl8pPr marL="3301213" indent="0">
              <a:buNone/>
              <a:defRPr sz="1400">
                <a:solidFill>
                  <a:schemeClr val="tx1">
                    <a:tint val="75000"/>
                  </a:schemeClr>
                </a:solidFill>
              </a:defRPr>
            </a:lvl8pPr>
            <a:lvl9pPr marL="3772814"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423CCD0-1D3A-4500-9831-2C7770EEF66F}" type="datetimeFigureOut">
              <a:rPr kumimoji="1" lang="ja-JP" altLang="en-US" smtClean="0"/>
              <a:t>2018/9/20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DAE4BE-3F69-4AAB-B1D8-79E64C47EB36}" type="slidenum">
              <a:rPr kumimoji="1" lang="ja-JP" altLang="en-US" smtClean="0"/>
              <a:t>‹#›</a:t>
            </a:fld>
            <a:endParaRPr kumimoji="1" lang="ja-JP" altLang="en-US"/>
          </a:p>
        </p:txBody>
      </p:sp>
    </p:spTree>
    <p:extLst>
      <p:ext uri="{BB962C8B-B14F-4D97-AF65-F5344CB8AC3E}">
        <p14:creationId xmlns:p14="http://schemas.microsoft.com/office/powerpoint/2010/main" val="2100436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86094" y="1680212"/>
            <a:ext cx="4293817" cy="4752261"/>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941942" y="1680212"/>
            <a:ext cx="4293817" cy="4752261"/>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423CCD0-1D3A-4500-9831-2C7770EEF66F}" type="datetimeFigureOut">
              <a:rPr kumimoji="1" lang="ja-JP" altLang="en-US" smtClean="0"/>
              <a:t>2018/9/20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DAE4BE-3F69-4AAB-B1D8-79E64C47EB36}" type="slidenum">
              <a:rPr kumimoji="1" lang="ja-JP" altLang="en-US" smtClean="0"/>
              <a:t>‹#›</a:t>
            </a:fld>
            <a:endParaRPr kumimoji="1" lang="ja-JP" altLang="en-US"/>
          </a:p>
        </p:txBody>
      </p:sp>
    </p:spTree>
    <p:extLst>
      <p:ext uri="{BB962C8B-B14F-4D97-AF65-F5344CB8AC3E}">
        <p14:creationId xmlns:p14="http://schemas.microsoft.com/office/powerpoint/2010/main" val="3294666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6094" y="1611869"/>
            <a:ext cx="4295505" cy="671750"/>
          </a:xfrm>
        </p:spPr>
        <p:txBody>
          <a:bodyPr anchor="b"/>
          <a:lstStyle>
            <a:lvl1pPr marL="0" indent="0">
              <a:buNone/>
              <a:defRPr sz="2500" b="1"/>
            </a:lvl1pPr>
            <a:lvl2pPr marL="471602" indent="0">
              <a:buNone/>
              <a:defRPr sz="2100" b="1"/>
            </a:lvl2pPr>
            <a:lvl3pPr marL="943204" indent="0">
              <a:buNone/>
              <a:defRPr sz="1900" b="1"/>
            </a:lvl3pPr>
            <a:lvl4pPr marL="1414805" indent="0">
              <a:buNone/>
              <a:defRPr sz="1700" b="1"/>
            </a:lvl4pPr>
            <a:lvl5pPr marL="1886407" indent="0">
              <a:buNone/>
              <a:defRPr sz="1700" b="1"/>
            </a:lvl5pPr>
            <a:lvl6pPr marL="2358009" indent="0">
              <a:buNone/>
              <a:defRPr sz="1700" b="1"/>
            </a:lvl6pPr>
            <a:lvl7pPr marL="2829611" indent="0">
              <a:buNone/>
              <a:defRPr sz="1700" b="1"/>
            </a:lvl7pPr>
            <a:lvl8pPr marL="3301213" indent="0">
              <a:buNone/>
              <a:defRPr sz="1700" b="1"/>
            </a:lvl8pPr>
            <a:lvl9pPr marL="3772814" indent="0">
              <a:buNone/>
              <a:defRPr sz="17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86094" y="2283621"/>
            <a:ext cx="4295505" cy="4148852"/>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938567" y="1611869"/>
            <a:ext cx="4297193" cy="671750"/>
          </a:xfrm>
        </p:spPr>
        <p:txBody>
          <a:bodyPr anchor="b"/>
          <a:lstStyle>
            <a:lvl1pPr marL="0" indent="0">
              <a:buNone/>
              <a:defRPr sz="2500" b="1"/>
            </a:lvl1pPr>
            <a:lvl2pPr marL="471602" indent="0">
              <a:buNone/>
              <a:defRPr sz="2100" b="1"/>
            </a:lvl2pPr>
            <a:lvl3pPr marL="943204" indent="0">
              <a:buNone/>
              <a:defRPr sz="1900" b="1"/>
            </a:lvl3pPr>
            <a:lvl4pPr marL="1414805" indent="0">
              <a:buNone/>
              <a:defRPr sz="1700" b="1"/>
            </a:lvl4pPr>
            <a:lvl5pPr marL="1886407" indent="0">
              <a:buNone/>
              <a:defRPr sz="1700" b="1"/>
            </a:lvl5pPr>
            <a:lvl6pPr marL="2358009" indent="0">
              <a:buNone/>
              <a:defRPr sz="1700" b="1"/>
            </a:lvl6pPr>
            <a:lvl7pPr marL="2829611" indent="0">
              <a:buNone/>
              <a:defRPr sz="1700" b="1"/>
            </a:lvl7pPr>
            <a:lvl8pPr marL="3301213" indent="0">
              <a:buNone/>
              <a:defRPr sz="1700" b="1"/>
            </a:lvl8pPr>
            <a:lvl9pPr marL="3772814" indent="0">
              <a:buNone/>
              <a:defRPr sz="17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938567" y="2283621"/>
            <a:ext cx="4297193" cy="4148852"/>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423CCD0-1D3A-4500-9831-2C7770EEF66F}" type="datetimeFigureOut">
              <a:rPr kumimoji="1" lang="ja-JP" altLang="en-US" smtClean="0"/>
              <a:t>2018/9/20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BDAE4BE-3F69-4AAB-B1D8-79E64C47EB36}" type="slidenum">
              <a:rPr kumimoji="1" lang="ja-JP" altLang="en-US" smtClean="0"/>
              <a:t>‹#›</a:t>
            </a:fld>
            <a:endParaRPr kumimoji="1" lang="ja-JP" altLang="en-US"/>
          </a:p>
        </p:txBody>
      </p:sp>
    </p:spTree>
    <p:extLst>
      <p:ext uri="{BB962C8B-B14F-4D97-AF65-F5344CB8AC3E}">
        <p14:creationId xmlns:p14="http://schemas.microsoft.com/office/powerpoint/2010/main" val="3274887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423CCD0-1D3A-4500-9831-2C7770EEF66F}" type="datetimeFigureOut">
              <a:rPr kumimoji="1" lang="ja-JP" altLang="en-US" smtClean="0"/>
              <a:t>2018/9/20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BDAE4BE-3F69-4AAB-B1D8-79E64C47EB36}" type="slidenum">
              <a:rPr kumimoji="1" lang="ja-JP" altLang="en-US" smtClean="0"/>
              <a:t>‹#›</a:t>
            </a:fld>
            <a:endParaRPr kumimoji="1" lang="ja-JP" altLang="en-US"/>
          </a:p>
        </p:txBody>
      </p:sp>
    </p:spTree>
    <p:extLst>
      <p:ext uri="{BB962C8B-B14F-4D97-AF65-F5344CB8AC3E}">
        <p14:creationId xmlns:p14="http://schemas.microsoft.com/office/powerpoint/2010/main" val="3693161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423CCD0-1D3A-4500-9831-2C7770EEF66F}" type="datetimeFigureOut">
              <a:rPr kumimoji="1" lang="ja-JP" altLang="en-US" smtClean="0"/>
              <a:t>2018/9/20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BDAE4BE-3F69-4AAB-B1D8-79E64C47EB36}" type="slidenum">
              <a:rPr kumimoji="1" lang="ja-JP" altLang="en-US" smtClean="0"/>
              <a:t>‹#›</a:t>
            </a:fld>
            <a:endParaRPr kumimoji="1" lang="ja-JP" altLang="en-US"/>
          </a:p>
        </p:txBody>
      </p:sp>
    </p:spTree>
    <p:extLst>
      <p:ext uri="{BB962C8B-B14F-4D97-AF65-F5344CB8AC3E}">
        <p14:creationId xmlns:p14="http://schemas.microsoft.com/office/powerpoint/2010/main" val="1175239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86094" y="286702"/>
            <a:ext cx="3198422" cy="1220152"/>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00973" y="286706"/>
            <a:ext cx="5434784" cy="6145769"/>
          </a:xfrm>
        </p:spPr>
        <p:txBody>
          <a:bodyPr/>
          <a:lstStyle>
            <a:lvl1pPr>
              <a:defRPr sz="33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86094" y="1506856"/>
            <a:ext cx="3198422" cy="4925616"/>
          </a:xfrm>
        </p:spPr>
        <p:txBody>
          <a:bodyPr/>
          <a:lstStyle>
            <a:lvl1pPr marL="0" indent="0">
              <a:buNone/>
              <a:defRPr sz="1400"/>
            </a:lvl1pPr>
            <a:lvl2pPr marL="471602" indent="0">
              <a:buNone/>
              <a:defRPr sz="1200"/>
            </a:lvl2pPr>
            <a:lvl3pPr marL="943204" indent="0">
              <a:buNone/>
              <a:defRPr sz="1000"/>
            </a:lvl3pPr>
            <a:lvl4pPr marL="1414805" indent="0">
              <a:buNone/>
              <a:defRPr sz="900"/>
            </a:lvl4pPr>
            <a:lvl5pPr marL="1886407" indent="0">
              <a:buNone/>
              <a:defRPr sz="900"/>
            </a:lvl5pPr>
            <a:lvl6pPr marL="2358009" indent="0">
              <a:buNone/>
              <a:defRPr sz="900"/>
            </a:lvl6pPr>
            <a:lvl7pPr marL="2829611" indent="0">
              <a:buNone/>
              <a:defRPr sz="900"/>
            </a:lvl7pPr>
            <a:lvl8pPr marL="3301213" indent="0">
              <a:buNone/>
              <a:defRPr sz="900"/>
            </a:lvl8pPr>
            <a:lvl9pPr marL="3772814"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423CCD0-1D3A-4500-9831-2C7770EEF66F}" type="datetimeFigureOut">
              <a:rPr kumimoji="1" lang="ja-JP" altLang="en-US" smtClean="0"/>
              <a:t>2018/9/20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DAE4BE-3F69-4AAB-B1D8-79E64C47EB36}" type="slidenum">
              <a:rPr kumimoji="1" lang="ja-JP" altLang="en-US" smtClean="0"/>
              <a:t>‹#›</a:t>
            </a:fld>
            <a:endParaRPr kumimoji="1" lang="ja-JP" altLang="en-US"/>
          </a:p>
        </p:txBody>
      </p:sp>
    </p:spTree>
    <p:extLst>
      <p:ext uri="{BB962C8B-B14F-4D97-AF65-F5344CB8AC3E}">
        <p14:creationId xmlns:p14="http://schemas.microsoft.com/office/powerpoint/2010/main" val="4132290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05551" y="5040632"/>
            <a:ext cx="5833110" cy="595075"/>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05551" y="643414"/>
            <a:ext cx="5833110" cy="4320540"/>
          </a:xfrm>
        </p:spPr>
        <p:txBody>
          <a:bodyPr/>
          <a:lstStyle>
            <a:lvl1pPr marL="0" indent="0">
              <a:buNone/>
              <a:defRPr sz="3300"/>
            </a:lvl1pPr>
            <a:lvl2pPr marL="471602" indent="0">
              <a:buNone/>
              <a:defRPr sz="2900"/>
            </a:lvl2pPr>
            <a:lvl3pPr marL="943204" indent="0">
              <a:buNone/>
              <a:defRPr sz="2500"/>
            </a:lvl3pPr>
            <a:lvl4pPr marL="1414805" indent="0">
              <a:buNone/>
              <a:defRPr sz="2100"/>
            </a:lvl4pPr>
            <a:lvl5pPr marL="1886407" indent="0">
              <a:buNone/>
              <a:defRPr sz="2100"/>
            </a:lvl5pPr>
            <a:lvl6pPr marL="2358009" indent="0">
              <a:buNone/>
              <a:defRPr sz="2100"/>
            </a:lvl6pPr>
            <a:lvl7pPr marL="2829611" indent="0">
              <a:buNone/>
              <a:defRPr sz="2100"/>
            </a:lvl7pPr>
            <a:lvl8pPr marL="3301213" indent="0">
              <a:buNone/>
              <a:defRPr sz="2100"/>
            </a:lvl8pPr>
            <a:lvl9pPr marL="3772814" indent="0">
              <a:buNone/>
              <a:defRPr sz="2100"/>
            </a:lvl9pPr>
          </a:lstStyle>
          <a:p>
            <a:endParaRPr kumimoji="1" lang="ja-JP" altLang="en-US"/>
          </a:p>
        </p:txBody>
      </p:sp>
      <p:sp>
        <p:nvSpPr>
          <p:cNvPr id="4" name="テキスト プレースホルダー 3"/>
          <p:cNvSpPr>
            <a:spLocks noGrp="1"/>
          </p:cNvSpPr>
          <p:nvPr>
            <p:ph type="body" sz="half" idx="2"/>
          </p:nvPr>
        </p:nvSpPr>
        <p:spPr>
          <a:xfrm>
            <a:off x="1905551" y="5635705"/>
            <a:ext cx="5833110" cy="845105"/>
          </a:xfrm>
        </p:spPr>
        <p:txBody>
          <a:bodyPr/>
          <a:lstStyle>
            <a:lvl1pPr marL="0" indent="0">
              <a:buNone/>
              <a:defRPr sz="1400"/>
            </a:lvl1pPr>
            <a:lvl2pPr marL="471602" indent="0">
              <a:buNone/>
              <a:defRPr sz="1200"/>
            </a:lvl2pPr>
            <a:lvl3pPr marL="943204" indent="0">
              <a:buNone/>
              <a:defRPr sz="1000"/>
            </a:lvl3pPr>
            <a:lvl4pPr marL="1414805" indent="0">
              <a:buNone/>
              <a:defRPr sz="900"/>
            </a:lvl4pPr>
            <a:lvl5pPr marL="1886407" indent="0">
              <a:buNone/>
              <a:defRPr sz="900"/>
            </a:lvl5pPr>
            <a:lvl6pPr marL="2358009" indent="0">
              <a:buNone/>
              <a:defRPr sz="900"/>
            </a:lvl6pPr>
            <a:lvl7pPr marL="2829611" indent="0">
              <a:buNone/>
              <a:defRPr sz="900"/>
            </a:lvl7pPr>
            <a:lvl8pPr marL="3301213" indent="0">
              <a:buNone/>
              <a:defRPr sz="900"/>
            </a:lvl8pPr>
            <a:lvl9pPr marL="3772814"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423CCD0-1D3A-4500-9831-2C7770EEF66F}" type="datetimeFigureOut">
              <a:rPr kumimoji="1" lang="ja-JP" altLang="en-US" smtClean="0"/>
              <a:t>2018/9/20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DAE4BE-3F69-4AAB-B1D8-79E64C47EB36}" type="slidenum">
              <a:rPr kumimoji="1" lang="ja-JP" altLang="en-US" smtClean="0"/>
              <a:t>‹#›</a:t>
            </a:fld>
            <a:endParaRPr kumimoji="1" lang="ja-JP" altLang="en-US"/>
          </a:p>
        </p:txBody>
      </p:sp>
    </p:spTree>
    <p:extLst>
      <p:ext uri="{BB962C8B-B14F-4D97-AF65-F5344CB8AC3E}">
        <p14:creationId xmlns:p14="http://schemas.microsoft.com/office/powerpoint/2010/main" val="3641634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86095" y="288370"/>
            <a:ext cx="8749665" cy="1200150"/>
          </a:xfrm>
          <a:prstGeom prst="rect">
            <a:avLst/>
          </a:prstGeom>
        </p:spPr>
        <p:txBody>
          <a:bodyPr vert="horz" lIns="94320" tIns="47160" rIns="94320" bIns="4716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6095" y="1680212"/>
            <a:ext cx="8749665" cy="4752261"/>
          </a:xfrm>
          <a:prstGeom prst="rect">
            <a:avLst/>
          </a:prstGeom>
        </p:spPr>
        <p:txBody>
          <a:bodyPr vert="horz" lIns="94320" tIns="47160" rIns="94320" bIns="4716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86092" y="6674171"/>
            <a:ext cx="2268432" cy="383382"/>
          </a:xfrm>
          <a:prstGeom prst="rect">
            <a:avLst/>
          </a:prstGeom>
        </p:spPr>
        <p:txBody>
          <a:bodyPr vert="horz" lIns="94320" tIns="47160" rIns="94320" bIns="47160" rtlCol="0" anchor="ctr"/>
          <a:lstStyle>
            <a:lvl1pPr algn="l">
              <a:defRPr sz="1200">
                <a:solidFill>
                  <a:schemeClr val="tx1">
                    <a:tint val="75000"/>
                  </a:schemeClr>
                </a:solidFill>
              </a:defRPr>
            </a:lvl1pPr>
          </a:lstStyle>
          <a:p>
            <a:fld id="{2423CCD0-1D3A-4500-9831-2C7770EEF66F}" type="datetimeFigureOut">
              <a:rPr kumimoji="1" lang="ja-JP" altLang="en-US" smtClean="0"/>
              <a:t>2018/9/20</a:t>
            </a:fld>
            <a:endParaRPr kumimoji="1" lang="ja-JP" altLang="en-US"/>
          </a:p>
        </p:txBody>
      </p:sp>
      <p:sp>
        <p:nvSpPr>
          <p:cNvPr id="5" name="フッター プレースホルダー 4"/>
          <p:cNvSpPr>
            <a:spLocks noGrp="1"/>
          </p:cNvSpPr>
          <p:nvPr>
            <p:ph type="ftr" sz="quarter" idx="3"/>
          </p:nvPr>
        </p:nvSpPr>
        <p:spPr>
          <a:xfrm>
            <a:off x="3321632" y="6674171"/>
            <a:ext cx="3078586" cy="383382"/>
          </a:xfrm>
          <a:prstGeom prst="rect">
            <a:avLst/>
          </a:prstGeom>
        </p:spPr>
        <p:txBody>
          <a:bodyPr vert="horz" lIns="94320" tIns="47160" rIns="94320" bIns="4716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67326" y="6674171"/>
            <a:ext cx="2268432" cy="383382"/>
          </a:xfrm>
          <a:prstGeom prst="rect">
            <a:avLst/>
          </a:prstGeom>
        </p:spPr>
        <p:txBody>
          <a:bodyPr vert="horz" lIns="94320" tIns="47160" rIns="94320" bIns="47160" rtlCol="0" anchor="ctr"/>
          <a:lstStyle>
            <a:lvl1pPr algn="r">
              <a:defRPr sz="1200">
                <a:solidFill>
                  <a:schemeClr val="tx1">
                    <a:tint val="75000"/>
                  </a:schemeClr>
                </a:solidFill>
              </a:defRPr>
            </a:lvl1pPr>
          </a:lstStyle>
          <a:p>
            <a:fld id="{3BDAE4BE-3F69-4AAB-B1D8-79E64C47EB36}" type="slidenum">
              <a:rPr kumimoji="1" lang="ja-JP" altLang="en-US" smtClean="0"/>
              <a:t>‹#›</a:t>
            </a:fld>
            <a:endParaRPr kumimoji="1" lang="ja-JP" altLang="en-US"/>
          </a:p>
        </p:txBody>
      </p:sp>
    </p:spTree>
    <p:extLst>
      <p:ext uri="{BB962C8B-B14F-4D97-AF65-F5344CB8AC3E}">
        <p14:creationId xmlns:p14="http://schemas.microsoft.com/office/powerpoint/2010/main" val="2941756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43204" rtl="0" eaLnBrk="1" latinLnBrk="0" hangingPunct="1">
        <a:spcBef>
          <a:spcPct val="0"/>
        </a:spcBef>
        <a:buNone/>
        <a:defRPr kumimoji="1" sz="4500" kern="1200">
          <a:solidFill>
            <a:schemeClr val="tx1"/>
          </a:solidFill>
          <a:latin typeface="+mj-lt"/>
          <a:ea typeface="+mj-ea"/>
          <a:cs typeface="+mj-cs"/>
        </a:defRPr>
      </a:lvl1pPr>
    </p:titleStyle>
    <p:bodyStyle>
      <a:lvl1pPr marL="353701" indent="-353701" algn="l" defTabSz="943204"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1pPr>
      <a:lvl2pPr marL="766353" indent="-294751" algn="l" defTabSz="943204"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79005" indent="-235801" algn="l" defTabSz="943204"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50606" indent="-235801" algn="l" defTabSz="943204"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22208" indent="-235801" algn="l" defTabSz="943204"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593810" indent="-235801" algn="l" defTabSz="943204"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065412" indent="-235801" algn="l" defTabSz="943204"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37014" indent="-235801" algn="l" defTabSz="943204"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08615" indent="-235801" algn="l" defTabSz="943204"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43204" rtl="0" eaLnBrk="1" latinLnBrk="0" hangingPunct="1">
        <a:defRPr kumimoji="1" sz="1900" kern="1200">
          <a:solidFill>
            <a:schemeClr val="tx1"/>
          </a:solidFill>
          <a:latin typeface="+mn-lt"/>
          <a:ea typeface="+mn-ea"/>
          <a:cs typeface="+mn-cs"/>
        </a:defRPr>
      </a:lvl1pPr>
      <a:lvl2pPr marL="471602" algn="l" defTabSz="943204" rtl="0" eaLnBrk="1" latinLnBrk="0" hangingPunct="1">
        <a:defRPr kumimoji="1" sz="1900" kern="1200">
          <a:solidFill>
            <a:schemeClr val="tx1"/>
          </a:solidFill>
          <a:latin typeface="+mn-lt"/>
          <a:ea typeface="+mn-ea"/>
          <a:cs typeface="+mn-cs"/>
        </a:defRPr>
      </a:lvl2pPr>
      <a:lvl3pPr marL="943204" algn="l" defTabSz="943204" rtl="0" eaLnBrk="1" latinLnBrk="0" hangingPunct="1">
        <a:defRPr kumimoji="1" sz="1900" kern="1200">
          <a:solidFill>
            <a:schemeClr val="tx1"/>
          </a:solidFill>
          <a:latin typeface="+mn-lt"/>
          <a:ea typeface="+mn-ea"/>
          <a:cs typeface="+mn-cs"/>
        </a:defRPr>
      </a:lvl3pPr>
      <a:lvl4pPr marL="1414805" algn="l" defTabSz="943204" rtl="0" eaLnBrk="1" latinLnBrk="0" hangingPunct="1">
        <a:defRPr kumimoji="1" sz="1900" kern="1200">
          <a:solidFill>
            <a:schemeClr val="tx1"/>
          </a:solidFill>
          <a:latin typeface="+mn-lt"/>
          <a:ea typeface="+mn-ea"/>
          <a:cs typeface="+mn-cs"/>
        </a:defRPr>
      </a:lvl4pPr>
      <a:lvl5pPr marL="1886407" algn="l" defTabSz="943204" rtl="0" eaLnBrk="1" latinLnBrk="0" hangingPunct="1">
        <a:defRPr kumimoji="1" sz="1900" kern="1200">
          <a:solidFill>
            <a:schemeClr val="tx1"/>
          </a:solidFill>
          <a:latin typeface="+mn-lt"/>
          <a:ea typeface="+mn-ea"/>
          <a:cs typeface="+mn-cs"/>
        </a:defRPr>
      </a:lvl5pPr>
      <a:lvl6pPr marL="2358009" algn="l" defTabSz="943204" rtl="0" eaLnBrk="1" latinLnBrk="0" hangingPunct="1">
        <a:defRPr kumimoji="1" sz="1900" kern="1200">
          <a:solidFill>
            <a:schemeClr val="tx1"/>
          </a:solidFill>
          <a:latin typeface="+mn-lt"/>
          <a:ea typeface="+mn-ea"/>
          <a:cs typeface="+mn-cs"/>
        </a:defRPr>
      </a:lvl6pPr>
      <a:lvl7pPr marL="2829611" algn="l" defTabSz="943204" rtl="0" eaLnBrk="1" latinLnBrk="0" hangingPunct="1">
        <a:defRPr kumimoji="1" sz="1900" kern="1200">
          <a:solidFill>
            <a:schemeClr val="tx1"/>
          </a:solidFill>
          <a:latin typeface="+mn-lt"/>
          <a:ea typeface="+mn-ea"/>
          <a:cs typeface="+mn-cs"/>
        </a:defRPr>
      </a:lvl7pPr>
      <a:lvl8pPr marL="3301213" algn="l" defTabSz="943204" rtl="0" eaLnBrk="1" latinLnBrk="0" hangingPunct="1">
        <a:defRPr kumimoji="1" sz="1900" kern="1200">
          <a:solidFill>
            <a:schemeClr val="tx1"/>
          </a:solidFill>
          <a:latin typeface="+mn-lt"/>
          <a:ea typeface="+mn-ea"/>
          <a:cs typeface="+mn-cs"/>
        </a:defRPr>
      </a:lvl8pPr>
      <a:lvl9pPr marL="3772814" algn="l" defTabSz="943204"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71561" y="23855"/>
            <a:ext cx="9555628" cy="250886"/>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4320" tIns="47160" rIns="94320" bIns="47160" rtlCol="0" anchor="ctr"/>
          <a:lstStyle/>
          <a:p>
            <a:pPr algn="ct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いわゆる「自画</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撮り</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被害」の現状と対応について</a:t>
            </a:r>
            <a:endParaRPr lang="ja-JP" altLang="en-US" sz="105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71561" y="2212368"/>
            <a:ext cx="5274570" cy="190800"/>
          </a:xfrm>
          <a:prstGeom prst="roundRect">
            <a:avLst>
              <a:gd name="adj" fmla="val 30218"/>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4320" tIns="47160" rIns="94320" bIns="47160" rtlCol="0" anchor="ct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２</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．自画撮り被害防止に関する規制（東京都条例、兵庫県条例、</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児童</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ポルノ禁止法の比較）</a:t>
            </a:r>
            <a:endParaRPr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80466" y="576722"/>
            <a:ext cx="5075805" cy="408253"/>
          </a:xfrm>
          <a:prstGeom prst="rect">
            <a:avLst/>
          </a:prstGeom>
          <a:noFill/>
          <a:ln w="6350">
            <a:solidFill>
              <a:schemeClr val="accent1"/>
            </a:solidFill>
            <a:prstDash val="sysDot"/>
          </a:ln>
        </p:spPr>
        <p:txBody>
          <a:bodyPr wrap="square" lIns="0" tIns="0" rIns="0" bIns="0" rtlCol="0">
            <a:spAutoFit/>
          </a:bodyPr>
          <a:lstStyle/>
          <a:p>
            <a:pPr>
              <a:lnSpc>
                <a:spcPts val="11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自画撮り被害」とは</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・だまされたり、</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脅されたり</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して青少年が自分の裸体等をスマートフォン等で撮影させられた上</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SNS</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等で送らされる</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被害の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こと。</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・画像等が一旦インターネット上に流出されるとその回収は困難であり、被害がより深刻と</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なる。</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9"/>
          <p:cNvSpPr/>
          <p:nvPr/>
        </p:nvSpPr>
        <p:spPr>
          <a:xfrm>
            <a:off x="71561" y="298270"/>
            <a:ext cx="3600000" cy="190800"/>
          </a:xfrm>
          <a:prstGeom prst="roundRect">
            <a:avLst>
              <a:gd name="adj" fmla="val 30218"/>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4320" tIns="47160" rIns="94320" bIns="47160" rtlCol="0" anchor="ct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１．自画撮り被害の現状</a:t>
            </a:r>
          </a:p>
        </p:txBody>
      </p:sp>
      <p:graphicFrame>
        <p:nvGraphicFramePr>
          <p:cNvPr id="2" name="表 1"/>
          <p:cNvGraphicFramePr>
            <a:graphicFrameLocks noGrp="1"/>
          </p:cNvGraphicFramePr>
          <p:nvPr>
            <p:extLst>
              <p:ext uri="{D42A27DB-BD31-4B8C-83A1-F6EECF244321}">
                <p14:modId xmlns:p14="http://schemas.microsoft.com/office/powerpoint/2010/main" val="292944312"/>
              </p:ext>
            </p:extLst>
          </p:nvPr>
        </p:nvGraphicFramePr>
        <p:xfrm>
          <a:off x="265201" y="2650406"/>
          <a:ext cx="9275868" cy="2856114"/>
        </p:xfrm>
        <a:graphic>
          <a:graphicData uri="http://schemas.openxmlformats.org/drawingml/2006/table">
            <a:tbl>
              <a:tblPr>
                <a:tableStyleId>{BC89EF96-8CEA-46FF-86C4-4CE0E7609802}</a:tableStyleId>
              </a:tblPr>
              <a:tblGrid>
                <a:gridCol w="1909224"/>
                <a:gridCol w="2461884"/>
                <a:gridCol w="2461884"/>
                <a:gridCol w="2442876"/>
              </a:tblGrid>
              <a:tr h="126896">
                <a:tc>
                  <a:txBody>
                    <a:bodyPr/>
                    <a:lstStyle/>
                    <a:p>
                      <a:pPr algn="ctr" fontAlgn="ctr"/>
                      <a:r>
                        <a:rPr lang="ja-JP" altLang="en-US" sz="8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行為</a:t>
                      </a:r>
                      <a:endParaRPr lang="ja-JP" altLang="en-US" sz="8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29" marR="7729" marT="7633" marB="0" anchor="ctr">
                    <a:solidFill>
                      <a:schemeClr val="accent1">
                        <a:lumMod val="60000"/>
                        <a:lumOff val="40000"/>
                      </a:schemeClr>
                    </a:solidFill>
                  </a:tcPr>
                </a:tc>
                <a:tc>
                  <a:txBody>
                    <a:bodyPr/>
                    <a:lstStyle/>
                    <a:p>
                      <a:pPr marL="0" marR="0" indent="0" algn="ctr" defTabSz="943204" rtl="0" eaLnBrk="1" fontAlgn="ctr" latinLnBrk="0" hangingPunct="1">
                        <a:lnSpc>
                          <a:spcPct val="100000"/>
                        </a:lnSpc>
                        <a:spcBef>
                          <a:spcPts val="0"/>
                        </a:spcBef>
                        <a:spcAft>
                          <a:spcPts val="0"/>
                        </a:spcAft>
                        <a:buClrTx/>
                        <a:buSzTx/>
                        <a:buFontTx/>
                        <a:buNone/>
                        <a:tabLst/>
                        <a:defRPr/>
                      </a:pPr>
                      <a:r>
                        <a:rPr lang="ja-JP" altLang="en-US" sz="8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東京都青少年の健全な育成に関する条例</a:t>
                      </a:r>
                      <a:r>
                        <a:rPr lang="en-US" altLang="ja-JP" sz="700" b="0" u="none" strike="noStrike" spc="-90" baseline="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700" b="0" u="none" strike="noStrike" spc="-90" baseline="0" dirty="0" smtClean="0">
                          <a:effectLst/>
                          <a:latin typeface="Meiryo UI" panose="020B0604030504040204" pitchFamily="50" charset="-128"/>
                          <a:ea typeface="Meiryo UI" panose="020B0604030504040204" pitchFamily="50" charset="-128"/>
                          <a:cs typeface="Meiryo UI" panose="020B0604030504040204" pitchFamily="50" charset="-128"/>
                        </a:rPr>
                        <a:t>改正</a:t>
                      </a:r>
                      <a:r>
                        <a:rPr lang="en-US" altLang="ja-JP" sz="700" b="0" u="none" strike="noStrike" spc="-90" baseline="0" dirty="0" smtClean="0">
                          <a:effectLst/>
                          <a:latin typeface="Meiryo UI" panose="020B0604030504040204" pitchFamily="50" charset="-128"/>
                          <a:ea typeface="Meiryo UI" panose="020B0604030504040204" pitchFamily="50" charset="-128"/>
                          <a:cs typeface="Meiryo UI" panose="020B0604030504040204" pitchFamily="50" charset="-128"/>
                        </a:rPr>
                        <a:t>:H30.2.1</a:t>
                      </a:r>
                      <a:r>
                        <a:rPr lang="ja-JP" altLang="en-US" sz="700" b="0" u="none" strike="noStrike" spc="-90" baseline="0" dirty="0" smtClean="0">
                          <a:effectLst/>
                          <a:latin typeface="Meiryo UI" panose="020B0604030504040204" pitchFamily="50" charset="-128"/>
                          <a:ea typeface="Meiryo UI" panose="020B0604030504040204" pitchFamily="50" charset="-128"/>
                          <a:cs typeface="Meiryo UI" panose="020B0604030504040204" pitchFamily="50" charset="-128"/>
                        </a:rPr>
                        <a:t>施行</a:t>
                      </a:r>
                      <a:r>
                        <a:rPr lang="en-US" altLang="ja-JP" sz="700" b="0" u="none" strike="noStrike" spc="-90" baseline="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600" b="0" i="0" u="none" strike="noStrike" spc="-90"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29" marR="7729" marT="7633" marB="0" anchor="ctr">
                    <a:solidFill>
                      <a:schemeClr val="accent1">
                        <a:lumMod val="60000"/>
                        <a:lumOff val="40000"/>
                      </a:schemeClr>
                    </a:solidFill>
                  </a:tcPr>
                </a:tc>
                <a:tc>
                  <a:txBody>
                    <a:bodyPr/>
                    <a:lstStyle/>
                    <a:p>
                      <a:pPr algn="ctr" fontAlgn="ctr"/>
                      <a:r>
                        <a:rPr lang="ja-JP" altLang="en-US" sz="8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兵庫県青少年愛護条例</a:t>
                      </a:r>
                      <a:r>
                        <a:rPr lang="en-US" altLang="ja-JP" sz="700" b="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700" b="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改正</a:t>
                      </a:r>
                      <a:r>
                        <a:rPr lang="en-US" altLang="ja-JP" sz="700" b="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:H30.4.1</a:t>
                      </a:r>
                      <a:r>
                        <a:rPr lang="ja-JP" altLang="en-US" sz="700" b="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施行</a:t>
                      </a:r>
                      <a:r>
                        <a:rPr lang="en-US" altLang="ja-JP" sz="700" b="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7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29" marR="7729" marT="7633" marB="0" anchor="ctr">
                    <a:solidFill>
                      <a:schemeClr val="accent1">
                        <a:lumMod val="60000"/>
                        <a:lumOff val="40000"/>
                      </a:schemeClr>
                    </a:solidFill>
                  </a:tcPr>
                </a:tc>
                <a:tc>
                  <a:txBody>
                    <a:bodyPr/>
                    <a:lstStyle/>
                    <a:p>
                      <a:pPr algn="ctr" fontAlgn="ctr"/>
                      <a:r>
                        <a:rPr lang="ja-JP" altLang="en-US" sz="8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児童ポルノ禁止法</a:t>
                      </a:r>
                      <a:r>
                        <a:rPr lang="en-US" altLang="ja-JP" sz="700" b="0" u="none" strike="noStrike" spc="-90" baseline="0" dirty="0" smtClean="0">
                          <a:effectLst/>
                          <a:latin typeface="Meiryo UI" panose="020B0604030504040204" pitchFamily="50" charset="-128"/>
                          <a:ea typeface="Meiryo UI" panose="020B0604030504040204" pitchFamily="50" charset="-128"/>
                          <a:cs typeface="Meiryo UI" panose="020B0604030504040204" pitchFamily="50" charset="-128"/>
                        </a:rPr>
                        <a:t>(H11.11</a:t>
                      </a:r>
                      <a:r>
                        <a:rPr lang="ja-JP" altLang="en-US" sz="700" b="0" u="none" strike="noStrike" spc="-90" baseline="0" dirty="0" smtClean="0">
                          <a:effectLst/>
                          <a:latin typeface="Meiryo UI" panose="020B0604030504040204" pitchFamily="50" charset="-128"/>
                          <a:ea typeface="Meiryo UI" panose="020B0604030504040204" pitchFamily="50" charset="-128"/>
                          <a:cs typeface="Meiryo UI" panose="020B0604030504040204" pitchFamily="50" charset="-128"/>
                        </a:rPr>
                        <a:t>施行。一部改正</a:t>
                      </a:r>
                      <a:r>
                        <a:rPr lang="en-US" altLang="ja-JP" sz="700" b="0" u="none" strike="noStrike" spc="-90" baseline="0" dirty="0" smtClean="0">
                          <a:effectLst/>
                          <a:latin typeface="Meiryo UI" panose="020B0604030504040204" pitchFamily="50" charset="-128"/>
                          <a:ea typeface="Meiryo UI" panose="020B0604030504040204" pitchFamily="50" charset="-128"/>
                          <a:cs typeface="Meiryo UI" panose="020B0604030504040204" pitchFamily="50" charset="-128"/>
                        </a:rPr>
                        <a:t>,H26.7</a:t>
                      </a:r>
                      <a:r>
                        <a:rPr lang="ja-JP" altLang="en-US" sz="700" b="0" u="none" strike="noStrike" spc="-90" baseline="0" dirty="0" smtClean="0">
                          <a:effectLst/>
                          <a:latin typeface="Meiryo UI" panose="020B0604030504040204" pitchFamily="50" charset="-128"/>
                          <a:ea typeface="Meiryo UI" panose="020B0604030504040204" pitchFamily="50" charset="-128"/>
                          <a:cs typeface="Meiryo UI" panose="020B0604030504040204" pitchFamily="50" charset="-128"/>
                        </a:rPr>
                        <a:t>施行ほか</a:t>
                      </a:r>
                      <a:r>
                        <a:rPr lang="en-US" altLang="ja-JP" sz="700" b="0" u="none" strike="noStrike" spc="-90" baseline="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700" b="0" i="0" u="none" strike="noStrike" spc="-90"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29" marR="7729" marT="7633" marB="0" anchor="ctr">
                    <a:solidFill>
                      <a:schemeClr val="accent1">
                        <a:lumMod val="60000"/>
                        <a:lumOff val="40000"/>
                      </a:schemeClr>
                    </a:solidFill>
                  </a:tcPr>
                </a:tc>
              </a:tr>
              <a:tr h="246315">
                <a:tc rowSpan="2">
                  <a:txBody>
                    <a:bodyPr/>
                    <a:lstStyle/>
                    <a:p>
                      <a:pPr algn="l" fontAlgn="ct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①児童ポルノの製造及び提供</a:t>
                      </a:r>
                      <a:r>
                        <a:rPr lang="ja-JP" altLang="en-US" sz="800" u="none" strike="noStrike" dirty="0">
                          <a:effectLst/>
                          <a:latin typeface="Meiryo UI" panose="020B0604030504040204" pitchFamily="50" charset="-128"/>
                          <a:ea typeface="Meiryo UI" panose="020B0604030504040204" pitchFamily="50" charset="-128"/>
                          <a:cs typeface="Meiryo UI" panose="020B0604030504040204" pitchFamily="50" charset="-128"/>
                        </a:rPr>
                        <a:t>を</a:t>
                      </a:r>
                      <a:r>
                        <a:rPr lang="ja-JP" altLang="en-US" sz="800" b="1" u="none" strike="noStrike" dirty="0">
                          <a:effectLst/>
                          <a:latin typeface="Meiryo UI" panose="020B0604030504040204" pitchFamily="50" charset="-128"/>
                          <a:ea typeface="Meiryo UI" panose="020B0604030504040204" pitchFamily="50" charset="-128"/>
                          <a:cs typeface="Meiryo UI" panose="020B0604030504040204" pitchFamily="50" charset="-128"/>
                        </a:rPr>
                        <a:t>求めた</a:t>
                      </a:r>
                      <a:r>
                        <a:rPr lang="ja-JP" altLang="en-US" sz="800" u="none" strike="noStrike" dirty="0">
                          <a:effectLst/>
                          <a:latin typeface="Meiryo UI" panose="020B0604030504040204" pitchFamily="50" charset="-128"/>
                          <a:ea typeface="Meiryo UI" panose="020B0604030504040204" pitchFamily="50" charset="-128"/>
                          <a:cs typeface="Meiryo UI" panose="020B0604030504040204" pitchFamily="50" charset="-128"/>
                        </a:rPr>
                        <a:t>者</a:t>
                      </a:r>
                      <a:br>
                        <a:rPr lang="ja-JP" altLang="en-US" sz="800" u="none" strike="noStrike" dirty="0">
                          <a:effectLst/>
                          <a:latin typeface="Meiryo UI" panose="020B0604030504040204" pitchFamily="50" charset="-128"/>
                          <a:ea typeface="Meiryo UI" panose="020B0604030504040204" pitchFamily="50" charset="-128"/>
                          <a:cs typeface="Meiryo UI" panose="020B0604030504040204" pitchFamily="50" charset="-128"/>
                        </a:rPr>
                      </a:b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700" u="none" strike="noStrike" dirty="0">
                          <a:effectLst/>
                          <a:latin typeface="Meiryo UI" panose="020B0604030504040204" pitchFamily="50" charset="-128"/>
                          <a:ea typeface="Meiryo UI" panose="020B0604030504040204" pitchFamily="50" charset="-128"/>
                          <a:cs typeface="Meiryo UI" panose="020B0604030504040204" pitchFamily="50" charset="-128"/>
                        </a:rPr>
                        <a:t>例</a:t>
                      </a:r>
                      <a:r>
                        <a:rPr lang="en-US" altLang="ja-JP" sz="700" u="none" strike="noStrike" dirty="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700" u="none" strike="noStrike" dirty="0">
                          <a:effectLst/>
                          <a:latin typeface="Meiryo UI" panose="020B0604030504040204" pitchFamily="50" charset="-128"/>
                          <a:ea typeface="Meiryo UI" panose="020B0604030504040204" pitchFamily="50" charset="-128"/>
                          <a:cs typeface="Meiryo UI" panose="020B0604030504040204" pitchFamily="50" charset="-128"/>
                        </a:rPr>
                        <a:t>児童</a:t>
                      </a:r>
                      <a:r>
                        <a:rPr lang="ja-JP" altLang="en-US"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に自分の裸</a:t>
                      </a:r>
                      <a:r>
                        <a:rPr lang="ja-JP" altLang="en-US" sz="700" u="none" strike="noStrike" dirty="0">
                          <a:effectLst/>
                          <a:latin typeface="Meiryo UI" panose="020B0604030504040204" pitchFamily="50" charset="-128"/>
                          <a:ea typeface="Meiryo UI" panose="020B0604030504040204" pitchFamily="50" charset="-128"/>
                          <a:cs typeface="Meiryo UI" panose="020B0604030504040204" pitchFamily="50" charset="-128"/>
                        </a:rPr>
                        <a:t>の写真</a:t>
                      </a:r>
                      <a:r>
                        <a:rPr lang="ja-JP" altLang="en-US"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を撮って送るよう求める</a:t>
                      </a:r>
                      <a:endParaRPr lang="ja-JP" altLang="en-US" sz="70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p>
                      <a:pPr algn="l" fontAlgn="ctr"/>
                      <a:endParaRPr lang="ja-JP" altLang="en-US" sz="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29" marR="7729" marT="7633" marB="0" anchor="ctr">
                    <a:solidFill>
                      <a:schemeClr val="accent6">
                        <a:lumMod val="40000"/>
                        <a:lumOff val="60000"/>
                      </a:schemeClr>
                    </a:solidFill>
                  </a:tcPr>
                </a:tc>
                <a:tc>
                  <a:txBody>
                    <a:bodyPr/>
                    <a:lstStyle/>
                    <a:p>
                      <a:pPr algn="l" fontAlgn="ctr"/>
                      <a:endParaRPr lang="ja-JP" altLang="en-US" sz="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29" marR="7729" marT="7633" marB="0" anchor="ctr">
                    <a:lnB w="3175" cap="flat" cmpd="sng" algn="ctr">
                      <a:solidFill>
                        <a:srgbClr val="0070C0"/>
                      </a:solidFill>
                      <a:prstDash val="solid"/>
                      <a:round/>
                      <a:headEnd type="none" w="med" len="med"/>
                      <a:tailEnd type="none" w="med" len="med"/>
                    </a:lnB>
                    <a:solidFill>
                      <a:schemeClr val="accent6">
                        <a:lumMod val="40000"/>
                        <a:lumOff val="60000"/>
                      </a:schemeClr>
                    </a:solidFill>
                  </a:tcPr>
                </a:tc>
                <a:tc>
                  <a:txBody>
                    <a:bodyPr/>
                    <a:lstStyle/>
                    <a:p>
                      <a:pPr algn="l" fontAlgn="ct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○青少年</a:t>
                      </a:r>
                      <a:r>
                        <a:rPr lang="ja-JP" altLang="en-US" sz="800" u="none" strike="noStrike" dirty="0">
                          <a:effectLst/>
                          <a:latin typeface="Meiryo UI" panose="020B0604030504040204" pitchFamily="50" charset="-128"/>
                          <a:ea typeface="Meiryo UI" panose="020B0604030504040204" pitchFamily="50" charset="-128"/>
                          <a:cs typeface="Meiryo UI" panose="020B0604030504040204" pitchFamily="50" charset="-128"/>
                        </a:rPr>
                        <a:t>に対して、当該青少年に係る児童ポルノの提供</a:t>
                      </a: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を</a:t>
                      </a:r>
                      <a:endPar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800" u="none" strike="noStrike" baseline="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求める行為を禁止（下記の場合を除き、罰則なし）</a:t>
                      </a:r>
                      <a:endParaRPr lang="ja-JP" altLang="en-US" sz="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29" marR="7729" marT="7633" marB="0" anchor="ctr">
                    <a:lnB w="3175" cap="flat" cmpd="sng" algn="ctr">
                      <a:solidFill>
                        <a:srgbClr val="0070C0"/>
                      </a:solidFill>
                      <a:prstDash val="solid"/>
                      <a:round/>
                      <a:headEnd type="none" w="med" len="med"/>
                      <a:tailEnd type="none" w="med" len="med"/>
                    </a:lnB>
                    <a:solidFill>
                      <a:schemeClr val="accent6">
                        <a:lumMod val="40000"/>
                        <a:lumOff val="60000"/>
                      </a:schemeClr>
                    </a:solidFill>
                  </a:tcPr>
                </a:tc>
                <a:tc rowSpan="2">
                  <a:txBody>
                    <a:bodyPr/>
                    <a:lstStyle/>
                    <a:p>
                      <a:pPr algn="l" fontAlgn="ct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規定</a:t>
                      </a:r>
                      <a:r>
                        <a:rPr lang="ja-JP" altLang="en-US" sz="800" u="none" strike="noStrike" dirty="0">
                          <a:effectLst/>
                          <a:latin typeface="Meiryo UI" panose="020B0604030504040204" pitchFamily="50" charset="-128"/>
                          <a:ea typeface="Meiryo UI" panose="020B0604030504040204" pitchFamily="50" charset="-128"/>
                          <a:cs typeface="Meiryo UI" panose="020B0604030504040204" pitchFamily="50" charset="-128"/>
                        </a:rPr>
                        <a:t>なし</a:t>
                      </a:r>
                      <a:br>
                        <a:rPr lang="ja-JP" altLang="en-US" sz="800" u="none" strike="noStrike" dirty="0">
                          <a:effectLst/>
                          <a:latin typeface="Meiryo UI" panose="020B0604030504040204" pitchFamily="50" charset="-128"/>
                          <a:ea typeface="Meiryo UI" panose="020B0604030504040204" pitchFamily="50" charset="-128"/>
                          <a:cs typeface="Meiryo UI" panose="020B0604030504040204" pitchFamily="50" charset="-128"/>
                        </a:rPr>
                      </a:br>
                      <a:r>
                        <a:rPr lang="ja-JP" altLang="en-US" sz="800" u="none" strike="noStrike" dirty="0">
                          <a:effectLst/>
                          <a:latin typeface="Meiryo UI" panose="020B0604030504040204" pitchFamily="50" charset="-128"/>
                          <a:ea typeface="Meiryo UI" panose="020B0604030504040204" pitchFamily="50" charset="-128"/>
                          <a:cs typeface="Meiryo UI" panose="020B0604030504040204" pitchFamily="50" charset="-128"/>
                        </a:rPr>
                        <a:t>　</a:t>
                      </a:r>
                      <a:br>
                        <a:rPr lang="ja-JP" altLang="en-US" sz="800" u="none" strike="noStrike" dirty="0">
                          <a:effectLst/>
                          <a:latin typeface="Meiryo UI" panose="020B0604030504040204" pitchFamily="50" charset="-128"/>
                          <a:ea typeface="Meiryo UI" panose="020B0604030504040204" pitchFamily="50" charset="-128"/>
                          <a:cs typeface="Meiryo UI" panose="020B0604030504040204" pitchFamily="50" charset="-128"/>
                        </a:rPr>
                      </a:br>
                      <a:r>
                        <a:rPr lang="en-US" altLang="ja-JP" sz="800" u="none" strike="noStrike" dirty="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800" u="none" strike="noStrike" dirty="0">
                          <a:effectLst/>
                          <a:latin typeface="Meiryo UI" panose="020B0604030504040204" pitchFamily="50" charset="-128"/>
                          <a:ea typeface="Meiryo UI" panose="020B0604030504040204" pitchFamily="50" charset="-128"/>
                          <a:cs typeface="Meiryo UI" panose="020B0604030504040204" pitchFamily="50" charset="-128"/>
                        </a:rPr>
                        <a:t>ただし</a:t>
                      </a: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、児童ポルノの提供を脅迫等の手段を用いて求め</a:t>
                      </a:r>
                      <a:endPar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れば、刑法</a:t>
                      </a:r>
                      <a:r>
                        <a:rPr lang="ja-JP" altLang="en-US" sz="800" u="none" strike="noStrike" dirty="0">
                          <a:effectLst/>
                          <a:latin typeface="Meiryo UI" panose="020B0604030504040204" pitchFamily="50" charset="-128"/>
                          <a:ea typeface="Meiryo UI" panose="020B0604030504040204" pitchFamily="50" charset="-128"/>
                          <a:cs typeface="Meiryo UI" panose="020B0604030504040204" pitchFamily="50" charset="-128"/>
                        </a:rPr>
                        <a:t>の脅迫罪</a:t>
                      </a:r>
                      <a:r>
                        <a:rPr lang="en-US" altLang="ja-JP" sz="800" u="none" strike="noStrike" dirty="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800" u="none" strike="noStrike" dirty="0">
                          <a:effectLst/>
                          <a:latin typeface="Meiryo UI" panose="020B0604030504040204" pitchFamily="50" charset="-128"/>
                          <a:ea typeface="Meiryo UI" panose="020B0604030504040204" pitchFamily="50" charset="-128"/>
                          <a:cs typeface="Meiryo UI" panose="020B0604030504040204" pitchFamily="50" charset="-128"/>
                        </a:rPr>
                        <a:t>第</a:t>
                      </a:r>
                      <a:r>
                        <a:rPr lang="en-US" altLang="ja-JP" sz="800" u="none" strike="noStrike" dirty="0">
                          <a:effectLst/>
                          <a:latin typeface="Meiryo UI" panose="020B0604030504040204" pitchFamily="50" charset="-128"/>
                          <a:ea typeface="Meiryo UI" panose="020B0604030504040204" pitchFamily="50" charset="-128"/>
                          <a:cs typeface="Meiryo UI" panose="020B0604030504040204" pitchFamily="50" charset="-128"/>
                        </a:rPr>
                        <a:t>222</a:t>
                      </a:r>
                      <a:r>
                        <a:rPr lang="ja-JP" altLang="en-US" sz="800" u="none" strike="noStrike" dirty="0">
                          <a:effectLst/>
                          <a:latin typeface="Meiryo UI" panose="020B0604030504040204" pitchFamily="50" charset="-128"/>
                          <a:ea typeface="Meiryo UI" panose="020B0604030504040204" pitchFamily="50" charset="-128"/>
                          <a:cs typeface="Meiryo UI" panose="020B0604030504040204" pitchFamily="50" charset="-128"/>
                        </a:rPr>
                        <a:t>条</a:t>
                      </a:r>
                      <a:r>
                        <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800" u="none" strike="noStrike" dirty="0" err="1"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強要罪の未遂</a:t>
                      </a:r>
                      <a:r>
                        <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第</a:t>
                      </a:r>
                      <a:r>
                        <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223</a:t>
                      </a:r>
                    </a:p>
                    <a:p>
                      <a:pPr algn="l" fontAlgn="ct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条</a:t>
                      </a:r>
                      <a:r>
                        <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に該当する。</a:t>
                      </a:r>
                      <a:endPar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・脅迫罪：</a:t>
                      </a:r>
                      <a:r>
                        <a:rPr lang="en-US" altLang="ja-JP" sz="700" u="none" strike="noStrike" dirty="0">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700" u="none" strike="noStrike" dirty="0">
                          <a:effectLst/>
                          <a:latin typeface="Meiryo UI" panose="020B0604030504040204" pitchFamily="50" charset="-128"/>
                          <a:ea typeface="Meiryo UI" panose="020B0604030504040204" pitchFamily="50" charset="-128"/>
                          <a:cs typeface="Meiryo UI" panose="020B0604030504040204" pitchFamily="50" charset="-128"/>
                        </a:rPr>
                        <a:t>年</a:t>
                      </a:r>
                      <a:r>
                        <a:rPr lang="ja-JP" altLang="en-US"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以下の懲役又は</a:t>
                      </a:r>
                      <a:r>
                        <a:rPr lang="en-US" altLang="ja-JP"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700" u="none" strike="noStrike" dirty="0">
                          <a:effectLst/>
                          <a:latin typeface="Meiryo UI" panose="020B0604030504040204" pitchFamily="50" charset="-128"/>
                          <a:ea typeface="Meiryo UI" panose="020B0604030504040204" pitchFamily="50" charset="-128"/>
                          <a:cs typeface="Meiryo UI" panose="020B0604030504040204" pitchFamily="50" charset="-128"/>
                        </a:rPr>
                        <a:t>万</a:t>
                      </a:r>
                      <a:r>
                        <a:rPr lang="ja-JP" altLang="en-US"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円以下の罰金</a:t>
                      </a:r>
                      <a:r>
                        <a:rPr lang="ja-JP" altLang="en-US" sz="700" u="none" strike="noStrike" dirty="0">
                          <a:effectLst/>
                          <a:latin typeface="Meiryo UI" panose="020B0604030504040204" pitchFamily="50" charset="-128"/>
                          <a:ea typeface="Meiryo UI" panose="020B0604030504040204" pitchFamily="50" charset="-128"/>
                          <a:cs typeface="Meiryo UI" panose="020B0604030504040204" pitchFamily="50" charset="-128"/>
                        </a:rPr>
                        <a:t/>
                      </a:r>
                      <a:br>
                        <a:rPr lang="ja-JP" altLang="en-US" sz="700" u="none" strike="noStrike" dirty="0">
                          <a:effectLst/>
                          <a:latin typeface="Meiryo UI" panose="020B0604030504040204" pitchFamily="50" charset="-128"/>
                          <a:ea typeface="Meiryo UI" panose="020B0604030504040204" pitchFamily="50" charset="-128"/>
                          <a:cs typeface="Meiryo UI" panose="020B0604030504040204" pitchFamily="50" charset="-128"/>
                        </a:rPr>
                      </a:br>
                      <a:r>
                        <a:rPr lang="ja-JP" altLang="en-US"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・強要罪</a:t>
                      </a:r>
                      <a:r>
                        <a:rPr lang="en-US" altLang="ja-JP"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未遂</a:t>
                      </a:r>
                      <a:r>
                        <a:rPr lang="en-US" altLang="ja-JP"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u="none" strike="noStrike" dirty="0">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700" u="none" strike="noStrike" dirty="0">
                          <a:effectLst/>
                          <a:latin typeface="Meiryo UI" panose="020B0604030504040204" pitchFamily="50" charset="-128"/>
                          <a:ea typeface="Meiryo UI" panose="020B0604030504040204" pitchFamily="50" charset="-128"/>
                          <a:cs typeface="Meiryo UI" panose="020B0604030504040204" pitchFamily="50" charset="-128"/>
                        </a:rPr>
                        <a:t>年</a:t>
                      </a:r>
                      <a:r>
                        <a:rPr lang="ja-JP" altLang="en-US"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以下の懲役</a:t>
                      </a:r>
                      <a:endParaRPr lang="en-US" altLang="ja-JP"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なお、要求の程度が強ければ、児童ポルノ製造行為の</a:t>
                      </a:r>
                      <a:endPar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共犯</a:t>
                      </a:r>
                      <a:r>
                        <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教唆</a:t>
                      </a:r>
                      <a:r>
                        <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となりうる。</a:t>
                      </a:r>
                      <a:endParaRPr lang="ja-JP" altLang="en-US" sz="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29" marR="7729" marT="7633" marB="0" anchor="ctr">
                    <a:solidFill>
                      <a:schemeClr val="accent6">
                        <a:lumMod val="40000"/>
                        <a:lumOff val="60000"/>
                      </a:schemeClr>
                    </a:solidFill>
                  </a:tcPr>
                </a:tc>
              </a:tr>
              <a:tr h="760544">
                <a:tc vMerge="1">
                  <a:txBody>
                    <a:bodyPr/>
                    <a:lstStyle/>
                    <a:p>
                      <a:endParaRPr kumimoji="1" lang="ja-JP" altLang="en-US"/>
                    </a:p>
                  </a:txBody>
                  <a:tcPr/>
                </a:tc>
                <a:tc>
                  <a:txBody>
                    <a:bodyPr/>
                    <a:lstStyle/>
                    <a:p>
                      <a:pPr algn="l" fontAlgn="ct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○青少年に対して、当該青少年に係る児童ポルノの提供を</a:t>
                      </a:r>
                      <a:endPar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次の方法により、求める行為を禁止</a:t>
                      </a:r>
                      <a:b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b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ア　拒まれたにもかかわらず、求めること</a:t>
                      </a:r>
                      <a:b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b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イ　威迫し、欺き、若しくは困惑させ、又は対償を供与し、</a:t>
                      </a:r>
                      <a:endPar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若しくはその供与の約束をする方法により、求めること</a:t>
                      </a:r>
                    </a:p>
                    <a:p>
                      <a:pPr algn="l" fontAlgn="ct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○上記禁止行為に違反した場合は、</a:t>
                      </a:r>
                      <a:r>
                        <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万円以下の罰金</a:t>
                      </a:r>
                      <a:endParaRPr lang="ja-JP" altLang="en-US" sz="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29" marR="7729" marT="7633" marB="0" anchor="ctr">
                    <a:lnT w="3175" cap="flat" cmpd="sng" algn="ctr">
                      <a:solidFill>
                        <a:srgbClr val="0070C0"/>
                      </a:solidFill>
                      <a:prstDash val="solid"/>
                      <a:round/>
                      <a:headEnd type="none" w="med" len="med"/>
                      <a:tailEnd type="none" w="med" len="med"/>
                    </a:lnT>
                    <a:solidFill>
                      <a:schemeClr val="accent6">
                        <a:lumMod val="40000"/>
                        <a:lumOff val="60000"/>
                      </a:schemeClr>
                    </a:solidFill>
                  </a:tcPr>
                </a:tc>
                <a:tc>
                  <a:txBody>
                    <a:bodyPr/>
                    <a:lstStyle/>
                    <a:p>
                      <a:pPr algn="l" fontAlgn="ctr"/>
                      <a:r>
                        <a:rPr lang="ja-JP" altLang="en-US" sz="800" u="none" strike="noStrike" baseline="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次の方法により、青少年に対して当該青少年に係る児童ポ</a:t>
                      </a:r>
                      <a:endPar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ルノの提供を求めた場合は、</a:t>
                      </a:r>
                      <a:r>
                        <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万円以下の罰金又は科料</a:t>
                      </a:r>
                      <a:b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b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ア　青少年を欺き、威迫し又は困惑させる方法</a:t>
                      </a:r>
                      <a:b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b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イ　青少年に対し、財産上の利益を供与し、又はその供与</a:t>
                      </a:r>
                      <a:endPar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の申込み若しくは約束をする方法</a:t>
                      </a:r>
                      <a:endParaRPr lang="ja-JP" altLang="en-US" sz="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29" marR="7729" marT="7633" marB="0" anchor="ctr">
                    <a:lnT w="3175" cap="flat" cmpd="sng" algn="ctr">
                      <a:solidFill>
                        <a:srgbClr val="0070C0"/>
                      </a:solidFill>
                      <a:prstDash val="solid"/>
                      <a:round/>
                      <a:headEnd type="none" w="med" len="med"/>
                      <a:tailEnd type="none" w="med" len="med"/>
                    </a:lnT>
                    <a:solidFill>
                      <a:schemeClr val="accent6">
                        <a:lumMod val="40000"/>
                        <a:lumOff val="60000"/>
                      </a:schemeClr>
                    </a:solidFill>
                  </a:tcPr>
                </a:tc>
                <a:tc vMerge="1">
                  <a:txBody>
                    <a:bodyPr/>
                    <a:lstStyle/>
                    <a:p>
                      <a:endParaRPr kumimoji="1" lang="ja-JP" altLang="en-US"/>
                    </a:p>
                  </a:txBody>
                  <a:tcPr/>
                </a:tc>
              </a:tr>
              <a:tr h="272869">
                <a:tc>
                  <a:txBody>
                    <a:bodyPr/>
                    <a:lstStyle/>
                    <a:p>
                      <a:pPr algn="l" fontAlgn="ct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②児童</a:t>
                      </a:r>
                      <a:r>
                        <a:rPr lang="ja-JP" altLang="en-US" sz="800" u="none" strike="noStrike" dirty="0">
                          <a:effectLst/>
                          <a:latin typeface="Meiryo UI" panose="020B0604030504040204" pitchFamily="50" charset="-128"/>
                          <a:ea typeface="Meiryo UI" panose="020B0604030504040204" pitchFamily="50" charset="-128"/>
                          <a:cs typeface="Meiryo UI" panose="020B0604030504040204" pitchFamily="50" charset="-128"/>
                        </a:rPr>
                        <a:t>ポルノを</a:t>
                      </a:r>
                      <a:r>
                        <a:rPr lang="ja-JP" altLang="en-US" sz="800" b="1" u="none" strike="noStrike" dirty="0">
                          <a:effectLst/>
                          <a:latin typeface="Meiryo UI" panose="020B0604030504040204" pitchFamily="50" charset="-128"/>
                          <a:ea typeface="Meiryo UI" panose="020B0604030504040204" pitchFamily="50" charset="-128"/>
                          <a:cs typeface="Meiryo UI" panose="020B0604030504040204" pitchFamily="50" charset="-128"/>
                        </a:rPr>
                        <a:t>製造</a:t>
                      </a:r>
                      <a:r>
                        <a:rPr lang="ja-JP" altLang="en-US" sz="800" u="none" strike="noStrike" dirty="0">
                          <a:effectLst/>
                          <a:latin typeface="Meiryo UI" panose="020B0604030504040204" pitchFamily="50" charset="-128"/>
                          <a:ea typeface="Meiryo UI" panose="020B0604030504040204" pitchFamily="50" charset="-128"/>
                          <a:cs typeface="Meiryo UI" panose="020B0604030504040204" pitchFamily="50" charset="-128"/>
                        </a:rPr>
                        <a:t>した者</a:t>
                      </a:r>
                      <a:br>
                        <a:rPr lang="ja-JP" altLang="en-US" sz="800" u="none" strike="noStrike" dirty="0">
                          <a:effectLst/>
                          <a:latin typeface="Meiryo UI" panose="020B0604030504040204" pitchFamily="50" charset="-128"/>
                          <a:ea typeface="Meiryo UI" panose="020B0604030504040204" pitchFamily="50" charset="-128"/>
                          <a:cs typeface="Meiryo UI" panose="020B0604030504040204" pitchFamily="50" charset="-128"/>
                        </a:rPr>
                      </a:b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700" u="none" strike="noStrike" dirty="0">
                          <a:effectLst/>
                          <a:latin typeface="Meiryo UI" panose="020B0604030504040204" pitchFamily="50" charset="-128"/>
                          <a:ea typeface="Meiryo UI" panose="020B0604030504040204" pitchFamily="50" charset="-128"/>
                          <a:cs typeface="Meiryo UI" panose="020B0604030504040204" pitchFamily="50" charset="-128"/>
                        </a:rPr>
                        <a:t>例</a:t>
                      </a:r>
                      <a:r>
                        <a:rPr lang="en-US" altLang="ja-JP" sz="700" u="none" strike="noStrike" dirty="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児童に自分の裸を撮影させる（第</a:t>
                      </a:r>
                      <a:r>
                        <a:rPr lang="en-US" altLang="ja-JP"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項）</a:t>
                      </a:r>
                      <a:endParaRPr lang="en-US" altLang="ja-JP"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7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児童が自分の裸を撮影する（第３項）</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29" marR="7729" marT="7633" marB="0" anchor="ctr">
                    <a:noFill/>
                  </a:tcPr>
                </a:tc>
                <a:tc rowSpan="4" gridSpan="2">
                  <a:txBody>
                    <a:bodyPr/>
                    <a:lstStyle/>
                    <a:p>
                      <a:pPr marL="0" marR="0" indent="0" algn="ctr" defTabSz="943204" rtl="0" eaLnBrk="1" fontAlgn="ctr" latinLnBrk="0" hangingPunct="1">
                        <a:lnSpc>
                          <a:spcPct val="100000"/>
                        </a:lnSpc>
                        <a:spcBef>
                          <a:spcPts val="0"/>
                        </a:spcBef>
                        <a:spcAft>
                          <a:spcPts val="0"/>
                        </a:spcAft>
                        <a:buClrTx/>
                        <a:buSzTx/>
                        <a:buFontTx/>
                        <a:buNone/>
                        <a:tabLst/>
                        <a:defRPr/>
                      </a:pPr>
                      <a:r>
                        <a:rPr lang="en-US" altLang="ja-JP" sz="8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8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児童が画像を送ってしまったら、送らせた者は児童ポルノ禁止法（製造罪）違反となる。</a:t>
                      </a:r>
                      <a:endParaRPr lang="ja-JP" altLang="en-US" sz="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29" marR="7729" marT="7633" marB="0" anchor="b">
                    <a:noFill/>
                  </a:tcPr>
                </a:tc>
                <a:tc rowSpan="4" hMerge="1">
                  <a:txBody>
                    <a:bodyPr/>
                    <a:lstStyle/>
                    <a:p>
                      <a:pPr algn="ctr" fontAlgn="ctr"/>
                      <a:endParaRPr lang="ja-JP" altLang="en-US" sz="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29" marR="7729" marT="7633" marB="0" anchor="ctr">
                    <a:noFill/>
                  </a:tcPr>
                </a:tc>
                <a:tc>
                  <a:txBody>
                    <a:bodyPr/>
                    <a:lstStyle/>
                    <a:p>
                      <a:pPr algn="l" fontAlgn="ctr"/>
                      <a:r>
                        <a:rPr lang="ja-JP" altLang="en-US" sz="800" u="none" strike="noStrike" dirty="0">
                          <a:effectLst/>
                          <a:latin typeface="Meiryo UI" panose="020B0604030504040204" pitchFamily="50" charset="-128"/>
                          <a:ea typeface="Meiryo UI" panose="020B0604030504040204" pitchFamily="50" charset="-128"/>
                          <a:cs typeface="Meiryo UI" panose="020B0604030504040204" pitchFamily="50" charset="-128"/>
                        </a:rPr>
                        <a:t>３年</a:t>
                      </a: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以下の懲役又は</a:t>
                      </a:r>
                      <a:r>
                        <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300</a:t>
                      </a:r>
                      <a:r>
                        <a:rPr lang="ja-JP" altLang="en-US" sz="800" u="none" strike="noStrike" dirty="0">
                          <a:effectLst/>
                          <a:latin typeface="Meiryo UI" panose="020B0604030504040204" pitchFamily="50" charset="-128"/>
                          <a:ea typeface="Meiryo UI" panose="020B0604030504040204" pitchFamily="50" charset="-128"/>
                          <a:cs typeface="Meiryo UI" panose="020B0604030504040204" pitchFamily="50" charset="-128"/>
                        </a:rPr>
                        <a:t>万円以下の</a:t>
                      </a: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罰金</a:t>
                      </a:r>
                      <a:r>
                        <a:rPr lang="en-US" altLang="ja-JP" sz="700" u="none" strike="noStrike" spc="-100" baseline="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700" u="none" strike="noStrike" spc="-100" baseline="0" dirty="0" smtClean="0">
                          <a:effectLst/>
                          <a:latin typeface="Meiryo UI" panose="020B0604030504040204" pitchFamily="50" charset="-128"/>
                          <a:ea typeface="Meiryo UI" panose="020B0604030504040204" pitchFamily="50" charset="-128"/>
                          <a:cs typeface="Meiryo UI" panose="020B0604030504040204" pitchFamily="50" charset="-128"/>
                        </a:rPr>
                        <a:t>第７条第３･</a:t>
                      </a:r>
                      <a:r>
                        <a:rPr lang="en-US" altLang="ja-JP" sz="700" u="none" strike="noStrike" spc="-100" baseline="0" dirty="0" smtClean="0">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700" u="none" strike="noStrike" spc="-100" baseline="0" dirty="0" smtClean="0">
                          <a:effectLst/>
                          <a:latin typeface="Meiryo UI" panose="020B0604030504040204" pitchFamily="50" charset="-128"/>
                          <a:ea typeface="Meiryo UI" panose="020B0604030504040204" pitchFamily="50" charset="-128"/>
                          <a:cs typeface="Meiryo UI" panose="020B0604030504040204" pitchFamily="50" charset="-128"/>
                        </a:rPr>
                        <a:t>項</a:t>
                      </a:r>
                      <a:r>
                        <a:rPr lang="en-US" altLang="ja-JP" sz="700" u="none" strike="noStrike" spc="-100" baseline="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800" u="none" strike="noStrike" spc="-100" baseline="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ただし、児童保護の観点から、運用上、児童は被害者と</a:t>
                      </a:r>
                      <a:endPar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みなされるため、処罰されない。</a:t>
                      </a:r>
                      <a:r>
                        <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以下同じ</a:t>
                      </a:r>
                      <a:r>
                        <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29" marR="7729" marT="7633" marB="0" anchor="ctr">
                    <a:noFill/>
                  </a:tcPr>
                </a:tc>
              </a:tr>
              <a:tr h="272869">
                <a:tc>
                  <a:txBody>
                    <a:bodyPr/>
                    <a:lstStyle/>
                    <a:p>
                      <a:pPr algn="l" fontAlgn="ct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③児童</a:t>
                      </a:r>
                      <a:r>
                        <a:rPr lang="ja-JP" altLang="en-US" sz="800" u="none" strike="noStrike" dirty="0">
                          <a:effectLst/>
                          <a:latin typeface="Meiryo UI" panose="020B0604030504040204" pitchFamily="50" charset="-128"/>
                          <a:ea typeface="Meiryo UI" panose="020B0604030504040204" pitchFamily="50" charset="-128"/>
                          <a:cs typeface="Meiryo UI" panose="020B0604030504040204" pitchFamily="50" charset="-128"/>
                        </a:rPr>
                        <a:t>ポルノを</a:t>
                      </a:r>
                      <a:r>
                        <a:rPr lang="ja-JP" altLang="en-US" sz="800" b="1" u="none" strike="noStrike" dirty="0">
                          <a:effectLst/>
                          <a:latin typeface="Meiryo UI" panose="020B0604030504040204" pitchFamily="50" charset="-128"/>
                          <a:ea typeface="Meiryo UI" panose="020B0604030504040204" pitchFamily="50" charset="-128"/>
                          <a:cs typeface="Meiryo UI" panose="020B0604030504040204" pitchFamily="50" charset="-128"/>
                        </a:rPr>
                        <a:t>提供</a:t>
                      </a:r>
                      <a:r>
                        <a:rPr lang="ja-JP" altLang="en-US" sz="800" u="none" strike="noStrike" dirty="0">
                          <a:effectLst/>
                          <a:latin typeface="Meiryo UI" panose="020B0604030504040204" pitchFamily="50" charset="-128"/>
                          <a:ea typeface="Meiryo UI" panose="020B0604030504040204" pitchFamily="50" charset="-128"/>
                          <a:cs typeface="Meiryo UI" panose="020B0604030504040204" pitchFamily="50" charset="-128"/>
                        </a:rPr>
                        <a:t>した者</a:t>
                      </a:r>
                      <a:br>
                        <a:rPr lang="ja-JP" altLang="en-US" sz="800" u="none" strike="noStrike" dirty="0">
                          <a:effectLst/>
                          <a:latin typeface="Meiryo UI" panose="020B0604030504040204" pitchFamily="50" charset="-128"/>
                          <a:ea typeface="Meiryo UI" panose="020B0604030504040204" pitchFamily="50" charset="-128"/>
                          <a:cs typeface="Meiryo UI" panose="020B0604030504040204" pitchFamily="50" charset="-128"/>
                        </a:rPr>
                      </a:b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700" u="none" strike="noStrike" dirty="0">
                          <a:effectLst/>
                          <a:latin typeface="Meiryo UI" panose="020B0604030504040204" pitchFamily="50" charset="-128"/>
                          <a:ea typeface="Meiryo UI" panose="020B0604030504040204" pitchFamily="50" charset="-128"/>
                          <a:cs typeface="Meiryo UI" panose="020B0604030504040204" pitchFamily="50" charset="-128"/>
                        </a:rPr>
                        <a:t>例</a:t>
                      </a:r>
                      <a:r>
                        <a:rPr lang="en-US" altLang="ja-JP" sz="700" u="none" strike="noStrike" dirty="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児童が自分</a:t>
                      </a:r>
                      <a:r>
                        <a:rPr lang="ja-JP" altLang="en-US" sz="700" u="none" strike="noStrike" dirty="0">
                          <a:effectLst/>
                          <a:latin typeface="Meiryo UI" panose="020B0604030504040204" pitchFamily="50" charset="-128"/>
                          <a:ea typeface="Meiryo UI" panose="020B0604030504040204" pitchFamily="50" charset="-128"/>
                          <a:cs typeface="Meiryo UI" panose="020B0604030504040204" pitchFamily="50" charset="-128"/>
                        </a:rPr>
                        <a:t>の裸を第三者に</a:t>
                      </a:r>
                      <a:r>
                        <a:rPr lang="ja-JP" altLang="en-US"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送信する</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29" marR="7729" marT="7633" marB="0" anchor="ctr">
                    <a:noFill/>
                  </a:tcPr>
                </a:tc>
                <a:tc gridSpan="2" vMerge="1">
                  <a:txBody>
                    <a:bodyPr/>
                    <a:lstStyle/>
                    <a:p>
                      <a:pPr algn="ctr" fontAlgn="ctr"/>
                      <a:endParaRPr lang="ja-JP" altLang="en-US" sz="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29" marR="7729" marT="7633" marB="0" anchor="ctr">
                    <a:noFill/>
                  </a:tcPr>
                </a:tc>
                <a:tc hMerge="1" vMerge="1">
                  <a:txBody>
                    <a:bodyPr/>
                    <a:lstStyle/>
                    <a:p>
                      <a:pPr algn="ctr" fontAlgn="ctr"/>
                      <a:endParaRPr lang="ja-JP" altLang="en-US" sz="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29" marR="7729" marT="7633" marB="0" anchor="ctr">
                    <a:noFill/>
                  </a:tcPr>
                </a:tc>
                <a:tc>
                  <a:txBody>
                    <a:bodyPr/>
                    <a:lstStyle/>
                    <a:p>
                      <a:pPr marL="0" marR="0" indent="0" algn="l" defTabSz="943204" rtl="0" eaLnBrk="1" fontAlgn="ctr" latinLnBrk="0" hangingPunct="1">
                        <a:lnSpc>
                          <a:spcPct val="100000"/>
                        </a:lnSpc>
                        <a:spcBef>
                          <a:spcPts val="0"/>
                        </a:spcBef>
                        <a:spcAft>
                          <a:spcPts val="0"/>
                        </a:spcAft>
                        <a:buClrTx/>
                        <a:buSzTx/>
                        <a:buFontTx/>
                        <a:buNone/>
                        <a:tabLst/>
                        <a:defRPr/>
                      </a:pPr>
                      <a:r>
                        <a:rPr lang="ja-JP" altLang="en-US" sz="800" u="none" strike="noStrike" dirty="0">
                          <a:effectLst/>
                          <a:latin typeface="Meiryo UI" panose="020B0604030504040204" pitchFamily="50" charset="-128"/>
                          <a:ea typeface="Meiryo UI" panose="020B0604030504040204" pitchFamily="50" charset="-128"/>
                          <a:cs typeface="Meiryo UI" panose="020B0604030504040204" pitchFamily="50" charset="-128"/>
                        </a:rPr>
                        <a:t>３年</a:t>
                      </a: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以下の懲役又は</a:t>
                      </a:r>
                      <a:r>
                        <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300</a:t>
                      </a:r>
                      <a:r>
                        <a:rPr lang="ja-JP" altLang="en-US" sz="800" u="none" strike="noStrike" dirty="0">
                          <a:effectLst/>
                          <a:latin typeface="Meiryo UI" panose="020B0604030504040204" pitchFamily="50" charset="-128"/>
                          <a:ea typeface="Meiryo UI" panose="020B0604030504040204" pitchFamily="50" charset="-128"/>
                          <a:cs typeface="Meiryo UI" panose="020B0604030504040204" pitchFamily="50" charset="-128"/>
                        </a:rPr>
                        <a:t>万円以下の</a:t>
                      </a: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罰金</a:t>
                      </a:r>
                      <a:r>
                        <a:rPr lang="en-US" altLang="ja-JP"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第７条第</a:t>
                      </a:r>
                      <a:r>
                        <a:rPr lang="en-US" altLang="ja-JP"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項</a:t>
                      </a:r>
                      <a:r>
                        <a:rPr lang="en-US" altLang="ja-JP"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29" marR="7729" marT="7633" marB="0" anchor="ctr">
                    <a:lnB w="12700" cap="flat" cmpd="sng" algn="ctr">
                      <a:solidFill>
                        <a:schemeClr val="tx2">
                          <a:lumMod val="60000"/>
                          <a:lumOff val="40000"/>
                        </a:schemeClr>
                      </a:solidFill>
                      <a:prstDash val="solid"/>
                      <a:round/>
                      <a:headEnd type="none" w="med" len="med"/>
                      <a:tailEnd type="none" w="med" len="med"/>
                    </a:lnB>
                    <a:noFill/>
                  </a:tcPr>
                </a:tc>
              </a:tr>
              <a:tr h="381000">
                <a:tc>
                  <a:txBody>
                    <a:bodyPr/>
                    <a:lstStyle/>
                    <a:p>
                      <a:pPr algn="l" fontAlgn="ct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④児童</a:t>
                      </a:r>
                      <a:r>
                        <a:rPr lang="ja-JP" altLang="en-US" sz="800" u="none" strike="noStrike" dirty="0">
                          <a:effectLst/>
                          <a:latin typeface="Meiryo UI" panose="020B0604030504040204" pitchFamily="50" charset="-128"/>
                          <a:ea typeface="Meiryo UI" panose="020B0604030504040204" pitchFamily="50" charset="-128"/>
                          <a:cs typeface="Meiryo UI" panose="020B0604030504040204" pitchFamily="50" charset="-128"/>
                        </a:rPr>
                        <a:t>ポルノを自己の性的好奇心を満たす</a:t>
                      </a: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目</a:t>
                      </a:r>
                      <a:endPar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的</a:t>
                      </a:r>
                      <a:r>
                        <a:rPr lang="ja-JP" altLang="en-US" sz="800" u="none" strike="noStrike" dirty="0">
                          <a:effectLst/>
                          <a:latin typeface="Meiryo UI" panose="020B0604030504040204" pitchFamily="50" charset="-128"/>
                          <a:ea typeface="Meiryo UI" panose="020B0604030504040204" pitchFamily="50" charset="-128"/>
                          <a:cs typeface="Meiryo UI" panose="020B0604030504040204" pitchFamily="50" charset="-128"/>
                        </a:rPr>
                        <a:t>で</a:t>
                      </a:r>
                      <a:r>
                        <a:rPr lang="ja-JP" altLang="en-US" sz="800" b="1" u="none" strike="noStrike" dirty="0">
                          <a:effectLst/>
                          <a:latin typeface="Meiryo UI" panose="020B0604030504040204" pitchFamily="50" charset="-128"/>
                          <a:ea typeface="Meiryo UI" panose="020B0604030504040204" pitchFamily="50" charset="-128"/>
                          <a:cs typeface="Meiryo UI" panose="020B0604030504040204" pitchFamily="50" charset="-128"/>
                        </a:rPr>
                        <a:t>所持</a:t>
                      </a:r>
                      <a:r>
                        <a:rPr lang="ja-JP" altLang="en-US" sz="800" u="none" strike="noStrike" dirty="0">
                          <a:effectLst/>
                          <a:latin typeface="Meiryo UI" panose="020B0604030504040204" pitchFamily="50" charset="-128"/>
                          <a:ea typeface="Meiryo UI" panose="020B0604030504040204" pitchFamily="50" charset="-128"/>
                          <a:cs typeface="Meiryo UI" panose="020B0604030504040204" pitchFamily="50" charset="-128"/>
                        </a:rPr>
                        <a:t>した</a:t>
                      </a: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者　　　</a:t>
                      </a:r>
                      <a:r>
                        <a:rPr lang="ja-JP" altLang="en-US"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en-US" altLang="ja-JP"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700" u="none" strike="noStrike" dirty="0">
                          <a:effectLst/>
                          <a:latin typeface="Meiryo UI" panose="020B0604030504040204" pitchFamily="50" charset="-128"/>
                          <a:ea typeface="Meiryo UI" panose="020B0604030504040204" pitchFamily="50" charset="-128"/>
                          <a:cs typeface="Meiryo UI" panose="020B0604030504040204" pitchFamily="50" charset="-128"/>
                        </a:rPr>
                        <a:t>例</a:t>
                      </a:r>
                      <a:r>
                        <a:rPr lang="en-US" altLang="ja-JP" sz="700" u="none" strike="noStrike" dirty="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700" u="none" strike="noStrike" dirty="0">
                          <a:effectLst/>
                          <a:latin typeface="Meiryo UI" panose="020B0604030504040204" pitchFamily="50" charset="-128"/>
                          <a:ea typeface="Meiryo UI" panose="020B0604030504040204" pitchFamily="50" charset="-128"/>
                          <a:cs typeface="Meiryo UI" panose="020B0604030504040204" pitchFamily="50" charset="-128"/>
                        </a:rPr>
                        <a:t>送られてきた裸の</a:t>
                      </a:r>
                      <a:r>
                        <a:rPr lang="ja-JP" altLang="en-US"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写真を自分のスマホ等で見る</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29" marR="7729" marT="7633" marB="0" anchor="ctr">
                    <a:noFill/>
                  </a:tcPr>
                </a:tc>
                <a:tc gridSpan="2" vMerge="1">
                  <a:txBody>
                    <a:bodyPr/>
                    <a:lstStyle/>
                    <a:p>
                      <a:pPr algn="ctr" fontAlgn="ctr"/>
                      <a:endParaRPr lang="ja-JP" altLang="en-US" sz="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29" marR="7729" marT="7633" marB="0" anchor="ctr">
                    <a:noFill/>
                  </a:tcPr>
                </a:tc>
                <a:tc hMerge="1" vMerge="1">
                  <a:txBody>
                    <a:bodyPr/>
                    <a:lstStyle/>
                    <a:p>
                      <a:pPr algn="ctr" fontAlgn="ctr"/>
                      <a:endParaRPr lang="ja-JP" altLang="en-US" sz="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29" marR="7729" marT="7633" marB="0" anchor="ctr">
                    <a:noFill/>
                  </a:tcPr>
                </a:tc>
                <a:tc>
                  <a:txBody>
                    <a:bodyPr/>
                    <a:lstStyle/>
                    <a:p>
                      <a:pPr marL="0" marR="0" indent="0" algn="l" defTabSz="943204" rtl="0" eaLnBrk="1" fontAlgn="ctr" latinLnBrk="0" hangingPunct="1">
                        <a:lnSpc>
                          <a:spcPct val="100000"/>
                        </a:lnSpc>
                        <a:spcBef>
                          <a:spcPts val="0"/>
                        </a:spcBef>
                        <a:spcAft>
                          <a:spcPts val="0"/>
                        </a:spcAft>
                        <a:buClrTx/>
                        <a:buSzTx/>
                        <a:buFontTx/>
                        <a:buNone/>
                        <a:tabLst/>
                        <a:defRPr/>
                      </a:pP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１年以下の懲役又は</a:t>
                      </a:r>
                      <a:r>
                        <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100</a:t>
                      </a: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万円以下の罰金</a:t>
                      </a:r>
                      <a:r>
                        <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第７条第</a:t>
                      </a:r>
                      <a:r>
                        <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項</a:t>
                      </a:r>
                      <a:r>
                        <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43204" rtl="0" eaLnBrk="1" fontAlgn="ctr" latinLnBrk="0" hangingPunct="1">
                        <a:lnSpc>
                          <a:spcPct val="100000"/>
                        </a:lnSpc>
                        <a:spcBef>
                          <a:spcPts val="0"/>
                        </a:spcBef>
                        <a:spcAft>
                          <a:spcPts val="0"/>
                        </a:spcAft>
                        <a:buClrTx/>
                        <a:buSzTx/>
                        <a:buFontTx/>
                        <a:buNone/>
                        <a:tabLst/>
                        <a:defRPr/>
                      </a:pPr>
                      <a:endPar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7729" marR="7729" marT="7633" marB="0" anchor="ctr">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noFill/>
                  </a:tcPr>
                </a:tc>
              </a:tr>
              <a:tr h="352891">
                <a:tc>
                  <a:txBody>
                    <a:bodyPr/>
                    <a:lstStyle/>
                    <a:p>
                      <a:pPr algn="l" fontAlgn="ct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⑤児童</a:t>
                      </a:r>
                      <a:r>
                        <a:rPr lang="ja-JP" altLang="en-US" sz="800" u="none" strike="noStrike" dirty="0">
                          <a:effectLst/>
                          <a:latin typeface="Meiryo UI" panose="020B0604030504040204" pitchFamily="50" charset="-128"/>
                          <a:ea typeface="Meiryo UI" panose="020B0604030504040204" pitchFamily="50" charset="-128"/>
                          <a:cs typeface="Meiryo UI" panose="020B0604030504040204" pitchFamily="50" charset="-128"/>
                        </a:rPr>
                        <a:t>ポルノを</a:t>
                      </a:r>
                      <a:r>
                        <a:rPr lang="ja-JP" altLang="en-US" sz="800" b="1" u="none" strike="noStrike" dirty="0">
                          <a:effectLst/>
                          <a:latin typeface="Meiryo UI" panose="020B0604030504040204" pitchFamily="50" charset="-128"/>
                          <a:ea typeface="Meiryo UI" panose="020B0604030504040204" pitchFamily="50" charset="-128"/>
                          <a:cs typeface="Meiryo UI" panose="020B0604030504040204" pitchFamily="50" charset="-128"/>
                        </a:rPr>
                        <a:t>不特定多数の者に提供</a:t>
                      </a:r>
                      <a:r>
                        <a:rPr lang="ja-JP" altLang="en-US" sz="800" u="none" strike="noStrike" dirty="0">
                          <a:effectLst/>
                          <a:latin typeface="Meiryo UI" panose="020B0604030504040204" pitchFamily="50" charset="-128"/>
                          <a:ea typeface="Meiryo UI" panose="020B0604030504040204" pitchFamily="50" charset="-128"/>
                          <a:cs typeface="Meiryo UI" panose="020B0604030504040204" pitchFamily="50" charset="-128"/>
                        </a:rPr>
                        <a:t>、又</a:t>
                      </a: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は</a:t>
                      </a:r>
                      <a:endPar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8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公然</a:t>
                      </a:r>
                      <a:r>
                        <a:rPr lang="ja-JP" altLang="en-US" sz="800" b="1" u="none" strike="noStrike" dirty="0">
                          <a:effectLst/>
                          <a:latin typeface="Meiryo UI" panose="020B0604030504040204" pitchFamily="50" charset="-128"/>
                          <a:ea typeface="Meiryo UI" panose="020B0604030504040204" pitchFamily="50" charset="-128"/>
                          <a:cs typeface="Meiryo UI" panose="020B0604030504040204" pitchFamily="50" charset="-128"/>
                        </a:rPr>
                        <a:t>陳列</a:t>
                      </a:r>
                      <a:r>
                        <a:rPr lang="ja-JP" altLang="en-US" sz="800" u="none" strike="noStrike" dirty="0">
                          <a:effectLst/>
                          <a:latin typeface="Meiryo UI" panose="020B0604030504040204" pitchFamily="50" charset="-128"/>
                          <a:ea typeface="Meiryo UI" panose="020B0604030504040204" pitchFamily="50" charset="-128"/>
                          <a:cs typeface="Meiryo UI" panose="020B0604030504040204" pitchFamily="50" charset="-128"/>
                        </a:rPr>
                        <a:t>した者</a:t>
                      </a:r>
                      <a:br>
                        <a:rPr lang="ja-JP" altLang="en-US" sz="800" u="none" strike="noStrike" dirty="0">
                          <a:effectLst/>
                          <a:latin typeface="Meiryo UI" panose="020B0604030504040204" pitchFamily="50" charset="-128"/>
                          <a:ea typeface="Meiryo UI" panose="020B0604030504040204" pitchFamily="50" charset="-128"/>
                          <a:cs typeface="Meiryo UI" panose="020B0604030504040204" pitchFamily="50" charset="-128"/>
                        </a:rPr>
                      </a:b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700" u="none" strike="noStrike" dirty="0">
                          <a:effectLst/>
                          <a:latin typeface="Meiryo UI" panose="020B0604030504040204" pitchFamily="50" charset="-128"/>
                          <a:ea typeface="Meiryo UI" panose="020B0604030504040204" pitchFamily="50" charset="-128"/>
                          <a:cs typeface="Meiryo UI" panose="020B0604030504040204" pitchFamily="50" charset="-128"/>
                        </a:rPr>
                        <a:t>例</a:t>
                      </a:r>
                      <a:r>
                        <a:rPr lang="en-US" altLang="ja-JP" sz="700" u="none" strike="noStrike" dirty="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700" u="none" strike="noStrike" dirty="0">
                          <a:effectLst/>
                          <a:latin typeface="Meiryo UI" panose="020B0604030504040204" pitchFamily="50" charset="-128"/>
                          <a:ea typeface="Meiryo UI" panose="020B0604030504040204" pitchFamily="50" charset="-128"/>
                          <a:cs typeface="Meiryo UI" panose="020B0604030504040204" pitchFamily="50" charset="-128"/>
                        </a:rPr>
                        <a:t>裸の写真を他者に</a:t>
                      </a:r>
                      <a:r>
                        <a:rPr lang="ja-JP" altLang="en-US"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転送する、</a:t>
                      </a:r>
                      <a:r>
                        <a:rPr lang="ja-JP" altLang="en-US" sz="700" u="none" strike="noStrike" dirty="0">
                          <a:effectLst/>
                          <a:latin typeface="Meiryo UI" panose="020B0604030504040204" pitchFamily="50" charset="-128"/>
                          <a:ea typeface="Meiryo UI" panose="020B0604030504040204" pitchFamily="50" charset="-128"/>
                          <a:cs typeface="Meiryo UI" panose="020B0604030504040204" pitchFamily="50" charset="-128"/>
                        </a:rPr>
                        <a:t>サイトに</a:t>
                      </a:r>
                      <a:r>
                        <a:rPr lang="ja-JP" altLang="en-US" sz="7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掲載する</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29" marR="7729" marT="7633" marB="0" anchor="ctr">
                    <a:noFill/>
                  </a:tcPr>
                </a:tc>
                <a:tc gridSpan="2" vMerge="1">
                  <a:txBody>
                    <a:bodyPr/>
                    <a:lstStyle/>
                    <a:p>
                      <a:pPr algn="ctr" fontAlgn="ctr"/>
                      <a:endParaRPr lang="ja-JP" altLang="en-US" sz="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29" marR="7729" marT="7633" marB="0" anchor="ctr">
                    <a:noFill/>
                  </a:tcPr>
                </a:tc>
                <a:tc hMerge="1" vMerge="1">
                  <a:txBody>
                    <a:bodyPr/>
                    <a:lstStyle/>
                    <a:p>
                      <a:pPr algn="ctr" fontAlgn="ctr"/>
                      <a:endParaRPr lang="ja-JP" altLang="en-US" sz="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29" marR="7729" marT="7633" marB="0" anchor="ctr">
                    <a:noFill/>
                  </a:tcPr>
                </a:tc>
                <a:tc>
                  <a:txBody>
                    <a:bodyPr/>
                    <a:lstStyle/>
                    <a:p>
                      <a:pPr marL="0" marR="0" indent="0" algn="l" defTabSz="943204" rtl="0" eaLnBrk="1" fontAlgn="ctr" latinLnBrk="0" hangingPunct="1">
                        <a:lnSpc>
                          <a:spcPct val="100000"/>
                        </a:lnSpc>
                        <a:spcBef>
                          <a:spcPts val="0"/>
                        </a:spcBef>
                        <a:spcAft>
                          <a:spcPts val="0"/>
                        </a:spcAft>
                        <a:buClrTx/>
                        <a:buSzTx/>
                        <a:buFontTx/>
                        <a:buNone/>
                        <a:tabLst/>
                        <a:defRPr/>
                      </a:pP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５年以下の懲役又は</a:t>
                      </a:r>
                      <a:r>
                        <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500</a:t>
                      </a: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万円以下の罰金</a:t>
                      </a:r>
                      <a:r>
                        <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第７条第</a:t>
                      </a:r>
                      <a:r>
                        <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6</a:t>
                      </a: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項</a:t>
                      </a:r>
                      <a:r>
                        <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43204" rtl="0" eaLnBrk="1" fontAlgn="ctr" latinLnBrk="0" hangingPunct="1">
                        <a:lnSpc>
                          <a:spcPct val="100000"/>
                        </a:lnSpc>
                        <a:spcBef>
                          <a:spcPts val="0"/>
                        </a:spcBef>
                        <a:spcAft>
                          <a:spcPts val="0"/>
                        </a:spcAft>
                        <a:buClrTx/>
                        <a:buSzTx/>
                        <a:buFontTx/>
                        <a:buNone/>
                        <a:tabLst/>
                        <a:defRPr/>
                      </a:pPr>
                      <a:endParaRPr lang="en-US" altLang="ja-JP"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7729" marR="7729" marT="7633" marB="0" anchor="ctr">
                    <a:lnT w="12700" cap="flat" cmpd="sng" algn="ctr">
                      <a:solidFill>
                        <a:schemeClr val="tx2">
                          <a:lumMod val="60000"/>
                          <a:lumOff val="40000"/>
                        </a:schemeClr>
                      </a:solidFill>
                      <a:prstDash val="solid"/>
                      <a:round/>
                      <a:headEnd type="none" w="med" len="med"/>
                      <a:tailEnd type="none" w="med" len="med"/>
                    </a:lnT>
                    <a:noFill/>
                  </a:tcPr>
                </a:tc>
              </a:tr>
              <a:tr h="179465">
                <a:tc>
                  <a:txBody>
                    <a:bodyPr/>
                    <a:lstStyle/>
                    <a:p>
                      <a:pPr algn="l" fontAlgn="ctr"/>
                      <a:r>
                        <a:rPr lang="ja-JP" altLang="en-US" sz="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⑥その他</a:t>
                      </a:r>
                      <a:endParaRPr lang="ja-JP" altLang="en-US" sz="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29" marR="7729" marT="7633" marB="0" anchor="ctr">
                    <a:noFill/>
                  </a:tcPr>
                </a:tc>
                <a:tc>
                  <a:txBody>
                    <a:bodyPr/>
                    <a:lstStyle/>
                    <a:p>
                      <a:pPr algn="ctr" fontAlgn="ctr"/>
                      <a:r>
                        <a:rPr lang="ja-JP" altLang="en-US" sz="1000" b="0" i="0" u="none" strike="noStrike" dirty="0" err="1"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ー</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29" marR="7729" marT="7633" marB="0" anchor="ctr">
                    <a:noFill/>
                  </a:tcPr>
                </a:tc>
                <a:tc>
                  <a:txBody>
                    <a:bodyPr/>
                    <a:lstStyle/>
                    <a:p>
                      <a:pPr algn="ctr" fontAlgn="ctr"/>
                      <a:r>
                        <a:rPr lang="ja-JP" altLang="en-US" sz="1000" b="0" i="0" u="none" strike="noStrike" dirty="0" err="1"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ー</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29" marR="7729" marT="7633" marB="0" anchor="ctr"/>
                </a:tc>
                <a:tc>
                  <a:txBody>
                    <a:bodyPr/>
                    <a:lstStyle/>
                    <a:p>
                      <a:pPr marL="0" marR="0" indent="0" algn="l" defTabSz="943204" rtl="0" eaLnBrk="1" fontAlgn="b" latinLnBrk="0" hangingPunct="1">
                        <a:lnSpc>
                          <a:spcPct val="100000"/>
                        </a:lnSpc>
                        <a:spcBef>
                          <a:spcPts val="0"/>
                        </a:spcBef>
                        <a:spcAft>
                          <a:spcPts val="0"/>
                        </a:spcAft>
                        <a:buClrTx/>
                        <a:buSzTx/>
                        <a:buFontTx/>
                        <a:buNone/>
                        <a:tabLst/>
                        <a:defRPr/>
                      </a:pPr>
                      <a:r>
                        <a:rPr lang="ja-JP" altLang="en-US" sz="800" u="none" strike="noStrike" spc="-90" baseline="0" dirty="0">
                          <a:effectLst/>
                          <a:latin typeface="Meiryo UI" panose="020B0604030504040204" pitchFamily="50" charset="-128"/>
                          <a:ea typeface="Meiryo UI" panose="020B0604030504040204" pitchFamily="50" charset="-128"/>
                          <a:cs typeface="Meiryo UI" panose="020B0604030504040204" pitchFamily="50" charset="-128"/>
                        </a:rPr>
                        <a:t>インターネットの利用に係る事業者の</a:t>
                      </a:r>
                      <a:r>
                        <a:rPr lang="ja-JP" altLang="en-US" sz="800" u="none" strike="noStrike" spc="-90" baseline="0" dirty="0" smtClean="0">
                          <a:effectLst/>
                          <a:latin typeface="Meiryo UI" panose="020B0604030504040204" pitchFamily="50" charset="-128"/>
                          <a:ea typeface="Meiryo UI" panose="020B0604030504040204" pitchFamily="50" charset="-128"/>
                          <a:cs typeface="Meiryo UI" panose="020B0604030504040204" pitchFamily="50" charset="-128"/>
                        </a:rPr>
                        <a:t>努力義務を規定</a:t>
                      </a:r>
                      <a:r>
                        <a:rPr lang="en-US" altLang="ja-JP" sz="800" u="none" strike="noStrike" spc="-90" baseline="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800" u="none" strike="noStrike" spc="-90" baseline="0" dirty="0" smtClean="0">
                          <a:effectLst/>
                          <a:latin typeface="Meiryo UI" panose="020B0604030504040204" pitchFamily="50" charset="-128"/>
                          <a:ea typeface="Meiryo UI" panose="020B0604030504040204" pitchFamily="50" charset="-128"/>
                          <a:cs typeface="Meiryo UI" panose="020B0604030504040204" pitchFamily="50" charset="-128"/>
                        </a:rPr>
                        <a:t>児童ポルノの送信を防止する技術的な対策</a:t>
                      </a:r>
                      <a:r>
                        <a:rPr lang="en-US" altLang="ja-JP" sz="800" u="none" strike="noStrike" spc="-90" baseline="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ja-JP" altLang="en-US" sz="800" b="0" i="0" u="none" strike="noStrike" spc="-90"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29" marR="7729" marT="7633" marB="0" anchor="ctr">
                    <a:noFill/>
                  </a:tcPr>
                </a:tc>
              </a:tr>
            </a:tbl>
          </a:graphicData>
        </a:graphic>
      </p:graphicFrame>
      <p:sp>
        <p:nvSpPr>
          <p:cNvPr id="13" name="角丸四角形 12"/>
          <p:cNvSpPr/>
          <p:nvPr/>
        </p:nvSpPr>
        <p:spPr>
          <a:xfrm>
            <a:off x="16116" y="5598503"/>
            <a:ext cx="3600000" cy="190800"/>
          </a:xfrm>
          <a:prstGeom prst="roundRect">
            <a:avLst>
              <a:gd name="adj" fmla="val 30218"/>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4320" tIns="47160" rIns="94320" bIns="47160" rtlCol="0" anchor="ct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３</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．自画撮り被害防止に向けた府の取組</a:t>
            </a:r>
            <a:endParaRPr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5220964" y="329899"/>
            <a:ext cx="4406223" cy="1919363"/>
          </a:xfrm>
          <a:prstGeom prst="rect">
            <a:avLst/>
          </a:prstGeom>
          <a:noFill/>
          <a:ln w="9525">
            <a:solidFill>
              <a:schemeClr val="accent1"/>
            </a:solidFill>
          </a:ln>
        </p:spPr>
        <p:txBody>
          <a:bodyPr wrap="square" lIns="36000" tIns="36000" rIns="36000" bIns="36000" rtlCol="0">
            <a:spAutoFit/>
          </a:bodyPr>
          <a:lstStyle/>
          <a:p>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103797" y="5822856"/>
            <a:ext cx="9523391" cy="1231106"/>
          </a:xfrm>
          <a:prstGeom prst="rect">
            <a:avLst/>
          </a:prstGeom>
          <a:noFill/>
          <a:ln w="9525">
            <a:solidFill>
              <a:schemeClr val="accent1"/>
            </a:solidFill>
          </a:ln>
        </p:spPr>
        <p:txBody>
          <a:bodyPr wrap="square" lIns="0" tIns="0" rIns="0" bIns="0" rtlCol="0" anchor="ctr">
            <a:spAutoFit/>
          </a:bodyPr>
          <a:lstStyle/>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◆教育・啓発の充実</a:t>
            </a:r>
          </a:p>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・これまでの取組を引き続き実施することと併せて、学校</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等における教育・啓発の充実を図るため、具体的な被害事例を盛り込んだ啓発</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ツール</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動画を含む教材）を新たに作成</a:t>
            </a:r>
          </a:p>
          <a:p>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◆国</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への</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要望活動</a:t>
            </a: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要望項目　児童</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ポルノ等の自画撮り被害から青少年を守る施策の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充実</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①</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更なる規制等の検討、②コミュニティサイト対策</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・要望種別　①単独</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要望</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H30.3.29</a:t>
            </a:r>
            <a:r>
              <a:rPr lang="ja-JP" altLang="en-US" sz="800" dirty="0" err="1"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内閣府・総務省・法務省・警察庁に要望</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）、②国の施策並びに予算に関する要望（最重点項目）</a:t>
            </a:r>
            <a:r>
              <a:rPr lang="en-US" altLang="ja-JP" sz="800" spc="-90" dirty="0" smtClean="0">
                <a:latin typeface="Meiryo UI" panose="020B0604030504040204" pitchFamily="50" charset="-128"/>
                <a:ea typeface="Meiryo UI" panose="020B0604030504040204" pitchFamily="50" charset="-128"/>
                <a:cs typeface="Meiryo UI" panose="020B0604030504040204" pitchFamily="50" charset="-128"/>
              </a:rPr>
              <a:t>(H30.6</a:t>
            </a:r>
            <a:r>
              <a:rPr lang="ja-JP" altLang="en-US" sz="800" spc="-90" dirty="0" smtClean="0">
                <a:latin typeface="Meiryo UI" panose="020B0604030504040204" pitchFamily="50" charset="-128"/>
                <a:ea typeface="Meiryo UI" panose="020B0604030504040204" pitchFamily="50" charset="-128"/>
                <a:cs typeface="Meiryo UI" panose="020B0604030504040204" pitchFamily="50" charset="-128"/>
              </a:rPr>
              <a:t>末</a:t>
            </a:r>
            <a:r>
              <a:rPr lang="en-US" altLang="ja-JP" sz="800" spc="-9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800" spc="-9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③近畿</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ブロック</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知事会議</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(H30.7)</a:t>
            </a:r>
            <a:r>
              <a:rPr lang="ja-JP" altLang="en-US" sz="800" dirty="0" err="1"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④全国知事会（協議中）（</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H30.8</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（参考）大阪府議会　いわゆる「自画撮り被害」防止のための法規制等を求める意見書</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(H30.3.23)</a:t>
            </a:r>
          </a:p>
          <a:p>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◆更なる対策の検討</a:t>
            </a: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・自画撮り被害をはじめ、</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SNS</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等に起因した青少年の性被害防止のための一段の対策について検討</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p:cNvSpPr txBox="1"/>
          <p:nvPr/>
        </p:nvSpPr>
        <p:spPr>
          <a:xfrm>
            <a:off x="6350635" y="5945966"/>
            <a:ext cx="3164287" cy="984885"/>
          </a:xfrm>
          <a:prstGeom prst="rect">
            <a:avLst/>
          </a:prstGeom>
          <a:noFill/>
          <a:ln w="9525">
            <a:solidFill>
              <a:schemeClr val="accent1"/>
            </a:solidFill>
            <a:prstDash val="sysDot"/>
          </a:ln>
        </p:spPr>
        <p:txBody>
          <a:bodyPr wrap="square" lIns="0" tIns="0" rIns="0" bIns="0"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自画撮り被害防止に向けた更なる規制に関し考えられる主な課題＞</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インターネット上</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のやり取りを地域限定の条例で規制することには限界が</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ある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個</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人間の通信を規制すること</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通信</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の秘密やプライバシー保護の観点</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から</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慎重な検討</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が必要ではない</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児童</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ポルノ</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禁止法</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が処罰対象としている</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製造</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や提供</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等</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の行為と関連した</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行</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為</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要求行為）</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新たに処罰対象とする</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こと</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については、</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法律</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レベル</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で</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整理</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する</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必要があるので</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はないか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73151" y="1116746"/>
            <a:ext cx="5005388" cy="923330"/>
          </a:xfrm>
          <a:prstGeom prst="rect">
            <a:avLst/>
          </a:prstGeom>
          <a:noFill/>
          <a:ln w="9525">
            <a:noFill/>
          </a:ln>
        </p:spPr>
        <p:txBody>
          <a:bodyPr wrap="square" lIns="0" tIns="0" rIns="0" bIns="0" rtlCol="0">
            <a:spAutoFit/>
          </a:bodyPr>
          <a:lstStyle/>
          <a:p>
            <a:pPr>
              <a:lnSpc>
                <a:spcPts val="1200"/>
              </a:lnSpc>
            </a:pP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被害事例</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警察庁</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ホームページ</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より  </a:t>
            </a:r>
            <a:r>
              <a:rPr lang="ja-JP" altLang="en-US" sz="7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8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年５月から</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年１月までの間、</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46</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歳の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男が、</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男性モデルの写真を使い、偽名で男子大学生</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になりすまし、</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コミュニティサイト</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で知り合った女子中学生ら６人に裸の画像を送信させた。</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北海道</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a:lnSpc>
                <a:spcPts val="12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年２月、</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34</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歳の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男が、</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女子中学生になりすまし、コミュニティサイトで知り合った女子小学生</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に悩みを相談する</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などして年齢</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の近い同性と誤信させ</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、裸</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の画像を送信させた</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兵庫県</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⇒いずれも、児童ポルノ禁止法</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違反</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製造罪</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で検挙</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下矢印 5"/>
          <p:cNvSpPr/>
          <p:nvPr/>
        </p:nvSpPr>
        <p:spPr>
          <a:xfrm>
            <a:off x="16116" y="2664347"/>
            <a:ext cx="252413" cy="2592288"/>
          </a:xfrm>
          <a:prstGeom prst="downArrow">
            <a:avLst>
              <a:gd name="adj1" fmla="val 50000"/>
              <a:gd name="adj2" fmla="val 66578"/>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94320" tIns="47160" rIns="94320" bIns="47160" rtlCol="0" anchor="ctr"/>
          <a:lstStyle/>
          <a:p>
            <a:pPr algn="ctr"/>
            <a:r>
              <a:rPr kumimoji="1" lang="ja-JP" altLang="en-US" sz="800" dirty="0" smtClean="0">
                <a:latin typeface="Meiryo UI" panose="020B0604030504040204" pitchFamily="50" charset="-128"/>
                <a:ea typeface="Meiryo UI" panose="020B0604030504040204" pitchFamily="50" charset="-128"/>
                <a:cs typeface="Meiryo UI" panose="020B0604030504040204" pitchFamily="50" charset="-128"/>
              </a:rPr>
              <a:t>自画撮り被害の流れ</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474" y="3968485"/>
            <a:ext cx="3872742" cy="1088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正方形/長方形 23"/>
          <p:cNvSpPr/>
          <p:nvPr/>
        </p:nvSpPr>
        <p:spPr>
          <a:xfrm>
            <a:off x="8605341" y="58522"/>
            <a:ext cx="909582" cy="1755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lstStyle/>
          <a:p>
            <a:pPr algn="ctr">
              <a:lnSpc>
                <a:spcPts val="700"/>
              </a:lnSpc>
            </a:pP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総会</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p:nvPr/>
        </p:nvSpPr>
        <p:spPr>
          <a:xfrm>
            <a:off x="5728703" y="880076"/>
            <a:ext cx="829324" cy="13057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r>
              <a:rPr kumimoji="1" lang="ja-JP" altLang="en-US" sz="600" dirty="0" smtClean="0"/>
              <a:t>自画撮り被害児童数</a:t>
            </a:r>
            <a:endParaRPr kumimoji="1" lang="ja-JP" altLang="en-US" sz="600" dirty="0"/>
          </a:p>
        </p:txBody>
      </p:sp>
      <p:sp>
        <p:nvSpPr>
          <p:cNvPr id="25" name="テキスト ボックス 24"/>
          <p:cNvSpPr txBox="1"/>
          <p:nvPr/>
        </p:nvSpPr>
        <p:spPr>
          <a:xfrm>
            <a:off x="156400" y="2449595"/>
            <a:ext cx="9609371" cy="123111"/>
          </a:xfrm>
          <a:prstGeom prst="rect">
            <a:avLst/>
          </a:prstGeom>
          <a:noFill/>
          <a:ln w="6350">
            <a:noFill/>
            <a:prstDash val="sysDot"/>
          </a:ln>
        </p:spPr>
        <p:txBody>
          <a:bodyPr wrap="square" lIns="0" tIns="0" rIns="0" bIns="0" rtlCol="0">
            <a:spAutoFit/>
          </a:bodyPr>
          <a:lstStyle/>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東京都</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及び兵庫県が青少年条例を改正し、児童ポルノの提供を求める行為の禁止規定を</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追加（京都府</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が、兵庫県と同様の条例改正案を</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月府議会に提出</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予定）</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9" name="グラフ 28"/>
          <p:cNvGraphicFramePr>
            <a:graphicFrameLocks/>
          </p:cNvGraphicFramePr>
          <p:nvPr>
            <p:extLst>
              <p:ext uri="{D42A27DB-BD31-4B8C-83A1-F6EECF244321}">
                <p14:modId xmlns:p14="http://schemas.microsoft.com/office/powerpoint/2010/main" val="4116216749"/>
              </p:ext>
            </p:extLst>
          </p:nvPr>
        </p:nvGraphicFramePr>
        <p:xfrm>
          <a:off x="7813252" y="393671"/>
          <a:ext cx="1908597" cy="1646574"/>
        </p:xfrm>
        <a:graphic>
          <a:graphicData uri="http://schemas.openxmlformats.org/drawingml/2006/chart">
            <c:chart xmlns:c="http://schemas.openxmlformats.org/drawingml/2006/chart" xmlns:r="http://schemas.openxmlformats.org/officeDocument/2006/relationships" r:id="rId3"/>
          </a:graphicData>
        </a:graphic>
      </p:graphicFrame>
      <p:sp>
        <p:nvSpPr>
          <p:cNvPr id="5" name="正方形/長方形 4"/>
          <p:cNvSpPr/>
          <p:nvPr/>
        </p:nvSpPr>
        <p:spPr>
          <a:xfrm>
            <a:off x="5436989" y="364023"/>
            <a:ext cx="2495788" cy="20941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lnSpc>
                <a:spcPts val="600"/>
              </a:lnSpc>
            </a:pPr>
            <a:r>
              <a:rPr kumimoji="1" lang="en-US" altLang="ja-JP" sz="800" b="1" dirty="0" smtClean="0"/>
              <a:t>【</a:t>
            </a:r>
            <a:r>
              <a:rPr kumimoji="1" lang="ja-JP" altLang="en-US" sz="800" b="1" dirty="0" smtClean="0"/>
              <a:t>児童ポルノ事件</a:t>
            </a:r>
            <a:r>
              <a:rPr lang="en-US" altLang="ja-JP" sz="800" b="1" dirty="0" smtClean="0"/>
              <a:t>】</a:t>
            </a:r>
            <a:r>
              <a:rPr lang="ja-JP" altLang="en-US" sz="800" b="1" dirty="0" smtClean="0"/>
              <a:t>自画撮り被害に遭った児童の推移</a:t>
            </a:r>
            <a:r>
              <a:rPr lang="en-US" altLang="ja-JP" sz="600" dirty="0" smtClean="0"/>
              <a:t>(</a:t>
            </a:r>
            <a:r>
              <a:rPr lang="ja-JP" altLang="en-US" sz="600" dirty="0" smtClean="0"/>
              <a:t>人）</a:t>
            </a:r>
            <a:endParaRPr kumimoji="1" lang="ja-JP" altLang="en-US" sz="700" b="1" dirty="0"/>
          </a:p>
        </p:txBody>
      </p:sp>
      <p:sp>
        <p:nvSpPr>
          <p:cNvPr id="30" name="テキスト ボックス 29"/>
          <p:cNvSpPr txBox="1"/>
          <p:nvPr/>
        </p:nvSpPr>
        <p:spPr>
          <a:xfrm>
            <a:off x="6038219" y="2098592"/>
            <a:ext cx="3398266" cy="107722"/>
          </a:xfrm>
          <a:prstGeom prst="rect">
            <a:avLst/>
          </a:prstGeom>
          <a:noFill/>
          <a:ln w="9525">
            <a:noFill/>
          </a:ln>
        </p:spPr>
        <p:txBody>
          <a:bodyPr wrap="square" lIns="0" tIns="0" rIns="0" bIns="0" rtlCol="0">
            <a:spAutoFit/>
          </a:bodyPr>
          <a:lstStyle/>
          <a:p>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警察庁ホームページ「</a:t>
            </a: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STOP!</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子供の性被害」児童ポルノ事件統計データより </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5817521" y="1662935"/>
            <a:ext cx="829324" cy="13057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smtClean="0"/>
              <a:t>うちコミュニティサイト起因</a:t>
            </a:r>
            <a:endParaRPr kumimoji="1" lang="ja-JP" altLang="en-US" sz="600" dirty="0"/>
          </a:p>
        </p:txBody>
      </p:sp>
      <p:graphicFrame>
        <p:nvGraphicFramePr>
          <p:cNvPr id="36" name="グラフ 35"/>
          <p:cNvGraphicFramePr>
            <a:graphicFrameLocks/>
          </p:cNvGraphicFramePr>
          <p:nvPr>
            <p:extLst>
              <p:ext uri="{D42A27DB-BD31-4B8C-83A1-F6EECF244321}">
                <p14:modId xmlns:p14="http://schemas.microsoft.com/office/powerpoint/2010/main" val="918123151"/>
              </p:ext>
            </p:extLst>
          </p:nvPr>
        </p:nvGraphicFramePr>
        <p:xfrm>
          <a:off x="5220965" y="370024"/>
          <a:ext cx="2836464" cy="1879237"/>
        </p:xfrm>
        <a:graphic>
          <a:graphicData uri="http://schemas.openxmlformats.org/drawingml/2006/chart">
            <c:chart xmlns:c="http://schemas.openxmlformats.org/drawingml/2006/chart" xmlns:r="http://schemas.openxmlformats.org/officeDocument/2006/relationships" r:id="rId4"/>
          </a:graphicData>
        </a:graphic>
      </p:graphicFrame>
      <p:cxnSp>
        <p:nvCxnSpPr>
          <p:cNvPr id="8" name="直線コネクタ 7"/>
          <p:cNvCxnSpPr/>
          <p:nvPr/>
        </p:nvCxnSpPr>
        <p:spPr>
          <a:xfrm>
            <a:off x="6350635" y="1010646"/>
            <a:ext cx="0" cy="21354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flipH="1">
            <a:off x="6301085" y="1440210"/>
            <a:ext cx="49550" cy="222725"/>
          </a:xfrm>
          <a:prstGeom prst="line">
            <a:avLst/>
          </a:prstGeom>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6684883" y="1708736"/>
            <a:ext cx="1052469" cy="16953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kumimoji="1" lang="ja-JP" altLang="en-US" sz="600" dirty="0" smtClean="0"/>
              <a:t>大阪府の自画撮り被害児童数</a:t>
            </a:r>
            <a:endParaRPr kumimoji="1" lang="ja-JP" altLang="en-US" sz="600" dirty="0"/>
          </a:p>
        </p:txBody>
      </p:sp>
    </p:spTree>
    <p:extLst>
      <p:ext uri="{BB962C8B-B14F-4D97-AF65-F5344CB8AC3E}">
        <p14:creationId xmlns:p14="http://schemas.microsoft.com/office/powerpoint/2010/main" val="34317729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4902</TotalTime>
  <Words>522</Words>
  <Application>Microsoft Office PowerPoint</Application>
  <PresentationFormat>ユーザー設定</PresentationFormat>
  <Paragraphs>109</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450</cp:revision>
  <cp:lastPrinted>2018-06-22T10:34:00Z</cp:lastPrinted>
  <dcterms:created xsi:type="dcterms:W3CDTF">2017-07-04T02:37:51Z</dcterms:created>
  <dcterms:modified xsi:type="dcterms:W3CDTF">2018-09-20T07:20:15Z</dcterms:modified>
</cp:coreProperties>
</file>