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9" r:id="rId2"/>
  </p:sldIdLst>
  <p:sldSz cx="9901238" cy="7200900"/>
  <p:notesSz cx="6807200" cy="9939338"/>
  <p:defaultTextStyle>
    <a:defPPr>
      <a:defRPr lang="ja-JP"/>
    </a:defPPr>
    <a:lvl1pPr marL="0" algn="l" defTabSz="943204" rtl="0" eaLnBrk="1" latinLnBrk="0" hangingPunct="1">
      <a:defRPr kumimoji="1" sz="1900" kern="1200">
        <a:solidFill>
          <a:schemeClr val="tx1"/>
        </a:solidFill>
        <a:latin typeface="+mn-lt"/>
        <a:ea typeface="+mn-ea"/>
        <a:cs typeface="+mn-cs"/>
      </a:defRPr>
    </a:lvl1pPr>
    <a:lvl2pPr marL="471602" algn="l" defTabSz="943204" rtl="0" eaLnBrk="1" latinLnBrk="0" hangingPunct="1">
      <a:defRPr kumimoji="1" sz="1900" kern="1200">
        <a:solidFill>
          <a:schemeClr val="tx1"/>
        </a:solidFill>
        <a:latin typeface="+mn-lt"/>
        <a:ea typeface="+mn-ea"/>
        <a:cs typeface="+mn-cs"/>
      </a:defRPr>
    </a:lvl2pPr>
    <a:lvl3pPr marL="943204" algn="l" defTabSz="943204" rtl="0" eaLnBrk="1" latinLnBrk="0" hangingPunct="1">
      <a:defRPr kumimoji="1" sz="1900" kern="1200">
        <a:solidFill>
          <a:schemeClr val="tx1"/>
        </a:solidFill>
        <a:latin typeface="+mn-lt"/>
        <a:ea typeface="+mn-ea"/>
        <a:cs typeface="+mn-cs"/>
      </a:defRPr>
    </a:lvl3pPr>
    <a:lvl4pPr marL="1414805" algn="l" defTabSz="943204" rtl="0" eaLnBrk="1" latinLnBrk="0" hangingPunct="1">
      <a:defRPr kumimoji="1" sz="1900" kern="1200">
        <a:solidFill>
          <a:schemeClr val="tx1"/>
        </a:solidFill>
        <a:latin typeface="+mn-lt"/>
        <a:ea typeface="+mn-ea"/>
        <a:cs typeface="+mn-cs"/>
      </a:defRPr>
    </a:lvl4pPr>
    <a:lvl5pPr marL="1886407" algn="l" defTabSz="943204" rtl="0" eaLnBrk="1" latinLnBrk="0" hangingPunct="1">
      <a:defRPr kumimoji="1" sz="1900" kern="1200">
        <a:solidFill>
          <a:schemeClr val="tx1"/>
        </a:solidFill>
        <a:latin typeface="+mn-lt"/>
        <a:ea typeface="+mn-ea"/>
        <a:cs typeface="+mn-cs"/>
      </a:defRPr>
    </a:lvl5pPr>
    <a:lvl6pPr marL="2358009" algn="l" defTabSz="943204" rtl="0" eaLnBrk="1" latinLnBrk="0" hangingPunct="1">
      <a:defRPr kumimoji="1" sz="1900" kern="1200">
        <a:solidFill>
          <a:schemeClr val="tx1"/>
        </a:solidFill>
        <a:latin typeface="+mn-lt"/>
        <a:ea typeface="+mn-ea"/>
        <a:cs typeface="+mn-cs"/>
      </a:defRPr>
    </a:lvl6pPr>
    <a:lvl7pPr marL="2829611" algn="l" defTabSz="943204" rtl="0" eaLnBrk="1" latinLnBrk="0" hangingPunct="1">
      <a:defRPr kumimoji="1" sz="1900" kern="1200">
        <a:solidFill>
          <a:schemeClr val="tx1"/>
        </a:solidFill>
        <a:latin typeface="+mn-lt"/>
        <a:ea typeface="+mn-ea"/>
        <a:cs typeface="+mn-cs"/>
      </a:defRPr>
    </a:lvl7pPr>
    <a:lvl8pPr marL="3301213" algn="l" defTabSz="943204" rtl="0" eaLnBrk="1" latinLnBrk="0" hangingPunct="1">
      <a:defRPr kumimoji="1" sz="1900" kern="1200">
        <a:solidFill>
          <a:schemeClr val="tx1"/>
        </a:solidFill>
        <a:latin typeface="+mn-lt"/>
        <a:ea typeface="+mn-ea"/>
        <a:cs typeface="+mn-cs"/>
      </a:defRPr>
    </a:lvl8pPr>
    <a:lvl9pPr marL="3772814" algn="l" defTabSz="943204" rtl="0" eaLnBrk="1" latinLnBrk="0" hangingPunct="1">
      <a:defRPr kumimoji="1" sz="1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5E8B"/>
    <a:srgbClr val="D84C7E"/>
    <a:srgbClr val="D64E9C"/>
    <a:srgbClr val="D64691"/>
    <a:srgbClr val="E21C84"/>
    <a:srgbClr val="FAEA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82" autoAdjust="0"/>
    <p:restoredTop sz="91166" autoAdjust="0"/>
  </p:normalViewPr>
  <p:slideViewPr>
    <p:cSldViewPr>
      <p:cViewPr>
        <p:scale>
          <a:sx n="130" d="100"/>
          <a:sy n="130" d="100"/>
        </p:scale>
        <p:origin x="786" y="-48"/>
      </p:cViewPr>
      <p:guideLst>
        <p:guide orient="horz" pos="2269"/>
        <p:guide pos="311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a:t>H29</a:t>
            </a:r>
            <a:r>
              <a:rPr lang="ja-JP" sz="800"/>
              <a:t>罪種別の被害児童数の割合</a:t>
            </a:r>
            <a:r>
              <a:rPr lang="en-US" sz="800"/>
              <a:t>(SNS)</a:t>
            </a:r>
            <a:endParaRPr lang="ja-JP" sz="800"/>
          </a:p>
        </c:rich>
      </c:tx>
      <c:layout>
        <c:manualLayout>
          <c:xMode val="edge"/>
          <c:yMode val="edge"/>
          <c:x val="0.14124567474048444"/>
          <c:y val="1.937984496124031E-2"/>
        </c:manualLayout>
      </c:layout>
      <c:overlay val="0"/>
    </c:title>
    <c:autoTitleDeleted val="0"/>
    <c:plotArea>
      <c:layout>
        <c:manualLayout>
          <c:layoutTarget val="inner"/>
          <c:xMode val="edge"/>
          <c:yMode val="edge"/>
          <c:x val="0.15201220864752094"/>
          <c:y val="0.15726812643613874"/>
          <c:w val="0.78170241095789339"/>
          <c:h val="0.84273164261383737"/>
        </c:manualLayout>
      </c:layout>
      <c:pieChart>
        <c:varyColors val="1"/>
        <c:ser>
          <c:idx val="0"/>
          <c:order val="0"/>
          <c:dLbls>
            <c:dLbl>
              <c:idx val="0"/>
              <c:layout>
                <c:manualLayout>
                  <c:x val="-0.16163221087926749"/>
                  <c:y val="0.25229157469230484"/>
                </c:manualLayout>
              </c:layout>
              <c:tx>
                <c:rich>
                  <a:bodyPr/>
                  <a:lstStyle/>
                  <a:p>
                    <a:r>
                      <a:rPr lang="ja-JP" sz="600"/>
                      <a:t>淫行</a:t>
                    </a:r>
                    <a:r>
                      <a:rPr lang="en-US" sz="600"/>
                      <a:t>(</a:t>
                    </a:r>
                    <a:r>
                      <a:rPr lang="ja-JP" sz="600"/>
                      <a:t>青少年育成条例）</a:t>
                    </a:r>
                    <a:r>
                      <a:rPr lang="en-US" sz="600"/>
                      <a:t> 702</a:t>
                    </a:r>
                    <a:r>
                      <a:rPr lang="ja-JP" sz="600"/>
                      <a:t>人</a:t>
                    </a:r>
                    <a:r>
                      <a:rPr lang="en-US" sz="600"/>
                      <a:t> , 38.7%</a:t>
                    </a:r>
                    <a:endParaRPr lang="ja-JP"/>
                  </a:p>
                </c:rich>
              </c:tx>
              <c:showLegendKey val="0"/>
              <c:showVal val="1"/>
              <c:showCatName val="1"/>
              <c:showSerName val="0"/>
              <c:showPercent val="1"/>
              <c:showBubbleSize val="0"/>
            </c:dLbl>
            <c:dLbl>
              <c:idx val="1"/>
              <c:layout/>
              <c:tx>
                <c:rich>
                  <a:bodyPr/>
                  <a:lstStyle/>
                  <a:p>
                    <a:r>
                      <a:rPr lang="ja-JP" sz="600"/>
                      <a:t>児童ポルノ</a:t>
                    </a:r>
                    <a:endParaRPr lang="en-US" sz="600"/>
                  </a:p>
                  <a:p>
                    <a:r>
                      <a:rPr lang="en-US" sz="600"/>
                      <a:t> 570</a:t>
                    </a:r>
                    <a:r>
                      <a:rPr lang="ja-JP" sz="600"/>
                      <a:t>人</a:t>
                    </a:r>
                    <a:r>
                      <a:rPr lang="en-US" sz="600"/>
                      <a:t> , 31.4%</a:t>
                    </a:r>
                    <a:endParaRPr lang="en-US"/>
                  </a:p>
                </c:rich>
              </c:tx>
              <c:showLegendKey val="0"/>
              <c:showVal val="1"/>
              <c:showCatName val="1"/>
              <c:showSerName val="0"/>
              <c:showPercent val="1"/>
              <c:showBubbleSize val="0"/>
            </c:dLbl>
            <c:dLbl>
              <c:idx val="2"/>
              <c:layout>
                <c:manualLayout>
                  <c:x val="0.21799555728834669"/>
                  <c:y val="0.17737139158052312"/>
                </c:manualLayout>
              </c:layout>
              <c:tx>
                <c:rich>
                  <a:bodyPr/>
                  <a:lstStyle/>
                  <a:p>
                    <a:r>
                      <a:rPr lang="ja-JP" altLang="en-US" sz="600" dirty="0"/>
                      <a:t>児童買春</a:t>
                    </a:r>
                    <a:endParaRPr lang="en-US" altLang="ja-JP" sz="600" dirty="0"/>
                  </a:p>
                  <a:p>
                    <a:r>
                      <a:rPr lang="en-US" altLang="ja-JP" sz="600" dirty="0"/>
                      <a:t> 447</a:t>
                    </a:r>
                    <a:r>
                      <a:rPr lang="ja-JP" altLang="en-US" sz="600" dirty="0"/>
                      <a:t>人</a:t>
                    </a:r>
                    <a:r>
                      <a:rPr lang="en-US" altLang="ja-JP" sz="600" dirty="0"/>
                      <a:t> , 24.7%</a:t>
                    </a:r>
                    <a:endParaRPr lang="en-US" altLang="ja-JP" dirty="0"/>
                  </a:p>
                </c:rich>
              </c:tx>
              <c:showLegendKey val="0"/>
              <c:showVal val="1"/>
              <c:showCatName val="1"/>
              <c:showSerName val="0"/>
              <c:showPercent val="1"/>
              <c:showBubbleSize val="0"/>
            </c:dLbl>
            <c:dLbl>
              <c:idx val="3"/>
              <c:layout>
                <c:manualLayout>
                  <c:x val="-0.22783015053446715"/>
                  <c:y val="0.14449980425079223"/>
                </c:manualLayout>
              </c:layout>
              <c:tx>
                <c:rich>
                  <a:bodyPr/>
                  <a:lstStyle/>
                  <a:p>
                    <a:r>
                      <a:rPr lang="ja-JP" altLang="en-US" sz="600"/>
                      <a:t>重要犯罪</a:t>
                    </a:r>
                    <a:endParaRPr lang="en-US" altLang="ja-JP" sz="600"/>
                  </a:p>
                  <a:p>
                    <a:r>
                      <a:rPr lang="en-US" altLang="ja-JP" sz="600"/>
                      <a:t> 61</a:t>
                    </a:r>
                    <a:r>
                      <a:rPr lang="ja-JP" altLang="en-US" sz="600"/>
                      <a:t>人</a:t>
                    </a:r>
                    <a:r>
                      <a:rPr lang="en-US" altLang="ja-JP" sz="600"/>
                      <a:t> , 3.4%</a:t>
                    </a:r>
                    <a:endParaRPr lang="ja-JP" altLang="en-US"/>
                  </a:p>
                </c:rich>
              </c:tx>
              <c:showLegendKey val="0"/>
              <c:showVal val="1"/>
              <c:showCatName val="1"/>
              <c:showSerName val="0"/>
              <c:showPercent val="1"/>
              <c:showBubbleSize val="0"/>
            </c:dLbl>
            <c:dLbl>
              <c:idx val="4"/>
              <c:layout>
                <c:manualLayout>
                  <c:x val="8.729923881178922E-2"/>
                  <c:y val="0.168475809800788"/>
                </c:manualLayout>
              </c:layout>
              <c:tx>
                <c:rich>
                  <a:bodyPr/>
                  <a:lstStyle/>
                  <a:p>
                    <a:r>
                      <a:rPr lang="ja-JP" sz="600"/>
                      <a:t>児童福祉法違反</a:t>
                    </a:r>
                    <a:r>
                      <a:rPr lang="en-US" sz="600"/>
                      <a:t>, 33</a:t>
                    </a:r>
                    <a:r>
                      <a:rPr lang="ja-JP" sz="600"/>
                      <a:t>人</a:t>
                    </a:r>
                    <a:r>
                      <a:rPr lang="en-US" sz="600"/>
                      <a:t> , 1.8%</a:t>
                    </a:r>
                    <a:endParaRPr lang="ja-JP"/>
                  </a:p>
                </c:rich>
              </c:tx>
              <c:showLegendKey val="0"/>
              <c:showVal val="1"/>
              <c:showCatName val="1"/>
              <c:showSerName val="0"/>
              <c:showPercent val="1"/>
              <c:showBubbleSize val="0"/>
            </c:dLbl>
            <c:numFmt formatCode="General" sourceLinked="0"/>
            <c:txPr>
              <a:bodyPr/>
              <a:lstStyle/>
              <a:p>
                <a:pPr>
                  <a:defRPr sz="600"/>
                </a:pPr>
                <a:endParaRPr lang="ja-JP"/>
              </a:p>
            </c:txPr>
            <c:showLegendKey val="0"/>
            <c:showVal val="1"/>
            <c:showCatName val="1"/>
            <c:showSerName val="0"/>
            <c:showPercent val="1"/>
            <c:showBubbleSize val="0"/>
            <c:showLeaderLines val="1"/>
          </c:dLbls>
          <c:cat>
            <c:strRef>
              <c:f>審議会用資料!$A$32:$A$36</c:f>
              <c:strCache>
                <c:ptCount val="5"/>
                <c:pt idx="0">
                  <c:v>青少年保護育成条例違反</c:v>
                </c:pt>
                <c:pt idx="1">
                  <c:v>児童ポルノ</c:v>
                </c:pt>
                <c:pt idx="2">
                  <c:v>児童買春</c:v>
                </c:pt>
                <c:pt idx="3">
                  <c:v>重要犯罪</c:v>
                </c:pt>
                <c:pt idx="4">
                  <c:v>児童福祉法違反</c:v>
                </c:pt>
              </c:strCache>
            </c:strRef>
          </c:cat>
          <c:val>
            <c:numRef>
              <c:f>審議会用資料!$B$32:$B$36</c:f>
              <c:numCache>
                <c:formatCode>0_ </c:formatCode>
                <c:ptCount val="5"/>
                <c:pt idx="0">
                  <c:v>702</c:v>
                </c:pt>
                <c:pt idx="1">
                  <c:v>570</c:v>
                </c:pt>
                <c:pt idx="2">
                  <c:v>447</c:v>
                </c:pt>
                <c:pt idx="3">
                  <c:v>61</c:v>
                </c:pt>
                <c:pt idx="4">
                  <c:v>33</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spPr>
    <a:ln w="3175">
      <a:solidFill>
        <a:schemeClr val="tx1"/>
      </a:solidFill>
    </a:ln>
  </c:spPr>
  <c:txPr>
    <a:bodyPr/>
    <a:lstStyle/>
    <a:p>
      <a:pPr>
        <a:defRPr sz="1800"/>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094679668042165"/>
          <c:y val="0.19703261979995723"/>
          <c:w val="0.60041678537620968"/>
          <c:h val="0.77606554845453901"/>
        </c:manualLayout>
      </c:layout>
      <c:pieChart>
        <c:varyColors val="1"/>
        <c:ser>
          <c:idx val="0"/>
          <c:order val="0"/>
          <c:dPt>
            <c:idx val="0"/>
            <c:bubble3D val="0"/>
          </c:dPt>
          <c:dLbls>
            <c:dLbl>
              <c:idx val="0"/>
              <c:layout/>
              <c:tx>
                <c:rich>
                  <a:bodyPr/>
                  <a:lstStyle/>
                  <a:p>
                    <a:r>
                      <a:rPr lang="ja-JP" altLang="en-US" sz="600" dirty="0"/>
                      <a:t>金品目的</a:t>
                    </a:r>
                    <a:r>
                      <a:rPr lang="en-US" altLang="ja-JP" sz="600" dirty="0"/>
                      <a:t>, 435</a:t>
                    </a:r>
                    <a:r>
                      <a:rPr lang="ja-JP" altLang="en-US" sz="600" dirty="0"/>
                      <a:t>人</a:t>
                    </a:r>
                    <a:r>
                      <a:rPr lang="en-US" altLang="ja-JP" sz="600" dirty="0"/>
                      <a:t>,29.6%</a:t>
                    </a:r>
                    <a:endParaRPr lang="ja-JP" altLang="en-US" dirty="0"/>
                  </a:p>
                </c:rich>
              </c:tx>
              <c:showLegendKey val="0"/>
              <c:showVal val="1"/>
              <c:showCatName val="1"/>
              <c:showSerName val="0"/>
              <c:showPercent val="1"/>
              <c:showBubbleSize val="0"/>
            </c:dLbl>
            <c:dLbl>
              <c:idx val="1"/>
              <c:layout>
                <c:manualLayout>
                  <c:x val="-0.1302488764716154"/>
                  <c:y val="-0.12131690860278919"/>
                </c:manualLayout>
              </c:layout>
              <c:tx>
                <c:rich>
                  <a:bodyPr/>
                  <a:lstStyle/>
                  <a:p>
                    <a:r>
                      <a:rPr lang="ja-JP" altLang="en-US" sz="600" dirty="0"/>
                      <a:t>性的関係目的</a:t>
                    </a:r>
                    <a:r>
                      <a:rPr lang="en-US" altLang="ja-JP" sz="600" dirty="0"/>
                      <a:t>,155 </a:t>
                    </a:r>
                    <a:r>
                      <a:rPr lang="ja-JP" altLang="en-US" sz="600" dirty="0"/>
                      <a:t>人</a:t>
                    </a:r>
                    <a:r>
                      <a:rPr lang="en-US" altLang="ja-JP" sz="600" dirty="0"/>
                      <a:t>,10,6%</a:t>
                    </a:r>
                    <a:endParaRPr lang="ja-JP" altLang="en-US" dirty="0"/>
                  </a:p>
                </c:rich>
              </c:tx>
              <c:showLegendKey val="0"/>
              <c:showVal val="1"/>
              <c:showCatName val="1"/>
              <c:showSerName val="0"/>
              <c:showPercent val="1"/>
              <c:showBubbleSize val="0"/>
            </c:dLbl>
            <c:dLbl>
              <c:idx val="2"/>
              <c:layout>
                <c:manualLayout>
                  <c:x val="-2.2706098850600751E-2"/>
                  <c:y val="-8.1545991075284291E-2"/>
                </c:manualLayout>
              </c:layout>
              <c:tx>
                <c:rich>
                  <a:bodyPr/>
                  <a:lstStyle/>
                  <a:p>
                    <a:r>
                      <a:rPr lang="ja-JP" altLang="en-US" sz="600"/>
                      <a:t>交遊目的</a:t>
                    </a:r>
                    <a:r>
                      <a:rPr lang="en-US" altLang="ja-JP" sz="600"/>
                      <a:t>, 249</a:t>
                    </a:r>
                    <a:r>
                      <a:rPr lang="ja-JP" altLang="en-US" sz="600"/>
                      <a:t>人</a:t>
                    </a:r>
                    <a:r>
                      <a:rPr lang="en-US" altLang="ja-JP" sz="600"/>
                      <a:t>,17%</a:t>
                    </a:r>
                    <a:endParaRPr lang="ja-JP" altLang="en-US"/>
                  </a:p>
                </c:rich>
              </c:tx>
              <c:showLegendKey val="0"/>
              <c:showVal val="1"/>
              <c:showCatName val="1"/>
              <c:showSerName val="0"/>
              <c:showPercent val="1"/>
              <c:showBubbleSize val="0"/>
            </c:dLbl>
            <c:dLbl>
              <c:idx val="3"/>
              <c:layout>
                <c:manualLayout>
                  <c:x val="0.23428516058073584"/>
                  <c:y val="-7.9356099281045964E-2"/>
                </c:manualLayout>
              </c:layout>
              <c:tx>
                <c:rich>
                  <a:bodyPr/>
                  <a:lstStyle/>
                  <a:p>
                    <a:r>
                      <a:rPr lang="ja-JP" altLang="en-US" sz="600"/>
                      <a:t>優しかった相談にのってくれた</a:t>
                    </a:r>
                    <a:r>
                      <a:rPr lang="en-US" altLang="ja-JP" sz="600"/>
                      <a:t>, 336 </a:t>
                    </a:r>
                    <a:r>
                      <a:rPr lang="ja-JP" altLang="en-US" sz="600"/>
                      <a:t>人</a:t>
                    </a:r>
                    <a:r>
                      <a:rPr lang="en-US" altLang="ja-JP" sz="600"/>
                      <a:t>, 22.9%</a:t>
                    </a:r>
                    <a:endParaRPr lang="ja-JP" altLang="en-US"/>
                  </a:p>
                </c:rich>
              </c:tx>
              <c:showLegendKey val="0"/>
              <c:showVal val="1"/>
              <c:showCatName val="1"/>
              <c:showSerName val="0"/>
              <c:showPercent val="1"/>
              <c:showBubbleSize val="0"/>
            </c:dLbl>
            <c:dLbl>
              <c:idx val="4"/>
              <c:layout>
                <c:manualLayout>
                  <c:x val="-4.0851400159913245E-2"/>
                  <c:y val="0.20746180893777766"/>
                </c:manualLayout>
              </c:layout>
              <c:tx>
                <c:rich>
                  <a:bodyPr/>
                  <a:lstStyle/>
                  <a:p>
                    <a:r>
                      <a:rPr lang="ja-JP" altLang="en-US" sz="600" dirty="0"/>
                      <a:t>相手が好み</a:t>
                    </a:r>
                    <a:r>
                      <a:rPr lang="ja-JP" altLang="en-US" sz="600" dirty="0" smtClean="0"/>
                      <a:t>のﾀｲﾌﾟ</a:t>
                    </a:r>
                    <a:r>
                      <a:rPr lang="en-US" altLang="ja-JP" sz="600" dirty="0" smtClean="0"/>
                      <a:t> </a:t>
                    </a:r>
                  </a:p>
                  <a:p>
                    <a:r>
                      <a:rPr lang="en-US" altLang="ja-JP" sz="600" dirty="0" smtClean="0"/>
                      <a:t>35</a:t>
                    </a:r>
                    <a:r>
                      <a:rPr lang="ja-JP" altLang="en-US" sz="600" dirty="0" smtClean="0"/>
                      <a:t>人</a:t>
                    </a:r>
                    <a:r>
                      <a:rPr lang="en-US" altLang="ja-JP" sz="600" dirty="0" smtClean="0"/>
                      <a:t>, </a:t>
                    </a:r>
                    <a:r>
                      <a:rPr lang="en-US" altLang="ja-JP" sz="600" dirty="0"/>
                      <a:t>2.4%</a:t>
                    </a:r>
                    <a:endParaRPr lang="ja-JP" altLang="en-US" dirty="0"/>
                  </a:p>
                </c:rich>
              </c:tx>
              <c:showLegendKey val="0"/>
              <c:showVal val="1"/>
              <c:showCatName val="1"/>
              <c:showSerName val="0"/>
              <c:showPercent val="1"/>
              <c:showBubbleSize val="0"/>
            </c:dLbl>
            <c:dLbl>
              <c:idx val="5"/>
              <c:layout>
                <c:manualLayout>
                  <c:x val="-9.2111865746399652E-2"/>
                  <c:y val="9.5999144710270601E-2"/>
                </c:manualLayout>
              </c:layout>
              <c:tx>
                <c:rich>
                  <a:bodyPr/>
                  <a:lstStyle/>
                  <a:p>
                    <a:r>
                      <a:rPr lang="ja-JP" altLang="en-US" sz="600" dirty="0"/>
                      <a:t>寂しかった</a:t>
                    </a:r>
                    <a:r>
                      <a:rPr lang="en-US" altLang="ja-JP" sz="600" dirty="0" smtClean="0"/>
                      <a:t>,26</a:t>
                    </a:r>
                    <a:r>
                      <a:rPr lang="ja-JP" altLang="en-US" sz="600" dirty="0" smtClean="0"/>
                      <a:t>人</a:t>
                    </a:r>
                    <a:r>
                      <a:rPr lang="en-US" altLang="ja-JP" sz="600" dirty="0" smtClean="0"/>
                      <a:t>, </a:t>
                    </a:r>
                    <a:r>
                      <a:rPr lang="en-US" altLang="ja-JP" sz="600" dirty="0"/>
                      <a:t>2%</a:t>
                    </a:r>
                    <a:endParaRPr lang="ja-JP" altLang="en-US" dirty="0"/>
                  </a:p>
                </c:rich>
              </c:tx>
              <c:showLegendKey val="0"/>
              <c:showVal val="1"/>
              <c:showCatName val="1"/>
              <c:showSerName val="0"/>
              <c:showPercent val="1"/>
              <c:showBubbleSize val="0"/>
            </c:dLbl>
            <c:dLbl>
              <c:idx val="6"/>
              <c:layout>
                <c:manualLayout>
                  <c:x val="-0.15053028701669899"/>
                  <c:y val="3.2236107481409329E-2"/>
                </c:manualLayout>
              </c:layout>
              <c:tx>
                <c:rich>
                  <a:bodyPr/>
                  <a:lstStyle/>
                  <a:p>
                    <a:r>
                      <a:rPr lang="ja-JP" altLang="en-US" sz="600" dirty="0"/>
                      <a:t>しつこく</a:t>
                    </a:r>
                    <a:r>
                      <a:rPr lang="ja-JP" altLang="en-US" sz="600" dirty="0" smtClean="0"/>
                      <a:t>誘われた</a:t>
                    </a:r>
                    <a:endParaRPr lang="en-US" altLang="ja-JP" sz="600" dirty="0" smtClean="0"/>
                  </a:p>
                  <a:p>
                    <a:r>
                      <a:rPr lang="en-US" altLang="ja-JP" sz="600" dirty="0" smtClean="0"/>
                      <a:t>73</a:t>
                    </a:r>
                    <a:r>
                      <a:rPr lang="ja-JP" altLang="en-US" sz="600" dirty="0"/>
                      <a:t>人</a:t>
                    </a:r>
                    <a:r>
                      <a:rPr lang="en-US" altLang="ja-JP" sz="600" dirty="0"/>
                      <a:t>, 5%</a:t>
                    </a:r>
                    <a:endParaRPr lang="ja-JP" altLang="en-US" dirty="0"/>
                  </a:p>
                </c:rich>
              </c:tx>
              <c:showLegendKey val="0"/>
              <c:showVal val="1"/>
              <c:showCatName val="1"/>
              <c:showSerName val="0"/>
              <c:showPercent val="1"/>
              <c:showBubbleSize val="0"/>
            </c:dLbl>
            <c:dLbl>
              <c:idx val="7"/>
              <c:layout>
                <c:manualLayout>
                  <c:x val="-9.2961060206416483E-3"/>
                  <c:y val="-9.1474424461286084E-3"/>
                </c:manualLayout>
              </c:layout>
              <c:tx>
                <c:rich>
                  <a:bodyPr/>
                  <a:lstStyle/>
                  <a:p>
                    <a:r>
                      <a:rPr lang="ja-JP" altLang="en-US" sz="600"/>
                      <a:t>脅された</a:t>
                    </a:r>
                    <a:endParaRPr lang="en-US" altLang="ja-JP" sz="600"/>
                  </a:p>
                  <a:p>
                    <a:r>
                      <a:rPr lang="en-US" altLang="ja-JP" sz="600"/>
                      <a:t>13</a:t>
                    </a:r>
                    <a:r>
                      <a:rPr lang="ja-JP" altLang="en-US" sz="600"/>
                      <a:t>人</a:t>
                    </a:r>
                    <a:r>
                      <a:rPr lang="en-US" altLang="ja-JP" sz="600"/>
                      <a:t>, 1%</a:t>
                    </a:r>
                    <a:endParaRPr lang="ja-JP" altLang="en-US"/>
                  </a:p>
                </c:rich>
              </c:tx>
              <c:showLegendKey val="0"/>
              <c:showVal val="1"/>
              <c:showCatName val="1"/>
              <c:showSerName val="0"/>
              <c:showPercent val="1"/>
              <c:showBubbleSize val="0"/>
            </c:dLbl>
            <c:dLbl>
              <c:idx val="8"/>
              <c:layout>
                <c:manualLayout>
                  <c:x val="0.18089006955161263"/>
                  <c:y val="0.20970946340040827"/>
                </c:manualLayout>
              </c:layout>
              <c:tx>
                <c:rich>
                  <a:bodyPr/>
                  <a:lstStyle/>
                  <a:p>
                    <a:r>
                      <a:rPr lang="ja-JP" altLang="en-US" sz="600" dirty="0"/>
                      <a:t>暇つぶし</a:t>
                    </a:r>
                    <a:r>
                      <a:rPr lang="en-US" altLang="ja-JP" sz="600" dirty="0"/>
                      <a:t>, 85</a:t>
                    </a:r>
                    <a:r>
                      <a:rPr lang="ja-JP" altLang="en-US" sz="600" dirty="0"/>
                      <a:t>人</a:t>
                    </a:r>
                    <a:r>
                      <a:rPr lang="en-US" altLang="ja-JP" sz="600" dirty="0"/>
                      <a:t>,5.8%</a:t>
                    </a:r>
                    <a:endParaRPr lang="ja-JP" altLang="en-US" dirty="0"/>
                  </a:p>
                </c:rich>
              </c:tx>
              <c:showLegendKey val="0"/>
              <c:showVal val="1"/>
              <c:showCatName val="1"/>
              <c:showSerName val="0"/>
              <c:showPercent val="1"/>
              <c:showBubbleSize val="0"/>
            </c:dLbl>
            <c:dLbl>
              <c:idx val="9"/>
              <c:layout>
                <c:manualLayout>
                  <c:x val="4.1685889953956071E-2"/>
                  <c:y val="9.8452757121474929E-2"/>
                </c:manualLayout>
              </c:layout>
              <c:tx>
                <c:rich>
                  <a:bodyPr/>
                  <a:lstStyle/>
                  <a:p>
                    <a:r>
                      <a:rPr lang="ja-JP" altLang="en-US" sz="600" dirty="0"/>
                      <a:t>その他</a:t>
                    </a:r>
                    <a:r>
                      <a:rPr lang="en-US" altLang="ja-JP" sz="600" dirty="0"/>
                      <a:t>, 61</a:t>
                    </a:r>
                    <a:r>
                      <a:rPr lang="ja-JP" altLang="en-US" sz="600" dirty="0"/>
                      <a:t>人</a:t>
                    </a:r>
                    <a:r>
                      <a:rPr lang="en-US" altLang="ja-JP" sz="600" dirty="0"/>
                      <a:t>, 4.2%</a:t>
                    </a:r>
                    <a:endParaRPr lang="ja-JP" altLang="en-US" dirty="0"/>
                  </a:p>
                </c:rich>
              </c:tx>
              <c:showLegendKey val="0"/>
              <c:showVal val="1"/>
              <c:showCatName val="1"/>
              <c:showSerName val="0"/>
              <c:showPercent val="1"/>
              <c:showBubbleSize val="0"/>
            </c:dLbl>
            <c:showLegendKey val="0"/>
            <c:showVal val="1"/>
            <c:showCatName val="1"/>
            <c:showSerName val="0"/>
            <c:showPercent val="1"/>
            <c:showBubbleSize val="0"/>
            <c:showLeaderLines val="1"/>
          </c:dLbls>
          <c:cat>
            <c:strRef>
              <c:f>審議会用資料!$A$73:$A$82</c:f>
              <c:strCache>
                <c:ptCount val="10"/>
                <c:pt idx="0">
                  <c:v>金品目的</c:v>
                </c:pt>
                <c:pt idx="1">
                  <c:v>性的関係目的</c:v>
                </c:pt>
                <c:pt idx="2">
                  <c:v>交遊目的</c:v>
                </c:pt>
                <c:pt idx="3">
                  <c:v>優しかった相談にのってくれた</c:v>
                </c:pt>
                <c:pt idx="4">
                  <c:v>相手が好みのタイプ</c:v>
                </c:pt>
                <c:pt idx="5">
                  <c:v>寂しかった</c:v>
                </c:pt>
                <c:pt idx="6">
                  <c:v>しつこく誘われた</c:v>
                </c:pt>
                <c:pt idx="7">
                  <c:v>脅された</c:v>
                </c:pt>
                <c:pt idx="8">
                  <c:v>暇つぶし</c:v>
                </c:pt>
                <c:pt idx="9">
                  <c:v>その他</c:v>
                </c:pt>
              </c:strCache>
            </c:strRef>
          </c:cat>
          <c:val>
            <c:numRef>
              <c:f>審議会用資料!$B$73:$B$82</c:f>
              <c:numCache>
                <c:formatCode>0_ </c:formatCode>
                <c:ptCount val="10"/>
                <c:pt idx="0">
                  <c:v>435</c:v>
                </c:pt>
                <c:pt idx="1">
                  <c:v>155</c:v>
                </c:pt>
                <c:pt idx="2">
                  <c:v>249</c:v>
                </c:pt>
                <c:pt idx="3">
                  <c:v>336</c:v>
                </c:pt>
                <c:pt idx="4">
                  <c:v>35</c:v>
                </c:pt>
                <c:pt idx="5">
                  <c:v>26</c:v>
                </c:pt>
                <c:pt idx="6">
                  <c:v>73</c:v>
                </c:pt>
                <c:pt idx="7">
                  <c:v>13</c:v>
                </c:pt>
                <c:pt idx="8">
                  <c:v>85</c:v>
                </c:pt>
                <c:pt idx="9" formatCode="General">
                  <c:v>61</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spPr>
    <a:solidFill>
      <a:schemeClr val="lt1"/>
    </a:solidFill>
    <a:ln w="3175" cap="flat" cmpd="sng" algn="ctr">
      <a:solidFill>
        <a:schemeClr val="dk1"/>
      </a:solidFill>
      <a:prstDash val="solid"/>
    </a:ln>
    <a:effectLst/>
  </c:spPr>
  <c:txPr>
    <a:bodyPr/>
    <a:lstStyle/>
    <a:p>
      <a:pPr>
        <a:defRPr>
          <a:solidFill>
            <a:schemeClr val="dk1"/>
          </a:solidFill>
          <a:latin typeface="+mn-lt"/>
          <a:ea typeface="+mn-ea"/>
          <a:cs typeface="+mn-cs"/>
        </a:defRPr>
      </a:pPr>
      <a:endParaRPr lang="ja-JP"/>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a:t>H29</a:t>
            </a:r>
            <a:r>
              <a:rPr lang="ja-JP" sz="800"/>
              <a:t>被害児童のフィルタリング利用状況</a:t>
            </a:r>
          </a:p>
        </c:rich>
      </c:tx>
      <c:layout>
        <c:manualLayout>
          <c:xMode val="edge"/>
          <c:yMode val="edge"/>
          <c:x val="0.15813885639847369"/>
          <c:y val="3.34621699469188E-3"/>
        </c:manualLayout>
      </c:layout>
      <c:overlay val="0"/>
    </c:title>
    <c:autoTitleDeleted val="0"/>
    <c:plotArea>
      <c:layout>
        <c:manualLayout>
          <c:layoutTarget val="inner"/>
          <c:xMode val="edge"/>
          <c:yMode val="edge"/>
          <c:x val="0.23713007292624041"/>
          <c:y val="0.17330197320122689"/>
          <c:w val="0.57370748018475426"/>
          <c:h val="0.80264768393935781"/>
        </c:manualLayout>
      </c:layout>
      <c:pieChart>
        <c:varyColors val="1"/>
        <c:ser>
          <c:idx val="0"/>
          <c:order val="0"/>
          <c:dPt>
            <c:idx val="0"/>
            <c:bubble3D val="0"/>
          </c:dPt>
          <c:dPt>
            <c:idx val="2"/>
            <c:bubble3D val="0"/>
          </c:dPt>
          <c:dLbls>
            <c:dLbl>
              <c:idx val="0"/>
              <c:layout>
                <c:manualLayout>
                  <c:x val="-5.4196789404556772E-2"/>
                  <c:y val="0.1723942463499975"/>
                </c:manualLayout>
              </c:layout>
              <c:tx>
                <c:rich>
                  <a:bodyPr/>
                  <a:lstStyle/>
                  <a:p>
                    <a:r>
                      <a:rPr lang="ja-JP" altLang="en-US" sz="600"/>
                      <a:t>利用あり</a:t>
                    </a:r>
                    <a:endParaRPr lang="en-US" altLang="ja-JP" sz="600"/>
                  </a:p>
                  <a:p>
                    <a:r>
                      <a:rPr lang="en-US" altLang="ja-JP" sz="600"/>
                      <a:t> 130</a:t>
                    </a:r>
                    <a:r>
                      <a:rPr lang="ja-JP" altLang="en-US" sz="600"/>
                      <a:t>人</a:t>
                    </a:r>
                    <a:r>
                      <a:rPr lang="en-US" altLang="ja-JP" sz="600"/>
                      <a:t> , 8.4%</a:t>
                    </a:r>
                    <a:endParaRPr lang="ja-JP" altLang="en-US" sz="900"/>
                  </a:p>
                </c:rich>
              </c:tx>
              <c:showLegendKey val="0"/>
              <c:showVal val="1"/>
              <c:showCatName val="1"/>
              <c:showSerName val="0"/>
              <c:showPercent val="1"/>
              <c:showBubbleSize val="0"/>
            </c:dLbl>
            <c:dLbl>
              <c:idx val="1"/>
              <c:layout>
                <c:manualLayout>
                  <c:x val="-0.13325902193201522"/>
                  <c:y val="-0.13438776096357918"/>
                </c:manualLayout>
              </c:layout>
              <c:tx>
                <c:rich>
                  <a:bodyPr/>
                  <a:lstStyle/>
                  <a:p>
                    <a:r>
                      <a:rPr lang="ja-JP" altLang="en-US" sz="600"/>
                      <a:t>契約当時から利用なし</a:t>
                    </a:r>
                    <a:r>
                      <a:rPr lang="en-US" altLang="ja-JP" sz="600"/>
                      <a:t>, 1296</a:t>
                    </a:r>
                    <a:r>
                      <a:rPr lang="ja-JP" altLang="en-US" sz="600"/>
                      <a:t>人</a:t>
                    </a:r>
                    <a:r>
                      <a:rPr lang="en-US" altLang="ja-JP" sz="600"/>
                      <a:t> , 84.2%</a:t>
                    </a:r>
                    <a:endParaRPr lang="en-US" altLang="ja-JP" sz="900"/>
                  </a:p>
                </c:rich>
              </c:tx>
              <c:showLegendKey val="0"/>
              <c:showVal val="1"/>
              <c:showCatName val="1"/>
              <c:showSerName val="0"/>
              <c:showPercent val="1"/>
              <c:showBubbleSize val="0"/>
            </c:dLbl>
            <c:dLbl>
              <c:idx val="2"/>
              <c:delete val="1"/>
            </c:dLbl>
            <c:dLbl>
              <c:idx val="3"/>
              <c:layout>
                <c:manualLayout>
                  <c:x val="-8.9245075134838911E-2"/>
                  <c:y val="8.7202893242995794E-2"/>
                </c:manualLayout>
              </c:layout>
              <c:showLegendKey val="0"/>
              <c:showVal val="1"/>
              <c:showCatName val="1"/>
              <c:showSerName val="0"/>
              <c:showPercent val="1"/>
              <c:showBubbleSize val="0"/>
            </c:dLbl>
            <c:dLbl>
              <c:idx val="4"/>
              <c:layout>
                <c:manualLayout>
                  <c:x val="0.13893642244426269"/>
                  <c:y val="0.11558200573765488"/>
                </c:manualLayout>
              </c:layout>
              <c:showLegendKey val="0"/>
              <c:showVal val="1"/>
              <c:showCatName val="1"/>
              <c:showSerName val="0"/>
              <c:showPercent val="1"/>
              <c:showBubbleSize val="0"/>
            </c:dLbl>
            <c:numFmt formatCode="General" sourceLinked="0"/>
            <c:showLegendKey val="0"/>
            <c:showVal val="1"/>
            <c:showCatName val="1"/>
            <c:showSerName val="0"/>
            <c:showPercent val="1"/>
            <c:showBubbleSize val="0"/>
            <c:showLeaderLines val="1"/>
          </c:dLbls>
          <c:cat>
            <c:strRef>
              <c:f>審議会用資料!$A$96:$A$98</c:f>
              <c:strCache>
                <c:ptCount val="3"/>
                <c:pt idx="0">
                  <c:v>利用あり</c:v>
                </c:pt>
                <c:pt idx="1">
                  <c:v>契約当時から利用なし</c:v>
                </c:pt>
                <c:pt idx="2">
                  <c:v>契約時には利用していたが被害当時は利用なし</c:v>
                </c:pt>
              </c:strCache>
            </c:strRef>
          </c:cat>
          <c:val>
            <c:numRef>
              <c:f>審議会用資料!$B$96:$B$98</c:f>
              <c:numCache>
                <c:formatCode>0_ </c:formatCode>
                <c:ptCount val="3"/>
                <c:pt idx="0">
                  <c:v>130</c:v>
                </c:pt>
                <c:pt idx="1">
                  <c:v>1296</c:v>
                </c:pt>
                <c:pt idx="2">
                  <c:v>114</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spPr>
    <a:ln w="3175">
      <a:solidFill>
        <a:schemeClr val="tx1"/>
      </a:solidFill>
    </a:ln>
  </c:spPr>
  <c:txPr>
    <a:bodyPr/>
    <a:lstStyle/>
    <a:p>
      <a:pPr>
        <a:defRPr sz="1800"/>
      </a:pPr>
      <a:endParaRPr lang="ja-JP"/>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pPr>
            <a:r>
              <a:rPr lang="en-US" sz="800"/>
              <a:t>H29</a:t>
            </a:r>
            <a:r>
              <a:rPr lang="ja-JP" sz="800"/>
              <a:t>サイト別被害児童数の割合</a:t>
            </a:r>
            <a:r>
              <a:rPr lang="en-US" sz="800"/>
              <a:t>(SNS)</a:t>
            </a:r>
            <a:endParaRPr lang="ja-JP" sz="800"/>
          </a:p>
        </c:rich>
      </c:tx>
      <c:layout>
        <c:manualLayout>
          <c:xMode val="edge"/>
          <c:yMode val="edge"/>
          <c:x val="0.17290722860878854"/>
          <c:y val="0"/>
        </c:manualLayout>
      </c:layout>
      <c:overlay val="0"/>
    </c:title>
    <c:autoTitleDeleted val="0"/>
    <c:plotArea>
      <c:layout>
        <c:manualLayout>
          <c:layoutTarget val="inner"/>
          <c:xMode val="edge"/>
          <c:yMode val="edge"/>
          <c:x val="0.19248461845456677"/>
          <c:y val="9.1901978124919126E-2"/>
          <c:w val="0.61162750769191432"/>
          <c:h val="0.84551221233485907"/>
        </c:manualLayout>
      </c:layout>
      <c:pieChart>
        <c:varyColors val="1"/>
        <c:ser>
          <c:idx val="0"/>
          <c:order val="0"/>
          <c:dPt>
            <c:idx val="0"/>
            <c:bubble3D val="0"/>
          </c:dPt>
          <c:dLbls>
            <c:dLbl>
              <c:idx val="0"/>
              <c:layout/>
              <c:tx>
                <c:rich>
                  <a:bodyPr/>
                  <a:lstStyle/>
                  <a:p>
                    <a:pPr>
                      <a:defRPr sz="700"/>
                    </a:pPr>
                    <a:r>
                      <a:rPr lang="en-US" sz="700"/>
                      <a:t>Twitter</a:t>
                    </a:r>
                  </a:p>
                  <a:p>
                    <a:pPr>
                      <a:defRPr sz="700"/>
                    </a:pPr>
                    <a:r>
                      <a:rPr lang="en-US" sz="700"/>
                      <a:t> 695</a:t>
                    </a:r>
                    <a:r>
                      <a:rPr lang="ja-JP" sz="700"/>
                      <a:t>人</a:t>
                    </a:r>
                    <a:r>
                      <a:rPr lang="en-US" sz="700"/>
                      <a:t> , 38.3%</a:t>
                    </a:r>
                  </a:p>
                </c:rich>
              </c:tx>
              <c:spPr/>
              <c:showLegendKey val="0"/>
              <c:showVal val="1"/>
              <c:showCatName val="1"/>
              <c:showSerName val="0"/>
              <c:showPercent val="1"/>
              <c:showBubbleSize val="0"/>
            </c:dLbl>
            <c:dLbl>
              <c:idx val="1"/>
              <c:layout>
                <c:manualLayout>
                  <c:x val="-9.5847325204729578E-2"/>
                  <c:y val="-8.0120466336779286E-2"/>
                </c:manualLayout>
              </c:layout>
              <c:tx>
                <c:rich>
                  <a:bodyPr/>
                  <a:lstStyle/>
                  <a:p>
                    <a:r>
                      <a:rPr lang="ja-JP" altLang="en-US" sz="600" dirty="0"/>
                      <a:t>ひま部</a:t>
                    </a:r>
                    <a:endParaRPr lang="en-US" altLang="ja-JP" sz="600" dirty="0"/>
                  </a:p>
                  <a:p>
                    <a:r>
                      <a:rPr lang="en-US" altLang="ja-JP" sz="600" dirty="0"/>
                      <a:t> 181</a:t>
                    </a:r>
                    <a:r>
                      <a:rPr lang="ja-JP" altLang="en-US" sz="600" dirty="0" smtClean="0"/>
                      <a:t>人</a:t>
                    </a:r>
                    <a:r>
                      <a:rPr lang="en-US" altLang="ja-JP" sz="600" dirty="0" smtClean="0"/>
                      <a:t>, </a:t>
                    </a:r>
                    <a:r>
                      <a:rPr lang="en-US" altLang="ja-JP" sz="600" dirty="0"/>
                      <a:t>10%</a:t>
                    </a:r>
                    <a:endParaRPr lang="ja-JP" altLang="en-US" sz="1100" dirty="0"/>
                  </a:p>
                </c:rich>
              </c:tx>
              <c:showLegendKey val="0"/>
              <c:showVal val="1"/>
              <c:showCatName val="1"/>
              <c:showSerName val="0"/>
              <c:showPercent val="1"/>
              <c:showBubbleSize val="0"/>
            </c:dLbl>
            <c:dLbl>
              <c:idx val="2"/>
              <c:layout>
                <c:manualLayout>
                  <c:x val="3.1280578684265307E-2"/>
                  <c:y val="-1.9267822736030827E-2"/>
                </c:manualLayout>
              </c:layout>
              <c:tx>
                <c:rich>
                  <a:bodyPr/>
                  <a:lstStyle/>
                  <a:p>
                    <a:r>
                      <a:rPr lang="en-US" altLang="en-US" sz="600"/>
                      <a:t>LINE</a:t>
                    </a:r>
                  </a:p>
                  <a:p>
                    <a:r>
                      <a:rPr lang="en-US" altLang="en-US" sz="600"/>
                      <a:t>105</a:t>
                    </a:r>
                    <a:r>
                      <a:rPr lang="ja-JP" altLang="en-US" sz="600"/>
                      <a:t>人</a:t>
                    </a:r>
                    <a:r>
                      <a:rPr lang="en-US" altLang="en-US" sz="600"/>
                      <a:t> ,5.8%</a:t>
                    </a:r>
                    <a:endParaRPr lang="en-US" altLang="ja-JP" sz="1100"/>
                  </a:p>
                </c:rich>
              </c:tx>
              <c:showLegendKey val="0"/>
              <c:showVal val="1"/>
              <c:showCatName val="1"/>
              <c:showSerName val="0"/>
              <c:showPercent val="1"/>
              <c:showBubbleSize val="0"/>
            </c:dLbl>
            <c:dLbl>
              <c:idx val="3"/>
              <c:layout>
                <c:manualLayout>
                  <c:x val="-8.0871142258614803E-2"/>
                  <c:y val="-1.3594198369624898E-2"/>
                </c:manualLayout>
              </c:layout>
              <c:tx>
                <c:rich>
                  <a:bodyPr/>
                  <a:lstStyle/>
                  <a:p>
                    <a:r>
                      <a:rPr lang="ja-JP" altLang="en-US" sz="600"/>
                      <a:t>ぎゃるる</a:t>
                    </a:r>
                    <a:endParaRPr lang="en-US" altLang="ja-JP" sz="600"/>
                  </a:p>
                  <a:p>
                    <a:r>
                      <a:rPr lang="en-US" altLang="ja-JP" sz="600"/>
                      <a:t>97</a:t>
                    </a:r>
                    <a:r>
                      <a:rPr lang="ja-JP" altLang="en-US" sz="600"/>
                      <a:t>人</a:t>
                    </a:r>
                    <a:r>
                      <a:rPr lang="en-US" altLang="ja-JP" sz="600"/>
                      <a:t> , 5.4%</a:t>
                    </a:r>
                    <a:endParaRPr lang="ja-JP" altLang="en-US" sz="1100"/>
                  </a:p>
                </c:rich>
              </c:tx>
              <c:showLegendKey val="0"/>
              <c:showVal val="1"/>
              <c:showCatName val="1"/>
              <c:showSerName val="0"/>
              <c:showPercent val="1"/>
              <c:showBubbleSize val="0"/>
            </c:dLbl>
            <c:dLbl>
              <c:idx val="4"/>
              <c:layout>
                <c:manualLayout>
                  <c:x val="-0.13120699247642312"/>
                  <c:y val="-0.20809248554913296"/>
                </c:manualLayout>
              </c:layout>
              <c:tx>
                <c:rich>
                  <a:bodyPr/>
                  <a:lstStyle/>
                  <a:p>
                    <a:r>
                      <a:rPr lang="ja-JP" altLang="en-US" sz="600"/>
                      <a:t>ツイキャス</a:t>
                    </a:r>
                    <a:r>
                      <a:rPr lang="en-US" altLang="ja-JP" sz="600"/>
                      <a:t>, 52</a:t>
                    </a:r>
                    <a:r>
                      <a:rPr lang="ja-JP" altLang="en-US" sz="600"/>
                      <a:t>人</a:t>
                    </a:r>
                    <a:r>
                      <a:rPr lang="en-US" altLang="ja-JP" sz="600"/>
                      <a:t> , 2.9%</a:t>
                    </a:r>
                    <a:endParaRPr lang="ja-JP" altLang="en-US" sz="1100"/>
                  </a:p>
                </c:rich>
              </c:tx>
              <c:showLegendKey val="0"/>
              <c:showVal val="1"/>
              <c:showCatName val="1"/>
              <c:showSerName val="0"/>
              <c:showPercent val="1"/>
              <c:showBubbleSize val="0"/>
            </c:dLbl>
            <c:dLbl>
              <c:idx val="5"/>
              <c:layout>
                <c:manualLayout>
                  <c:x val="0.20558073610409677"/>
                  <c:y val="6.8564939397554689E-2"/>
                </c:manualLayout>
              </c:layout>
              <c:tx>
                <c:rich>
                  <a:bodyPr/>
                  <a:lstStyle/>
                  <a:p>
                    <a:r>
                      <a:rPr lang="ja-JP" altLang="en-US" sz="600"/>
                      <a:t>その他</a:t>
                    </a:r>
                    <a:endParaRPr lang="en-US" altLang="ja-JP" sz="600"/>
                  </a:p>
                  <a:p>
                    <a:r>
                      <a:rPr lang="en-US" altLang="ja-JP" sz="600"/>
                      <a:t> 683</a:t>
                    </a:r>
                    <a:r>
                      <a:rPr lang="ja-JP" altLang="en-US" sz="600"/>
                      <a:t>人</a:t>
                    </a:r>
                    <a:r>
                      <a:rPr lang="en-US" altLang="ja-JP" sz="600"/>
                      <a:t> , 37.7%</a:t>
                    </a:r>
                    <a:endParaRPr lang="ja-JP" altLang="en-US" sz="1100"/>
                  </a:p>
                </c:rich>
              </c:tx>
              <c:showLegendKey val="0"/>
              <c:showVal val="1"/>
              <c:showCatName val="1"/>
              <c:showSerName val="0"/>
              <c:showPercent val="1"/>
              <c:showBubbleSize val="0"/>
            </c:dLbl>
            <c:showLegendKey val="0"/>
            <c:showVal val="1"/>
            <c:showCatName val="1"/>
            <c:showSerName val="0"/>
            <c:showPercent val="1"/>
            <c:showBubbleSize val="0"/>
            <c:showLeaderLines val="1"/>
          </c:dLbls>
          <c:cat>
            <c:strRef>
              <c:f>審議会用資料!$A$52:$A$57</c:f>
              <c:strCache>
                <c:ptCount val="6"/>
                <c:pt idx="0">
                  <c:v>Twitter</c:v>
                </c:pt>
                <c:pt idx="1">
                  <c:v>ひま部</c:v>
                </c:pt>
                <c:pt idx="2">
                  <c:v>LINE</c:v>
                </c:pt>
                <c:pt idx="3">
                  <c:v>ぎゃるる</c:v>
                </c:pt>
                <c:pt idx="4">
                  <c:v>ツイキャス</c:v>
                </c:pt>
                <c:pt idx="5">
                  <c:v>その他</c:v>
                </c:pt>
              </c:strCache>
            </c:strRef>
          </c:cat>
          <c:val>
            <c:numRef>
              <c:f>審議会用資料!$B$52:$B$57</c:f>
              <c:numCache>
                <c:formatCode>0_ </c:formatCode>
                <c:ptCount val="6"/>
                <c:pt idx="0">
                  <c:v>695</c:v>
                </c:pt>
                <c:pt idx="1">
                  <c:v>181</c:v>
                </c:pt>
                <c:pt idx="2">
                  <c:v>105</c:v>
                </c:pt>
                <c:pt idx="3">
                  <c:v>97</c:v>
                </c:pt>
                <c:pt idx="4">
                  <c:v>52</c:v>
                </c:pt>
                <c:pt idx="5">
                  <c:v>683</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spPr>
    <a:ln w="3175">
      <a:solidFill>
        <a:schemeClr val="tx1"/>
      </a:solidFill>
    </a:ln>
  </c:spPr>
  <c:txPr>
    <a:bodyPr/>
    <a:lstStyle/>
    <a:p>
      <a:pPr>
        <a:defRPr sz="1800"/>
      </a:pPr>
      <a:endParaRPr lang="ja-JP"/>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496808269336704"/>
          <c:y val="8.2601924759405074E-2"/>
          <c:w val="0.87503191730663299"/>
          <c:h val="0.7999671443947205"/>
        </c:manualLayout>
      </c:layout>
      <c:lineChart>
        <c:grouping val="standard"/>
        <c:varyColors val="0"/>
        <c:ser>
          <c:idx val="1"/>
          <c:order val="0"/>
          <c:tx>
            <c:strRef>
              <c:f>審議会用資料!$A$2</c:f>
              <c:strCache>
                <c:ptCount val="1"/>
                <c:pt idx="0">
                  <c:v>SNS</c:v>
                </c:pt>
              </c:strCache>
            </c:strRef>
          </c:tx>
          <c:marker>
            <c:symbol val="square"/>
            <c:size val="6"/>
          </c:marker>
          <c:dLbls>
            <c:txPr>
              <a:bodyPr/>
              <a:lstStyle/>
              <a:p>
                <a:pPr>
                  <a:defRPr sz="800"/>
                </a:pPr>
                <a:endParaRPr lang="ja-JP"/>
              </a:p>
            </c:txPr>
            <c:dLblPos val="t"/>
            <c:showLegendKey val="0"/>
            <c:showVal val="1"/>
            <c:showCatName val="0"/>
            <c:showSerName val="0"/>
            <c:showPercent val="0"/>
            <c:showBubbleSize val="0"/>
            <c:showLeaderLines val="0"/>
          </c:dLbls>
          <c:cat>
            <c:strRef>
              <c:f>審議会用資料!$B$1:$G$1</c:f>
              <c:strCache>
                <c:ptCount val="6"/>
                <c:pt idx="0">
                  <c:v>H24</c:v>
                </c:pt>
                <c:pt idx="1">
                  <c:v>H25</c:v>
                </c:pt>
                <c:pt idx="2">
                  <c:v>H26</c:v>
                </c:pt>
                <c:pt idx="3">
                  <c:v>H27</c:v>
                </c:pt>
                <c:pt idx="4">
                  <c:v>H28</c:v>
                </c:pt>
                <c:pt idx="5">
                  <c:v>H29</c:v>
                </c:pt>
              </c:strCache>
            </c:strRef>
          </c:cat>
          <c:val>
            <c:numRef>
              <c:f>審議会用資料!$B$2:$G$2</c:f>
              <c:numCache>
                <c:formatCode>#,##0</c:formatCode>
                <c:ptCount val="6"/>
                <c:pt idx="0">
                  <c:v>1076</c:v>
                </c:pt>
                <c:pt idx="1">
                  <c:v>1293</c:v>
                </c:pt>
                <c:pt idx="2">
                  <c:v>1421</c:v>
                </c:pt>
                <c:pt idx="3">
                  <c:v>1652</c:v>
                </c:pt>
                <c:pt idx="4">
                  <c:v>1736</c:v>
                </c:pt>
                <c:pt idx="5">
                  <c:v>1813</c:v>
                </c:pt>
              </c:numCache>
            </c:numRef>
          </c:val>
          <c:smooth val="0"/>
        </c:ser>
        <c:ser>
          <c:idx val="2"/>
          <c:order val="1"/>
          <c:tx>
            <c:strRef>
              <c:f>審議会用資料!$A$3</c:f>
              <c:strCache>
                <c:ptCount val="1"/>
                <c:pt idx="0">
                  <c:v>出会い系ｻｲﾄ</c:v>
                </c:pt>
              </c:strCache>
            </c:strRef>
          </c:tx>
          <c:marker>
            <c:symbol val="triangle"/>
            <c:size val="6"/>
          </c:marker>
          <c:dLbls>
            <c:txPr>
              <a:bodyPr/>
              <a:lstStyle/>
              <a:p>
                <a:pPr>
                  <a:defRPr sz="800"/>
                </a:pPr>
                <a:endParaRPr lang="ja-JP"/>
              </a:p>
            </c:txPr>
            <c:dLblPos val="t"/>
            <c:showLegendKey val="0"/>
            <c:showVal val="1"/>
            <c:showCatName val="0"/>
            <c:showSerName val="0"/>
            <c:showPercent val="0"/>
            <c:showBubbleSize val="0"/>
            <c:showLeaderLines val="0"/>
          </c:dLbls>
          <c:cat>
            <c:strRef>
              <c:f>審議会用資料!$B$1:$G$1</c:f>
              <c:strCache>
                <c:ptCount val="6"/>
                <c:pt idx="0">
                  <c:v>H24</c:v>
                </c:pt>
                <c:pt idx="1">
                  <c:v>H25</c:v>
                </c:pt>
                <c:pt idx="2">
                  <c:v>H26</c:v>
                </c:pt>
                <c:pt idx="3">
                  <c:v>H27</c:v>
                </c:pt>
                <c:pt idx="4">
                  <c:v>H28</c:v>
                </c:pt>
                <c:pt idx="5">
                  <c:v>H29</c:v>
                </c:pt>
              </c:strCache>
            </c:strRef>
          </c:cat>
          <c:val>
            <c:numRef>
              <c:f>審議会用資料!$B$3:$G$3</c:f>
              <c:numCache>
                <c:formatCode>General</c:formatCode>
                <c:ptCount val="6"/>
                <c:pt idx="0">
                  <c:v>218</c:v>
                </c:pt>
                <c:pt idx="1">
                  <c:v>159</c:v>
                </c:pt>
                <c:pt idx="2">
                  <c:v>152</c:v>
                </c:pt>
                <c:pt idx="3">
                  <c:v>93</c:v>
                </c:pt>
                <c:pt idx="4">
                  <c:v>42</c:v>
                </c:pt>
                <c:pt idx="5">
                  <c:v>29</c:v>
                </c:pt>
              </c:numCache>
            </c:numRef>
          </c:val>
          <c:smooth val="0"/>
        </c:ser>
        <c:dLbls>
          <c:showLegendKey val="0"/>
          <c:showVal val="0"/>
          <c:showCatName val="0"/>
          <c:showSerName val="0"/>
          <c:showPercent val="0"/>
          <c:showBubbleSize val="0"/>
        </c:dLbls>
        <c:marker val="1"/>
        <c:smooth val="0"/>
        <c:axId val="42161280"/>
        <c:axId val="42162816"/>
      </c:lineChart>
      <c:catAx>
        <c:axId val="42161280"/>
        <c:scaling>
          <c:orientation val="minMax"/>
        </c:scaling>
        <c:delete val="0"/>
        <c:axPos val="b"/>
        <c:majorTickMark val="none"/>
        <c:minorTickMark val="none"/>
        <c:tickLblPos val="nextTo"/>
        <c:txPr>
          <a:bodyPr/>
          <a:lstStyle/>
          <a:p>
            <a:pPr>
              <a:defRPr sz="700"/>
            </a:pPr>
            <a:endParaRPr lang="ja-JP"/>
          </a:p>
        </c:txPr>
        <c:crossAx val="42162816"/>
        <c:crosses val="autoZero"/>
        <c:auto val="1"/>
        <c:lblAlgn val="ctr"/>
        <c:lblOffset val="100"/>
        <c:noMultiLvlLbl val="0"/>
      </c:catAx>
      <c:valAx>
        <c:axId val="42162816"/>
        <c:scaling>
          <c:orientation val="minMax"/>
        </c:scaling>
        <c:delete val="0"/>
        <c:axPos val="l"/>
        <c:majorGridlines>
          <c:spPr>
            <a:ln w="3175">
              <a:noFill/>
            </a:ln>
          </c:spPr>
        </c:majorGridlines>
        <c:numFmt formatCode="#,##0" sourceLinked="1"/>
        <c:majorTickMark val="none"/>
        <c:minorTickMark val="none"/>
        <c:tickLblPos val="nextTo"/>
        <c:txPr>
          <a:bodyPr/>
          <a:lstStyle/>
          <a:p>
            <a:pPr>
              <a:defRPr sz="650"/>
            </a:pPr>
            <a:endParaRPr lang="ja-JP"/>
          </a:p>
        </c:txPr>
        <c:crossAx val="42161280"/>
        <c:crosses val="autoZero"/>
        <c:crossBetween val="between"/>
        <c:majorUnit val="200"/>
      </c:valAx>
      <c:spPr>
        <a:ln>
          <a:noFill/>
        </a:ln>
      </c:spPr>
    </c:plotArea>
    <c:plotVisOnly val="1"/>
    <c:dispBlanksAs val="gap"/>
    <c:showDLblsOverMax val="0"/>
  </c:chart>
  <c:spPr>
    <a:ln w="3175">
      <a:solidFill>
        <a:schemeClr val="tx1"/>
      </a:solidFill>
    </a:ln>
  </c:sp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0.79569</cdr:x>
      <cdr:y>0.13505</cdr:y>
    </cdr:from>
    <cdr:to>
      <cdr:x>0.98208</cdr:x>
      <cdr:y>0.22226</cdr:y>
    </cdr:to>
    <cdr:sp macro="" textlink="">
      <cdr:nvSpPr>
        <cdr:cNvPr id="2" name="正方形/長方形 1"/>
        <cdr:cNvSpPr/>
      </cdr:nvSpPr>
      <cdr:spPr>
        <a:xfrm xmlns:a="http://schemas.openxmlformats.org/drawingml/2006/main">
          <a:off x="1897943" y="243943"/>
          <a:ext cx="444592" cy="157534"/>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vertOverflow="clip" lIns="0" tIns="0" rIns="0" bIns="0"/>
        <a:lstStyle xmlns:a="http://schemas.openxmlformats.org/drawingml/2006/main"/>
        <a:p xmlns:a="http://schemas.openxmlformats.org/drawingml/2006/main">
          <a:r>
            <a:rPr lang="en-US" altLang="ja-JP" sz="700" dirty="0"/>
            <a:t>N=1,813</a:t>
          </a:r>
          <a:r>
            <a:rPr lang="ja-JP" altLang="en-US" sz="700" dirty="0"/>
            <a:t>人</a:t>
          </a:r>
          <a:endParaRPr lang="ja-JP" sz="700" dirty="0"/>
        </a:p>
      </cdr:txBody>
    </cdr:sp>
  </cdr:relSizeAnchor>
</c:userShapes>
</file>

<file path=ppt/drawings/drawing2.xml><?xml version="1.0" encoding="utf-8"?>
<c:userShapes xmlns:c="http://schemas.openxmlformats.org/drawingml/2006/chart">
  <cdr:relSizeAnchor xmlns:cdr="http://schemas.openxmlformats.org/drawingml/2006/chartDrawing">
    <cdr:from>
      <cdr:x>0.81168</cdr:x>
      <cdr:y>0.12812</cdr:y>
    </cdr:from>
    <cdr:to>
      <cdr:x>0.99372</cdr:x>
      <cdr:y>0.21483</cdr:y>
    </cdr:to>
    <cdr:sp macro="" textlink="">
      <cdr:nvSpPr>
        <cdr:cNvPr id="2" name="正方形/長方形 1"/>
        <cdr:cNvSpPr/>
      </cdr:nvSpPr>
      <cdr:spPr>
        <a:xfrm xmlns:a="http://schemas.openxmlformats.org/drawingml/2006/main">
          <a:off x="1934993" y="229630"/>
          <a:ext cx="433973" cy="155413"/>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lIns="0" tIns="0" rIns="0" bIns="0"/>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altLang="ja-JP" sz="700" dirty="0"/>
            <a:t>N=1,468</a:t>
          </a:r>
          <a:r>
            <a:rPr lang="ja-JP" altLang="en-US" sz="700" dirty="0"/>
            <a:t>人</a:t>
          </a:r>
          <a:endParaRPr lang="ja-JP" sz="700" dirty="0"/>
        </a:p>
      </cdr:txBody>
    </cdr:sp>
  </cdr:relSizeAnchor>
  <cdr:relSizeAnchor xmlns:cdr="http://schemas.openxmlformats.org/drawingml/2006/chartDrawing">
    <cdr:from>
      <cdr:x>0.06146</cdr:x>
      <cdr:y>5.93951E-7</cdr:y>
    </cdr:from>
    <cdr:to>
      <cdr:x>0.96868</cdr:x>
      <cdr:y>0.12831</cdr:y>
    </cdr:to>
    <cdr:sp macro="" textlink="">
      <cdr:nvSpPr>
        <cdr:cNvPr id="3" name="正方形/長方形 2"/>
        <cdr:cNvSpPr/>
      </cdr:nvSpPr>
      <cdr:spPr>
        <a:xfrm xmlns:a="http://schemas.openxmlformats.org/drawingml/2006/main">
          <a:off x="133756" y="1"/>
          <a:ext cx="1974259" cy="216024"/>
        </a:xfrm>
        <a:prstGeom xmlns:a="http://schemas.openxmlformats.org/drawingml/2006/main" prst="rect">
          <a:avLst/>
        </a:prstGeom>
        <a:noFill xmlns:a="http://schemas.openxmlformats.org/drawingml/2006/main"/>
        <a:ln xmlns:a="http://schemas.openxmlformats.org/drawingml/2006/main" w="12700">
          <a:noFill/>
        </a:ln>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lIns="0" tIns="0" rIns="0" bIns="0" rtlCol="0" anchor="ctr"/>
        <a:lstStyle xmlns:a="http://schemas.openxmlformats.org/drawingml/2006/main">
          <a:defPPr>
            <a:defRPr lang="ja-JP"/>
          </a:defPPr>
          <a:lvl1pPr marL="0" algn="l" defTabSz="943204" rtl="0" eaLnBrk="1" latinLnBrk="0" hangingPunct="1">
            <a:defRPr kumimoji="1" sz="1900" kern="1200">
              <a:solidFill>
                <a:schemeClr val="dk1"/>
              </a:solidFill>
              <a:latin typeface="+mn-lt"/>
              <a:ea typeface="+mn-ea"/>
              <a:cs typeface="+mn-cs"/>
            </a:defRPr>
          </a:lvl1pPr>
          <a:lvl2pPr marL="471602" algn="l" defTabSz="943204" rtl="0" eaLnBrk="1" latinLnBrk="0" hangingPunct="1">
            <a:defRPr kumimoji="1" sz="1900" kern="1200">
              <a:solidFill>
                <a:schemeClr val="dk1"/>
              </a:solidFill>
              <a:latin typeface="+mn-lt"/>
              <a:ea typeface="+mn-ea"/>
              <a:cs typeface="+mn-cs"/>
            </a:defRPr>
          </a:lvl2pPr>
          <a:lvl3pPr marL="943204" algn="l" defTabSz="943204" rtl="0" eaLnBrk="1" latinLnBrk="0" hangingPunct="1">
            <a:defRPr kumimoji="1" sz="1900" kern="1200">
              <a:solidFill>
                <a:schemeClr val="dk1"/>
              </a:solidFill>
              <a:latin typeface="+mn-lt"/>
              <a:ea typeface="+mn-ea"/>
              <a:cs typeface="+mn-cs"/>
            </a:defRPr>
          </a:lvl3pPr>
          <a:lvl4pPr marL="1414805" algn="l" defTabSz="943204" rtl="0" eaLnBrk="1" latinLnBrk="0" hangingPunct="1">
            <a:defRPr kumimoji="1" sz="1900" kern="1200">
              <a:solidFill>
                <a:schemeClr val="dk1"/>
              </a:solidFill>
              <a:latin typeface="+mn-lt"/>
              <a:ea typeface="+mn-ea"/>
              <a:cs typeface="+mn-cs"/>
            </a:defRPr>
          </a:lvl4pPr>
          <a:lvl5pPr marL="1886407" algn="l" defTabSz="943204" rtl="0" eaLnBrk="1" latinLnBrk="0" hangingPunct="1">
            <a:defRPr kumimoji="1" sz="1900" kern="1200">
              <a:solidFill>
                <a:schemeClr val="dk1"/>
              </a:solidFill>
              <a:latin typeface="+mn-lt"/>
              <a:ea typeface="+mn-ea"/>
              <a:cs typeface="+mn-cs"/>
            </a:defRPr>
          </a:lvl5pPr>
          <a:lvl6pPr marL="2358009" algn="l" defTabSz="943204" rtl="0" eaLnBrk="1" latinLnBrk="0" hangingPunct="1">
            <a:defRPr kumimoji="1" sz="1900" kern="1200">
              <a:solidFill>
                <a:schemeClr val="dk1"/>
              </a:solidFill>
              <a:latin typeface="+mn-lt"/>
              <a:ea typeface="+mn-ea"/>
              <a:cs typeface="+mn-cs"/>
            </a:defRPr>
          </a:lvl6pPr>
          <a:lvl7pPr marL="2829611" algn="l" defTabSz="943204" rtl="0" eaLnBrk="1" latinLnBrk="0" hangingPunct="1">
            <a:defRPr kumimoji="1" sz="1900" kern="1200">
              <a:solidFill>
                <a:schemeClr val="dk1"/>
              </a:solidFill>
              <a:latin typeface="+mn-lt"/>
              <a:ea typeface="+mn-ea"/>
              <a:cs typeface="+mn-cs"/>
            </a:defRPr>
          </a:lvl7pPr>
          <a:lvl8pPr marL="3301213" algn="l" defTabSz="943204" rtl="0" eaLnBrk="1" latinLnBrk="0" hangingPunct="1">
            <a:defRPr kumimoji="1" sz="1900" kern="1200">
              <a:solidFill>
                <a:schemeClr val="dk1"/>
              </a:solidFill>
              <a:latin typeface="+mn-lt"/>
              <a:ea typeface="+mn-ea"/>
              <a:cs typeface="+mn-cs"/>
            </a:defRPr>
          </a:lvl8pPr>
          <a:lvl9pPr marL="3772814" algn="l" defTabSz="943204" rtl="0" eaLnBrk="1" latinLnBrk="0" hangingPunct="1">
            <a:defRPr kumimoji="1" sz="1900" kern="1200">
              <a:solidFill>
                <a:schemeClr val="dk1"/>
              </a:solidFill>
              <a:latin typeface="+mn-lt"/>
              <a:ea typeface="+mn-ea"/>
              <a:cs typeface="+mn-cs"/>
            </a:defRPr>
          </a:lvl9pPr>
        </a:lstStyle>
        <a:p xmlns:a="http://schemas.openxmlformats.org/drawingml/2006/main">
          <a:pPr algn="ctr"/>
          <a:r>
            <a:rPr kumimoji="1" lang="en-US" altLang="ja-JP" sz="800" b="1" dirty="0" smtClean="0">
              <a:latin typeface="+mj-ea"/>
              <a:ea typeface="+mj-ea"/>
              <a:cs typeface="Meiryo UI" panose="020B0604030504040204" pitchFamily="50" charset="-128"/>
            </a:rPr>
            <a:t>H29</a:t>
          </a:r>
          <a:r>
            <a:rPr kumimoji="1" lang="ja-JP" altLang="en-US" sz="800" b="1" dirty="0" smtClean="0">
              <a:latin typeface="+mj-ea"/>
              <a:ea typeface="+mj-ea"/>
              <a:cs typeface="Meiryo UI" panose="020B0604030504040204" pitchFamily="50" charset="-128"/>
            </a:rPr>
            <a:t>被害児童が被疑者に</a:t>
          </a:r>
          <a:r>
            <a:rPr lang="ja-JP" altLang="en-US" sz="800" b="1" dirty="0" smtClean="0">
              <a:latin typeface="+mj-ea"/>
              <a:ea typeface="+mj-ea"/>
              <a:cs typeface="Meiryo UI" panose="020B0604030504040204" pitchFamily="50" charset="-128"/>
            </a:rPr>
            <a:t>会った理由</a:t>
          </a:r>
          <a:r>
            <a:rPr lang="en-US" altLang="ja-JP" sz="800" b="1" dirty="0" smtClean="0">
              <a:latin typeface="+mj-ea"/>
              <a:ea typeface="+mj-ea"/>
              <a:cs typeface="Meiryo UI" panose="020B0604030504040204" pitchFamily="50" charset="-128"/>
            </a:rPr>
            <a:t>(SNS)</a:t>
          </a:r>
          <a:endParaRPr kumimoji="1" lang="ja-JP" altLang="en-US" sz="800" b="1" dirty="0">
            <a:latin typeface="+mj-ea"/>
            <a:ea typeface="+mj-ea"/>
            <a:cs typeface="Meiryo UI" panose="020B0604030504040204" pitchFamily="50" charset="-128"/>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0.79052</cdr:x>
      <cdr:y>0.19767</cdr:y>
    </cdr:from>
    <cdr:to>
      <cdr:x>0.97691</cdr:x>
      <cdr:y>0.28488</cdr:y>
    </cdr:to>
    <cdr:sp macro="" textlink="">
      <cdr:nvSpPr>
        <cdr:cNvPr id="2" name="正方形/長方形 1"/>
        <cdr:cNvSpPr/>
      </cdr:nvSpPr>
      <cdr:spPr>
        <a:xfrm xmlns:a="http://schemas.openxmlformats.org/drawingml/2006/main">
          <a:off x="3019424" y="647700"/>
          <a:ext cx="711889" cy="285750"/>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vertOverflow="clip" lIns="0" tIns="0" rIns="0" bIns="0"/>
        <a:lstStyle xmlns:a="http://schemas.openxmlformats.org/drawingml/2006/main"/>
        <a:p xmlns:a="http://schemas.openxmlformats.org/drawingml/2006/main">
          <a:r>
            <a:rPr lang="en-US" altLang="ja-JP" sz="700" dirty="0"/>
            <a:t>N=1,540</a:t>
          </a:r>
          <a:r>
            <a:rPr lang="ja-JP" altLang="en-US" sz="700" dirty="0"/>
            <a:t>人</a:t>
          </a:r>
          <a:endParaRPr lang="ja-JP" sz="700" dirty="0"/>
        </a:p>
      </cdr:txBody>
    </cdr:sp>
  </cdr:relSizeAnchor>
  <cdr:relSizeAnchor xmlns:cdr="http://schemas.openxmlformats.org/drawingml/2006/chartDrawing">
    <cdr:from>
      <cdr:x>0.21845</cdr:x>
      <cdr:y>0.14498</cdr:y>
    </cdr:from>
    <cdr:to>
      <cdr:x>0.52204</cdr:x>
      <cdr:y>0.4177</cdr:y>
    </cdr:to>
    <cdr:sp macro="" textlink="">
      <cdr:nvSpPr>
        <cdr:cNvPr id="3" name="正方形/長方形 2"/>
        <cdr:cNvSpPr/>
      </cdr:nvSpPr>
      <cdr:spPr>
        <a:xfrm xmlns:a="http://schemas.openxmlformats.org/drawingml/2006/main">
          <a:off x="484163" y="229670"/>
          <a:ext cx="672851" cy="432048"/>
        </a:xfrm>
        <a:prstGeom xmlns:a="http://schemas.openxmlformats.org/drawingml/2006/main" prst="rect">
          <a:avLst/>
        </a:prstGeom>
        <a:noFill xmlns:a="http://schemas.openxmlformats.org/drawingml/2006/main"/>
        <a:ln xmlns:a="http://schemas.openxmlformats.org/drawingml/2006/main" w="12700">
          <a:noFill/>
        </a:ln>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lIns="0" tIns="0" rIns="0" bIns="0" rtlCol="0" anchor="ctr"/>
        <a:lstStyle xmlns:a="http://schemas.openxmlformats.org/drawingml/2006/main">
          <a:defPPr>
            <a:defRPr lang="ja-JP"/>
          </a:defPPr>
          <a:lvl1pPr marL="0" algn="l" defTabSz="943204" rtl="0" eaLnBrk="1" latinLnBrk="0" hangingPunct="1">
            <a:defRPr kumimoji="1" sz="1900" kern="1200">
              <a:solidFill>
                <a:schemeClr val="dk1"/>
              </a:solidFill>
              <a:latin typeface="+mn-lt"/>
              <a:ea typeface="+mn-ea"/>
              <a:cs typeface="+mn-cs"/>
            </a:defRPr>
          </a:lvl1pPr>
          <a:lvl2pPr marL="471602" algn="l" defTabSz="943204" rtl="0" eaLnBrk="1" latinLnBrk="0" hangingPunct="1">
            <a:defRPr kumimoji="1" sz="1900" kern="1200">
              <a:solidFill>
                <a:schemeClr val="dk1"/>
              </a:solidFill>
              <a:latin typeface="+mn-lt"/>
              <a:ea typeface="+mn-ea"/>
              <a:cs typeface="+mn-cs"/>
            </a:defRPr>
          </a:lvl2pPr>
          <a:lvl3pPr marL="943204" algn="l" defTabSz="943204" rtl="0" eaLnBrk="1" latinLnBrk="0" hangingPunct="1">
            <a:defRPr kumimoji="1" sz="1900" kern="1200">
              <a:solidFill>
                <a:schemeClr val="dk1"/>
              </a:solidFill>
              <a:latin typeface="+mn-lt"/>
              <a:ea typeface="+mn-ea"/>
              <a:cs typeface="+mn-cs"/>
            </a:defRPr>
          </a:lvl3pPr>
          <a:lvl4pPr marL="1414805" algn="l" defTabSz="943204" rtl="0" eaLnBrk="1" latinLnBrk="0" hangingPunct="1">
            <a:defRPr kumimoji="1" sz="1900" kern="1200">
              <a:solidFill>
                <a:schemeClr val="dk1"/>
              </a:solidFill>
              <a:latin typeface="+mn-lt"/>
              <a:ea typeface="+mn-ea"/>
              <a:cs typeface="+mn-cs"/>
            </a:defRPr>
          </a:lvl4pPr>
          <a:lvl5pPr marL="1886407" algn="l" defTabSz="943204" rtl="0" eaLnBrk="1" latinLnBrk="0" hangingPunct="1">
            <a:defRPr kumimoji="1" sz="1900" kern="1200">
              <a:solidFill>
                <a:schemeClr val="dk1"/>
              </a:solidFill>
              <a:latin typeface="+mn-lt"/>
              <a:ea typeface="+mn-ea"/>
              <a:cs typeface="+mn-cs"/>
            </a:defRPr>
          </a:lvl5pPr>
          <a:lvl6pPr marL="2358009" algn="l" defTabSz="943204" rtl="0" eaLnBrk="1" latinLnBrk="0" hangingPunct="1">
            <a:defRPr kumimoji="1" sz="1900" kern="1200">
              <a:solidFill>
                <a:schemeClr val="dk1"/>
              </a:solidFill>
              <a:latin typeface="+mn-lt"/>
              <a:ea typeface="+mn-ea"/>
              <a:cs typeface="+mn-cs"/>
            </a:defRPr>
          </a:lvl6pPr>
          <a:lvl7pPr marL="2829611" algn="l" defTabSz="943204" rtl="0" eaLnBrk="1" latinLnBrk="0" hangingPunct="1">
            <a:defRPr kumimoji="1" sz="1900" kern="1200">
              <a:solidFill>
                <a:schemeClr val="dk1"/>
              </a:solidFill>
              <a:latin typeface="+mn-lt"/>
              <a:ea typeface="+mn-ea"/>
              <a:cs typeface="+mn-cs"/>
            </a:defRPr>
          </a:lvl7pPr>
          <a:lvl8pPr marL="3301213" algn="l" defTabSz="943204" rtl="0" eaLnBrk="1" latinLnBrk="0" hangingPunct="1">
            <a:defRPr kumimoji="1" sz="1900" kern="1200">
              <a:solidFill>
                <a:schemeClr val="dk1"/>
              </a:solidFill>
              <a:latin typeface="+mn-lt"/>
              <a:ea typeface="+mn-ea"/>
              <a:cs typeface="+mn-cs"/>
            </a:defRPr>
          </a:lvl8pPr>
          <a:lvl9pPr marL="3772814" algn="l" defTabSz="943204" rtl="0" eaLnBrk="1" latinLnBrk="0" hangingPunct="1">
            <a:defRPr kumimoji="1" sz="1900" kern="1200">
              <a:solidFill>
                <a:schemeClr val="dk1"/>
              </a:solidFill>
              <a:latin typeface="+mn-lt"/>
              <a:ea typeface="+mn-ea"/>
              <a:cs typeface="+mn-cs"/>
            </a:defRPr>
          </a:lvl9pPr>
        </a:lstStyle>
        <a:p xmlns:a="http://schemas.openxmlformats.org/drawingml/2006/main">
          <a:pPr algn="ctr"/>
          <a:r>
            <a:rPr kumimoji="1" lang="ja-JP" altLang="en-US" sz="600" dirty="0" smtClean="0">
              <a:latin typeface="+mj-ea"/>
              <a:ea typeface="+mj-ea"/>
              <a:cs typeface="Meiryo UI" panose="020B0604030504040204" pitchFamily="50" charset="-128"/>
            </a:rPr>
            <a:t>契約時には利用していたが被害当時は利用なし</a:t>
          </a:r>
          <a:r>
            <a:rPr kumimoji="1" lang="en-US" altLang="ja-JP" sz="600" dirty="0" smtClean="0">
              <a:latin typeface="+mj-ea"/>
              <a:ea typeface="+mj-ea"/>
              <a:cs typeface="Meiryo UI" panose="020B0604030504040204" pitchFamily="50" charset="-128"/>
            </a:rPr>
            <a:t>,</a:t>
          </a:r>
          <a:r>
            <a:rPr lang="en-US" altLang="ja-JP" sz="600" dirty="0" smtClean="0">
              <a:latin typeface="+mj-ea"/>
              <a:ea typeface="+mj-ea"/>
              <a:cs typeface="Meiryo UI" panose="020B0604030504040204" pitchFamily="50" charset="-128"/>
            </a:rPr>
            <a:t>114</a:t>
          </a:r>
          <a:r>
            <a:rPr lang="ja-JP" altLang="en-US" sz="600" dirty="0" smtClean="0">
              <a:latin typeface="+mj-ea"/>
              <a:ea typeface="+mj-ea"/>
              <a:cs typeface="Meiryo UI" panose="020B0604030504040204" pitchFamily="50" charset="-128"/>
            </a:rPr>
            <a:t>人</a:t>
          </a:r>
          <a:r>
            <a:rPr lang="en-US" altLang="ja-JP" sz="600" dirty="0" smtClean="0">
              <a:latin typeface="+mj-ea"/>
              <a:ea typeface="+mj-ea"/>
              <a:cs typeface="Meiryo UI" panose="020B0604030504040204" pitchFamily="50" charset="-128"/>
            </a:rPr>
            <a:t>,7,4%</a:t>
          </a:r>
          <a:endParaRPr kumimoji="1" lang="ja-JP" altLang="en-US" sz="600" dirty="0">
            <a:latin typeface="+mj-ea"/>
            <a:ea typeface="+mj-ea"/>
            <a:cs typeface="Meiryo UI" panose="020B0604030504040204" pitchFamily="50" charset="-128"/>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0.79557</cdr:x>
      <cdr:y>0.13969</cdr:y>
    </cdr:from>
    <cdr:to>
      <cdr:x>0.97761</cdr:x>
      <cdr:y>0.2264</cdr:y>
    </cdr:to>
    <cdr:sp macro="" textlink="">
      <cdr:nvSpPr>
        <cdr:cNvPr id="2" name="正方形/長方形 1"/>
        <cdr:cNvSpPr/>
      </cdr:nvSpPr>
      <cdr:spPr>
        <a:xfrm xmlns:a="http://schemas.openxmlformats.org/drawingml/2006/main">
          <a:off x="3046285" y="460375"/>
          <a:ext cx="697040" cy="285750"/>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lIns="0" tIns="0" rIns="0" bIns="0"/>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altLang="ja-JP" sz="700" dirty="0"/>
            <a:t>N=1,813</a:t>
          </a:r>
          <a:r>
            <a:rPr lang="ja-JP" altLang="en-US" sz="700" dirty="0"/>
            <a:t>人</a:t>
          </a:r>
          <a:endParaRPr lang="ja-JP" sz="7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29218F78-72D8-4E20-8E99-D307375F48E3}" type="datetimeFigureOut">
              <a:rPr kumimoji="1" lang="ja-JP" altLang="en-US" smtClean="0"/>
              <a:t>2018/6/26</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A2BD55E6-53FB-4656-881B-ED08DDCD3309}" type="slidenum">
              <a:rPr kumimoji="1" lang="ja-JP" altLang="en-US" smtClean="0"/>
              <a:t>‹#›</a:t>
            </a:fld>
            <a:endParaRPr kumimoji="1" lang="ja-JP" altLang="en-US"/>
          </a:p>
        </p:txBody>
      </p:sp>
    </p:spTree>
    <p:extLst>
      <p:ext uri="{BB962C8B-B14F-4D97-AF65-F5344CB8AC3E}">
        <p14:creationId xmlns:p14="http://schemas.microsoft.com/office/powerpoint/2010/main" val="3639421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596" y="2236948"/>
            <a:ext cx="8416053" cy="1543526"/>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189" y="4080511"/>
            <a:ext cx="6930867" cy="1840230"/>
          </a:xfrm>
        </p:spPr>
        <p:txBody>
          <a:bodyPr/>
          <a:lstStyle>
            <a:lvl1pPr marL="0" indent="0" algn="ctr">
              <a:buNone/>
              <a:defRPr>
                <a:solidFill>
                  <a:schemeClr val="tx1">
                    <a:tint val="75000"/>
                  </a:schemeClr>
                </a:solidFill>
              </a:defRPr>
            </a:lvl1pPr>
            <a:lvl2pPr marL="471602" indent="0" algn="ctr">
              <a:buNone/>
              <a:defRPr>
                <a:solidFill>
                  <a:schemeClr val="tx1">
                    <a:tint val="75000"/>
                  </a:schemeClr>
                </a:solidFill>
              </a:defRPr>
            </a:lvl2pPr>
            <a:lvl3pPr marL="943204" indent="0" algn="ctr">
              <a:buNone/>
              <a:defRPr>
                <a:solidFill>
                  <a:schemeClr val="tx1">
                    <a:tint val="75000"/>
                  </a:schemeClr>
                </a:solidFill>
              </a:defRPr>
            </a:lvl3pPr>
            <a:lvl4pPr marL="1414805" indent="0" algn="ctr">
              <a:buNone/>
              <a:defRPr>
                <a:solidFill>
                  <a:schemeClr val="tx1">
                    <a:tint val="75000"/>
                  </a:schemeClr>
                </a:solidFill>
              </a:defRPr>
            </a:lvl4pPr>
            <a:lvl5pPr marL="1886407" indent="0" algn="ctr">
              <a:buNone/>
              <a:defRPr>
                <a:solidFill>
                  <a:schemeClr val="tx1">
                    <a:tint val="75000"/>
                  </a:schemeClr>
                </a:solidFill>
              </a:defRPr>
            </a:lvl5pPr>
            <a:lvl6pPr marL="2358009" indent="0" algn="ctr">
              <a:buNone/>
              <a:defRPr>
                <a:solidFill>
                  <a:schemeClr val="tx1">
                    <a:tint val="75000"/>
                  </a:schemeClr>
                </a:solidFill>
              </a:defRPr>
            </a:lvl6pPr>
            <a:lvl7pPr marL="2829611" indent="0" algn="ctr">
              <a:buNone/>
              <a:defRPr>
                <a:solidFill>
                  <a:schemeClr val="tx1">
                    <a:tint val="75000"/>
                  </a:schemeClr>
                </a:solidFill>
              </a:defRPr>
            </a:lvl7pPr>
            <a:lvl8pPr marL="3301213" indent="0" algn="ctr">
              <a:buNone/>
              <a:defRPr>
                <a:solidFill>
                  <a:schemeClr val="tx1">
                    <a:tint val="75000"/>
                  </a:schemeClr>
                </a:solidFill>
              </a:defRPr>
            </a:lvl8pPr>
            <a:lvl9pPr marL="3772814"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423CCD0-1D3A-4500-9831-2C7770EEF66F}" type="datetimeFigureOut">
              <a:rPr kumimoji="1" lang="ja-JP" altLang="en-US" smtClean="0"/>
              <a:t>2018/6/26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DAE4BE-3F69-4AAB-B1D8-79E64C47EB36}" type="slidenum">
              <a:rPr kumimoji="1" lang="ja-JP" altLang="en-US" smtClean="0"/>
              <a:t>‹#›</a:t>
            </a:fld>
            <a:endParaRPr kumimoji="1" lang="ja-JP" altLang="en-US"/>
          </a:p>
        </p:txBody>
      </p:sp>
    </p:spTree>
    <p:extLst>
      <p:ext uri="{BB962C8B-B14F-4D97-AF65-F5344CB8AC3E}">
        <p14:creationId xmlns:p14="http://schemas.microsoft.com/office/powerpoint/2010/main" val="344506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23CCD0-1D3A-4500-9831-2C7770EEF66F}" type="datetimeFigureOut">
              <a:rPr kumimoji="1" lang="ja-JP" altLang="en-US" smtClean="0"/>
              <a:t>2018/6/26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DAE4BE-3F69-4AAB-B1D8-79E64C47EB36}" type="slidenum">
              <a:rPr kumimoji="1" lang="ja-JP" altLang="en-US" smtClean="0"/>
              <a:t>‹#›</a:t>
            </a:fld>
            <a:endParaRPr kumimoji="1" lang="ja-JP" altLang="en-US"/>
          </a:p>
        </p:txBody>
      </p:sp>
    </p:spTree>
    <p:extLst>
      <p:ext uri="{BB962C8B-B14F-4D97-AF65-F5344CB8AC3E}">
        <p14:creationId xmlns:p14="http://schemas.microsoft.com/office/powerpoint/2010/main" val="3986604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8397" y="288374"/>
            <a:ext cx="2227778" cy="6144101"/>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061" y="288374"/>
            <a:ext cx="6518316" cy="6144101"/>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23CCD0-1D3A-4500-9831-2C7770EEF66F}" type="datetimeFigureOut">
              <a:rPr kumimoji="1" lang="ja-JP" altLang="en-US" smtClean="0"/>
              <a:t>2018/6/26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DAE4BE-3F69-4AAB-B1D8-79E64C47EB36}" type="slidenum">
              <a:rPr kumimoji="1" lang="ja-JP" altLang="en-US" smtClean="0"/>
              <a:t>‹#›</a:t>
            </a:fld>
            <a:endParaRPr kumimoji="1" lang="ja-JP" altLang="en-US"/>
          </a:p>
        </p:txBody>
      </p:sp>
    </p:spTree>
    <p:extLst>
      <p:ext uri="{BB962C8B-B14F-4D97-AF65-F5344CB8AC3E}">
        <p14:creationId xmlns:p14="http://schemas.microsoft.com/office/powerpoint/2010/main" val="1747338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23CCD0-1D3A-4500-9831-2C7770EEF66F}" type="datetimeFigureOut">
              <a:rPr kumimoji="1" lang="ja-JP" altLang="en-US" smtClean="0"/>
              <a:t>2018/6/26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DAE4BE-3F69-4AAB-B1D8-79E64C47EB36}" type="slidenum">
              <a:rPr kumimoji="1" lang="ja-JP" altLang="en-US" smtClean="0"/>
              <a:t>‹#›</a:t>
            </a:fld>
            <a:endParaRPr kumimoji="1" lang="ja-JP" altLang="en-US"/>
          </a:p>
        </p:txBody>
      </p:sp>
    </p:spTree>
    <p:extLst>
      <p:ext uri="{BB962C8B-B14F-4D97-AF65-F5344CB8AC3E}">
        <p14:creationId xmlns:p14="http://schemas.microsoft.com/office/powerpoint/2010/main" val="357062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131" y="4627247"/>
            <a:ext cx="8416053" cy="1430178"/>
          </a:xfrm>
        </p:spPr>
        <p:txBody>
          <a:bodyPr anchor="t"/>
          <a:lstStyle>
            <a:lvl1pPr algn="l">
              <a:defRPr sz="41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131" y="3052051"/>
            <a:ext cx="8416053" cy="1575196"/>
          </a:xfrm>
        </p:spPr>
        <p:txBody>
          <a:bodyPr anchor="b"/>
          <a:lstStyle>
            <a:lvl1pPr marL="0" indent="0">
              <a:buNone/>
              <a:defRPr sz="2100">
                <a:solidFill>
                  <a:schemeClr val="tx1">
                    <a:tint val="75000"/>
                  </a:schemeClr>
                </a:solidFill>
              </a:defRPr>
            </a:lvl1pPr>
            <a:lvl2pPr marL="471602" indent="0">
              <a:buNone/>
              <a:defRPr sz="1900">
                <a:solidFill>
                  <a:schemeClr val="tx1">
                    <a:tint val="75000"/>
                  </a:schemeClr>
                </a:solidFill>
              </a:defRPr>
            </a:lvl2pPr>
            <a:lvl3pPr marL="943204" indent="0">
              <a:buNone/>
              <a:defRPr sz="1700">
                <a:solidFill>
                  <a:schemeClr val="tx1">
                    <a:tint val="75000"/>
                  </a:schemeClr>
                </a:solidFill>
              </a:defRPr>
            </a:lvl3pPr>
            <a:lvl4pPr marL="1414805" indent="0">
              <a:buNone/>
              <a:defRPr sz="1400">
                <a:solidFill>
                  <a:schemeClr val="tx1">
                    <a:tint val="75000"/>
                  </a:schemeClr>
                </a:solidFill>
              </a:defRPr>
            </a:lvl4pPr>
            <a:lvl5pPr marL="1886407" indent="0">
              <a:buNone/>
              <a:defRPr sz="1400">
                <a:solidFill>
                  <a:schemeClr val="tx1">
                    <a:tint val="75000"/>
                  </a:schemeClr>
                </a:solidFill>
              </a:defRPr>
            </a:lvl5pPr>
            <a:lvl6pPr marL="2358009" indent="0">
              <a:buNone/>
              <a:defRPr sz="1400">
                <a:solidFill>
                  <a:schemeClr val="tx1">
                    <a:tint val="75000"/>
                  </a:schemeClr>
                </a:solidFill>
              </a:defRPr>
            </a:lvl6pPr>
            <a:lvl7pPr marL="2829611" indent="0">
              <a:buNone/>
              <a:defRPr sz="1400">
                <a:solidFill>
                  <a:schemeClr val="tx1">
                    <a:tint val="75000"/>
                  </a:schemeClr>
                </a:solidFill>
              </a:defRPr>
            </a:lvl7pPr>
            <a:lvl8pPr marL="3301213" indent="0">
              <a:buNone/>
              <a:defRPr sz="1400">
                <a:solidFill>
                  <a:schemeClr val="tx1">
                    <a:tint val="75000"/>
                  </a:schemeClr>
                </a:solidFill>
              </a:defRPr>
            </a:lvl8pPr>
            <a:lvl9pPr marL="3772814"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423CCD0-1D3A-4500-9831-2C7770EEF66F}" type="datetimeFigureOut">
              <a:rPr kumimoji="1" lang="ja-JP" altLang="en-US" smtClean="0"/>
              <a:t>2018/6/26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DAE4BE-3F69-4AAB-B1D8-79E64C47EB36}" type="slidenum">
              <a:rPr kumimoji="1" lang="ja-JP" altLang="en-US" smtClean="0"/>
              <a:t>‹#›</a:t>
            </a:fld>
            <a:endParaRPr kumimoji="1" lang="ja-JP" altLang="en-US"/>
          </a:p>
        </p:txBody>
      </p:sp>
    </p:spTree>
    <p:extLst>
      <p:ext uri="{BB962C8B-B14F-4D97-AF65-F5344CB8AC3E}">
        <p14:creationId xmlns:p14="http://schemas.microsoft.com/office/powerpoint/2010/main" val="2100436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063" y="1680216"/>
            <a:ext cx="4373047" cy="4752261"/>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3131" y="1680216"/>
            <a:ext cx="4373047" cy="4752261"/>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423CCD0-1D3A-4500-9831-2C7770EEF66F}" type="datetimeFigureOut">
              <a:rPr kumimoji="1" lang="ja-JP" altLang="en-US" smtClean="0"/>
              <a:t>2018/6/26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DAE4BE-3F69-4AAB-B1D8-79E64C47EB36}" type="slidenum">
              <a:rPr kumimoji="1" lang="ja-JP" altLang="en-US" smtClean="0"/>
              <a:t>‹#›</a:t>
            </a:fld>
            <a:endParaRPr kumimoji="1" lang="ja-JP" altLang="en-US"/>
          </a:p>
        </p:txBody>
      </p:sp>
    </p:spTree>
    <p:extLst>
      <p:ext uri="{BB962C8B-B14F-4D97-AF65-F5344CB8AC3E}">
        <p14:creationId xmlns:p14="http://schemas.microsoft.com/office/powerpoint/2010/main" val="3294666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063" y="1611869"/>
            <a:ext cx="4374766" cy="671750"/>
          </a:xfrm>
        </p:spPr>
        <p:txBody>
          <a:bodyPr anchor="b"/>
          <a:lstStyle>
            <a:lvl1pPr marL="0" indent="0">
              <a:buNone/>
              <a:defRPr sz="2500" b="1"/>
            </a:lvl1pPr>
            <a:lvl2pPr marL="471602" indent="0">
              <a:buNone/>
              <a:defRPr sz="2100" b="1"/>
            </a:lvl2pPr>
            <a:lvl3pPr marL="943204" indent="0">
              <a:buNone/>
              <a:defRPr sz="1900" b="1"/>
            </a:lvl3pPr>
            <a:lvl4pPr marL="1414805" indent="0">
              <a:buNone/>
              <a:defRPr sz="1700" b="1"/>
            </a:lvl4pPr>
            <a:lvl5pPr marL="1886407" indent="0">
              <a:buNone/>
              <a:defRPr sz="1700" b="1"/>
            </a:lvl5pPr>
            <a:lvl6pPr marL="2358009" indent="0">
              <a:buNone/>
              <a:defRPr sz="1700" b="1"/>
            </a:lvl6pPr>
            <a:lvl7pPr marL="2829611" indent="0">
              <a:buNone/>
              <a:defRPr sz="1700" b="1"/>
            </a:lvl7pPr>
            <a:lvl8pPr marL="3301213" indent="0">
              <a:buNone/>
              <a:defRPr sz="1700" b="1"/>
            </a:lvl8pPr>
            <a:lvl9pPr marL="3772814" indent="0">
              <a:buNone/>
              <a:defRPr sz="17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063" y="2283621"/>
            <a:ext cx="4374766" cy="4148852"/>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29695" y="1611869"/>
            <a:ext cx="4376485" cy="671750"/>
          </a:xfrm>
        </p:spPr>
        <p:txBody>
          <a:bodyPr anchor="b"/>
          <a:lstStyle>
            <a:lvl1pPr marL="0" indent="0">
              <a:buNone/>
              <a:defRPr sz="2500" b="1"/>
            </a:lvl1pPr>
            <a:lvl2pPr marL="471602" indent="0">
              <a:buNone/>
              <a:defRPr sz="2100" b="1"/>
            </a:lvl2pPr>
            <a:lvl3pPr marL="943204" indent="0">
              <a:buNone/>
              <a:defRPr sz="1900" b="1"/>
            </a:lvl3pPr>
            <a:lvl4pPr marL="1414805" indent="0">
              <a:buNone/>
              <a:defRPr sz="1700" b="1"/>
            </a:lvl4pPr>
            <a:lvl5pPr marL="1886407" indent="0">
              <a:buNone/>
              <a:defRPr sz="1700" b="1"/>
            </a:lvl5pPr>
            <a:lvl6pPr marL="2358009" indent="0">
              <a:buNone/>
              <a:defRPr sz="1700" b="1"/>
            </a:lvl6pPr>
            <a:lvl7pPr marL="2829611" indent="0">
              <a:buNone/>
              <a:defRPr sz="1700" b="1"/>
            </a:lvl7pPr>
            <a:lvl8pPr marL="3301213" indent="0">
              <a:buNone/>
              <a:defRPr sz="1700" b="1"/>
            </a:lvl8pPr>
            <a:lvl9pPr marL="3772814" indent="0">
              <a:buNone/>
              <a:defRPr sz="17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29695" y="2283621"/>
            <a:ext cx="4376485" cy="4148852"/>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423CCD0-1D3A-4500-9831-2C7770EEF66F}" type="datetimeFigureOut">
              <a:rPr kumimoji="1" lang="ja-JP" altLang="en-US" smtClean="0"/>
              <a:t>2018/6/26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BDAE4BE-3F69-4AAB-B1D8-79E64C47EB36}" type="slidenum">
              <a:rPr kumimoji="1" lang="ja-JP" altLang="en-US" smtClean="0"/>
              <a:t>‹#›</a:t>
            </a:fld>
            <a:endParaRPr kumimoji="1" lang="ja-JP" altLang="en-US"/>
          </a:p>
        </p:txBody>
      </p:sp>
    </p:spTree>
    <p:extLst>
      <p:ext uri="{BB962C8B-B14F-4D97-AF65-F5344CB8AC3E}">
        <p14:creationId xmlns:p14="http://schemas.microsoft.com/office/powerpoint/2010/main" val="3274887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423CCD0-1D3A-4500-9831-2C7770EEF66F}" type="datetimeFigureOut">
              <a:rPr kumimoji="1" lang="ja-JP" altLang="en-US" smtClean="0"/>
              <a:t>2018/6/26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BDAE4BE-3F69-4AAB-B1D8-79E64C47EB36}" type="slidenum">
              <a:rPr kumimoji="1" lang="ja-JP" altLang="en-US" smtClean="0"/>
              <a:t>‹#›</a:t>
            </a:fld>
            <a:endParaRPr kumimoji="1" lang="ja-JP" altLang="en-US"/>
          </a:p>
        </p:txBody>
      </p:sp>
    </p:spTree>
    <p:extLst>
      <p:ext uri="{BB962C8B-B14F-4D97-AF65-F5344CB8AC3E}">
        <p14:creationId xmlns:p14="http://schemas.microsoft.com/office/powerpoint/2010/main" val="3693161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423CCD0-1D3A-4500-9831-2C7770EEF66F}" type="datetimeFigureOut">
              <a:rPr kumimoji="1" lang="ja-JP" altLang="en-US" smtClean="0"/>
              <a:t>2018/6/26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BDAE4BE-3F69-4AAB-B1D8-79E64C47EB36}" type="slidenum">
              <a:rPr kumimoji="1" lang="ja-JP" altLang="en-US" smtClean="0"/>
              <a:t>‹#›</a:t>
            </a:fld>
            <a:endParaRPr kumimoji="1" lang="ja-JP" altLang="en-US"/>
          </a:p>
        </p:txBody>
      </p:sp>
    </p:spTree>
    <p:extLst>
      <p:ext uri="{BB962C8B-B14F-4D97-AF65-F5344CB8AC3E}">
        <p14:creationId xmlns:p14="http://schemas.microsoft.com/office/powerpoint/2010/main" val="1175239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065" y="286702"/>
            <a:ext cx="3257440" cy="1220152"/>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1109" y="286706"/>
            <a:ext cx="5535067" cy="6145769"/>
          </a:xfrm>
        </p:spPr>
        <p:txBody>
          <a:bodyPr/>
          <a:lstStyle>
            <a:lvl1pPr>
              <a:defRPr sz="33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065" y="1506856"/>
            <a:ext cx="3257440" cy="4925616"/>
          </a:xfrm>
        </p:spPr>
        <p:txBody>
          <a:bodyPr/>
          <a:lstStyle>
            <a:lvl1pPr marL="0" indent="0">
              <a:buNone/>
              <a:defRPr sz="1400"/>
            </a:lvl1pPr>
            <a:lvl2pPr marL="471602" indent="0">
              <a:buNone/>
              <a:defRPr sz="1200"/>
            </a:lvl2pPr>
            <a:lvl3pPr marL="943204" indent="0">
              <a:buNone/>
              <a:defRPr sz="1000"/>
            </a:lvl3pPr>
            <a:lvl4pPr marL="1414805" indent="0">
              <a:buNone/>
              <a:defRPr sz="900"/>
            </a:lvl4pPr>
            <a:lvl5pPr marL="1886407" indent="0">
              <a:buNone/>
              <a:defRPr sz="900"/>
            </a:lvl5pPr>
            <a:lvl6pPr marL="2358009" indent="0">
              <a:buNone/>
              <a:defRPr sz="900"/>
            </a:lvl6pPr>
            <a:lvl7pPr marL="2829611" indent="0">
              <a:buNone/>
              <a:defRPr sz="900"/>
            </a:lvl7pPr>
            <a:lvl8pPr marL="3301213" indent="0">
              <a:buNone/>
              <a:defRPr sz="900"/>
            </a:lvl8pPr>
            <a:lvl9pPr marL="3772814"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423CCD0-1D3A-4500-9831-2C7770EEF66F}" type="datetimeFigureOut">
              <a:rPr kumimoji="1" lang="ja-JP" altLang="en-US" smtClean="0"/>
              <a:t>2018/6/26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DAE4BE-3F69-4AAB-B1D8-79E64C47EB36}" type="slidenum">
              <a:rPr kumimoji="1" lang="ja-JP" altLang="en-US" smtClean="0"/>
              <a:t>‹#›</a:t>
            </a:fld>
            <a:endParaRPr kumimoji="1" lang="ja-JP" altLang="en-US"/>
          </a:p>
        </p:txBody>
      </p:sp>
    </p:spTree>
    <p:extLst>
      <p:ext uri="{BB962C8B-B14F-4D97-AF65-F5344CB8AC3E}">
        <p14:creationId xmlns:p14="http://schemas.microsoft.com/office/powerpoint/2010/main" val="4132290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713" y="5040636"/>
            <a:ext cx="5940743" cy="595075"/>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0713" y="643414"/>
            <a:ext cx="5940743" cy="4320540"/>
          </a:xfrm>
        </p:spPr>
        <p:txBody>
          <a:bodyPr/>
          <a:lstStyle>
            <a:lvl1pPr marL="0" indent="0">
              <a:buNone/>
              <a:defRPr sz="3300"/>
            </a:lvl1pPr>
            <a:lvl2pPr marL="471602" indent="0">
              <a:buNone/>
              <a:defRPr sz="2900"/>
            </a:lvl2pPr>
            <a:lvl3pPr marL="943204" indent="0">
              <a:buNone/>
              <a:defRPr sz="2500"/>
            </a:lvl3pPr>
            <a:lvl4pPr marL="1414805" indent="0">
              <a:buNone/>
              <a:defRPr sz="2100"/>
            </a:lvl4pPr>
            <a:lvl5pPr marL="1886407" indent="0">
              <a:buNone/>
              <a:defRPr sz="2100"/>
            </a:lvl5pPr>
            <a:lvl6pPr marL="2358009" indent="0">
              <a:buNone/>
              <a:defRPr sz="2100"/>
            </a:lvl6pPr>
            <a:lvl7pPr marL="2829611" indent="0">
              <a:buNone/>
              <a:defRPr sz="2100"/>
            </a:lvl7pPr>
            <a:lvl8pPr marL="3301213" indent="0">
              <a:buNone/>
              <a:defRPr sz="2100"/>
            </a:lvl8pPr>
            <a:lvl9pPr marL="3772814" indent="0">
              <a:buNone/>
              <a:defRPr sz="2100"/>
            </a:lvl9pPr>
          </a:lstStyle>
          <a:p>
            <a:endParaRPr kumimoji="1" lang="ja-JP" altLang="en-US"/>
          </a:p>
        </p:txBody>
      </p:sp>
      <p:sp>
        <p:nvSpPr>
          <p:cNvPr id="4" name="テキスト プレースホルダー 3"/>
          <p:cNvSpPr>
            <a:spLocks noGrp="1"/>
          </p:cNvSpPr>
          <p:nvPr>
            <p:ph type="body" sz="half" idx="2"/>
          </p:nvPr>
        </p:nvSpPr>
        <p:spPr>
          <a:xfrm>
            <a:off x="1940713" y="5635709"/>
            <a:ext cx="5940743" cy="845105"/>
          </a:xfrm>
        </p:spPr>
        <p:txBody>
          <a:bodyPr/>
          <a:lstStyle>
            <a:lvl1pPr marL="0" indent="0">
              <a:buNone/>
              <a:defRPr sz="1400"/>
            </a:lvl1pPr>
            <a:lvl2pPr marL="471602" indent="0">
              <a:buNone/>
              <a:defRPr sz="1200"/>
            </a:lvl2pPr>
            <a:lvl3pPr marL="943204" indent="0">
              <a:buNone/>
              <a:defRPr sz="1000"/>
            </a:lvl3pPr>
            <a:lvl4pPr marL="1414805" indent="0">
              <a:buNone/>
              <a:defRPr sz="900"/>
            </a:lvl4pPr>
            <a:lvl5pPr marL="1886407" indent="0">
              <a:buNone/>
              <a:defRPr sz="900"/>
            </a:lvl5pPr>
            <a:lvl6pPr marL="2358009" indent="0">
              <a:buNone/>
              <a:defRPr sz="900"/>
            </a:lvl6pPr>
            <a:lvl7pPr marL="2829611" indent="0">
              <a:buNone/>
              <a:defRPr sz="900"/>
            </a:lvl7pPr>
            <a:lvl8pPr marL="3301213" indent="0">
              <a:buNone/>
              <a:defRPr sz="900"/>
            </a:lvl8pPr>
            <a:lvl9pPr marL="3772814"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423CCD0-1D3A-4500-9831-2C7770EEF66F}" type="datetimeFigureOut">
              <a:rPr kumimoji="1" lang="ja-JP" altLang="en-US" smtClean="0"/>
              <a:t>2018/6/26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DAE4BE-3F69-4AAB-B1D8-79E64C47EB36}" type="slidenum">
              <a:rPr kumimoji="1" lang="ja-JP" altLang="en-US" smtClean="0"/>
              <a:t>‹#›</a:t>
            </a:fld>
            <a:endParaRPr kumimoji="1" lang="ja-JP" altLang="en-US"/>
          </a:p>
        </p:txBody>
      </p:sp>
    </p:spTree>
    <p:extLst>
      <p:ext uri="{BB962C8B-B14F-4D97-AF65-F5344CB8AC3E}">
        <p14:creationId xmlns:p14="http://schemas.microsoft.com/office/powerpoint/2010/main" val="3641634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066" y="288370"/>
            <a:ext cx="8911115" cy="1200150"/>
          </a:xfrm>
          <a:prstGeom prst="rect">
            <a:avLst/>
          </a:prstGeom>
        </p:spPr>
        <p:txBody>
          <a:bodyPr vert="horz" lIns="94320" tIns="47160" rIns="94320" bIns="4716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066" y="1680216"/>
            <a:ext cx="8911115" cy="4752261"/>
          </a:xfrm>
          <a:prstGeom prst="rect">
            <a:avLst/>
          </a:prstGeom>
        </p:spPr>
        <p:txBody>
          <a:bodyPr vert="horz" lIns="94320" tIns="47160" rIns="94320" bIns="4716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062" y="6674171"/>
            <a:ext cx="2310289" cy="383382"/>
          </a:xfrm>
          <a:prstGeom prst="rect">
            <a:avLst/>
          </a:prstGeom>
        </p:spPr>
        <p:txBody>
          <a:bodyPr vert="horz" lIns="94320" tIns="47160" rIns="94320" bIns="47160" rtlCol="0" anchor="ctr"/>
          <a:lstStyle>
            <a:lvl1pPr algn="l">
              <a:defRPr sz="1200">
                <a:solidFill>
                  <a:schemeClr val="tx1">
                    <a:tint val="75000"/>
                  </a:schemeClr>
                </a:solidFill>
              </a:defRPr>
            </a:lvl1pPr>
          </a:lstStyle>
          <a:p>
            <a:fld id="{2423CCD0-1D3A-4500-9831-2C7770EEF66F}" type="datetimeFigureOut">
              <a:rPr kumimoji="1" lang="ja-JP" altLang="en-US" smtClean="0"/>
              <a:t>2018/6/26</a:t>
            </a:fld>
            <a:endParaRPr kumimoji="1" lang="ja-JP" altLang="en-US"/>
          </a:p>
        </p:txBody>
      </p:sp>
      <p:sp>
        <p:nvSpPr>
          <p:cNvPr id="5" name="フッター プレースホルダー 4"/>
          <p:cNvSpPr>
            <a:spLocks noGrp="1"/>
          </p:cNvSpPr>
          <p:nvPr>
            <p:ph type="ftr" sz="quarter" idx="3"/>
          </p:nvPr>
        </p:nvSpPr>
        <p:spPr>
          <a:xfrm>
            <a:off x="3382923" y="6674171"/>
            <a:ext cx="3135392" cy="383382"/>
          </a:xfrm>
          <a:prstGeom prst="rect">
            <a:avLst/>
          </a:prstGeom>
        </p:spPr>
        <p:txBody>
          <a:bodyPr vert="horz" lIns="94320" tIns="47160" rIns="94320" bIns="4716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5887" y="6674171"/>
            <a:ext cx="2310289" cy="383382"/>
          </a:xfrm>
          <a:prstGeom prst="rect">
            <a:avLst/>
          </a:prstGeom>
        </p:spPr>
        <p:txBody>
          <a:bodyPr vert="horz" lIns="94320" tIns="47160" rIns="94320" bIns="47160" rtlCol="0" anchor="ctr"/>
          <a:lstStyle>
            <a:lvl1pPr algn="r">
              <a:defRPr sz="1200">
                <a:solidFill>
                  <a:schemeClr val="tx1">
                    <a:tint val="75000"/>
                  </a:schemeClr>
                </a:solidFill>
              </a:defRPr>
            </a:lvl1pPr>
          </a:lstStyle>
          <a:p>
            <a:fld id="{3BDAE4BE-3F69-4AAB-B1D8-79E64C47EB36}" type="slidenum">
              <a:rPr kumimoji="1" lang="ja-JP" altLang="en-US" smtClean="0"/>
              <a:t>‹#›</a:t>
            </a:fld>
            <a:endParaRPr kumimoji="1" lang="ja-JP" altLang="en-US"/>
          </a:p>
        </p:txBody>
      </p:sp>
    </p:spTree>
    <p:extLst>
      <p:ext uri="{BB962C8B-B14F-4D97-AF65-F5344CB8AC3E}">
        <p14:creationId xmlns:p14="http://schemas.microsoft.com/office/powerpoint/2010/main" val="2941756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43204" rtl="0" eaLnBrk="1" latinLnBrk="0" hangingPunct="1">
        <a:spcBef>
          <a:spcPct val="0"/>
        </a:spcBef>
        <a:buNone/>
        <a:defRPr kumimoji="1" sz="4500" kern="1200">
          <a:solidFill>
            <a:schemeClr val="tx1"/>
          </a:solidFill>
          <a:latin typeface="+mj-lt"/>
          <a:ea typeface="+mj-ea"/>
          <a:cs typeface="+mj-cs"/>
        </a:defRPr>
      </a:lvl1pPr>
    </p:titleStyle>
    <p:bodyStyle>
      <a:lvl1pPr marL="353701" indent="-353701" algn="l" defTabSz="943204"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1pPr>
      <a:lvl2pPr marL="766353" indent="-294751" algn="l" defTabSz="943204"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79005" indent="-235801" algn="l" defTabSz="943204"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50606" indent="-235801" algn="l" defTabSz="943204"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22208" indent="-235801" algn="l" defTabSz="943204"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593810" indent="-235801" algn="l" defTabSz="943204"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065412" indent="-235801" algn="l" defTabSz="943204"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37014" indent="-235801" algn="l" defTabSz="943204"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08615" indent="-235801" algn="l" defTabSz="943204"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43204" rtl="0" eaLnBrk="1" latinLnBrk="0" hangingPunct="1">
        <a:defRPr kumimoji="1" sz="1900" kern="1200">
          <a:solidFill>
            <a:schemeClr val="tx1"/>
          </a:solidFill>
          <a:latin typeface="+mn-lt"/>
          <a:ea typeface="+mn-ea"/>
          <a:cs typeface="+mn-cs"/>
        </a:defRPr>
      </a:lvl1pPr>
      <a:lvl2pPr marL="471602" algn="l" defTabSz="943204" rtl="0" eaLnBrk="1" latinLnBrk="0" hangingPunct="1">
        <a:defRPr kumimoji="1" sz="1900" kern="1200">
          <a:solidFill>
            <a:schemeClr val="tx1"/>
          </a:solidFill>
          <a:latin typeface="+mn-lt"/>
          <a:ea typeface="+mn-ea"/>
          <a:cs typeface="+mn-cs"/>
        </a:defRPr>
      </a:lvl2pPr>
      <a:lvl3pPr marL="943204" algn="l" defTabSz="943204" rtl="0" eaLnBrk="1" latinLnBrk="0" hangingPunct="1">
        <a:defRPr kumimoji="1" sz="1900" kern="1200">
          <a:solidFill>
            <a:schemeClr val="tx1"/>
          </a:solidFill>
          <a:latin typeface="+mn-lt"/>
          <a:ea typeface="+mn-ea"/>
          <a:cs typeface="+mn-cs"/>
        </a:defRPr>
      </a:lvl3pPr>
      <a:lvl4pPr marL="1414805" algn="l" defTabSz="943204" rtl="0" eaLnBrk="1" latinLnBrk="0" hangingPunct="1">
        <a:defRPr kumimoji="1" sz="1900" kern="1200">
          <a:solidFill>
            <a:schemeClr val="tx1"/>
          </a:solidFill>
          <a:latin typeface="+mn-lt"/>
          <a:ea typeface="+mn-ea"/>
          <a:cs typeface="+mn-cs"/>
        </a:defRPr>
      </a:lvl4pPr>
      <a:lvl5pPr marL="1886407" algn="l" defTabSz="943204" rtl="0" eaLnBrk="1" latinLnBrk="0" hangingPunct="1">
        <a:defRPr kumimoji="1" sz="1900" kern="1200">
          <a:solidFill>
            <a:schemeClr val="tx1"/>
          </a:solidFill>
          <a:latin typeface="+mn-lt"/>
          <a:ea typeface="+mn-ea"/>
          <a:cs typeface="+mn-cs"/>
        </a:defRPr>
      </a:lvl5pPr>
      <a:lvl6pPr marL="2358009" algn="l" defTabSz="943204" rtl="0" eaLnBrk="1" latinLnBrk="0" hangingPunct="1">
        <a:defRPr kumimoji="1" sz="1900" kern="1200">
          <a:solidFill>
            <a:schemeClr val="tx1"/>
          </a:solidFill>
          <a:latin typeface="+mn-lt"/>
          <a:ea typeface="+mn-ea"/>
          <a:cs typeface="+mn-cs"/>
        </a:defRPr>
      </a:lvl6pPr>
      <a:lvl7pPr marL="2829611" algn="l" defTabSz="943204" rtl="0" eaLnBrk="1" latinLnBrk="0" hangingPunct="1">
        <a:defRPr kumimoji="1" sz="1900" kern="1200">
          <a:solidFill>
            <a:schemeClr val="tx1"/>
          </a:solidFill>
          <a:latin typeface="+mn-lt"/>
          <a:ea typeface="+mn-ea"/>
          <a:cs typeface="+mn-cs"/>
        </a:defRPr>
      </a:lvl7pPr>
      <a:lvl8pPr marL="3301213" algn="l" defTabSz="943204" rtl="0" eaLnBrk="1" latinLnBrk="0" hangingPunct="1">
        <a:defRPr kumimoji="1" sz="1900" kern="1200">
          <a:solidFill>
            <a:schemeClr val="tx1"/>
          </a:solidFill>
          <a:latin typeface="+mn-lt"/>
          <a:ea typeface="+mn-ea"/>
          <a:cs typeface="+mn-cs"/>
        </a:defRPr>
      </a:lvl8pPr>
      <a:lvl9pPr marL="3772814" algn="l" defTabSz="943204"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29919" y="35005"/>
            <a:ext cx="9638641" cy="243291"/>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4320" tIns="47160" rIns="94320" bIns="47160" rtlCol="0" anchor="ctr"/>
          <a:lstStyle/>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コミュニティサイト等に起因した青少年の性被害等の現状について</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8764128" y="79513"/>
            <a:ext cx="854447" cy="1431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総会</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a:t>
            </a:r>
            <a:r>
              <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229919" y="305660"/>
            <a:ext cx="4625556" cy="184458"/>
          </a:xfrm>
          <a:prstGeom prst="roundRect">
            <a:avLst>
              <a:gd name="adj" fmla="val 30218"/>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4320" tIns="47160" rIns="94320" bIns="47160" rtlCol="0" anchor="ctr"/>
          <a:lstStyle/>
          <a:p>
            <a:r>
              <a:rPr lang="ja-JP" altLang="en-US" sz="950" b="1" dirty="0">
                <a:latin typeface="Meiryo UI" panose="020B0604030504040204" pitchFamily="50" charset="-128"/>
                <a:ea typeface="Meiryo UI" panose="020B0604030504040204" pitchFamily="50" charset="-128"/>
                <a:cs typeface="Meiryo UI" panose="020B0604030504040204" pitchFamily="50" charset="-128"/>
              </a:rPr>
              <a:t>１．</a:t>
            </a:r>
            <a:r>
              <a:rPr lang="ja-JP" altLang="en-US" sz="950" b="1" dirty="0" smtClean="0">
                <a:latin typeface="Meiryo UI" panose="020B0604030504040204" pitchFamily="50" charset="-128"/>
                <a:ea typeface="Meiryo UI" panose="020B0604030504040204" pitchFamily="50" charset="-128"/>
                <a:cs typeface="Meiryo UI" panose="020B0604030504040204" pitchFamily="50" charset="-128"/>
              </a:rPr>
              <a:t>コミュニティサイト</a:t>
            </a:r>
            <a:r>
              <a:rPr lang="en-US" altLang="ja-JP" sz="950" b="1"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950" b="1" dirty="0" smtClean="0">
                <a:latin typeface="Meiryo UI" panose="020B0604030504040204" pitchFamily="50" charset="-128"/>
                <a:ea typeface="Meiryo UI" panose="020B0604030504040204" pitchFamily="50" charset="-128"/>
                <a:cs typeface="Meiryo UI" panose="020B0604030504040204" pitchFamily="50" charset="-128"/>
              </a:rPr>
              <a:t>等</a:t>
            </a:r>
            <a:r>
              <a:rPr lang="ja-JP" altLang="en-US" sz="950" b="1" dirty="0">
                <a:latin typeface="Meiryo UI" panose="020B0604030504040204" pitchFamily="50" charset="-128"/>
                <a:ea typeface="Meiryo UI" panose="020B0604030504040204" pitchFamily="50" charset="-128"/>
                <a:cs typeface="Meiryo UI" panose="020B0604030504040204" pitchFamily="50" charset="-128"/>
              </a:rPr>
              <a:t>に起因</a:t>
            </a:r>
            <a:r>
              <a:rPr lang="ja-JP" altLang="en-US" sz="950" b="1" dirty="0" smtClean="0">
                <a:latin typeface="Meiryo UI" panose="020B0604030504040204" pitchFamily="50" charset="-128"/>
                <a:ea typeface="Meiryo UI" panose="020B0604030504040204" pitchFamily="50" charset="-128"/>
                <a:cs typeface="Meiryo UI" panose="020B0604030504040204" pitchFamily="50" charset="-128"/>
              </a:rPr>
              <a:t>する被害児童の現状</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（警察庁</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H30.4.26</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広報資料）</a:t>
            </a:r>
            <a:endParaRPr lang="ja-JP" altLang="en-US" sz="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5092073" y="307239"/>
            <a:ext cx="3607616" cy="190196"/>
          </a:xfrm>
          <a:prstGeom prst="roundRect">
            <a:avLst>
              <a:gd name="adj" fmla="val 30218"/>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4320" tIns="47160" rIns="94320" bIns="47160" rtlCol="0" anchor="ctr"/>
          <a:lstStyle/>
          <a:p>
            <a:r>
              <a:rPr lang="ja-JP" altLang="en-US" sz="950" b="1" dirty="0">
                <a:latin typeface="Meiryo UI" panose="020B0604030504040204" pitchFamily="50" charset="-128"/>
                <a:ea typeface="Meiryo UI" panose="020B0604030504040204" pitchFamily="50" charset="-128"/>
                <a:cs typeface="Meiryo UI" panose="020B0604030504040204" pitchFamily="50" charset="-128"/>
              </a:rPr>
              <a:t>２</a:t>
            </a:r>
            <a:r>
              <a:rPr lang="ja-JP" altLang="en-US" sz="950" b="1" dirty="0" smtClean="0">
                <a:latin typeface="Meiryo UI" panose="020B0604030504040204" pitchFamily="50" charset="-128"/>
                <a:ea typeface="Meiryo UI" panose="020B0604030504040204" pitchFamily="50" charset="-128"/>
                <a:cs typeface="Meiryo UI" panose="020B0604030504040204" pitchFamily="50" charset="-128"/>
              </a:rPr>
              <a:t>．被害防止に向けた取組</a:t>
            </a:r>
            <a:endParaRPr lang="ja-JP" altLang="en-US" sz="95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5099387" y="510773"/>
            <a:ext cx="4846541" cy="2282676"/>
          </a:xfrm>
          <a:prstGeom prst="rect">
            <a:avLst/>
          </a:prstGeom>
          <a:noFill/>
          <a:ln w="9525">
            <a:noFill/>
          </a:ln>
        </p:spPr>
        <p:txBody>
          <a:bodyPr wrap="square" lIns="0" tIns="0" rIns="0" bIns="0" rtlCol="0">
            <a:spAutoFit/>
          </a:bodyPr>
          <a:lstStyle/>
          <a:p>
            <a:pPr>
              <a:lnSpc>
                <a:spcPts val="1200"/>
              </a:lnSpc>
            </a:pPr>
            <a:r>
              <a:rPr lang="en-US" altLang="ja-JP" sz="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国の主な取組</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a:t>
            </a:r>
          </a:p>
          <a:p>
            <a:pPr>
              <a:lnSpc>
                <a:spcPts val="11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年４月</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日開催の犯罪</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対策閣僚会議で決定</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された</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児童</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の性的搾取等に係る対策の基本計画（子供</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性</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被害防止プラン</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にもとづき、子供</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の性被害の撲滅に</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向けて各省庁が取組を実施。</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▼関係省庁合同の啓発</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リーフレット、啓発動画等</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　相談</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窓口の周知</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各都道府県</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警察の少年</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相談</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窓口等</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▼インターネット・ホットラインセンターがネット上の違法有害情報を警察へ</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通報、</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プロバイダ等へ</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削除要請</a:t>
            </a:r>
            <a:r>
              <a:rPr lang="en-US" altLang="ja-JP" sz="700" spc="-9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spc="-90" dirty="0">
                <a:latin typeface="Meiryo UI" panose="020B0604030504040204" pitchFamily="50" charset="-128"/>
                <a:ea typeface="Meiryo UI" panose="020B0604030504040204" pitchFamily="50" charset="-128"/>
                <a:cs typeface="Meiryo UI" panose="020B0604030504040204" pitchFamily="50" charset="-128"/>
              </a:rPr>
              <a:t>警察庁委託事業</a:t>
            </a:r>
            <a:r>
              <a:rPr lang="en-US" altLang="ja-JP" sz="700" spc="-90" dirty="0">
                <a:latin typeface="Meiryo UI" panose="020B0604030504040204" pitchFamily="50" charset="-128"/>
                <a:ea typeface="Meiryo UI" panose="020B0604030504040204" pitchFamily="50" charset="-128"/>
                <a:cs typeface="Meiryo UI" panose="020B0604030504040204" pitchFamily="50" charset="-128"/>
              </a:rPr>
              <a:t>)</a:t>
            </a:r>
          </a:p>
          <a:p>
            <a:pPr>
              <a:lnSpc>
                <a:spcPts val="12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▼違法・有害情報相談センターが関係者等からの相談に対応</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総務省支援事業</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p>
          <a:p>
            <a:pPr>
              <a:lnSpc>
                <a:spcPts val="12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▼サイバー防犯ボランティアを活用した各種対策の推進</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サイバー防犯ボランティアは、①犯罪被害防止のための教育活動、②広報啓発活動、③サイバー空間の浄化活動</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の３つの活動を中心にサイバー空間における規範意識の向上に貢献することを目的に平成</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25</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年頃から導入。</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H29</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末</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:221</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団体 </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8,294</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人</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p>
          <a:p>
            <a:pPr>
              <a:lnSpc>
                <a:spcPts val="12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▼サイバー補導による被害児童の早期発見・保護の推進</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サイバー補導は</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、スマートフォンの普及に伴い児童による援助交際等を求める書き込み</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や性被害の増加への対策</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として、平成</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年から試行</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導入。</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 児童が援助交際を求める、下着を売る等のインターネット上の不適切な書き込みをサイバーパトロール</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よって発見</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し、書き込みを行った児童と接触して直接注意・助言等することにより、犯罪被害から児童を守る取組。</a:t>
            </a:r>
            <a:r>
              <a:rPr lang="ja-JP" altLang="en-US" sz="700" spc="-2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700" spc="-3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336498" y="5826082"/>
            <a:ext cx="4596649" cy="1267014"/>
          </a:xfrm>
          <a:prstGeom prst="rect">
            <a:avLst/>
          </a:prstGeom>
          <a:noFill/>
          <a:ln w="9525">
            <a:noFill/>
          </a:ln>
        </p:spPr>
        <p:txBody>
          <a:bodyPr wrap="square" lIns="0" tIns="0" rIns="0" bIns="0" rtlCol="0">
            <a:sp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に起因する事犯の検挙事例</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被疑者</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(37</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歳・男</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らは、</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に援助交際を求める書き込みをしていた青少年</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(16</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歳</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に交際希望者を装って</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接触し、背後にヤクザがいる等と言って同児童を脅迫して、裸の画像を撮影した上、被疑者らの自宅において</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わいせつな行為をしたもの</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(H29.11</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月・宮城県</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p>
          <a:p>
            <a:pPr>
              <a:lnSpc>
                <a:spcPts val="11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被疑者</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(68</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歳</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・男</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で知り合った青少年</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(12</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歳</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に対し、対償として現金を供与する約束をしてホテル</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の客室内で同児童とわいせつな行為をしたもの</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(H29.11</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月</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・新潟県</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p>
          <a:p>
            <a:pPr>
              <a:lnSpc>
                <a:spcPts val="1100"/>
              </a:lnSpc>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自画</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撮り</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被害が増加</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a:t>
            </a:r>
          </a:p>
          <a:p>
            <a:pPr>
              <a:lnSpc>
                <a:spcPts val="11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児童ポルノ事犯の中でも自画撮り被害が特に増加傾向にある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詳細</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は「総会資料１－２</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p:nvPr/>
        </p:nvSpPr>
        <p:spPr>
          <a:xfrm>
            <a:off x="263347" y="608474"/>
            <a:ext cx="1758220" cy="1551707"/>
          </a:xfrm>
          <a:prstGeom prst="rect">
            <a:avLst/>
          </a:prstGeom>
          <a:noFill/>
          <a:ln w="9525">
            <a:noFill/>
          </a:ln>
        </p:spPr>
        <p:txBody>
          <a:bodyPr wrap="square" lIns="0" tIns="0" rIns="0" bIns="0" rtlCol="0">
            <a:spAutoFit/>
          </a:bodyPr>
          <a:lstStyle/>
          <a:p>
            <a:pPr>
              <a:lnSpc>
                <a:spcPts val="11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コミュニティサイト</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に起因する犯罪　</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被害児童数は、スマートフォン等の普及</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に伴い増加傾向にあり、平成</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年は過</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去最多の</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1,813</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人。</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被害の内訳は高校生が最も多い</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en-US" altLang="ja-JP"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  51.9</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一方、出会い系サイトに起因する被害</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児童数は、いわゆる出会い系サイト規制</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法の</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H20</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改正以降減少傾向。</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二等辺三角形 2"/>
          <p:cNvSpPr/>
          <p:nvPr/>
        </p:nvSpPr>
        <p:spPr>
          <a:xfrm>
            <a:off x="371996" y="6750848"/>
            <a:ext cx="235484" cy="177813"/>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smtClean="0">
                <a:solidFill>
                  <a:schemeClr val="tx1"/>
                </a:solidFill>
              </a:rPr>
              <a:t>！</a:t>
            </a:r>
            <a:endParaRPr kumimoji="1" lang="ja-JP" altLang="en-US" sz="1000" b="1" dirty="0">
              <a:solidFill>
                <a:schemeClr val="tx1"/>
              </a:solidFill>
            </a:endParaRPr>
          </a:p>
        </p:txBody>
      </p:sp>
      <p:sp>
        <p:nvSpPr>
          <p:cNvPr id="29" name="テキスト ボックス 28"/>
          <p:cNvSpPr txBox="1"/>
          <p:nvPr/>
        </p:nvSpPr>
        <p:spPr>
          <a:xfrm>
            <a:off x="5051586" y="4608562"/>
            <a:ext cx="4919709" cy="923330"/>
          </a:xfrm>
          <a:prstGeom prst="rect">
            <a:avLst/>
          </a:prstGeom>
          <a:noFill/>
          <a:ln w="9525">
            <a:noFill/>
          </a:ln>
        </p:spPr>
        <p:txBody>
          <a:bodyPr wrap="square" lIns="0" tIns="0" rIns="0" bIns="0" rtlCol="0">
            <a:spAutoFit/>
          </a:bodyPr>
          <a:lstStyle/>
          <a:p>
            <a:pPr>
              <a:lnSpc>
                <a:spcPts val="1200"/>
              </a:lnSpc>
            </a:pP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大阪府の主な取組</a:t>
            </a:r>
            <a:r>
              <a:rPr lang="en-US" altLang="ja-JP" sz="800" b="1" dirty="0">
                <a:latin typeface="Meiryo UI" panose="020B0604030504040204" pitchFamily="50" charset="-128"/>
                <a:ea typeface="Meiryo UI" panose="020B0604030504040204" pitchFamily="50" charset="-128"/>
                <a:cs typeface="Meiryo UI" panose="020B0604030504040204" pitchFamily="50" charset="-128"/>
              </a:rPr>
              <a:t>】</a:t>
            </a:r>
          </a:p>
          <a:p>
            <a:pPr>
              <a:lnSpc>
                <a:spcPts val="12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▼教育、啓発</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スマホサミット、ネット・</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安全教室、各種啓発キャンペーン</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a:lnSpc>
                <a:spcPts val="12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▼生活指導担当</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教員や家庭</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教育支援</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担当者を対象とした研修会</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等において具体的な被害事例を紹介し、</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注意</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喚起</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指導を要請</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▼府警</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サイバー犯罪対策課と連携して大学生講師による小中学生への出前</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授業を実施</a:t>
            </a:r>
            <a:r>
              <a:rPr lang="en-US" altLang="ja-JP" sz="700" spc="-9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spc="-90" dirty="0" smtClean="0">
                <a:latin typeface="Meiryo UI" panose="020B0604030504040204" pitchFamily="50" charset="-128"/>
                <a:ea typeface="Meiryo UI" panose="020B0604030504040204" pitchFamily="50" charset="-128"/>
                <a:cs typeface="Meiryo UI" panose="020B0604030504040204" pitchFamily="50" charset="-128"/>
              </a:rPr>
              <a:t>大阪の子どもを守るネット</a:t>
            </a:r>
            <a:r>
              <a:rPr lang="ja-JP" altLang="en-US" sz="700" spc="-90" dirty="0">
                <a:latin typeface="Meiryo UI" panose="020B0604030504040204" pitchFamily="50" charset="-128"/>
                <a:ea typeface="Meiryo UI" panose="020B0604030504040204" pitchFamily="50" charset="-128"/>
                <a:cs typeface="Meiryo UI" panose="020B0604030504040204" pitchFamily="50" charset="-128"/>
              </a:rPr>
              <a:t>対策事業</a:t>
            </a:r>
            <a:r>
              <a:rPr lang="en-US" altLang="ja-JP" sz="700" spc="-9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800" spc="-9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府警察に</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よる少年</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相談</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窓口の設置、</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非行・被害防止教室の実施</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など</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5063903" y="5826885"/>
            <a:ext cx="4849652" cy="1123384"/>
          </a:xfrm>
          <a:prstGeom prst="rect">
            <a:avLst/>
          </a:prstGeom>
          <a:noFill/>
          <a:ln w="9525">
            <a:noFill/>
          </a:ln>
        </p:spPr>
        <p:txBody>
          <a:bodyPr wrap="square" lIns="0" tIns="0" rIns="0" bIns="0" rtlCol="0">
            <a:spAutoFit/>
          </a:bodyPr>
          <a:lstStyle/>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被害に遭わないよう青少年等に対して様々な機会を捉えて注意喚起に努めているが、自画</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撮り</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被害を含め、コミュニ</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ティサイト</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を介して青少年</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が性被害に遭う件数は毎年過去最多を</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更新</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また、青少年自らが援助交際を求める書き込み（デート援交、パパ活等）をしたり、着用済み下着や性的な写真等</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の買受を求める書き込みをする事案が後を絶たない。</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コミュニティサイトを介した性被害等から青少年を守るための一段の対策を講ずる必要がある</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（加害者側への規制のあり方、被害者側への教育・啓発等の充実など）</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角丸四角形 30"/>
          <p:cNvSpPr/>
          <p:nvPr/>
        </p:nvSpPr>
        <p:spPr>
          <a:xfrm>
            <a:off x="5092072" y="5597040"/>
            <a:ext cx="3607616" cy="215984"/>
          </a:xfrm>
          <a:prstGeom prst="roundRect">
            <a:avLst>
              <a:gd name="adj" fmla="val 30218"/>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4320" tIns="47160" rIns="94320" bIns="47160" rtlCol="0" anchor="ct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３</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．課題</a:t>
            </a:r>
            <a:endParaRPr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下矢印 4"/>
          <p:cNvSpPr/>
          <p:nvPr/>
        </p:nvSpPr>
        <p:spPr>
          <a:xfrm>
            <a:off x="7234053" y="6420715"/>
            <a:ext cx="565813" cy="177076"/>
          </a:xfrm>
          <a:prstGeom prst="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5934" y="2809944"/>
            <a:ext cx="4556619" cy="1815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28" name="グラフ 27"/>
          <p:cNvGraphicFramePr>
            <a:graphicFrameLocks/>
          </p:cNvGraphicFramePr>
          <p:nvPr>
            <p:extLst>
              <p:ext uri="{D42A27DB-BD31-4B8C-83A1-F6EECF244321}">
                <p14:modId xmlns:p14="http://schemas.microsoft.com/office/powerpoint/2010/main" val="4050624561"/>
              </p:ext>
            </p:extLst>
          </p:nvPr>
        </p:nvGraphicFramePr>
        <p:xfrm>
          <a:off x="329184" y="2376314"/>
          <a:ext cx="2213513" cy="1680722"/>
        </p:xfrm>
        <a:graphic>
          <a:graphicData uri="http://schemas.openxmlformats.org/drawingml/2006/chart">
            <c:chart xmlns:c="http://schemas.openxmlformats.org/drawingml/2006/chart" xmlns:r="http://schemas.openxmlformats.org/officeDocument/2006/relationships" r:id="rId3"/>
          </a:graphicData>
        </a:graphic>
      </p:graphicFrame>
      <p:sp>
        <p:nvSpPr>
          <p:cNvPr id="32" name="テキスト ボックス 31"/>
          <p:cNvSpPr txBox="1"/>
          <p:nvPr/>
        </p:nvSpPr>
        <p:spPr>
          <a:xfrm>
            <a:off x="1962287" y="537942"/>
            <a:ext cx="2893188" cy="141064"/>
          </a:xfrm>
          <a:prstGeom prst="rect">
            <a:avLst/>
          </a:prstGeom>
          <a:noFill/>
          <a:ln w="9525">
            <a:noFill/>
          </a:ln>
        </p:spPr>
        <p:txBody>
          <a:bodyPr wrap="square" lIns="0" tIns="0" rIns="0" bIns="0" rtlCol="0">
            <a:spAutoFit/>
          </a:bodyPr>
          <a:lstStyle/>
          <a:p>
            <a:pPr>
              <a:lnSpc>
                <a:spcPts val="11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コミュニティサイト</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等に起因する事犯の被害児童数の推移</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600" dirty="0" smtClean="0">
                <a:latin typeface="Meiryo UI" panose="020B0604030504040204" pitchFamily="50" charset="-128"/>
                <a:ea typeface="Meiryo UI" panose="020B0604030504040204" pitchFamily="50" charset="-128"/>
                <a:cs typeface="Meiryo UI" panose="020B0604030504040204" pitchFamily="50" charset="-128"/>
              </a:rPr>
              <a:t>人</a:t>
            </a:r>
            <a:r>
              <a:rPr lang="en-US" altLang="ja-JP" sz="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5" name="グラフ 34"/>
          <p:cNvGraphicFramePr>
            <a:graphicFrameLocks/>
          </p:cNvGraphicFramePr>
          <p:nvPr>
            <p:extLst>
              <p:ext uri="{D42A27DB-BD31-4B8C-83A1-F6EECF244321}">
                <p14:modId xmlns:p14="http://schemas.microsoft.com/office/powerpoint/2010/main" val="2672274175"/>
              </p:ext>
            </p:extLst>
          </p:nvPr>
        </p:nvGraphicFramePr>
        <p:xfrm>
          <a:off x="2630423" y="2376314"/>
          <a:ext cx="2176180" cy="168364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6" name="グラフ 35"/>
          <p:cNvGraphicFramePr>
            <a:graphicFrameLocks/>
          </p:cNvGraphicFramePr>
          <p:nvPr>
            <p:extLst>
              <p:ext uri="{D42A27DB-BD31-4B8C-83A1-F6EECF244321}">
                <p14:modId xmlns:p14="http://schemas.microsoft.com/office/powerpoint/2010/main" val="2094950782"/>
              </p:ext>
            </p:extLst>
          </p:nvPr>
        </p:nvGraphicFramePr>
        <p:xfrm>
          <a:off x="321868" y="4162868"/>
          <a:ext cx="2216349" cy="1584177"/>
        </p:xfrm>
        <a:graphic>
          <a:graphicData uri="http://schemas.openxmlformats.org/drawingml/2006/chart">
            <c:chart xmlns:c="http://schemas.openxmlformats.org/drawingml/2006/chart" xmlns:r="http://schemas.openxmlformats.org/officeDocument/2006/relationships" r:id="rId5"/>
          </a:graphicData>
        </a:graphic>
      </p:graphicFrame>
      <p:sp>
        <p:nvSpPr>
          <p:cNvPr id="2" name="正方形/長方形 1"/>
          <p:cNvSpPr/>
          <p:nvPr/>
        </p:nvSpPr>
        <p:spPr>
          <a:xfrm>
            <a:off x="1494235" y="5042875"/>
            <a:ext cx="936104" cy="469907"/>
          </a:xfrm>
          <a:prstGeom prst="rect">
            <a:avLst/>
          </a:prstGeom>
          <a:noFill/>
          <a:ln w="1270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kumimoji="1" lang="en-US" altLang="ja-JP" sz="8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9</a:t>
            </a:r>
            <a:r>
              <a:rPr kumimoji="1" lang="ja-JP" altLang="en-US" sz="8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割以上がフィル</a:t>
            </a:r>
            <a:endParaRPr kumimoji="1" lang="en-US" altLang="ja-JP" sz="800" b="1"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ctr"/>
            <a:r>
              <a:rPr kumimoji="1" lang="ja-JP" altLang="en-US" sz="8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タリングを利用</a:t>
            </a:r>
            <a:endParaRPr kumimoji="1" lang="en-US" altLang="ja-JP" sz="800" b="1"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ctr"/>
            <a:r>
              <a:rPr kumimoji="1" lang="ja-JP" altLang="en-US" sz="8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していなかった！</a:t>
            </a:r>
            <a:endParaRPr kumimoji="1" lang="ja-JP" altLang="en-US" sz="8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graphicFrame>
        <p:nvGraphicFramePr>
          <p:cNvPr id="37" name="グラフ 36"/>
          <p:cNvGraphicFramePr>
            <a:graphicFrameLocks/>
          </p:cNvGraphicFramePr>
          <p:nvPr>
            <p:extLst>
              <p:ext uri="{D42A27DB-BD31-4B8C-83A1-F6EECF244321}">
                <p14:modId xmlns:p14="http://schemas.microsoft.com/office/powerpoint/2010/main" val="2778325732"/>
              </p:ext>
            </p:extLst>
          </p:nvPr>
        </p:nvGraphicFramePr>
        <p:xfrm>
          <a:off x="2617031" y="4146628"/>
          <a:ext cx="2189962" cy="1584177"/>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5" name="グラフ 24"/>
          <p:cNvGraphicFramePr>
            <a:graphicFrameLocks/>
          </p:cNvGraphicFramePr>
          <p:nvPr>
            <p:extLst>
              <p:ext uri="{D42A27DB-BD31-4B8C-83A1-F6EECF244321}">
                <p14:modId xmlns:p14="http://schemas.microsoft.com/office/powerpoint/2010/main" val="4093153886"/>
              </p:ext>
            </p:extLst>
          </p:nvPr>
        </p:nvGraphicFramePr>
        <p:xfrm>
          <a:off x="1989734" y="720129"/>
          <a:ext cx="2819245" cy="1512169"/>
        </p:xfrm>
        <a:graphic>
          <a:graphicData uri="http://schemas.openxmlformats.org/drawingml/2006/chart">
            <c:chart xmlns:c="http://schemas.openxmlformats.org/drawingml/2006/chart" xmlns:r="http://schemas.openxmlformats.org/officeDocument/2006/relationships" r:id="rId7"/>
          </a:graphicData>
        </a:graphic>
      </p:graphicFrame>
      <p:sp>
        <p:nvSpPr>
          <p:cNvPr id="24" name="テキスト ボックス 23"/>
          <p:cNvSpPr txBox="1"/>
          <p:nvPr/>
        </p:nvSpPr>
        <p:spPr>
          <a:xfrm>
            <a:off x="3651336" y="1201984"/>
            <a:ext cx="1204139" cy="141064"/>
          </a:xfrm>
          <a:prstGeom prst="rect">
            <a:avLst/>
          </a:prstGeom>
          <a:noFill/>
          <a:ln w="9525">
            <a:noFill/>
          </a:ln>
        </p:spPr>
        <p:txBody>
          <a:bodyPr wrap="square" lIns="0" tIns="0" rIns="0" bIns="0" rtlCol="0">
            <a:spAutoFit/>
          </a:bodyPr>
          <a:lstStyle/>
          <a:p>
            <a:pPr>
              <a:lnSpc>
                <a:spcPts val="11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コミュニティサイト</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(SNS)</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3876931" y="1640334"/>
            <a:ext cx="1008112" cy="141064"/>
          </a:xfrm>
          <a:prstGeom prst="rect">
            <a:avLst/>
          </a:prstGeom>
          <a:noFill/>
          <a:ln w="9525">
            <a:noFill/>
          </a:ln>
        </p:spPr>
        <p:txBody>
          <a:bodyPr wrap="square" lIns="0" tIns="0" rIns="0" bIns="0" rtlCol="0">
            <a:spAutoFit/>
          </a:bodyPr>
          <a:lstStyle/>
          <a:p>
            <a:pPr>
              <a:lnSpc>
                <a:spcPts val="11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出会い系サイト</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 name="直線コネクタ 7"/>
          <p:cNvCxnSpPr>
            <a:endCxn id="24" idx="1"/>
          </p:cNvCxnSpPr>
          <p:nvPr/>
        </p:nvCxnSpPr>
        <p:spPr>
          <a:xfrm>
            <a:off x="3582467" y="1152178"/>
            <a:ext cx="68869" cy="120338"/>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3959724" y="1781398"/>
            <a:ext cx="17217" cy="120338"/>
          </a:xfrm>
          <a:prstGeom prst="line">
            <a:avLst/>
          </a:prstGeom>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5553570" y="2793449"/>
            <a:ext cx="4295817" cy="141064"/>
          </a:xfrm>
          <a:prstGeom prst="rect">
            <a:avLst/>
          </a:prstGeom>
          <a:noFill/>
          <a:ln w="9525">
            <a:noFill/>
          </a:ln>
        </p:spPr>
        <p:txBody>
          <a:bodyPr wrap="square" lIns="0" tIns="0" rIns="0" bIns="0" rtlCol="0">
            <a:spAutoFit/>
          </a:bodyPr>
          <a:lstStyle/>
          <a:p>
            <a:pPr>
              <a:lnSpc>
                <a:spcPts val="1100"/>
              </a:lnSpc>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690" spc="-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690" spc="-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690" spc="-100" dirty="0" smtClean="0">
                <a:latin typeface="Meiryo UI" panose="020B0604030504040204" pitchFamily="50" charset="-128"/>
                <a:ea typeface="Meiryo UI" panose="020B0604030504040204" pitchFamily="50" charset="-128"/>
                <a:cs typeface="Meiryo UI" panose="020B0604030504040204" pitchFamily="50" charset="-128"/>
              </a:rPr>
              <a:t>厚生労働省</a:t>
            </a:r>
            <a:r>
              <a:rPr lang="ja-JP" altLang="en-US" sz="690" spc="-100" dirty="0">
                <a:latin typeface="Meiryo UI" panose="020B0604030504040204" pitchFamily="50" charset="-128"/>
                <a:ea typeface="Meiryo UI" panose="020B0604030504040204" pitchFamily="50" charset="-128"/>
                <a:cs typeface="Meiryo UI" panose="020B0604030504040204" pitchFamily="50" charset="-128"/>
              </a:rPr>
              <a:t>第１回児童買春・児童ポルノ被害児童の保護施策に関する検証・評価専門</a:t>
            </a:r>
            <a:r>
              <a:rPr lang="ja-JP" altLang="en-US" sz="690" spc="-100" dirty="0" smtClean="0">
                <a:latin typeface="Meiryo UI" panose="020B0604030504040204" pitchFamily="50" charset="-128"/>
                <a:ea typeface="Meiryo UI" panose="020B0604030504040204" pitchFamily="50" charset="-128"/>
                <a:cs typeface="Meiryo UI" panose="020B0604030504040204" pitchFamily="50" charset="-128"/>
              </a:rPr>
              <a:t>委員会</a:t>
            </a:r>
            <a:r>
              <a:rPr lang="en-US" altLang="ja-JP" sz="690" spc="-100" dirty="0" smtClean="0">
                <a:latin typeface="Meiryo UI" panose="020B0604030504040204" pitchFamily="50" charset="-128"/>
                <a:ea typeface="Meiryo UI" panose="020B0604030504040204" pitchFamily="50" charset="-128"/>
                <a:cs typeface="Meiryo UI" panose="020B0604030504040204" pitchFamily="50" charset="-128"/>
              </a:rPr>
              <a:t>(H29.6.29</a:t>
            </a:r>
            <a:r>
              <a:rPr lang="en-US" altLang="ja-JP" sz="690" spc="-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690" spc="-100" dirty="0">
                <a:latin typeface="Meiryo UI" panose="020B0604030504040204" pitchFamily="50" charset="-128"/>
                <a:ea typeface="Meiryo UI" panose="020B0604030504040204" pitchFamily="50" charset="-128"/>
                <a:cs typeface="Meiryo UI" panose="020B0604030504040204" pitchFamily="50" charset="-128"/>
              </a:rPr>
              <a:t>資料</a:t>
            </a:r>
            <a:r>
              <a:rPr lang="en-US" altLang="ja-JP" sz="690" spc="-1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690" spc="-100" dirty="0">
                <a:latin typeface="Meiryo UI" panose="020B0604030504040204" pitchFamily="50" charset="-128"/>
                <a:ea typeface="Meiryo UI" panose="020B0604030504040204" pitchFamily="50" charset="-128"/>
                <a:cs typeface="Meiryo UI" panose="020B0604030504040204" pitchFamily="50" charset="-128"/>
              </a:rPr>
              <a:t>警察庁提出資料</a:t>
            </a:r>
            <a:r>
              <a:rPr lang="ja-JP" altLang="en-US" sz="690" spc="-100" dirty="0" smtClean="0">
                <a:latin typeface="Meiryo UI" panose="020B0604030504040204" pitchFamily="50" charset="-128"/>
                <a:ea typeface="Meiryo UI" panose="020B0604030504040204" pitchFamily="50" charset="-128"/>
                <a:cs typeface="Meiryo UI" panose="020B0604030504040204" pitchFamily="50" charset="-128"/>
              </a:rPr>
              <a:t>より抜粋</a:t>
            </a:r>
            <a:r>
              <a:rPr lang="en-US" altLang="ja-JP" sz="690" spc="-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690" spc="-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317729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6033</TotalTime>
  <Words>370</Words>
  <Application>Microsoft Office PowerPoint</Application>
  <PresentationFormat>ユーザー設定</PresentationFormat>
  <Paragraphs>107</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500</cp:revision>
  <cp:lastPrinted>2018-06-26T01:01:03Z</cp:lastPrinted>
  <dcterms:created xsi:type="dcterms:W3CDTF">2017-07-04T02:37:51Z</dcterms:created>
  <dcterms:modified xsi:type="dcterms:W3CDTF">2018-06-26T01:01:15Z</dcterms:modified>
</cp:coreProperties>
</file>