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4" r:id="rId2"/>
    <p:sldId id="276" r:id="rId3"/>
    <p:sldId id="277" r:id="rId4"/>
    <p:sldId id="281" r:id="rId5"/>
    <p:sldId id="258" r:id="rId6"/>
    <p:sldId id="282" r:id="rId7"/>
    <p:sldId id="283" r:id="rId8"/>
    <p:sldId id="284" r:id="rId9"/>
    <p:sldId id="285" r:id="rId10"/>
    <p:sldId id="268"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767" autoAdjust="0"/>
  </p:normalViewPr>
  <p:slideViewPr>
    <p:cSldViewPr snapToGrid="0">
      <p:cViewPr varScale="1">
        <p:scale>
          <a:sx n="67" d="100"/>
          <a:sy n="67" d="100"/>
        </p:scale>
        <p:origin x="1500" y="60"/>
      </p:cViewPr>
      <p:guideLst/>
    </p:cSldViewPr>
  </p:slideViewPr>
  <p:notesTextViewPr>
    <p:cViewPr>
      <p:scale>
        <a:sx n="1" d="1"/>
        <a:sy n="1" d="1"/>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Sheet1!$A$4</c:f>
              <c:strCache>
                <c:ptCount val="1"/>
                <c:pt idx="0">
                  <c:v>大阪</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dk1"/>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Sheet1!$B$2:$F$2</c:f>
              <c:strCache>
                <c:ptCount val="5"/>
                <c:pt idx="0">
                  <c:v>H26</c:v>
                </c:pt>
                <c:pt idx="1">
                  <c:v>H27</c:v>
                </c:pt>
                <c:pt idx="2">
                  <c:v>H28</c:v>
                </c:pt>
                <c:pt idx="3">
                  <c:v>H29</c:v>
                </c:pt>
                <c:pt idx="4">
                  <c:v>H30</c:v>
                </c:pt>
              </c:strCache>
            </c:strRef>
          </c:cat>
          <c:val>
            <c:numRef>
              <c:f>Sheet1!$B$4:$F$4</c:f>
              <c:numCache>
                <c:formatCode>General</c:formatCode>
                <c:ptCount val="5"/>
                <c:pt idx="1">
                  <c:v>16</c:v>
                </c:pt>
                <c:pt idx="2">
                  <c:v>24</c:v>
                </c:pt>
                <c:pt idx="3">
                  <c:v>21</c:v>
                </c:pt>
                <c:pt idx="4">
                  <c:v>35</c:v>
                </c:pt>
              </c:numCache>
            </c:numRef>
          </c:val>
          <c:extLst>
            <c:ext xmlns:c16="http://schemas.microsoft.com/office/drawing/2014/chart" uri="{C3380CC4-5D6E-409C-BE32-E72D297353CC}">
              <c16:uniqueId val="{00000000-D132-49D2-BE34-D46ECAE3CDFC}"/>
            </c:ext>
          </c:extLst>
        </c:ser>
        <c:dLbls>
          <c:showLegendKey val="0"/>
          <c:showVal val="0"/>
          <c:showCatName val="0"/>
          <c:showSerName val="0"/>
          <c:showPercent val="0"/>
          <c:showBubbleSize val="0"/>
        </c:dLbls>
        <c:gapWidth val="219"/>
        <c:axId val="422248432"/>
        <c:axId val="422266928"/>
      </c:barChart>
      <c:lineChart>
        <c:grouping val="standard"/>
        <c:varyColors val="0"/>
        <c:ser>
          <c:idx val="0"/>
          <c:order val="0"/>
          <c:tx>
            <c:strRef>
              <c:f>Sheet1!$A$3</c:f>
              <c:strCache>
                <c:ptCount val="1"/>
                <c:pt idx="0">
                  <c:v>全国</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dk1"/>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Sheet1!$B$2:$F$2</c:f>
              <c:strCache>
                <c:ptCount val="5"/>
                <c:pt idx="0">
                  <c:v>H26</c:v>
                </c:pt>
                <c:pt idx="1">
                  <c:v>H27</c:v>
                </c:pt>
                <c:pt idx="2">
                  <c:v>H28</c:v>
                </c:pt>
                <c:pt idx="3">
                  <c:v>H29</c:v>
                </c:pt>
                <c:pt idx="4">
                  <c:v>H30</c:v>
                </c:pt>
              </c:strCache>
            </c:strRef>
          </c:cat>
          <c:val>
            <c:numRef>
              <c:f>Sheet1!$B$3:$F$3</c:f>
              <c:numCache>
                <c:formatCode>General</c:formatCode>
                <c:ptCount val="5"/>
                <c:pt idx="0">
                  <c:v>289</c:v>
                </c:pt>
                <c:pt idx="1">
                  <c:v>376</c:v>
                </c:pt>
                <c:pt idx="2">
                  <c:v>480</c:v>
                </c:pt>
                <c:pt idx="3">
                  <c:v>515</c:v>
                </c:pt>
                <c:pt idx="4">
                  <c:v>541</c:v>
                </c:pt>
              </c:numCache>
            </c:numRef>
          </c:val>
          <c:smooth val="0"/>
          <c:extLst>
            <c:ext xmlns:c16="http://schemas.microsoft.com/office/drawing/2014/chart" uri="{C3380CC4-5D6E-409C-BE32-E72D297353CC}">
              <c16:uniqueId val="{00000001-D132-49D2-BE34-D46ECAE3CDFC}"/>
            </c:ext>
          </c:extLst>
        </c:ser>
        <c:dLbls>
          <c:showLegendKey val="0"/>
          <c:showVal val="0"/>
          <c:showCatName val="0"/>
          <c:showSerName val="0"/>
          <c:showPercent val="0"/>
          <c:showBubbleSize val="0"/>
        </c:dLbls>
        <c:marker val="1"/>
        <c:smooth val="0"/>
        <c:axId val="422265840"/>
        <c:axId val="422266384"/>
      </c:lineChart>
      <c:catAx>
        <c:axId val="42226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422266384"/>
        <c:crosses val="autoZero"/>
        <c:auto val="1"/>
        <c:lblAlgn val="ctr"/>
        <c:lblOffset val="100"/>
        <c:noMultiLvlLbl val="0"/>
      </c:catAx>
      <c:valAx>
        <c:axId val="422266384"/>
        <c:scaling>
          <c:orientation val="minMax"/>
        </c:scaling>
        <c:delete val="0"/>
        <c:axPos val="l"/>
        <c:majorGridlines>
          <c:spPr>
            <a:ln w="317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422265840"/>
        <c:crosses val="autoZero"/>
        <c:crossBetween val="between"/>
      </c:valAx>
      <c:valAx>
        <c:axId val="42226692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422248432"/>
        <c:crosses val="max"/>
        <c:crossBetween val="between"/>
      </c:valAx>
      <c:catAx>
        <c:axId val="422248432"/>
        <c:scaling>
          <c:orientation val="minMax"/>
        </c:scaling>
        <c:delete val="1"/>
        <c:axPos val="b"/>
        <c:numFmt formatCode="General" sourceLinked="1"/>
        <c:majorTickMark val="out"/>
        <c:minorTickMark val="none"/>
        <c:tickLblPos val="nextTo"/>
        <c:crossAx val="4222669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legend>
    <c:plotVisOnly val="1"/>
    <c:dispBlanksAs val="gap"/>
    <c:showDLblsOverMax val="0"/>
  </c:chart>
  <c:spPr>
    <a:solidFill>
      <a:schemeClr val="lt1"/>
    </a:solidFill>
    <a:ln w="12700" cap="flat" cmpd="sng" algn="ctr">
      <a:solidFill>
        <a:schemeClr val="bg1">
          <a:lumMod val="85000"/>
        </a:schemeClr>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94679668042165"/>
          <c:y val="0.19703261979995723"/>
          <c:w val="0.60041678537620968"/>
          <c:h val="0.77606554845453901"/>
        </c:manualLayout>
      </c:layout>
      <c:pieChart>
        <c:varyColors val="1"/>
        <c:ser>
          <c:idx val="0"/>
          <c:order val="0"/>
          <c:explosion val="1"/>
          <c:dPt>
            <c:idx val="0"/>
            <c:bubble3D val="0"/>
            <c:spPr>
              <a:solidFill>
                <a:schemeClr val="accent4">
                  <a:lumMod val="60000"/>
                  <a:lumOff val="40000"/>
                </a:schemeClr>
              </a:solidFill>
            </c:spPr>
            <c:extLst>
              <c:ext xmlns:c16="http://schemas.microsoft.com/office/drawing/2014/chart" uri="{C3380CC4-5D6E-409C-BE32-E72D297353CC}">
                <c16:uniqueId val="{00000000-7A3A-4025-B524-90671F64315A}"/>
              </c:ext>
            </c:extLst>
          </c:dPt>
          <c:dPt>
            <c:idx val="1"/>
            <c:bubble3D val="0"/>
            <c:spPr>
              <a:solidFill>
                <a:schemeClr val="accent2">
                  <a:lumMod val="60000"/>
                  <a:lumOff val="40000"/>
                </a:schemeClr>
              </a:solidFill>
            </c:spPr>
            <c:extLst>
              <c:ext xmlns:c16="http://schemas.microsoft.com/office/drawing/2014/chart" uri="{C3380CC4-5D6E-409C-BE32-E72D297353CC}">
                <c16:uniqueId val="{00000003-3DED-429A-9784-CDA155E33F7C}"/>
              </c:ext>
            </c:extLst>
          </c:dPt>
          <c:dPt>
            <c:idx val="2"/>
            <c:bubble3D val="0"/>
            <c:spPr>
              <a:solidFill>
                <a:schemeClr val="accent6">
                  <a:lumMod val="60000"/>
                  <a:lumOff val="40000"/>
                </a:schemeClr>
              </a:solidFill>
            </c:spPr>
            <c:extLst>
              <c:ext xmlns:c16="http://schemas.microsoft.com/office/drawing/2014/chart" uri="{C3380CC4-5D6E-409C-BE32-E72D297353CC}">
                <c16:uniqueId val="{00000010-3DED-429A-9784-CDA155E33F7C}"/>
              </c:ext>
            </c:extLst>
          </c:dPt>
          <c:dPt>
            <c:idx val="3"/>
            <c:bubble3D val="0"/>
            <c:spPr>
              <a:solidFill>
                <a:srgbClr val="FF3399"/>
              </a:solidFill>
            </c:spPr>
            <c:extLst>
              <c:ext xmlns:c16="http://schemas.microsoft.com/office/drawing/2014/chart" uri="{C3380CC4-5D6E-409C-BE32-E72D297353CC}">
                <c16:uniqueId val="{00000005-3DED-429A-9784-CDA155E33F7C}"/>
              </c:ext>
            </c:extLst>
          </c:dPt>
          <c:dPt>
            <c:idx val="4"/>
            <c:bubble3D val="0"/>
            <c:spPr>
              <a:solidFill>
                <a:schemeClr val="accent5">
                  <a:lumMod val="75000"/>
                </a:schemeClr>
              </a:solidFill>
            </c:spPr>
            <c:extLst>
              <c:ext xmlns:c16="http://schemas.microsoft.com/office/drawing/2014/chart" uri="{C3380CC4-5D6E-409C-BE32-E72D297353CC}">
                <c16:uniqueId val="{00000007-3DED-429A-9784-CDA155E33F7C}"/>
              </c:ext>
            </c:extLst>
          </c:dPt>
          <c:dPt>
            <c:idx val="6"/>
            <c:bubble3D val="0"/>
            <c:spPr>
              <a:solidFill>
                <a:schemeClr val="accent1"/>
              </a:solidFill>
            </c:spPr>
            <c:extLst>
              <c:ext xmlns:c16="http://schemas.microsoft.com/office/drawing/2014/chart" uri="{C3380CC4-5D6E-409C-BE32-E72D297353CC}">
                <c16:uniqueId val="{00000009-3DED-429A-9784-CDA155E33F7C}"/>
              </c:ext>
            </c:extLst>
          </c:dPt>
          <c:dPt>
            <c:idx val="7"/>
            <c:bubble3D val="0"/>
            <c:spPr>
              <a:solidFill>
                <a:schemeClr val="accent6">
                  <a:lumMod val="50000"/>
                </a:schemeClr>
              </a:solidFill>
            </c:spPr>
            <c:extLst>
              <c:ext xmlns:c16="http://schemas.microsoft.com/office/drawing/2014/chart" uri="{C3380CC4-5D6E-409C-BE32-E72D297353CC}">
                <c16:uniqueId val="{0000000B-3DED-429A-9784-CDA155E33F7C}"/>
              </c:ext>
            </c:extLst>
          </c:dPt>
          <c:dPt>
            <c:idx val="8"/>
            <c:bubble3D val="0"/>
            <c:spPr>
              <a:solidFill>
                <a:schemeClr val="accent3"/>
              </a:solidFill>
            </c:spPr>
            <c:extLst>
              <c:ext xmlns:c16="http://schemas.microsoft.com/office/drawing/2014/chart" uri="{C3380CC4-5D6E-409C-BE32-E72D297353CC}">
                <c16:uniqueId val="{0000000D-3DED-429A-9784-CDA155E33F7C}"/>
              </c:ext>
            </c:extLst>
          </c:dPt>
          <c:dPt>
            <c:idx val="9"/>
            <c:bubble3D val="0"/>
            <c:spPr>
              <a:solidFill>
                <a:schemeClr val="accent4">
                  <a:lumMod val="20000"/>
                  <a:lumOff val="80000"/>
                </a:schemeClr>
              </a:solidFill>
            </c:spPr>
            <c:extLst>
              <c:ext xmlns:c16="http://schemas.microsoft.com/office/drawing/2014/chart" uri="{C3380CC4-5D6E-409C-BE32-E72D297353CC}">
                <c16:uniqueId val="{0000000F-3DED-429A-9784-CDA155E33F7C}"/>
              </c:ext>
            </c:extLst>
          </c:dPt>
          <c:dLbls>
            <c:dLbl>
              <c:idx val="0"/>
              <c:layout>
                <c:manualLayout>
                  <c:x val="-0.14900242673711372"/>
                  <c:y val="0.15947852740899768"/>
                </c:manualLayout>
              </c:layout>
              <c:tx>
                <c:rich>
                  <a:bodyPr/>
                  <a:lstStyle/>
                  <a:p>
                    <a:pPr>
                      <a:lnSpc>
                        <a:spcPts val="1100"/>
                      </a:lnSpc>
                      <a:defRPr sz="900" b="1">
                        <a:latin typeface="Meiryo UI" panose="020B0604030504040204" pitchFamily="50" charset="-128"/>
                        <a:ea typeface="Meiryo UI" panose="020B0604030504040204" pitchFamily="50" charset="-128"/>
                      </a:defRPr>
                    </a:pPr>
                    <a:r>
                      <a:rPr lang="ja-JP" altLang="en-US" sz="900" b="1" dirty="0"/>
                      <a:t>金品目的</a:t>
                    </a:r>
                    <a:r>
                      <a:rPr lang="en-US" altLang="ja-JP" sz="900" b="1" dirty="0"/>
                      <a:t>, </a:t>
                    </a:r>
                  </a:p>
                  <a:p>
                    <a:pPr>
                      <a:lnSpc>
                        <a:spcPts val="1100"/>
                      </a:lnSpc>
                      <a:defRPr sz="900" b="1">
                        <a:latin typeface="Meiryo UI" panose="020B0604030504040204" pitchFamily="50" charset="-128"/>
                        <a:ea typeface="Meiryo UI" panose="020B0604030504040204" pitchFamily="50" charset="-128"/>
                      </a:defRPr>
                    </a:pPr>
                    <a:r>
                      <a:rPr lang="en-US" altLang="ja-JP" sz="900" b="1" dirty="0"/>
                      <a:t>435</a:t>
                    </a:r>
                    <a:r>
                      <a:rPr lang="ja-JP" altLang="en-US" sz="900" b="1" dirty="0"/>
                      <a:t>人</a:t>
                    </a:r>
                    <a:r>
                      <a:rPr lang="en-US" altLang="ja-JP" sz="900" b="1" dirty="0"/>
                      <a:t>,29.6%</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5227345848625454"/>
                      <c:h val="0.20283975659229209"/>
                    </c:manualLayout>
                  </c15:layout>
                </c:ext>
                <c:ext xmlns:c16="http://schemas.microsoft.com/office/drawing/2014/chart" uri="{C3380CC4-5D6E-409C-BE32-E72D297353CC}">
                  <c16:uniqueId val="{00000000-7A3A-4025-B524-90671F64315A}"/>
                </c:ext>
              </c:extLst>
            </c:dLbl>
            <c:dLbl>
              <c:idx val="1"/>
              <c:layout>
                <c:manualLayout>
                  <c:x val="-5.6142827643641674E-2"/>
                  <c:y val="-0.1221182237339869"/>
                </c:manualLayout>
              </c:layout>
              <c:tx>
                <c:rich>
                  <a:bodyPr anchorCtr="0"/>
                  <a:lstStyle/>
                  <a:p>
                    <a:pPr algn="ctr" rtl="0">
                      <a:lnSpc>
                        <a:spcPts val="1100"/>
                      </a:lnSpc>
                      <a:defRPr lang="zh-TW"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zh-TW"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rPr>
                      <a:t>性的関係目的</a:t>
                    </a:r>
                    <a:r>
                      <a:rPr lang="en-US" altLang="zh-TW" sz="900" b="1" i="0" u="none" strike="noStrike" kern="1200" baseline="0" dirty="0">
                        <a:solidFill>
                          <a:prstClr val="black"/>
                        </a:solidFill>
                        <a:latin typeface="Meiryo UI" panose="020B0604030504040204" pitchFamily="50" charset="-128"/>
                        <a:ea typeface="Meiryo UI" panose="020B0604030504040204" pitchFamily="50" charset="-128"/>
                        <a:cs typeface="+mn-cs"/>
                      </a:rPr>
                      <a:t>,</a:t>
                    </a:r>
                  </a:p>
                  <a:p>
                    <a:pPr algn="ctr" rtl="0">
                      <a:lnSpc>
                        <a:spcPts val="1100"/>
                      </a:lnSpc>
                      <a:defRPr lang="zh-TW"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en-US" altLang="zh-TW" sz="900" b="1" i="0" u="none" strike="noStrike" kern="1200" baseline="0" dirty="0">
                        <a:solidFill>
                          <a:prstClr val="black"/>
                        </a:solidFill>
                        <a:latin typeface="Meiryo UI" panose="020B0604030504040204" pitchFamily="50" charset="-128"/>
                        <a:ea typeface="Meiryo UI" panose="020B0604030504040204" pitchFamily="50" charset="-128"/>
                        <a:cs typeface="+mn-cs"/>
                      </a:rPr>
                      <a:t>155</a:t>
                    </a:r>
                    <a:r>
                      <a:rPr lang="zh-TW"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rPr>
                      <a:t>人</a:t>
                    </a:r>
                    <a:r>
                      <a:rPr lang="en-US" altLang="zh-TW" sz="900" b="1" i="0" u="none" strike="noStrike" kern="1200" baseline="0" dirty="0">
                        <a:solidFill>
                          <a:prstClr val="black"/>
                        </a:solidFill>
                        <a:latin typeface="Meiryo UI" panose="020B0604030504040204" pitchFamily="50" charset="-128"/>
                        <a:ea typeface="Meiryo UI" panose="020B0604030504040204" pitchFamily="50" charset="-128"/>
                        <a:cs typeface="+mn-cs"/>
                      </a:rPr>
                      <a:t>,10.6%</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6103750597989583"/>
                      <c:h val="0.26294042521223049"/>
                    </c:manualLayout>
                  </c15:layout>
                </c:ext>
                <c:ext xmlns:c16="http://schemas.microsoft.com/office/drawing/2014/chart" uri="{C3380CC4-5D6E-409C-BE32-E72D297353CC}">
                  <c16:uniqueId val="{00000003-3DED-429A-9784-CDA155E33F7C}"/>
                </c:ext>
              </c:extLst>
            </c:dLbl>
            <c:dLbl>
              <c:idx val="2"/>
              <c:layout>
                <c:manualLayout>
                  <c:x val="-3.9275358045591763E-2"/>
                  <c:y val="-4.3498339298299868E-2"/>
                </c:manualLayout>
              </c:layout>
              <c:tx>
                <c:rich>
                  <a:bodyPr anchorCtr="0"/>
                  <a:lstStyle/>
                  <a:p>
                    <a:pPr algn="ctr" rtl="0">
                      <a:lnSpc>
                        <a:spcPts val="1100"/>
                      </a:lnSpc>
                      <a:def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rPr>
                      <a:t>交遊目的</a:t>
                    </a:r>
                    <a:r>
                      <a:rPr lang="en-US" altLang="ja-JP" sz="900" b="1" i="0" u="none" strike="noStrike" kern="1200" baseline="0" dirty="0">
                        <a:solidFill>
                          <a:prstClr val="black"/>
                        </a:solidFill>
                        <a:latin typeface="Meiryo UI" panose="020B0604030504040204" pitchFamily="50" charset="-128"/>
                        <a:ea typeface="Meiryo UI" panose="020B0604030504040204" pitchFamily="50" charset="-128"/>
                        <a:cs typeface="+mn-cs"/>
                      </a:rPr>
                      <a:t>, </a:t>
                    </a:r>
                    <a:endParaRPr lang="ja-JP" altLang="en-US" sz="900" b="1" i="0" u="none" strike="noStrike" kern="1200" baseline="0" dirty="0" smtClean="0">
                      <a:solidFill>
                        <a:prstClr val="black"/>
                      </a:solidFill>
                      <a:latin typeface="Meiryo UI" panose="020B0604030504040204" pitchFamily="50" charset="-128"/>
                      <a:ea typeface="Meiryo UI" panose="020B0604030504040204" pitchFamily="50" charset="-128"/>
                      <a:cs typeface="+mn-cs"/>
                    </a:endParaRPr>
                  </a:p>
                  <a:p>
                    <a:pPr algn="ctr" rtl="0">
                      <a:lnSpc>
                        <a:spcPts val="1100"/>
                      </a:lnSpc>
                      <a:def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en-US" altLang="ja-JP" sz="900" b="1" i="0" u="none" strike="noStrike" kern="1200" baseline="0" dirty="0" smtClean="0">
                        <a:solidFill>
                          <a:prstClr val="black"/>
                        </a:solidFill>
                        <a:latin typeface="Meiryo UI" panose="020B0604030504040204" pitchFamily="50" charset="-128"/>
                        <a:ea typeface="Meiryo UI" panose="020B0604030504040204" pitchFamily="50" charset="-128"/>
                        <a:cs typeface="+mn-cs"/>
                      </a:rPr>
                      <a:t>249</a:t>
                    </a:r>
                    <a:r>
                      <a: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rPr>
                      <a:t>人</a:t>
                    </a:r>
                    <a:r>
                      <a:rPr lang="en-US" altLang="ja-JP" sz="900" b="1" i="0" u="none" strike="noStrike" kern="1200" baseline="0" dirty="0">
                        <a:solidFill>
                          <a:prstClr val="black"/>
                        </a:solidFill>
                        <a:latin typeface="Meiryo UI" panose="020B0604030504040204" pitchFamily="50" charset="-128"/>
                        <a:ea typeface="Meiryo UI" panose="020B0604030504040204" pitchFamily="50" charset="-128"/>
                        <a:cs typeface="+mn-cs"/>
                      </a:rPr>
                      <a:t>,17%</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4698863872092783"/>
                      <c:h val="0.2028398436702237"/>
                    </c:manualLayout>
                  </c15:layout>
                </c:ext>
                <c:ext xmlns:c16="http://schemas.microsoft.com/office/drawing/2014/chart" uri="{C3380CC4-5D6E-409C-BE32-E72D297353CC}">
                  <c16:uniqueId val="{00000010-3DED-429A-9784-CDA155E33F7C}"/>
                </c:ext>
              </c:extLst>
            </c:dLbl>
            <c:dLbl>
              <c:idx val="3"/>
              <c:layout>
                <c:manualLayout>
                  <c:x val="0.23651622754705071"/>
                  <c:y val="-0.13588932878809412"/>
                </c:manualLayout>
              </c:layout>
              <c:tx>
                <c:rich>
                  <a:bodyPr anchorCtr="0"/>
                  <a:lstStyle/>
                  <a:p>
                    <a:pPr algn="ctr" rtl="0">
                      <a:lnSpc>
                        <a:spcPts val="1100"/>
                      </a:lnSpc>
                      <a:def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ja-JP" altLang="en-US" sz="900" b="1" i="0" u="none" strike="noStrike" kern="1200" baseline="0" dirty="0" smtClean="0">
                        <a:solidFill>
                          <a:prstClr val="black"/>
                        </a:solidFill>
                        <a:latin typeface="Meiryo UI" panose="020B0604030504040204" pitchFamily="50" charset="-128"/>
                        <a:ea typeface="Meiryo UI" panose="020B0604030504040204" pitchFamily="50" charset="-128"/>
                        <a:cs typeface="+mn-cs"/>
                      </a:rPr>
                      <a:t>優しかった</a:t>
                    </a:r>
                  </a:p>
                  <a:p>
                    <a:pPr algn="ctr" rtl="0">
                      <a:lnSpc>
                        <a:spcPts val="1100"/>
                      </a:lnSpc>
                      <a:def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ja-JP" altLang="en-US" sz="900" b="1" i="0" u="none" strike="noStrike" kern="1200" baseline="0" dirty="0" smtClean="0">
                        <a:solidFill>
                          <a:prstClr val="black"/>
                        </a:solidFill>
                        <a:latin typeface="Meiryo UI" panose="020B0604030504040204" pitchFamily="50" charset="-128"/>
                        <a:ea typeface="Meiryo UI" panose="020B0604030504040204" pitchFamily="50" charset="-128"/>
                        <a:cs typeface="+mn-cs"/>
                      </a:rPr>
                      <a:t>相談</a:t>
                    </a:r>
                    <a:r>
                      <a: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rPr>
                      <a:t>にのってくれた</a:t>
                    </a:r>
                    <a:r>
                      <a:rPr lang="en-US" altLang="ja-JP" sz="900" b="1" i="0" u="none" strike="noStrike" kern="1200" baseline="0" dirty="0">
                        <a:solidFill>
                          <a:prstClr val="black"/>
                        </a:solidFill>
                        <a:latin typeface="Meiryo UI" panose="020B0604030504040204" pitchFamily="50" charset="-128"/>
                        <a:ea typeface="Meiryo UI" panose="020B0604030504040204" pitchFamily="50" charset="-128"/>
                        <a:cs typeface="+mn-cs"/>
                      </a:rPr>
                      <a:t>, </a:t>
                    </a:r>
                  </a:p>
                  <a:p>
                    <a:pPr algn="ctr" rtl="0">
                      <a:lnSpc>
                        <a:spcPts val="1100"/>
                      </a:lnSpc>
                      <a:def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en-US" altLang="ja-JP" sz="900" b="1" i="0" u="none" strike="noStrike" kern="1200" baseline="0" dirty="0">
                        <a:solidFill>
                          <a:prstClr val="black"/>
                        </a:solidFill>
                        <a:latin typeface="Meiryo UI" panose="020B0604030504040204" pitchFamily="50" charset="-128"/>
                        <a:ea typeface="Meiryo UI" panose="020B0604030504040204" pitchFamily="50" charset="-128"/>
                        <a:cs typeface="+mn-cs"/>
                      </a:rPr>
                      <a:t>336 </a:t>
                    </a:r>
                    <a:r>
                      <a:rPr lang="ja-JP" altLang="en-US" sz="900" b="1" i="0" u="none" strike="noStrike" kern="1200" baseline="0" dirty="0">
                        <a:solidFill>
                          <a:prstClr val="black"/>
                        </a:solidFill>
                        <a:latin typeface="Meiryo UI" panose="020B0604030504040204" pitchFamily="50" charset="-128"/>
                        <a:ea typeface="Meiryo UI" panose="020B0604030504040204" pitchFamily="50" charset="-128"/>
                        <a:cs typeface="+mn-cs"/>
                      </a:rPr>
                      <a:t>人</a:t>
                    </a:r>
                    <a:r>
                      <a:rPr lang="en-US" altLang="ja-JP" sz="900" b="1" i="0" u="none" strike="noStrike" kern="1200" baseline="0" dirty="0">
                        <a:solidFill>
                          <a:prstClr val="black"/>
                        </a:solidFill>
                        <a:latin typeface="Meiryo UI" panose="020B0604030504040204" pitchFamily="50" charset="-128"/>
                        <a:ea typeface="Meiryo UI" panose="020B0604030504040204" pitchFamily="50" charset="-128"/>
                        <a:cs typeface="+mn-cs"/>
                      </a:rPr>
                      <a:t>, 22.9%</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8317192434962035"/>
                      <c:h val="0.31805763108720769"/>
                    </c:manualLayout>
                  </c15:layout>
                </c:ext>
                <c:ext xmlns:c16="http://schemas.microsoft.com/office/drawing/2014/chart" uri="{C3380CC4-5D6E-409C-BE32-E72D297353CC}">
                  <c16:uniqueId val="{00000005-3DED-429A-9784-CDA155E33F7C}"/>
                </c:ext>
              </c:extLst>
            </c:dLbl>
            <c:dLbl>
              <c:idx val="4"/>
              <c:layout>
                <c:manualLayout>
                  <c:x val="-5.0958046112271609E-2"/>
                  <c:y val="0.24894927349767554"/>
                </c:manualLayout>
              </c:layout>
              <c:tx>
                <c:rich>
                  <a:bodyPr anchorCtr="0"/>
                  <a:lstStyle/>
                  <a:p>
                    <a:pPr algn="ctr">
                      <a:lnSpc>
                        <a:spcPts val="800"/>
                      </a:lnSpc>
                      <a:defRPr sz="800">
                        <a:latin typeface="Meiryo UI" panose="020B0604030504040204" pitchFamily="50" charset="-128"/>
                        <a:ea typeface="Meiryo UI" panose="020B0604030504040204" pitchFamily="50" charset="-128"/>
                      </a:defRPr>
                    </a:pPr>
                    <a:r>
                      <a:rPr lang="ja-JP" altLang="en-US" sz="800" dirty="0"/>
                      <a:t>相手が好みの</a:t>
                    </a:r>
                  </a:p>
                  <a:p>
                    <a:pPr algn="ctr">
                      <a:lnSpc>
                        <a:spcPts val="800"/>
                      </a:lnSpc>
                      <a:defRPr sz="800">
                        <a:latin typeface="Meiryo UI" panose="020B0604030504040204" pitchFamily="50" charset="-128"/>
                        <a:ea typeface="Meiryo UI" panose="020B0604030504040204" pitchFamily="50" charset="-128"/>
                      </a:defRPr>
                    </a:pPr>
                    <a:r>
                      <a:rPr lang="ja-JP" altLang="en-US" sz="800" dirty="0"/>
                      <a:t>ﾀｲﾌﾟ</a:t>
                    </a:r>
                    <a:r>
                      <a:rPr lang="en-US" altLang="ja-JP" sz="800" dirty="0"/>
                      <a:t>,</a:t>
                    </a:r>
                  </a:p>
                  <a:p>
                    <a:pPr algn="ctr">
                      <a:lnSpc>
                        <a:spcPts val="800"/>
                      </a:lnSpc>
                      <a:defRPr sz="800">
                        <a:latin typeface="Meiryo UI" panose="020B0604030504040204" pitchFamily="50" charset="-128"/>
                        <a:ea typeface="Meiryo UI" panose="020B0604030504040204" pitchFamily="50" charset="-128"/>
                      </a:defRPr>
                    </a:pPr>
                    <a:r>
                      <a:rPr lang="en-US" altLang="ja-JP" sz="800" dirty="0"/>
                      <a:t>35</a:t>
                    </a:r>
                    <a:r>
                      <a:rPr lang="ja-JP" altLang="en-US" sz="800" dirty="0"/>
                      <a:t>人</a:t>
                    </a:r>
                    <a:r>
                      <a:rPr lang="en-US" altLang="ja-JP" sz="800" dirty="0"/>
                      <a:t>, 2.4%</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2122155683362549"/>
                      <c:h val="0.26294042521223049"/>
                    </c:manualLayout>
                  </c15:layout>
                </c:ext>
                <c:ext xmlns:c16="http://schemas.microsoft.com/office/drawing/2014/chart" uri="{C3380CC4-5D6E-409C-BE32-E72D297353CC}">
                  <c16:uniqueId val="{00000007-3DED-429A-9784-CDA155E33F7C}"/>
                </c:ext>
              </c:extLst>
            </c:dLbl>
            <c:dLbl>
              <c:idx val="5"/>
              <c:layout>
                <c:manualLayout>
                  <c:x val="-6.8869366864916765E-2"/>
                  <c:y val="0.10351157085756431"/>
                </c:manualLayout>
              </c:layout>
              <c:tx>
                <c:rich>
                  <a:bodyPr anchorCtr="0"/>
                  <a:lstStyle/>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寂しかった</a:t>
                    </a: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a:t>
                    </a:r>
                  </a:p>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26</a:t>
                    </a: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人</a:t>
                    </a: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 2%</a:t>
                    </a:r>
                  </a:p>
                </c:rich>
              </c:tx>
              <c:spPr>
                <a:noFill/>
                <a:ln>
                  <a:noFill/>
                </a:ln>
                <a:effectLst/>
              </c:spPr>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3DED-429A-9784-CDA155E33F7C}"/>
                </c:ext>
              </c:extLst>
            </c:dLbl>
            <c:dLbl>
              <c:idx val="6"/>
              <c:layout>
                <c:manualLayout>
                  <c:x val="-0.11101816168027843"/>
                  <c:y val="7.7311583516563476E-2"/>
                </c:manualLayout>
              </c:layout>
              <c:tx>
                <c:rich>
                  <a:bodyPr anchorCtr="0"/>
                  <a:lstStyle/>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しつこく誘われた</a:t>
                    </a:r>
                  </a:p>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73</a:t>
                    </a: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人</a:t>
                    </a: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 5%</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3753775066606977"/>
                      <c:h val="0.20283975659229209"/>
                    </c:manualLayout>
                  </c15:layout>
                </c:ext>
                <c:ext xmlns:c16="http://schemas.microsoft.com/office/drawing/2014/chart" uri="{C3380CC4-5D6E-409C-BE32-E72D297353CC}">
                  <c16:uniqueId val="{00000009-3DED-429A-9784-CDA155E33F7C}"/>
                </c:ext>
              </c:extLst>
            </c:dLbl>
            <c:dLbl>
              <c:idx val="7"/>
              <c:layout>
                <c:manualLayout>
                  <c:x val="-9.2961060206416483E-3"/>
                  <c:y val="-9.1474424461286084E-3"/>
                </c:manualLayout>
              </c:layout>
              <c:tx>
                <c:rich>
                  <a:bodyPr anchorCtr="0"/>
                  <a:lstStyle/>
                  <a:p>
                    <a:pPr algn="ctr" rtl="0">
                      <a:lnSpc>
                        <a:spcPts val="800"/>
                      </a:lnSpc>
                      <a:defRPr lang="ja-JP" altLang="en-US" sz="800" b="0" i="0" u="none" strike="noStrike" kern="1200" baseline="0">
                        <a:solidFill>
                          <a:prstClr val="black"/>
                        </a:solidFill>
                        <a:latin typeface="Meiryo UI" panose="020B0604030504040204" pitchFamily="50" charset="-128"/>
                        <a:ea typeface="Meiryo UI" panose="020B0604030504040204" pitchFamily="50" charset="-128"/>
                        <a:cs typeface="+mn-cs"/>
                      </a:defRPr>
                    </a:pPr>
                    <a:r>
                      <a:rPr lang="ja-JP" altLang="en-US" sz="800" b="0" i="0" u="none" strike="noStrike" kern="1200" baseline="0">
                        <a:solidFill>
                          <a:prstClr val="black"/>
                        </a:solidFill>
                        <a:latin typeface="Meiryo UI" panose="020B0604030504040204" pitchFamily="50" charset="-128"/>
                        <a:ea typeface="Meiryo UI" panose="020B0604030504040204" pitchFamily="50" charset="-128"/>
                        <a:cs typeface="+mn-cs"/>
                      </a:rPr>
                      <a:t>脅された</a:t>
                    </a:r>
                  </a:p>
                  <a:p>
                    <a:pPr algn="ctr" rtl="0">
                      <a:lnSpc>
                        <a:spcPts val="800"/>
                      </a:lnSpc>
                      <a:defRPr lang="ja-JP" altLang="en-US" sz="800" b="0" i="0" u="none" strike="noStrike" kern="1200" baseline="0">
                        <a:solidFill>
                          <a:prstClr val="black"/>
                        </a:solidFill>
                        <a:latin typeface="Meiryo UI" panose="020B0604030504040204" pitchFamily="50" charset="-128"/>
                        <a:ea typeface="Meiryo UI" panose="020B0604030504040204" pitchFamily="50" charset="-128"/>
                        <a:cs typeface="+mn-cs"/>
                      </a:defRPr>
                    </a:pPr>
                    <a:r>
                      <a:rPr lang="en-US" altLang="ja-JP" sz="800" b="0" i="0" u="none" strike="noStrike" kern="1200" baseline="0">
                        <a:solidFill>
                          <a:prstClr val="black"/>
                        </a:solidFill>
                        <a:latin typeface="Meiryo UI" panose="020B0604030504040204" pitchFamily="50" charset="-128"/>
                        <a:ea typeface="Meiryo UI" panose="020B0604030504040204" pitchFamily="50" charset="-128"/>
                        <a:cs typeface="+mn-cs"/>
                      </a:rPr>
                      <a:t>13</a:t>
                    </a:r>
                    <a:r>
                      <a:rPr lang="ja-JP" altLang="en-US" sz="800" b="0" i="0" u="none" strike="noStrike" kern="1200" baseline="0">
                        <a:solidFill>
                          <a:prstClr val="black"/>
                        </a:solidFill>
                        <a:latin typeface="Meiryo UI" panose="020B0604030504040204" pitchFamily="50" charset="-128"/>
                        <a:ea typeface="Meiryo UI" panose="020B0604030504040204" pitchFamily="50" charset="-128"/>
                        <a:cs typeface="+mn-cs"/>
                      </a:rPr>
                      <a:t>人</a:t>
                    </a:r>
                    <a:r>
                      <a:rPr lang="en-US" altLang="ja-JP" sz="800" b="0" i="0" u="none" strike="noStrike" kern="1200" baseline="0">
                        <a:solidFill>
                          <a:prstClr val="black"/>
                        </a:solidFill>
                        <a:latin typeface="Meiryo UI" panose="020B0604030504040204" pitchFamily="50" charset="-128"/>
                        <a:ea typeface="Meiryo UI" panose="020B0604030504040204" pitchFamily="50" charset="-128"/>
                        <a:cs typeface="+mn-cs"/>
                      </a:rPr>
                      <a:t>, 1%</a:t>
                    </a:r>
                  </a:p>
                </c:rich>
              </c:tx>
              <c:spPr>
                <a:noFill/>
                <a:ln>
                  <a:noFill/>
                </a:ln>
                <a:effectLst/>
              </c:spPr>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DED-429A-9784-CDA155E33F7C}"/>
                </c:ext>
              </c:extLst>
            </c:dLbl>
            <c:dLbl>
              <c:idx val="8"/>
              <c:layout>
                <c:manualLayout>
                  <c:x val="0.18351410329237297"/>
                  <c:y val="0.15233817379913284"/>
                </c:manualLayout>
              </c:layout>
              <c:tx>
                <c:rich>
                  <a:bodyPr anchorCtr="0"/>
                  <a:lstStyle/>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暇つぶし</a:t>
                    </a: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 </a:t>
                    </a:r>
                  </a:p>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85</a:t>
                    </a: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人</a:t>
                    </a: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,5.8%</a:t>
                    </a:r>
                  </a:p>
                </c:rich>
              </c:tx>
              <c:spPr>
                <a:noFill/>
                <a:ln>
                  <a:noFill/>
                </a:ln>
                <a:effectLst/>
              </c:spPr>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3DED-429A-9784-CDA155E33F7C}"/>
                </c:ext>
              </c:extLst>
            </c:dLbl>
            <c:dLbl>
              <c:idx val="9"/>
              <c:layout>
                <c:manualLayout>
                  <c:x val="0.1152569856396107"/>
                  <c:y val="4.9234666140724838E-2"/>
                </c:manualLayout>
              </c:layout>
              <c:tx>
                <c:rich>
                  <a:bodyPr anchorCtr="0"/>
                  <a:lstStyle/>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その他</a:t>
                    </a: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 </a:t>
                    </a:r>
                  </a:p>
                  <a:p>
                    <a:pPr algn="ctr" rtl="0">
                      <a:lnSpc>
                        <a:spcPts val="800"/>
                      </a:lnSpc>
                      <a:def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defRPr>
                    </a:pP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61</a:t>
                    </a:r>
                    <a:r>
                      <a:rPr lang="ja-JP" altLang="en-US" sz="800" b="0" i="0" u="none" strike="noStrike" kern="1200" baseline="0" dirty="0">
                        <a:solidFill>
                          <a:prstClr val="black"/>
                        </a:solidFill>
                        <a:latin typeface="Meiryo UI" panose="020B0604030504040204" pitchFamily="50" charset="-128"/>
                        <a:ea typeface="Meiryo UI" panose="020B0604030504040204" pitchFamily="50" charset="-128"/>
                        <a:cs typeface="+mn-cs"/>
                      </a:rPr>
                      <a:t>人</a:t>
                    </a:r>
                    <a:r>
                      <a:rPr lang="en-US" altLang="ja-JP" sz="800" b="0" i="0" u="none" strike="noStrike" kern="1200" baseline="0" dirty="0">
                        <a:solidFill>
                          <a:prstClr val="black"/>
                        </a:solidFill>
                        <a:latin typeface="Meiryo UI" panose="020B0604030504040204" pitchFamily="50" charset="-128"/>
                        <a:ea typeface="Meiryo UI" panose="020B0604030504040204" pitchFamily="50" charset="-128"/>
                        <a:cs typeface="+mn-cs"/>
                      </a:rPr>
                      <a:t>, 4.2%</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1599220571493635"/>
                      <c:h val="0.24382281970362055"/>
                    </c:manualLayout>
                  </c15:layout>
                </c:ext>
                <c:ext xmlns:c16="http://schemas.microsoft.com/office/drawing/2014/chart" uri="{C3380CC4-5D6E-409C-BE32-E72D297353CC}">
                  <c16:uniqueId val="{0000000F-3DED-429A-9784-CDA155E33F7C}"/>
                </c:ext>
              </c:extLst>
            </c:dLbl>
            <c:spPr>
              <a:noFill/>
              <a:ln>
                <a:noFill/>
              </a:ln>
              <a:effectLst/>
            </c:spPr>
            <c:txPr>
              <a:bodyPr/>
              <a:lstStyle/>
              <a:p>
                <a:pPr>
                  <a:lnSpc>
                    <a:spcPct val="100000"/>
                  </a:lnSpc>
                  <a:defRPr sz="900">
                    <a:latin typeface="Meiryo UI" panose="020B0604030504040204" pitchFamily="50" charset="-128"/>
                    <a:ea typeface="Meiryo UI" panose="020B0604030504040204" pitchFamily="50" charset="-128"/>
                  </a:defRPr>
                </a:pPr>
                <a:endParaRPr lang="ja-JP"/>
              </a:p>
            </c:txPr>
            <c:showLegendKey val="0"/>
            <c:showVal val="1"/>
            <c:showCatName val="1"/>
            <c:showSerName val="0"/>
            <c:showPercent val="1"/>
            <c:showBubbleSize val="0"/>
            <c:showLeaderLines val="1"/>
            <c:extLst>
              <c:ext xmlns:c15="http://schemas.microsoft.com/office/drawing/2012/chart" uri="{CE6537A1-D6FC-4f65-9D91-7224C49458BB}"/>
            </c:extLst>
          </c:dLbls>
          <c:cat>
            <c:strRef>
              <c:f>審議会用資料!$A$73:$A$82</c:f>
              <c:strCache>
                <c:ptCount val="10"/>
                <c:pt idx="0">
                  <c:v>金品目的</c:v>
                </c:pt>
                <c:pt idx="1">
                  <c:v>性的関係目的</c:v>
                </c:pt>
                <c:pt idx="2">
                  <c:v>交遊目的</c:v>
                </c:pt>
                <c:pt idx="3">
                  <c:v>優しかった相談にのってくれた</c:v>
                </c:pt>
                <c:pt idx="4">
                  <c:v>相手が好みのタイプ</c:v>
                </c:pt>
                <c:pt idx="5">
                  <c:v>寂しかった</c:v>
                </c:pt>
                <c:pt idx="6">
                  <c:v>しつこく誘われた</c:v>
                </c:pt>
                <c:pt idx="7">
                  <c:v>脅された</c:v>
                </c:pt>
                <c:pt idx="8">
                  <c:v>暇つぶし</c:v>
                </c:pt>
                <c:pt idx="9">
                  <c:v>その他</c:v>
                </c:pt>
              </c:strCache>
            </c:strRef>
          </c:cat>
          <c:val>
            <c:numRef>
              <c:f>審議会用資料!$B$73:$B$82</c:f>
              <c:numCache>
                <c:formatCode>0_ </c:formatCode>
                <c:ptCount val="10"/>
                <c:pt idx="0">
                  <c:v>435</c:v>
                </c:pt>
                <c:pt idx="1">
                  <c:v>155</c:v>
                </c:pt>
                <c:pt idx="2">
                  <c:v>249</c:v>
                </c:pt>
                <c:pt idx="3">
                  <c:v>336</c:v>
                </c:pt>
                <c:pt idx="4">
                  <c:v>35</c:v>
                </c:pt>
                <c:pt idx="5">
                  <c:v>26</c:v>
                </c:pt>
                <c:pt idx="6">
                  <c:v>73</c:v>
                </c:pt>
                <c:pt idx="7">
                  <c:v>13</c:v>
                </c:pt>
                <c:pt idx="8">
                  <c:v>85</c:v>
                </c:pt>
                <c:pt idx="9" formatCode="General">
                  <c:v>61</c:v>
                </c:pt>
              </c:numCache>
            </c:numRef>
          </c:val>
          <c:extLst>
            <c:ext xmlns:c16="http://schemas.microsoft.com/office/drawing/2014/chart" uri="{C3380CC4-5D6E-409C-BE32-E72D297353CC}">
              <c16:uniqueId val="{0000000A-7A3A-4025-B524-90671F64315A}"/>
            </c:ext>
          </c:extLst>
        </c:ser>
        <c:dLbls>
          <c:showLegendKey val="0"/>
          <c:showVal val="0"/>
          <c:showCatName val="1"/>
          <c:showSerName val="0"/>
          <c:showPercent val="1"/>
          <c:showBubbleSize val="0"/>
          <c:showLeaderLines val="1"/>
        </c:dLbls>
        <c:firstSliceAng val="0"/>
      </c:pieChart>
    </c:plotArea>
    <c:plotVisOnly val="1"/>
    <c:dispBlanksAs val="gap"/>
    <c:showDLblsOverMax val="0"/>
  </c:chart>
  <c:spPr>
    <a:noFill/>
    <a:ln w="3175" cap="flat" cmpd="sng" algn="ctr">
      <a:noFill/>
      <a:prstDash val="solid"/>
    </a:ln>
    <a:effectLst/>
  </c:spPr>
  <c:txPr>
    <a:bodyPr/>
    <a:lstStyle/>
    <a:p>
      <a:pPr>
        <a:defRPr>
          <a:solidFill>
            <a:schemeClr val="dk1"/>
          </a:solidFill>
          <a:latin typeface="+mn-lt"/>
          <a:ea typeface="+mn-ea"/>
          <a:cs typeface="+mn-cs"/>
        </a:defRPr>
      </a:pPr>
      <a:endParaRPr lang="ja-JP"/>
    </a:p>
  </c:txPr>
  <c:userShapes r:id="rId1"/>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stacked"/>
        <c:varyColors val="0"/>
        <c:ser>
          <c:idx val="0"/>
          <c:order val="0"/>
          <c:tx>
            <c:strRef>
              <c:f>Sheet1!$A$36</c:f>
              <c:strCache>
                <c:ptCount val="1"/>
                <c:pt idx="0">
                  <c:v>その他</c:v>
                </c:pt>
              </c:strCache>
            </c:strRef>
          </c:tx>
          <c:spPr>
            <a:solidFill>
              <a:schemeClr val="accent6">
                <a:shade val="58000"/>
              </a:schemeClr>
            </a:solidFill>
            <a:ln>
              <a:noFill/>
            </a:ln>
            <a:effectLst/>
          </c:spPr>
          <c:invertIfNegative val="0"/>
          <c:dLbls>
            <c:dLbl>
              <c:idx val="4"/>
              <c:layout>
                <c:manualLayout>
                  <c:x val="0.13828221336765195"/>
                  <c:y val="-1.1301662924399478E-16"/>
                </c:manualLayout>
              </c:layout>
              <c:tx>
                <c:rich>
                  <a:bodyPr/>
                  <a:lstStyle/>
                  <a:p>
                    <a:r>
                      <a:rPr lang="en-US" altLang="ja-JP"/>
                      <a:t>139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B0E-488B-B722-08DA83452E41}"/>
                </c:ext>
              </c:extLst>
            </c:dLbl>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Sheet1!$D$35:$I$35</c:f>
              <c:strCache>
                <c:ptCount val="6"/>
                <c:pt idx="0">
                  <c:v>Ｈ２６</c:v>
                </c:pt>
                <c:pt idx="1">
                  <c:v>Ｈ２７</c:v>
                </c:pt>
                <c:pt idx="2">
                  <c:v>Ｈ２８</c:v>
                </c:pt>
                <c:pt idx="3">
                  <c:v>Ｈ２９</c:v>
                </c:pt>
                <c:pt idx="4">
                  <c:v>Ｈ３０</c:v>
                </c:pt>
                <c:pt idx="5">
                  <c:v>Ｒ1</c:v>
                </c:pt>
              </c:strCache>
            </c:strRef>
          </c:cat>
          <c:val>
            <c:numRef>
              <c:f>Sheet1!$D$36:$I$36</c:f>
              <c:numCache>
                <c:formatCode>General</c:formatCode>
                <c:ptCount val="6"/>
                <c:pt idx="0">
                  <c:v>92</c:v>
                </c:pt>
                <c:pt idx="1">
                  <c:v>87</c:v>
                </c:pt>
                <c:pt idx="2">
                  <c:v>86</c:v>
                </c:pt>
                <c:pt idx="3">
                  <c:v>94</c:v>
                </c:pt>
                <c:pt idx="4">
                  <c:v>118</c:v>
                </c:pt>
                <c:pt idx="5">
                  <c:v>139</c:v>
                </c:pt>
              </c:numCache>
            </c:numRef>
          </c:val>
          <c:extLst>
            <c:ext xmlns:c16="http://schemas.microsoft.com/office/drawing/2014/chart" uri="{C3380CC4-5D6E-409C-BE32-E72D297353CC}">
              <c16:uniqueId val="{00000001-FB0E-488B-B722-08DA83452E41}"/>
            </c:ext>
          </c:extLst>
        </c:ser>
        <c:ser>
          <c:idx val="1"/>
          <c:order val="1"/>
          <c:tx>
            <c:strRef>
              <c:f>Sheet1!$A$37</c:f>
              <c:strCache>
                <c:ptCount val="1"/>
                <c:pt idx="0">
                  <c:v>児童ポルノ</c:v>
                </c:pt>
              </c:strCache>
            </c:strRef>
          </c:tx>
          <c:spPr>
            <a:solidFill>
              <a:schemeClr val="accent6">
                <a:shade val="86000"/>
              </a:schemeClr>
            </a:solidFill>
            <a:ln>
              <a:noFill/>
            </a:ln>
            <a:effectLst/>
          </c:spPr>
          <c:invertIfNegative val="0"/>
          <c:dLbls>
            <c:dLbl>
              <c:idx val="4"/>
              <c:layout>
                <c:manualLayout>
                  <c:x val="0.13493103413424123"/>
                  <c:y val="-2.5631045479124138E-2"/>
                </c:manualLayout>
              </c:layout>
              <c:tx>
                <c:rich>
                  <a:bodyPr/>
                  <a:lstStyle/>
                  <a:p>
                    <a:r>
                      <a:rPr lang="en-US" altLang="ja-JP"/>
                      <a:t>671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B0E-488B-B722-08DA83452E41}"/>
                </c:ext>
              </c:extLst>
            </c:dLbl>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Sheet1!$D$35:$I$35</c:f>
              <c:strCache>
                <c:ptCount val="6"/>
                <c:pt idx="0">
                  <c:v>Ｈ２６</c:v>
                </c:pt>
                <c:pt idx="1">
                  <c:v>Ｈ２７</c:v>
                </c:pt>
                <c:pt idx="2">
                  <c:v>Ｈ２８</c:v>
                </c:pt>
                <c:pt idx="3">
                  <c:v>Ｈ２９</c:v>
                </c:pt>
                <c:pt idx="4">
                  <c:v>Ｈ３０</c:v>
                </c:pt>
                <c:pt idx="5">
                  <c:v>Ｒ1</c:v>
                </c:pt>
              </c:strCache>
            </c:strRef>
          </c:cat>
          <c:val>
            <c:numRef>
              <c:f>Sheet1!$D$37:$I$37</c:f>
              <c:numCache>
                <c:formatCode>General</c:formatCode>
                <c:ptCount val="6"/>
                <c:pt idx="0">
                  <c:v>358</c:v>
                </c:pt>
                <c:pt idx="1">
                  <c:v>507</c:v>
                </c:pt>
                <c:pt idx="2">
                  <c:v>563</c:v>
                </c:pt>
                <c:pt idx="3">
                  <c:v>570</c:v>
                </c:pt>
                <c:pt idx="4">
                  <c:v>545</c:v>
                </c:pt>
                <c:pt idx="5">
                  <c:v>671</c:v>
                </c:pt>
              </c:numCache>
            </c:numRef>
          </c:val>
          <c:extLst>
            <c:ext xmlns:c16="http://schemas.microsoft.com/office/drawing/2014/chart" uri="{C3380CC4-5D6E-409C-BE32-E72D297353CC}">
              <c16:uniqueId val="{00000003-FB0E-488B-B722-08DA83452E41}"/>
            </c:ext>
          </c:extLst>
        </c:ser>
        <c:ser>
          <c:idx val="2"/>
          <c:order val="2"/>
          <c:tx>
            <c:strRef>
              <c:f>Sheet1!$A$38</c:f>
              <c:strCache>
                <c:ptCount val="1"/>
                <c:pt idx="0">
                  <c:v>児童買春</c:v>
                </c:pt>
              </c:strCache>
            </c:strRef>
          </c:tx>
          <c:spPr>
            <a:solidFill>
              <a:schemeClr val="accent6">
                <a:tint val="86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FB0E-488B-B722-08DA83452E41}"/>
                </c:ext>
              </c:extLst>
            </c:dLbl>
            <c:dLbl>
              <c:idx val="1"/>
              <c:delete val="1"/>
              <c:extLst>
                <c:ext xmlns:c15="http://schemas.microsoft.com/office/drawing/2012/chart" uri="{CE6537A1-D6FC-4f65-9D91-7224C49458BB}"/>
                <c:ext xmlns:c16="http://schemas.microsoft.com/office/drawing/2014/chart" uri="{C3380CC4-5D6E-409C-BE32-E72D297353CC}">
                  <c16:uniqueId val="{00000005-FB0E-488B-B722-08DA83452E41}"/>
                </c:ext>
              </c:extLst>
            </c:dLbl>
            <c:dLbl>
              <c:idx val="2"/>
              <c:delete val="1"/>
              <c:extLst>
                <c:ext xmlns:c15="http://schemas.microsoft.com/office/drawing/2012/chart" uri="{CE6537A1-D6FC-4f65-9D91-7224C49458BB}"/>
                <c:ext xmlns:c16="http://schemas.microsoft.com/office/drawing/2014/chart" uri="{C3380CC4-5D6E-409C-BE32-E72D297353CC}">
                  <c16:uniqueId val="{00000006-FB0E-488B-B722-08DA83452E41}"/>
                </c:ext>
              </c:extLst>
            </c:dLbl>
            <c:dLbl>
              <c:idx val="3"/>
              <c:delete val="1"/>
              <c:extLst>
                <c:ext xmlns:c15="http://schemas.microsoft.com/office/drawing/2012/chart" uri="{CE6537A1-D6FC-4f65-9D91-7224C49458BB}"/>
                <c:ext xmlns:c16="http://schemas.microsoft.com/office/drawing/2014/chart" uri="{C3380CC4-5D6E-409C-BE32-E72D297353CC}">
                  <c16:uniqueId val="{00000007-FB0E-488B-B722-08DA83452E41}"/>
                </c:ext>
              </c:extLst>
            </c:dLbl>
            <c:dLbl>
              <c:idx val="4"/>
              <c:delete val="1"/>
              <c:extLst>
                <c:ext xmlns:c15="http://schemas.microsoft.com/office/drawing/2012/chart" uri="{CE6537A1-D6FC-4f65-9D91-7224C49458BB}"/>
                <c:ext xmlns:c16="http://schemas.microsoft.com/office/drawing/2014/chart" uri="{C3380CC4-5D6E-409C-BE32-E72D297353CC}">
                  <c16:uniqueId val="{00000008-FB0E-488B-B722-08DA83452E41}"/>
                </c:ext>
              </c:extLst>
            </c:dLbl>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Sheet1!$D$35:$I$35</c:f>
              <c:strCache>
                <c:ptCount val="6"/>
                <c:pt idx="0">
                  <c:v>Ｈ２６</c:v>
                </c:pt>
                <c:pt idx="1">
                  <c:v>Ｈ２７</c:v>
                </c:pt>
                <c:pt idx="2">
                  <c:v>Ｈ２８</c:v>
                </c:pt>
                <c:pt idx="3">
                  <c:v>Ｈ２９</c:v>
                </c:pt>
                <c:pt idx="4">
                  <c:v>Ｈ３０</c:v>
                </c:pt>
                <c:pt idx="5">
                  <c:v>Ｒ1</c:v>
                </c:pt>
              </c:strCache>
            </c:strRef>
          </c:cat>
          <c:val>
            <c:numRef>
              <c:f>Sheet1!$D$38:$I$38</c:f>
              <c:numCache>
                <c:formatCode>General</c:formatCode>
                <c:ptCount val="6"/>
                <c:pt idx="0">
                  <c:v>260</c:v>
                </c:pt>
                <c:pt idx="1">
                  <c:v>359</c:v>
                </c:pt>
                <c:pt idx="2">
                  <c:v>425</c:v>
                </c:pt>
                <c:pt idx="3">
                  <c:v>447</c:v>
                </c:pt>
                <c:pt idx="4">
                  <c:v>399</c:v>
                </c:pt>
                <c:pt idx="5">
                  <c:v>428</c:v>
                </c:pt>
              </c:numCache>
            </c:numRef>
          </c:val>
          <c:extLst>
            <c:ext xmlns:c16="http://schemas.microsoft.com/office/drawing/2014/chart" uri="{C3380CC4-5D6E-409C-BE32-E72D297353CC}">
              <c16:uniqueId val="{00000009-FB0E-488B-B722-08DA83452E41}"/>
            </c:ext>
          </c:extLst>
        </c:ser>
        <c:ser>
          <c:idx val="3"/>
          <c:order val="3"/>
          <c:tx>
            <c:strRef>
              <c:f>Sheet1!$A$39</c:f>
              <c:strCache>
                <c:ptCount val="1"/>
                <c:pt idx="0">
                  <c:v>青少年健全育成条例違反</c:v>
                </c:pt>
              </c:strCache>
            </c:strRef>
          </c:tx>
          <c:spPr>
            <a:solidFill>
              <a:schemeClr val="accent6">
                <a:tint val="58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A-FB0E-488B-B722-08DA83452E41}"/>
                </c:ext>
              </c:extLst>
            </c:dLbl>
            <c:dLbl>
              <c:idx val="1"/>
              <c:delete val="1"/>
              <c:extLst>
                <c:ext xmlns:c15="http://schemas.microsoft.com/office/drawing/2012/chart" uri="{CE6537A1-D6FC-4f65-9D91-7224C49458BB}"/>
                <c:ext xmlns:c16="http://schemas.microsoft.com/office/drawing/2014/chart" uri="{C3380CC4-5D6E-409C-BE32-E72D297353CC}">
                  <c16:uniqueId val="{0000000B-FB0E-488B-B722-08DA83452E41}"/>
                </c:ext>
              </c:extLst>
            </c:dLbl>
            <c:dLbl>
              <c:idx val="2"/>
              <c:delete val="1"/>
              <c:extLst>
                <c:ext xmlns:c15="http://schemas.microsoft.com/office/drawing/2012/chart" uri="{CE6537A1-D6FC-4f65-9D91-7224C49458BB}"/>
                <c:ext xmlns:c16="http://schemas.microsoft.com/office/drawing/2014/chart" uri="{C3380CC4-5D6E-409C-BE32-E72D297353CC}">
                  <c16:uniqueId val="{0000000C-FB0E-488B-B722-08DA83452E41}"/>
                </c:ext>
              </c:extLst>
            </c:dLbl>
            <c:dLbl>
              <c:idx val="3"/>
              <c:delete val="1"/>
              <c:extLst>
                <c:ext xmlns:c15="http://schemas.microsoft.com/office/drawing/2012/chart" uri="{CE6537A1-D6FC-4f65-9D91-7224C49458BB}"/>
                <c:ext xmlns:c16="http://schemas.microsoft.com/office/drawing/2014/chart" uri="{C3380CC4-5D6E-409C-BE32-E72D297353CC}">
                  <c16:uniqueId val="{0000000D-FB0E-488B-B722-08DA83452E41}"/>
                </c:ext>
              </c:extLst>
            </c:dLbl>
            <c:dLbl>
              <c:idx val="4"/>
              <c:delete val="1"/>
              <c:extLst>
                <c:ext xmlns:c15="http://schemas.microsoft.com/office/drawing/2012/chart" uri="{CE6537A1-D6FC-4f65-9D91-7224C49458BB}"/>
                <c:ext xmlns:c16="http://schemas.microsoft.com/office/drawing/2014/chart" uri="{C3380CC4-5D6E-409C-BE32-E72D297353CC}">
                  <c16:uniqueId val="{0000000E-FB0E-488B-B722-08DA83452E41}"/>
                </c:ext>
              </c:extLst>
            </c:dLbl>
            <c:dLbl>
              <c:idx val="5"/>
              <c:tx>
                <c:rich>
                  <a:bodyPr/>
                  <a:lstStyle/>
                  <a:p>
                    <a:fld id="{49367EBA-D959-4E81-8810-DEC38CFD0EA6}" type="VALUE">
                      <a:rPr lang="en-US" altLang="ja-JP">
                        <a:solidFill>
                          <a:sysClr val="windowText" lastClr="000000"/>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FB0E-488B-B722-08DA83452E41}"/>
                </c:ext>
              </c:extLst>
            </c:dLbl>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Sheet1!$D$35:$I$35</c:f>
              <c:strCache>
                <c:ptCount val="6"/>
                <c:pt idx="0">
                  <c:v>Ｈ２６</c:v>
                </c:pt>
                <c:pt idx="1">
                  <c:v>Ｈ２７</c:v>
                </c:pt>
                <c:pt idx="2">
                  <c:v>Ｈ２８</c:v>
                </c:pt>
                <c:pt idx="3">
                  <c:v>Ｈ２９</c:v>
                </c:pt>
                <c:pt idx="4">
                  <c:v>Ｈ３０</c:v>
                </c:pt>
                <c:pt idx="5">
                  <c:v>Ｒ1</c:v>
                </c:pt>
              </c:strCache>
            </c:strRef>
          </c:cat>
          <c:val>
            <c:numRef>
              <c:f>Sheet1!$D$39:$I$39</c:f>
              <c:numCache>
                <c:formatCode>General</c:formatCode>
                <c:ptCount val="6"/>
                <c:pt idx="0">
                  <c:v>711</c:v>
                </c:pt>
                <c:pt idx="1">
                  <c:v>699</c:v>
                </c:pt>
                <c:pt idx="2">
                  <c:v>662</c:v>
                </c:pt>
                <c:pt idx="3">
                  <c:v>702</c:v>
                </c:pt>
                <c:pt idx="4">
                  <c:v>749</c:v>
                </c:pt>
                <c:pt idx="5">
                  <c:v>844</c:v>
                </c:pt>
              </c:numCache>
            </c:numRef>
          </c:val>
          <c:extLst>
            <c:ext xmlns:c16="http://schemas.microsoft.com/office/drawing/2014/chart" uri="{C3380CC4-5D6E-409C-BE32-E72D297353CC}">
              <c16:uniqueId val="{00000010-FB0E-488B-B722-08DA83452E41}"/>
            </c:ext>
          </c:extLst>
        </c:ser>
        <c:dLbls>
          <c:showLegendKey val="0"/>
          <c:showVal val="0"/>
          <c:showCatName val="0"/>
          <c:showSerName val="0"/>
          <c:showPercent val="0"/>
          <c:showBubbleSize val="0"/>
        </c:dLbls>
        <c:gapWidth val="150"/>
        <c:overlap val="100"/>
        <c:axId val="422268016"/>
        <c:axId val="422278352"/>
      </c:barChart>
      <c:catAx>
        <c:axId val="42226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crossAx val="422278352"/>
        <c:crosses val="autoZero"/>
        <c:auto val="1"/>
        <c:lblAlgn val="ctr"/>
        <c:lblOffset val="100"/>
        <c:noMultiLvlLbl val="0"/>
      </c:catAx>
      <c:valAx>
        <c:axId val="422278352"/>
        <c:scaling>
          <c:orientation val="minMax"/>
        </c:scaling>
        <c:delete val="0"/>
        <c:axPos val="l"/>
        <c:majorGridlines>
          <c:spPr>
            <a:ln w="3175" cap="flat" cmpd="sng" algn="ctr">
              <a:solidFill>
                <a:schemeClr val="bg1">
                  <a:lumMod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crossAx val="422268016"/>
        <c:crosses val="autoZero"/>
        <c:crossBetween val="between"/>
      </c:valAx>
      <c:spPr>
        <a:noFill/>
        <a:ln>
          <a:noFill/>
        </a:ln>
        <a:effectLst/>
      </c:spPr>
    </c:plotArea>
    <c:plotVisOnly val="1"/>
    <c:dispBlanksAs val="gap"/>
    <c:showDLblsOverMax val="0"/>
  </c:chart>
  <c:spPr>
    <a:noFill/>
    <a:ln>
      <a:solidFill>
        <a:schemeClr val="bg1">
          <a:lumMod val="65000"/>
        </a:schemeClr>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0.75988</cdr:x>
      <cdr:y>0.07986</cdr:y>
    </cdr:from>
    <cdr:to>
      <cdr:x>0.96936</cdr:x>
      <cdr:y>0.27214</cdr:y>
    </cdr:to>
    <cdr:sp macro="" textlink="">
      <cdr:nvSpPr>
        <cdr:cNvPr id="2" name="正方形/長方形 1"/>
        <cdr:cNvSpPr/>
      </cdr:nvSpPr>
      <cdr:spPr>
        <a:xfrm xmlns:a="http://schemas.openxmlformats.org/drawingml/2006/main">
          <a:off x="3332042" y="233506"/>
          <a:ext cx="918551" cy="56218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altLang="ja-JP" sz="1050" dirty="0">
              <a:latin typeface="Meiryo UI" panose="020B0604030504040204" pitchFamily="50" charset="-128"/>
              <a:ea typeface="Meiryo UI" panose="020B0604030504040204" pitchFamily="50" charset="-128"/>
            </a:rPr>
            <a:t>N=1,468</a:t>
          </a:r>
          <a:r>
            <a:rPr lang="ja-JP" altLang="en-US" sz="1050" dirty="0">
              <a:latin typeface="Meiryo UI" panose="020B0604030504040204" pitchFamily="50" charset="-128"/>
              <a:ea typeface="Meiryo UI" panose="020B0604030504040204" pitchFamily="50" charset="-128"/>
            </a:rPr>
            <a:t>人</a:t>
          </a:r>
          <a:endParaRPr lang="en-US" altLang="ja-JP" sz="1050" dirty="0">
            <a:latin typeface="Meiryo UI" panose="020B0604030504040204" pitchFamily="50" charset="-128"/>
            <a:ea typeface="Meiryo UI" panose="020B0604030504040204" pitchFamily="50" charset="-128"/>
          </a:endParaRPr>
        </a:p>
        <a:p xmlns:a="http://schemas.openxmlformats.org/drawingml/2006/main">
          <a:r>
            <a:rPr lang="en-US" altLang="ja-JP" sz="1050" dirty="0">
              <a:latin typeface="Meiryo UI" panose="020B0604030504040204" pitchFamily="50" charset="-128"/>
              <a:ea typeface="Meiryo UI" panose="020B0604030504040204" pitchFamily="50" charset="-128"/>
            </a:rPr>
            <a:t>※H29</a:t>
          </a:r>
          <a:r>
            <a:rPr lang="ja-JP" altLang="en-US" sz="1050" dirty="0">
              <a:latin typeface="Meiryo UI" panose="020B0604030504040204" pitchFamily="50" charset="-128"/>
              <a:ea typeface="Meiryo UI" panose="020B0604030504040204" pitchFamily="50" charset="-128"/>
            </a:rPr>
            <a:t>年</a:t>
          </a:r>
          <a:endParaRPr lang="ja-JP" sz="1050"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575" cy="498475"/>
          </a:xfrm>
          <a:prstGeom prst="rect">
            <a:avLst/>
          </a:prstGeom>
        </p:spPr>
        <p:txBody>
          <a:bodyPr vert="horz" lIns="91408" tIns="45705" rIns="91408"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4"/>
            <a:ext cx="2949575" cy="498475"/>
          </a:xfrm>
          <a:prstGeom prst="rect">
            <a:avLst/>
          </a:prstGeom>
        </p:spPr>
        <p:txBody>
          <a:bodyPr vert="horz" lIns="91408" tIns="45705" rIns="91408" bIns="45705" rtlCol="0"/>
          <a:lstStyle>
            <a:lvl1pPr algn="r">
              <a:defRPr sz="1200"/>
            </a:lvl1pPr>
          </a:lstStyle>
          <a:p>
            <a:fld id="{658B0539-ADD4-4153-AA8E-52FA630BF9DD}" type="datetimeFigureOut">
              <a:rPr kumimoji="1" lang="ja-JP" altLang="en-US" smtClean="0"/>
              <a:t>2020/8/18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08" tIns="45705" rIns="91408" bIns="45705"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8" tIns="45705" rIns="91408"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08" tIns="45705" rIns="91408"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4"/>
            <a:ext cx="2949575" cy="498475"/>
          </a:xfrm>
          <a:prstGeom prst="rect">
            <a:avLst/>
          </a:prstGeom>
        </p:spPr>
        <p:txBody>
          <a:bodyPr vert="horz" lIns="91408" tIns="45705" rIns="91408" bIns="45705" rtlCol="0" anchor="b"/>
          <a:lstStyle>
            <a:lvl1pPr algn="r">
              <a:defRPr sz="1200"/>
            </a:lvl1pPr>
          </a:lstStyle>
          <a:p>
            <a:fld id="{EBF48703-2A7F-447F-AFE7-1DD74A532654}" type="slidenum">
              <a:rPr kumimoji="1" lang="ja-JP" altLang="en-US" smtClean="0"/>
              <a:t>‹#›</a:t>
            </a:fld>
            <a:endParaRPr kumimoji="1" lang="ja-JP" altLang="en-US"/>
          </a:p>
        </p:txBody>
      </p:sp>
    </p:spTree>
    <p:extLst>
      <p:ext uri="{BB962C8B-B14F-4D97-AF65-F5344CB8AC3E}">
        <p14:creationId xmlns:p14="http://schemas.microsoft.com/office/powerpoint/2010/main" val="35661326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u="sng"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1</a:t>
            </a:fld>
            <a:endParaRPr kumimoji="1" lang="ja-JP" altLang="en-US"/>
          </a:p>
        </p:txBody>
      </p:sp>
    </p:spTree>
    <p:extLst>
      <p:ext uri="{BB962C8B-B14F-4D97-AF65-F5344CB8AC3E}">
        <p14:creationId xmlns:p14="http://schemas.microsoft.com/office/powerpoint/2010/main" val="3487848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10</a:t>
            </a:fld>
            <a:endParaRPr kumimoji="1" lang="ja-JP" altLang="en-US"/>
          </a:p>
        </p:txBody>
      </p:sp>
    </p:spTree>
    <p:extLst>
      <p:ext uri="{BB962C8B-B14F-4D97-AF65-F5344CB8AC3E}">
        <p14:creationId xmlns:p14="http://schemas.microsoft.com/office/powerpoint/2010/main" val="1621356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2</a:t>
            </a:fld>
            <a:endParaRPr kumimoji="1" lang="ja-JP" altLang="en-US"/>
          </a:p>
        </p:txBody>
      </p:sp>
    </p:spTree>
    <p:extLst>
      <p:ext uri="{BB962C8B-B14F-4D97-AF65-F5344CB8AC3E}">
        <p14:creationId xmlns:p14="http://schemas.microsoft.com/office/powerpoint/2010/main" val="3713540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3</a:t>
            </a:fld>
            <a:endParaRPr kumimoji="1" lang="ja-JP" altLang="en-US"/>
          </a:p>
        </p:txBody>
      </p:sp>
    </p:spTree>
    <p:extLst>
      <p:ext uri="{BB962C8B-B14F-4D97-AF65-F5344CB8AC3E}">
        <p14:creationId xmlns:p14="http://schemas.microsoft.com/office/powerpoint/2010/main" val="117849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4</a:t>
            </a:fld>
            <a:endParaRPr kumimoji="1" lang="ja-JP" altLang="en-US"/>
          </a:p>
        </p:txBody>
      </p:sp>
    </p:spTree>
    <p:extLst>
      <p:ext uri="{BB962C8B-B14F-4D97-AF65-F5344CB8AC3E}">
        <p14:creationId xmlns:p14="http://schemas.microsoft.com/office/powerpoint/2010/main" val="305637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5</a:t>
            </a:fld>
            <a:endParaRPr kumimoji="1" lang="ja-JP" altLang="en-US"/>
          </a:p>
        </p:txBody>
      </p:sp>
    </p:spTree>
    <p:extLst>
      <p:ext uri="{BB962C8B-B14F-4D97-AF65-F5344CB8AC3E}">
        <p14:creationId xmlns:p14="http://schemas.microsoft.com/office/powerpoint/2010/main" val="1766123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6</a:t>
            </a:fld>
            <a:endParaRPr kumimoji="1" lang="ja-JP" altLang="en-US"/>
          </a:p>
        </p:txBody>
      </p:sp>
    </p:spTree>
    <p:extLst>
      <p:ext uri="{BB962C8B-B14F-4D97-AF65-F5344CB8AC3E}">
        <p14:creationId xmlns:p14="http://schemas.microsoft.com/office/powerpoint/2010/main" val="1165201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7</a:t>
            </a:fld>
            <a:endParaRPr kumimoji="1" lang="ja-JP" altLang="en-US"/>
          </a:p>
        </p:txBody>
      </p:sp>
    </p:spTree>
    <p:extLst>
      <p:ext uri="{BB962C8B-B14F-4D97-AF65-F5344CB8AC3E}">
        <p14:creationId xmlns:p14="http://schemas.microsoft.com/office/powerpoint/2010/main" val="269782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8</a:t>
            </a:fld>
            <a:endParaRPr kumimoji="1" lang="ja-JP" altLang="en-US"/>
          </a:p>
        </p:txBody>
      </p:sp>
    </p:spTree>
    <p:extLst>
      <p:ext uri="{BB962C8B-B14F-4D97-AF65-F5344CB8AC3E}">
        <p14:creationId xmlns:p14="http://schemas.microsoft.com/office/powerpoint/2010/main" val="105248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9</a:t>
            </a:fld>
            <a:endParaRPr kumimoji="1" lang="ja-JP" altLang="en-US"/>
          </a:p>
        </p:txBody>
      </p:sp>
    </p:spTree>
    <p:extLst>
      <p:ext uri="{BB962C8B-B14F-4D97-AF65-F5344CB8AC3E}">
        <p14:creationId xmlns:p14="http://schemas.microsoft.com/office/powerpoint/2010/main" val="1128433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46697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952716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44312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45480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3525680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423700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359233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59283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96981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63834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330745-F3EF-4BD9-9582-DCB6DF95A878}"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420335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30745-F3EF-4BD9-9582-DCB6DF95A878}" type="datetimeFigureOut">
              <a:rPr kumimoji="1" lang="ja-JP" altLang="en-US" smtClean="0"/>
              <a:t>2020/8/18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964977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737" y="2101873"/>
            <a:ext cx="8787818" cy="1341415"/>
          </a:xfrm>
        </p:spPr>
        <p:txBody>
          <a:bodyPr anchor="t">
            <a:normAutofit fontScale="90000"/>
          </a:bodyPr>
          <a:lstStyle/>
          <a:p>
            <a:pPr>
              <a:lnSpc>
                <a:spcPct val="100000"/>
              </a:lnSpc>
            </a:pPr>
            <a:r>
              <a:rPr lang="ja-JP" altLang="en-US" sz="2600" b="1" dirty="0" smtClean="0">
                <a:latin typeface="Meiryo UI" panose="020B0604030504040204" pitchFamily="50" charset="-128"/>
                <a:ea typeface="Meiryo UI" panose="020B0604030504040204" pitchFamily="50" charset="-128"/>
              </a:rPr>
              <a:t>平成</a:t>
            </a:r>
            <a:r>
              <a:rPr lang="en-US" altLang="ja-JP" sz="2600" b="1" dirty="0" smtClean="0">
                <a:latin typeface="Meiryo UI" panose="020B0604030504040204" pitchFamily="50" charset="-128"/>
                <a:ea typeface="Meiryo UI" panose="020B0604030504040204" pitchFamily="50" charset="-128"/>
              </a:rPr>
              <a:t>30</a:t>
            </a:r>
            <a:r>
              <a:rPr kumimoji="1" lang="ja-JP" altLang="en-US" sz="2600" b="1" dirty="0" smtClean="0">
                <a:latin typeface="Meiryo UI" panose="020B0604030504040204" pitchFamily="50" charset="-128"/>
                <a:ea typeface="Meiryo UI" panose="020B0604030504040204" pitchFamily="50" charset="-128"/>
              </a:rPr>
              <a:t>年度及び令和元年度青少年健全育成審議会</a:t>
            </a:r>
            <a:r>
              <a:rPr lang="ja-JP" altLang="en-US" sz="2600" b="1" dirty="0" smtClean="0">
                <a:latin typeface="Meiryo UI" panose="020B0604030504040204" pitchFamily="50" charset="-128"/>
                <a:ea typeface="Meiryo UI" panose="020B0604030504040204" pitchFamily="50" charset="-128"/>
              </a:rPr>
              <a:t>提言</a:t>
            </a:r>
            <a:r>
              <a:rPr lang="en-US" altLang="ja-JP" sz="2600" b="1" dirty="0" smtClean="0">
                <a:latin typeface="Meiryo UI" panose="020B0604030504040204" pitchFamily="50" charset="-128"/>
                <a:ea typeface="Meiryo UI" panose="020B0604030504040204" pitchFamily="50" charset="-128"/>
              </a:rPr>
              <a:t/>
            </a:r>
            <a:br>
              <a:rPr lang="en-US" altLang="ja-JP" sz="2600" b="1" dirty="0" smtClean="0">
                <a:latin typeface="Meiryo UI" panose="020B0604030504040204" pitchFamily="50" charset="-128"/>
                <a:ea typeface="Meiryo UI" panose="020B0604030504040204" pitchFamily="50" charset="-128"/>
              </a:rPr>
            </a:br>
            <a:r>
              <a:rPr lang="ja-JP" altLang="en-US" sz="2600" b="1" dirty="0" smtClean="0">
                <a:latin typeface="Meiryo UI" panose="020B0604030504040204" pitchFamily="50" charset="-128"/>
                <a:ea typeface="Meiryo UI" panose="020B0604030504040204" pitchFamily="50" charset="-128"/>
              </a:rPr>
              <a:t>～コミュニティサイト等に起因した青少年の性的搾取等への対応～</a:t>
            </a:r>
            <a:r>
              <a:rPr lang="en-US" altLang="ja-JP" sz="2600" b="1" dirty="0" smtClean="0">
                <a:latin typeface="Meiryo UI" panose="020B0604030504040204" pitchFamily="50" charset="-128"/>
                <a:ea typeface="Meiryo UI" panose="020B0604030504040204" pitchFamily="50" charset="-128"/>
              </a:rPr>
              <a:t/>
            </a:r>
            <a:br>
              <a:rPr lang="en-US" altLang="ja-JP" sz="2600" b="1" dirty="0" smtClean="0">
                <a:latin typeface="Meiryo UI" panose="020B0604030504040204" pitchFamily="50" charset="-128"/>
                <a:ea typeface="Meiryo UI" panose="020B0604030504040204" pitchFamily="50" charset="-128"/>
              </a:rPr>
            </a:br>
            <a:r>
              <a:rPr lang="ja-JP" altLang="en-US" sz="2600" b="1" dirty="0" smtClean="0">
                <a:latin typeface="Meiryo UI" panose="020B0604030504040204" pitchFamily="50" charset="-128"/>
                <a:ea typeface="Meiryo UI" panose="020B0604030504040204" pitchFamily="50" charset="-128"/>
              </a:rPr>
              <a:t>及び府の取組について</a:t>
            </a:r>
            <a:endParaRPr kumimoji="1" lang="ja-JP" altLang="en-US" sz="2600" b="1" dirty="0">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a:xfrm>
            <a:off x="7444456" y="236973"/>
            <a:ext cx="1529099" cy="5011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smtClean="0">
                <a:latin typeface="Meiryo UI" panose="020B0604030504040204" pitchFamily="50" charset="-128"/>
                <a:ea typeface="Meiryo UI" panose="020B0604030504040204" pitchFamily="50" charset="-128"/>
              </a:rPr>
              <a:t>資料１</a:t>
            </a:r>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86110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574227826"/>
              </p:ext>
            </p:extLst>
          </p:nvPr>
        </p:nvGraphicFramePr>
        <p:xfrm>
          <a:off x="50567" y="999185"/>
          <a:ext cx="9042866" cy="5761633"/>
        </p:xfrm>
        <a:graphic>
          <a:graphicData uri="http://schemas.openxmlformats.org/drawingml/2006/table">
            <a:tbl>
              <a:tblPr>
                <a:tableStyleId>{5940675A-B579-460E-94D1-54222C63F5DA}</a:tableStyleId>
              </a:tblPr>
              <a:tblGrid>
                <a:gridCol w="4521433">
                  <a:extLst>
                    <a:ext uri="{9D8B030D-6E8A-4147-A177-3AD203B41FA5}">
                      <a16:colId xmlns:a16="http://schemas.microsoft.com/office/drawing/2014/main" val="3611435594"/>
                    </a:ext>
                  </a:extLst>
                </a:gridCol>
                <a:gridCol w="4521433">
                  <a:extLst>
                    <a:ext uri="{9D8B030D-6E8A-4147-A177-3AD203B41FA5}">
                      <a16:colId xmlns:a16="http://schemas.microsoft.com/office/drawing/2014/main" val="4051967339"/>
                    </a:ext>
                  </a:extLst>
                </a:gridCol>
              </a:tblGrid>
              <a:tr h="253154">
                <a:tc>
                  <a:txBody>
                    <a:bodyPr/>
                    <a:lstStyle/>
                    <a:p>
                      <a:pPr algn="ctr">
                        <a:lnSpc>
                          <a:spcPct val="100000"/>
                        </a:lnSpc>
                        <a:spcAft>
                          <a:spcPts val="0"/>
                        </a:spcAft>
                      </a:pPr>
                      <a:r>
                        <a:rPr lang="ja-JP" sz="1200" b="1" kern="100" spc="-30" dirty="0">
                          <a:effectLst/>
                          <a:latin typeface="Meiryo UI" panose="020B0604030504040204" pitchFamily="50" charset="-128"/>
                          <a:ea typeface="Meiryo UI" panose="020B0604030504040204" pitchFamily="50" charset="-128"/>
                        </a:rPr>
                        <a:t>改正後</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nchor="ctr">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1200" b="1" kern="100" spc="-30" dirty="0">
                          <a:effectLst/>
                          <a:latin typeface="Meiryo UI" panose="020B0604030504040204" pitchFamily="50" charset="-128"/>
                          <a:ea typeface="Meiryo UI" panose="020B0604030504040204" pitchFamily="50" charset="-128"/>
                        </a:rPr>
                        <a:t>改正前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2010184"/>
                  </a:ext>
                </a:extLst>
              </a:tr>
              <a:tr h="174399">
                <a:tc>
                  <a:txBody>
                    <a:bodyPr/>
                    <a:lstStyle/>
                    <a:p>
                      <a:pPr algn="just">
                        <a:lnSpc>
                          <a:spcPts val="100"/>
                        </a:lnSpc>
                        <a:spcAft>
                          <a:spcPts val="0"/>
                        </a:spcAft>
                      </a:pPr>
                      <a:r>
                        <a:rPr lang="en-US" sz="1200" kern="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en-US" sz="1200" kern="10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9732548"/>
                  </a:ext>
                </a:extLst>
              </a:tr>
              <a:tr h="5218919">
                <a:tc>
                  <a:txBody>
                    <a:bodyPr/>
                    <a:lstStyle/>
                    <a:p>
                      <a:pPr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（淫らな性行為及びわいせつな行為の禁止）</a:t>
                      </a:r>
                      <a:endParaRPr lang="ja-JP" sz="1200" kern="100" dirty="0">
                        <a:effectLst/>
                        <a:latin typeface="Meiryo UI" panose="020B0604030504040204" pitchFamily="50" charset="-128"/>
                        <a:ea typeface="Meiryo UI" panose="020B0604030504040204" pitchFamily="50" charset="-128"/>
                      </a:endParaRPr>
                    </a:p>
                    <a:p>
                      <a:pPr marL="119380" indent="-11938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第三十九条　何人も、次に掲げる行為を行ってはならない。</a:t>
                      </a: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一　</a:t>
                      </a:r>
                      <a:r>
                        <a:rPr lang="ja-JP" altLang="en-US" sz="1200" kern="100" spc="-30" dirty="0">
                          <a:effectLst/>
                          <a:latin typeface="Meiryo UI" panose="020B0604030504040204" pitchFamily="50" charset="-128"/>
                          <a:ea typeface="Meiryo UI" panose="020B0604030504040204" pitchFamily="50" charset="-128"/>
                        </a:rPr>
                        <a:t>（同右）</a:t>
                      </a: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altLang="en-US" sz="1200" kern="100" spc="-30" dirty="0">
                          <a:effectLst/>
                          <a:latin typeface="Meiryo UI" panose="020B0604030504040204" pitchFamily="50" charset="-128"/>
                          <a:ea typeface="Meiryo UI" panose="020B0604030504040204" pitchFamily="50" charset="-128"/>
                        </a:rPr>
                        <a:t>　</a:t>
                      </a:r>
                      <a:r>
                        <a:rPr kumimoji="1" lang="ja-JP" altLang="en-US" sz="1200" u="sng" kern="100" spc="-30" dirty="0" smtClean="0">
                          <a:solidFill>
                            <a:schemeClr val="tx1"/>
                          </a:solidFill>
                          <a:effectLst/>
                          <a:latin typeface="Meiryo UI" panose="020B0604030504040204" pitchFamily="50" charset="-128"/>
                          <a:ea typeface="Meiryo UI" panose="020B0604030504040204" pitchFamily="50" charset="-128"/>
                          <a:cs typeface="+mn-cs"/>
                        </a:rPr>
                        <a:t>二　青少年に対し、威迫し、欺き、若しくは困惑させることその他の当該青少年の未成熟に乗じた不当な手段を用い、又は当該青少年を単に自己の性的欲望を満足させるための対象として性行為又はわいせつな行為を行うこと。　</a:t>
                      </a:r>
                      <a:r>
                        <a:rPr kumimoji="1" lang="en-US" sz="1200" u="none" kern="100" spc="-30" dirty="0">
                          <a:solidFill>
                            <a:schemeClr val="tx1"/>
                          </a:solidFill>
                          <a:effectLst/>
                          <a:latin typeface="Meiryo UI" panose="020B0604030504040204" pitchFamily="50" charset="-128"/>
                          <a:ea typeface="Meiryo UI" panose="020B0604030504040204" pitchFamily="50" charset="-128"/>
                          <a:cs typeface="+mn-cs"/>
                        </a:rPr>
                        <a:t>  </a:t>
                      </a:r>
                    </a:p>
                    <a:p>
                      <a:pPr marL="238760" indent="-238760" algn="just">
                        <a:lnSpc>
                          <a:spcPts val="2000"/>
                        </a:lnSpc>
                        <a:spcAft>
                          <a:spcPts val="0"/>
                        </a:spcAft>
                      </a:pP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endParaRPr lang="en-US" altLang="ja-JP" sz="1200" kern="100" spc="-30" dirty="0" smtClean="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altLang="en-US" sz="1200" u="none" kern="100" spc="-30" dirty="0">
                          <a:effectLst/>
                          <a:latin typeface="Meiryo UI" panose="020B0604030504040204" pitchFamily="50" charset="-128"/>
                          <a:ea typeface="Meiryo UI" panose="020B0604030504040204" pitchFamily="50" charset="-128"/>
                        </a:rPr>
                        <a:t>　</a:t>
                      </a:r>
                      <a:endParaRPr lang="en-US" altLang="ja-JP" sz="1200" u="none"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altLang="en-US" sz="1200" u="none" kern="100" spc="-30" dirty="0">
                          <a:effectLst/>
                          <a:latin typeface="Meiryo UI" panose="020B0604030504040204" pitchFamily="50" charset="-128"/>
                          <a:ea typeface="Meiryo UI" panose="020B0604030504040204" pitchFamily="50" charset="-128"/>
                        </a:rPr>
                        <a:t>　</a:t>
                      </a:r>
                      <a:r>
                        <a:rPr lang="ja-JP" sz="1200" u="sng" kern="100" spc="-30" dirty="0">
                          <a:effectLst/>
                          <a:latin typeface="Meiryo UI" panose="020B0604030504040204" pitchFamily="50" charset="-128"/>
                          <a:ea typeface="Meiryo UI" panose="020B0604030504040204" pitchFamily="50" charset="-128"/>
                        </a:rPr>
                        <a:t>三</a:t>
                      </a:r>
                      <a:r>
                        <a:rPr lang="ja-JP" sz="1200" kern="100" spc="-30" dirty="0">
                          <a:effectLst/>
                          <a:latin typeface="Meiryo UI" panose="020B0604030504040204" pitchFamily="50" charset="-128"/>
                          <a:ea typeface="Meiryo UI" panose="020B0604030504040204" pitchFamily="50" charset="-128"/>
                        </a:rPr>
                        <a:t>　</a:t>
                      </a:r>
                      <a:r>
                        <a:rPr lang="ja-JP" altLang="en-US" sz="1200" kern="100" spc="-30" dirty="0">
                          <a:effectLst/>
                          <a:latin typeface="Meiryo UI" panose="020B0604030504040204" pitchFamily="50" charset="-128"/>
                          <a:ea typeface="Meiryo UI" panose="020B0604030504040204" pitchFamily="50" charset="-128"/>
                        </a:rPr>
                        <a:t>（同右）</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（淫らな性行為及びわいせつな行為の禁止）</a:t>
                      </a:r>
                      <a:endParaRPr lang="ja-JP" sz="1200" kern="100" dirty="0">
                        <a:effectLst/>
                        <a:latin typeface="Meiryo UI" panose="020B0604030504040204" pitchFamily="50" charset="-128"/>
                        <a:ea typeface="Meiryo UI" panose="020B0604030504040204" pitchFamily="50" charset="-128"/>
                      </a:endParaRPr>
                    </a:p>
                    <a:p>
                      <a:pPr marL="119380" indent="-11938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第三十九条　何人も、次に掲げる行為を行ってはならない。</a:t>
                      </a: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一　青少年に金品その他の財産上の利益、役務若しくは職務を供与し、又はこれらを供与する約束で、当該青少年に対し性行為又はわいせつな行為を行うこと（児童買春、児童ポルノに係る行為等の規制及び処罰並びに児童の保護等に関する法律（平成十一年法律第五十二号。以下「児童買春・児童ポルノ禁止法」という。）第二条第二項に該当するものを除く。）。</a:t>
                      </a: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r>
                        <a:rPr lang="ja-JP" sz="1200" u="none" kern="100" spc="-30" dirty="0">
                          <a:effectLst/>
                          <a:latin typeface="Meiryo UI" panose="020B0604030504040204" pitchFamily="50" charset="-128"/>
                          <a:ea typeface="Meiryo UI" panose="020B0604030504040204" pitchFamily="50" charset="-128"/>
                        </a:rPr>
                        <a:t>二　</a:t>
                      </a:r>
                      <a:r>
                        <a:rPr lang="ja-JP" sz="1200" u="sng" kern="100" spc="-30" dirty="0">
                          <a:effectLst/>
                          <a:latin typeface="Meiryo UI" panose="020B0604030504040204" pitchFamily="50" charset="-128"/>
                          <a:ea typeface="Meiryo UI" panose="020B0604030504040204" pitchFamily="50" charset="-128"/>
                        </a:rPr>
                        <a:t>専ら性的欲望を満足させる目的で、青少年を威迫し、欺き、又は困惑させて、当該青少年に対し性行為又はわいせつな行為を行うこと。</a:t>
                      </a:r>
                      <a:endParaRPr lang="ja-JP" sz="1200" u="sng"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en-US" sz="1200" u="none" strike="noStrike" kern="10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endParaRPr>
                    </a:p>
                    <a:p>
                      <a:pPr algn="just">
                        <a:lnSpc>
                          <a:spcPts val="2000"/>
                        </a:lnSpc>
                        <a:spcAft>
                          <a:spcPts val="0"/>
                        </a:spcAft>
                      </a:pPr>
                      <a:r>
                        <a:rPr lang="en-US" sz="1200" u="none" strike="noStrike" kern="10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endParaRPr>
                    </a:p>
                    <a:p>
                      <a:pPr marL="237600" indent="-457200" algn="just">
                        <a:lnSpc>
                          <a:spcPts val="2000"/>
                        </a:lnSpc>
                        <a:spcAft>
                          <a:spcPts val="0"/>
                        </a:spcAft>
                      </a:pPr>
                      <a:r>
                        <a:rPr lang="en-US" sz="1200" u="none" strike="noStrike" kern="100" spc="-30" dirty="0">
                          <a:effectLst/>
                          <a:latin typeface="Meiryo UI" panose="020B0604030504040204" pitchFamily="50" charset="-128"/>
                          <a:ea typeface="Meiryo UI" panose="020B0604030504040204" pitchFamily="50" charset="-128"/>
                        </a:rPr>
                        <a:t> </a:t>
                      </a:r>
                    </a:p>
                    <a:p>
                      <a:pPr marL="237600" indent="-457200" algn="just">
                        <a:lnSpc>
                          <a:spcPts val="2000"/>
                        </a:lnSpc>
                        <a:spcAft>
                          <a:spcPts val="0"/>
                        </a:spcAft>
                      </a:pPr>
                      <a:r>
                        <a:rPr lang="ja-JP" altLang="en-US" sz="1200" u="none" kern="100" spc="-30" dirty="0">
                          <a:effectLst/>
                          <a:latin typeface="Meiryo UI" panose="020B0604030504040204" pitchFamily="50" charset="-128"/>
                          <a:ea typeface="Meiryo UI" panose="020B0604030504040204" pitchFamily="50" charset="-128"/>
                        </a:rPr>
                        <a:t>　</a:t>
                      </a:r>
                      <a:r>
                        <a:rPr lang="ja-JP" sz="1200" u="sng" kern="100" spc="-30" dirty="0">
                          <a:effectLst/>
                          <a:latin typeface="Meiryo UI" panose="020B0604030504040204" pitchFamily="50" charset="-128"/>
                          <a:ea typeface="Meiryo UI" panose="020B0604030504040204" pitchFamily="50" charset="-128"/>
                        </a:rPr>
                        <a:t>三　性行為又はわいせつな行為を行うことの周旋を受け、青少年に対し当該周旋に係る性行為又はわいせつな行為を行うこと。</a:t>
                      </a:r>
                      <a:endParaRPr lang="en-US" altLang="ja-JP" sz="1200" u="sng" kern="100" spc="-30" dirty="0">
                        <a:effectLst/>
                        <a:latin typeface="Meiryo UI" panose="020B0604030504040204" pitchFamily="50" charset="-128"/>
                        <a:ea typeface="Meiryo UI" panose="020B0604030504040204" pitchFamily="50" charset="-128"/>
                      </a:endParaRPr>
                    </a:p>
                    <a:p>
                      <a:pPr marL="237600" indent="-457200" algn="just">
                        <a:lnSpc>
                          <a:spcPts val="2000"/>
                        </a:lnSpc>
                        <a:spcAft>
                          <a:spcPts val="0"/>
                        </a:spcAft>
                      </a:pP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r>
                        <a:rPr lang="ja-JP" sz="1200" u="sng" kern="100" spc="-30" dirty="0">
                          <a:effectLst/>
                          <a:latin typeface="Meiryo UI" panose="020B0604030504040204" pitchFamily="50" charset="-128"/>
                          <a:ea typeface="Meiryo UI" panose="020B0604030504040204" pitchFamily="50" charset="-128"/>
                        </a:rPr>
                        <a:t>四</a:t>
                      </a:r>
                      <a:r>
                        <a:rPr lang="ja-JP" sz="1200" kern="100" spc="-30" dirty="0">
                          <a:effectLst/>
                          <a:latin typeface="Meiryo UI" panose="020B0604030504040204" pitchFamily="50" charset="-128"/>
                          <a:ea typeface="Meiryo UI" panose="020B0604030504040204" pitchFamily="50" charset="-128"/>
                        </a:rPr>
                        <a:t>　青少年に売春若しくは刑罰法令に触れる行為を行わせる目的又は青少年にこれらの行為を行わせるおそれのある者に引き渡す目的で、当該青少年に対し性行為又はわいせつな行為を行うこと。</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1284000"/>
                  </a:ext>
                </a:extLst>
              </a:tr>
              <a:tr h="101733">
                <a:tc>
                  <a:txBody>
                    <a:bodyPr/>
                    <a:lstStyle/>
                    <a:p>
                      <a:pPr algn="just">
                        <a:lnSpc>
                          <a:spcPct val="100000"/>
                        </a:lnSpc>
                        <a:spcAft>
                          <a:spcPts val="0"/>
                        </a:spcAft>
                      </a:pPr>
                      <a:r>
                        <a:rPr lang="en-US" sz="700" kern="0" spc="-3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en-US" sz="700" kern="100" spc="-3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3246760"/>
                  </a:ext>
                </a:extLst>
              </a:tr>
            </a:tbl>
          </a:graphicData>
        </a:graphic>
      </p:graphicFrame>
      <p:cxnSp>
        <p:nvCxnSpPr>
          <p:cNvPr id="8" name="直線コネクタ 7">
            <a:extLst>
              <a:ext uri="{FF2B5EF4-FFF2-40B4-BE49-F238E27FC236}">
                <a16:creationId xmlns:a16="http://schemas.microsoft.com/office/drawing/2014/main" id="{9C22394D-E888-4CAD-87B9-59D809DA8A55}"/>
              </a:ext>
            </a:extLst>
          </p:cNvPr>
          <p:cNvCxnSpPr>
            <a:cxnSpLocks/>
          </p:cNvCxnSpPr>
          <p:nvPr/>
        </p:nvCxnSpPr>
        <p:spPr>
          <a:xfrm>
            <a:off x="0" y="4872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タイトル 1"/>
          <p:cNvSpPr txBox="1">
            <a:spLocks/>
          </p:cNvSpPr>
          <p:nvPr/>
        </p:nvSpPr>
        <p:spPr>
          <a:xfrm>
            <a:off x="0" y="21808"/>
            <a:ext cx="9144000" cy="51193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条例改正➁淫行処罰規定</a:t>
            </a:r>
            <a:endParaRPr lang="ja-JP" altLang="en-US" sz="2400" b="1"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373970" y="60205"/>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smtClean="0">
                <a:latin typeface="Meiryo UI" panose="020B0604030504040204" pitchFamily="50" charset="-128"/>
                <a:ea typeface="Meiryo UI" panose="020B0604030504040204" pitchFamily="50" charset="-128"/>
              </a:rPr>
              <a:t>9</a:t>
            </a:r>
            <a:endParaRPr kumimoji="1" lang="ja-JP" altLang="en-US" dirty="0">
              <a:latin typeface="Meiryo UI" panose="020B0604030504040204" pitchFamily="50" charset="-128"/>
              <a:ea typeface="Meiryo UI" panose="020B0604030504040204" pitchFamily="50" charset="-128"/>
            </a:endParaRPr>
          </a:p>
        </p:txBody>
      </p:sp>
      <p:sp>
        <p:nvSpPr>
          <p:cNvPr id="2" name="正方形/長方形 1"/>
          <p:cNvSpPr/>
          <p:nvPr/>
        </p:nvSpPr>
        <p:spPr>
          <a:xfrm>
            <a:off x="0" y="558552"/>
            <a:ext cx="9073217" cy="669414"/>
          </a:xfrm>
          <a:prstGeom prst="rect">
            <a:avLst/>
          </a:prstGeom>
        </p:spPr>
        <p:txBody>
          <a:bodyPr wrap="square">
            <a:spAutoFit/>
          </a:bodyPr>
          <a:lstStyle/>
          <a:p>
            <a:pPr>
              <a:lnSpc>
                <a:spcPts val="15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青少年健全育成条例</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６</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施行</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1500"/>
              </a:lnSpc>
            </a:pP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473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95">
            <a:extLst>
              <a:ext uri="{FF2B5EF4-FFF2-40B4-BE49-F238E27FC236}">
                <a16:creationId xmlns:a16="http://schemas.microsoft.com/office/drawing/2014/main" id="{7A992515-F7E2-4EB0-A2A4-E69570DE2A2E}"/>
              </a:ext>
            </a:extLst>
          </p:cNvPr>
          <p:cNvSpPr txBox="1"/>
          <p:nvPr/>
        </p:nvSpPr>
        <p:spPr>
          <a:xfrm>
            <a:off x="70039" y="2663034"/>
            <a:ext cx="563363" cy="407816"/>
          </a:xfrm>
          <a:prstGeom prst="rect">
            <a:avLst/>
          </a:prstGeom>
          <a:noFill/>
          <a:ln w="38100">
            <a:noFill/>
          </a:ln>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9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55968" y="666202"/>
            <a:ext cx="8912760" cy="584775"/>
          </a:xfrm>
          <a:prstGeom prst="rect">
            <a:avLst/>
          </a:prstGeom>
        </p:spPr>
        <p:txBody>
          <a:bodyPr wrap="square">
            <a:spAutoFit/>
          </a:bodyPr>
          <a:lstStyle/>
          <a:p>
            <a:r>
              <a:rPr lang="ja-JP" altLang="en-US" sz="1600" dirty="0">
                <a:solidFill>
                  <a:srgbClr val="000000"/>
                </a:solidFill>
                <a:latin typeface="Meiryo UI" panose="020B0604030504040204" pitchFamily="50" charset="-128"/>
                <a:ea typeface="Meiryo UI" panose="020B0604030504040204" pitchFamily="50" charset="-128"/>
              </a:rPr>
              <a:t>●　昨今、スマートフォン等の普及により、青少年を取り巻く環境が大きく変化</a:t>
            </a:r>
            <a:r>
              <a:rPr lang="ja-JP" altLang="en-US" sz="1600" dirty="0" smtClean="0">
                <a:solidFill>
                  <a:srgbClr val="000000"/>
                </a:solidFill>
                <a:latin typeface="Meiryo UI" panose="020B0604030504040204" pitchFamily="50" charset="-128"/>
                <a:ea typeface="Meiryo UI" panose="020B0604030504040204" pitchFamily="50" charset="-128"/>
              </a:rPr>
              <a:t>。</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　</a:t>
            </a:r>
            <a:endParaRPr lang="en-US" altLang="ja-JP" sz="1600" dirty="0" smtClean="0">
              <a:solidFill>
                <a:srgbClr val="000000"/>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6A10EBB6-D8CF-4980-957E-6C586228AD6D}"/>
              </a:ext>
            </a:extLst>
          </p:cNvPr>
          <p:cNvSpPr/>
          <p:nvPr/>
        </p:nvSpPr>
        <p:spPr>
          <a:xfrm>
            <a:off x="4704421" y="1481779"/>
            <a:ext cx="4219281" cy="44792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ja-JP" sz="1400" b="1" dirty="0">
                <a:solidFill>
                  <a:schemeClr val="lt1"/>
                </a:solidFill>
                <a:latin typeface="Meiryo UI" panose="020B0604030504040204" pitchFamily="50" charset="-128"/>
                <a:ea typeface="Meiryo UI" panose="020B0604030504040204" pitchFamily="50" charset="-128"/>
              </a:rPr>
              <a:t>児童が自らを撮影した画像に伴う被害に</a:t>
            </a:r>
            <a:r>
              <a:rPr lang="ja-JP" altLang="ja-JP" sz="1400" b="1" dirty="0" smtClean="0">
                <a:solidFill>
                  <a:schemeClr val="lt1"/>
                </a:solidFill>
                <a:latin typeface="Meiryo UI" panose="020B0604030504040204" pitchFamily="50" charset="-128"/>
                <a:ea typeface="Meiryo UI" panose="020B0604030504040204" pitchFamily="50" charset="-128"/>
              </a:rPr>
              <a:t>遭った</a:t>
            </a:r>
            <a:endParaRPr lang="en-US" altLang="ja-JP" sz="1400" b="1" dirty="0" smtClean="0">
              <a:solidFill>
                <a:schemeClr val="lt1"/>
              </a:solidFill>
              <a:latin typeface="Meiryo UI" panose="020B0604030504040204" pitchFamily="50" charset="-128"/>
              <a:ea typeface="Meiryo UI" panose="020B0604030504040204" pitchFamily="50" charset="-128"/>
            </a:endParaRPr>
          </a:p>
          <a:p>
            <a:pPr algn="ctr"/>
            <a:r>
              <a:rPr lang="ja-JP" altLang="ja-JP" sz="1400" b="1" dirty="0" smtClean="0">
                <a:solidFill>
                  <a:schemeClr val="lt1"/>
                </a:solidFill>
                <a:latin typeface="Meiryo UI" panose="020B0604030504040204" pitchFamily="50" charset="-128"/>
                <a:ea typeface="Meiryo UI" panose="020B0604030504040204" pitchFamily="50" charset="-128"/>
              </a:rPr>
              <a:t>児童</a:t>
            </a:r>
            <a:r>
              <a:rPr lang="ja-JP" altLang="ja-JP" sz="1400" b="1" dirty="0">
                <a:solidFill>
                  <a:schemeClr val="lt1"/>
                </a:solidFill>
                <a:latin typeface="Meiryo UI" panose="020B0604030504040204" pitchFamily="50" charset="-128"/>
                <a:ea typeface="Meiryo UI" panose="020B0604030504040204" pitchFamily="50" charset="-128"/>
              </a:rPr>
              <a:t>の</a:t>
            </a:r>
            <a:r>
              <a:rPr lang="ja-JP" altLang="ja-JP" sz="1400" b="1" dirty="0" smtClean="0">
                <a:solidFill>
                  <a:schemeClr val="lt1"/>
                </a:solidFill>
                <a:latin typeface="Meiryo UI" panose="020B0604030504040204" pitchFamily="50" charset="-128"/>
                <a:ea typeface="Meiryo UI" panose="020B0604030504040204" pitchFamily="50" charset="-128"/>
              </a:rPr>
              <a:t>推移</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C3346336-2D11-4457-A270-BCF72D26EF13}"/>
              </a:ext>
            </a:extLst>
          </p:cNvPr>
          <p:cNvSpPr/>
          <p:nvPr/>
        </p:nvSpPr>
        <p:spPr>
          <a:xfrm>
            <a:off x="63093" y="1481779"/>
            <a:ext cx="4352177" cy="453541"/>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latin typeface="Meiryo UI" panose="020B0604030504040204" pitchFamily="50" charset="-128"/>
                <a:ea typeface="Meiryo UI" panose="020B0604030504040204" pitchFamily="50" charset="-128"/>
              </a:rPr>
              <a:t>大阪府内小・中・高校生のスマートフォン所持率</a:t>
            </a:r>
          </a:p>
        </p:txBody>
      </p:sp>
      <p:sp>
        <p:nvSpPr>
          <p:cNvPr id="25" name="テキスト ボックス 24">
            <a:extLst>
              <a:ext uri="{FF2B5EF4-FFF2-40B4-BE49-F238E27FC236}">
                <a16:creationId xmlns:a16="http://schemas.microsoft.com/office/drawing/2014/main" id="{7A992515-F7E2-4EB0-A2A4-E69570DE2A2E}"/>
              </a:ext>
            </a:extLst>
          </p:cNvPr>
          <p:cNvSpPr txBox="1"/>
          <p:nvPr/>
        </p:nvSpPr>
        <p:spPr>
          <a:xfrm>
            <a:off x="-438483" y="5363387"/>
            <a:ext cx="3323482" cy="471924"/>
          </a:xfrm>
          <a:prstGeom prst="rect">
            <a:avLst/>
          </a:prstGeom>
          <a:noFill/>
          <a:ln w="38100">
            <a:noFill/>
          </a:ln>
        </p:spPr>
        <p:txBody>
          <a:bodyPr wrap="square" rtlCol="0">
            <a:spAutoFit/>
          </a:bodyPr>
          <a:lstStyle/>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スマホアンケート」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4704421" y="2121493"/>
            <a:ext cx="4264307" cy="284693"/>
          </a:xfrm>
          <a:prstGeom prst="rect">
            <a:avLst/>
          </a:prstGeom>
          <a:noFill/>
        </p:spPr>
        <p:txBody>
          <a:bodyPr wrap="square" rtlCol="0">
            <a:spAutoFit/>
          </a:bodyPr>
          <a:lstStyle/>
          <a:p>
            <a:pPr>
              <a:lnSpc>
                <a:spcPts val="15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倍（大阪府）</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91431" y="1998567"/>
            <a:ext cx="3643095" cy="523220"/>
          </a:xfrm>
          <a:prstGeom prst="rect">
            <a:avLst/>
          </a:prstGeom>
          <a:noFill/>
        </p:spPr>
        <p:txBody>
          <a:bodyPr wrap="square" rtlCol="0">
            <a:spAutoFit/>
          </a:bodyPr>
          <a:lstStyle/>
          <a:p>
            <a:pPr lvl="0"/>
            <a:r>
              <a:rPr lang="ja-JP" altLang="en-US" sz="1400" b="1" dirty="0">
                <a:solidFill>
                  <a:prstClr val="black"/>
                </a:solidFill>
                <a:latin typeface="Meiryo UI" panose="020B0604030504040204" pitchFamily="50" charset="-128"/>
                <a:ea typeface="Meiryo UI" panose="020B0604030504040204" pitchFamily="50" charset="-128"/>
              </a:rPr>
              <a:t>スマホ所持率は</a:t>
            </a:r>
            <a:r>
              <a:rPr lang="ja-JP" altLang="en-US" sz="1400" b="1" dirty="0" smtClean="0">
                <a:solidFill>
                  <a:prstClr val="black"/>
                </a:solidFill>
                <a:latin typeface="Meiryo UI" panose="020B0604030504040204" pitchFamily="50" charset="-128"/>
                <a:ea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rPr>
              <a:t>６</a:t>
            </a:r>
            <a:r>
              <a:rPr lang="ja-JP" altLang="en-US" sz="1400" b="1" dirty="0" smtClean="0">
                <a:solidFill>
                  <a:prstClr val="black"/>
                </a:solidFill>
                <a:latin typeface="Meiryo UI" panose="020B0604030504040204" pitchFamily="50" charset="-128"/>
                <a:ea typeface="Meiryo UI" panose="020B0604030504040204" pitchFamily="50" charset="-128"/>
              </a:rPr>
              <a:t>年間</a:t>
            </a:r>
            <a:r>
              <a:rPr lang="ja-JP" altLang="en-US" sz="1400" b="1" dirty="0">
                <a:solidFill>
                  <a:prstClr val="black"/>
                </a:solidFill>
                <a:latin typeface="Meiryo UI" panose="020B0604030504040204" pitchFamily="50" charset="-128"/>
                <a:ea typeface="Meiryo UI" panose="020B0604030504040204" pitchFamily="50" charset="-128"/>
              </a:rPr>
              <a:t>で急増し</a:t>
            </a:r>
            <a:r>
              <a:rPr lang="ja-JP" altLang="en-US" sz="1400" b="1" dirty="0" smtClean="0">
                <a:solidFill>
                  <a:prstClr val="black"/>
                </a:solidFill>
                <a:latin typeface="Meiryo UI" panose="020B0604030504040204" pitchFamily="50" charset="-128"/>
                <a:ea typeface="Meiryo UI" panose="020B0604030504040204" pitchFamily="50" charset="-128"/>
              </a:rPr>
              <a:t>、</a:t>
            </a:r>
            <a:endParaRPr lang="en-US" altLang="ja-JP" sz="1400" b="1" dirty="0">
              <a:solidFill>
                <a:prstClr val="black"/>
              </a:solidFill>
              <a:latin typeface="Meiryo UI" panose="020B0604030504040204" pitchFamily="50" charset="-128"/>
              <a:ea typeface="Meiryo UI" panose="020B0604030504040204" pitchFamily="50" charset="-128"/>
            </a:endParaRPr>
          </a:p>
          <a:p>
            <a:pPr lvl="0"/>
            <a:r>
              <a:rPr lang="ja-JP" altLang="en-US" sz="1400" b="1" dirty="0" smtClean="0">
                <a:solidFill>
                  <a:prstClr val="black"/>
                </a:solidFill>
                <a:latin typeface="Meiryo UI" panose="020B0604030504040204" pitchFamily="50" charset="-128"/>
                <a:ea typeface="Meiryo UI" panose="020B0604030504040204" pitchFamily="50" charset="-128"/>
              </a:rPr>
              <a:t>小学</a:t>
            </a:r>
            <a:r>
              <a:rPr lang="ja-JP" altLang="en-US" sz="1400" b="1" dirty="0">
                <a:solidFill>
                  <a:prstClr val="black"/>
                </a:solidFill>
                <a:latin typeface="Meiryo UI" panose="020B0604030504040204" pitchFamily="50" charset="-128"/>
                <a:ea typeface="Meiryo UI" panose="020B0604030504040204" pitchFamily="50" charset="-128"/>
              </a:rPr>
              <a:t>６年生で約５割、中学３年生で約９割</a:t>
            </a:r>
          </a:p>
        </p:txBody>
      </p:sp>
      <p:grpSp>
        <p:nvGrpSpPr>
          <p:cNvPr id="2" name="グループ化 1">
            <a:extLst>
              <a:ext uri="{FF2B5EF4-FFF2-40B4-BE49-F238E27FC236}">
                <a16:creationId xmlns:a16="http://schemas.microsoft.com/office/drawing/2014/main" id="{CB0914F3-7B22-49CF-9646-86AA2A2063EF}"/>
              </a:ext>
            </a:extLst>
          </p:cNvPr>
          <p:cNvGrpSpPr/>
          <p:nvPr/>
        </p:nvGrpSpPr>
        <p:grpSpPr>
          <a:xfrm>
            <a:off x="137422" y="2588613"/>
            <a:ext cx="4224703" cy="2937281"/>
            <a:chOff x="58533" y="2548780"/>
            <a:chExt cx="4224703" cy="2937281"/>
          </a:xfrm>
        </p:grpSpPr>
        <p:pic>
          <p:nvPicPr>
            <p:cNvPr id="12" name="図 11"/>
            <p:cNvPicPr>
              <a:picLocks noChangeAspect="1"/>
            </p:cNvPicPr>
            <p:nvPr/>
          </p:nvPicPr>
          <p:blipFill>
            <a:blip r:embed="rId3"/>
            <a:stretch>
              <a:fillRect/>
            </a:stretch>
          </p:blipFill>
          <p:spPr>
            <a:xfrm>
              <a:off x="58533" y="2548780"/>
              <a:ext cx="4224703" cy="2937281"/>
            </a:xfrm>
            <a:prstGeom prst="rect">
              <a:avLst/>
            </a:prstGeom>
          </p:spPr>
        </p:pic>
        <p:sp>
          <p:nvSpPr>
            <p:cNvPr id="4" name="正方形/長方形 3"/>
            <p:cNvSpPr/>
            <p:nvPr/>
          </p:nvSpPr>
          <p:spPr>
            <a:xfrm>
              <a:off x="507814" y="2617860"/>
              <a:ext cx="3390687" cy="2684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吹き出し 16"/>
            <p:cNvSpPr/>
            <p:nvPr/>
          </p:nvSpPr>
          <p:spPr>
            <a:xfrm>
              <a:off x="507814" y="3880756"/>
              <a:ext cx="636555" cy="233731"/>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2.7 </a:t>
              </a:r>
              <a:r>
                <a:rPr kumimoji="1" lang="ja-JP" altLang="en-US" sz="1100" b="1" dirty="0">
                  <a:latin typeface="Meiryo UI" panose="020B0604030504040204" pitchFamily="50" charset="-128"/>
                  <a:ea typeface="Meiryo UI" panose="020B0604030504040204" pitchFamily="50" charset="-128"/>
                </a:rPr>
                <a:t>倍</a:t>
              </a:r>
            </a:p>
          </p:txBody>
        </p:sp>
        <p:sp>
          <p:nvSpPr>
            <p:cNvPr id="18" name="四角形吹き出し 17"/>
            <p:cNvSpPr/>
            <p:nvPr/>
          </p:nvSpPr>
          <p:spPr>
            <a:xfrm>
              <a:off x="1103635" y="3494423"/>
              <a:ext cx="636552" cy="235280"/>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2.5</a:t>
              </a:r>
              <a:r>
                <a:rPr kumimoji="1" lang="ja-JP" altLang="en-US" sz="1100" b="1" dirty="0">
                  <a:latin typeface="Meiryo UI" panose="020B0604030504040204" pitchFamily="50" charset="-128"/>
                  <a:ea typeface="Meiryo UI" panose="020B0604030504040204" pitchFamily="50" charset="-128"/>
                </a:rPr>
                <a:t>倍</a:t>
              </a:r>
            </a:p>
          </p:txBody>
        </p:sp>
        <p:sp>
          <p:nvSpPr>
            <p:cNvPr id="19" name="四角形吹き出し 18"/>
            <p:cNvSpPr/>
            <p:nvPr/>
          </p:nvSpPr>
          <p:spPr>
            <a:xfrm>
              <a:off x="1663049" y="3033261"/>
              <a:ext cx="630622" cy="233731"/>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1.7</a:t>
              </a:r>
              <a:r>
                <a:rPr kumimoji="1" lang="ja-JP" altLang="en-US" sz="1100" b="1" dirty="0">
                  <a:latin typeface="Meiryo UI" panose="020B0604030504040204" pitchFamily="50" charset="-128"/>
                  <a:ea typeface="Meiryo UI" panose="020B0604030504040204" pitchFamily="50" charset="-128"/>
                </a:rPr>
                <a:t>倍</a:t>
              </a:r>
            </a:p>
          </p:txBody>
        </p:sp>
        <p:sp>
          <p:nvSpPr>
            <p:cNvPr id="20" name="四角形吹き出し 19"/>
            <p:cNvSpPr/>
            <p:nvPr/>
          </p:nvSpPr>
          <p:spPr>
            <a:xfrm>
              <a:off x="2339317" y="2819560"/>
              <a:ext cx="636555" cy="233731"/>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1.6</a:t>
              </a:r>
              <a:r>
                <a:rPr kumimoji="1" lang="ja-JP" altLang="en-US" sz="1100" b="1" dirty="0">
                  <a:latin typeface="Meiryo UI" panose="020B0604030504040204" pitchFamily="50" charset="-128"/>
                  <a:ea typeface="Meiryo UI" panose="020B0604030504040204" pitchFamily="50" charset="-128"/>
                </a:rPr>
                <a:t>倍</a:t>
              </a:r>
            </a:p>
          </p:txBody>
        </p:sp>
      </p:grpSp>
      <p:sp>
        <p:nvSpPr>
          <p:cNvPr id="29" name="正方形/長方形 28"/>
          <p:cNvSpPr/>
          <p:nvPr/>
        </p:nvSpPr>
        <p:spPr>
          <a:xfrm>
            <a:off x="4851462" y="2567905"/>
            <a:ext cx="3390687" cy="2223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起因した性被害の</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現状①</a:t>
            </a:r>
            <a:endParaRPr lang="ja-JP" altLang="en-US" sz="2800" dirty="0">
              <a:solidFill>
                <a:schemeClr val="tx1"/>
              </a:solidFill>
            </a:endParaRPr>
          </a:p>
        </p:txBody>
      </p:sp>
      <p:cxnSp>
        <p:nvCxnSpPr>
          <p:cNvPr id="31" name="直線コネクタ 30">
            <a:extLst>
              <a:ext uri="{FF2B5EF4-FFF2-40B4-BE49-F238E27FC236}">
                <a16:creationId xmlns:a16="http://schemas.microsoft.com/office/drawing/2014/main" id="{E56AEF7E-B8BC-4597-90BC-1F68F9407099}"/>
              </a:ext>
            </a:extLst>
          </p:cNvPr>
          <p:cNvCxnSpPr>
            <a:cxnSpLocks/>
          </p:cNvCxnSpPr>
          <p:nvPr/>
        </p:nvCxnSpPr>
        <p:spPr>
          <a:xfrm>
            <a:off x="0" y="55305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1</a:t>
            </a:r>
            <a:endParaRPr kumimoji="1" lang="ja-JP" altLang="en-US" dirty="0">
              <a:latin typeface="Meiryo UI" panose="020B0604030504040204" pitchFamily="50" charset="-128"/>
              <a:ea typeface="Meiryo UI" panose="020B0604030504040204" pitchFamily="50" charset="-128"/>
            </a:endParaRPr>
          </a:p>
        </p:txBody>
      </p:sp>
      <p:graphicFrame>
        <p:nvGraphicFramePr>
          <p:cNvPr id="34" name="グラフ 33"/>
          <p:cNvGraphicFramePr>
            <a:graphicFrameLocks/>
          </p:cNvGraphicFramePr>
          <p:nvPr>
            <p:extLst>
              <p:ext uri="{D42A27DB-BD31-4B8C-83A1-F6EECF244321}">
                <p14:modId xmlns:p14="http://schemas.microsoft.com/office/powerpoint/2010/main" val="120451149"/>
              </p:ext>
            </p:extLst>
          </p:nvPr>
        </p:nvGraphicFramePr>
        <p:xfrm>
          <a:off x="4764247" y="2585807"/>
          <a:ext cx="4159455" cy="2937282"/>
        </p:xfrm>
        <a:graphic>
          <a:graphicData uri="http://schemas.openxmlformats.org/drawingml/2006/chart">
            <c:chart xmlns:c="http://schemas.openxmlformats.org/drawingml/2006/chart" xmlns:r="http://schemas.openxmlformats.org/officeDocument/2006/relationships" r:id="rId4"/>
          </a:graphicData>
        </a:graphic>
      </p:graphicFrame>
      <p:sp>
        <p:nvSpPr>
          <p:cNvPr id="35" name="テキスト ボックス 34">
            <a:extLst>
              <a:ext uri="{FF2B5EF4-FFF2-40B4-BE49-F238E27FC236}">
                <a16:creationId xmlns:a16="http://schemas.microsoft.com/office/drawing/2014/main" id="{7A992515-F7E2-4EB0-A2A4-E69570DE2A2E}"/>
              </a:ext>
            </a:extLst>
          </p:cNvPr>
          <p:cNvSpPr txBox="1"/>
          <p:nvPr/>
        </p:nvSpPr>
        <p:spPr>
          <a:xfrm>
            <a:off x="4796393" y="5605814"/>
            <a:ext cx="1732359" cy="207749"/>
          </a:xfrm>
          <a:prstGeom prst="rect">
            <a:avLst/>
          </a:prstGeom>
          <a:noFill/>
          <a:ln w="38100">
            <a:noFill/>
          </a:ln>
        </p:spPr>
        <p:txBody>
          <a:bodyPr wrap="square" rtlCol="0">
            <a:spAutoFit/>
          </a:bodyPr>
          <a:lstStyle/>
          <a:p>
            <a:pPr>
              <a:lnSpc>
                <a:spcPts val="85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警察庁</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92427" y="5871374"/>
            <a:ext cx="8906769" cy="892552"/>
          </a:xfrm>
          <a:prstGeom prst="rect">
            <a:avLst/>
          </a:prstGeom>
          <a:noFill/>
          <a:ln w="3175">
            <a:solidFill>
              <a:schemeClr val="tx1"/>
            </a:solidFill>
            <a:prstDash val="sysDot"/>
          </a:ln>
        </p:spPr>
        <p:txBody>
          <a:bodyPr wrap="square" rtlCol="0">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自画撮り被害の実例</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出典</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警察庁広報資料よ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り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❶</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大人</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が男性モデルの写真を使い、偽名で男子大学生になりすまし、</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で知り合った女子中学生らに裸の画像を送信させた。</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❷大人が女子中学生になりすまし、</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で知り合った女子小学生に悩みを相談するなどして年齢の近い同姓と誤信させ、裸の画像を</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送信させた。</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8371383" y="2321650"/>
            <a:ext cx="788827" cy="284693"/>
          </a:xfrm>
          <a:prstGeom prst="rect">
            <a:avLst/>
          </a:prstGeom>
          <a:noFill/>
        </p:spPr>
        <p:txBody>
          <a:bodyPr wrap="square" rtlCol="0">
            <a:spAutoFit/>
          </a:bodyPr>
          <a:lstStyle/>
          <a:p>
            <a:pPr>
              <a:lnSpc>
                <a:spcPts val="15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31240" y="1043626"/>
            <a:ext cx="8912760" cy="284693"/>
          </a:xfrm>
          <a:prstGeom prst="rect">
            <a:avLst/>
          </a:prstGeom>
        </p:spPr>
        <p:txBody>
          <a:bodyPr wrap="square">
            <a:spAutoFit/>
          </a:bodyPr>
          <a:lstStyle/>
          <a:p>
            <a:pPr>
              <a:lnSpc>
                <a:spcPts val="15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⇒児童が自らを撮影した画像に伴う被害（自画撮り被害）が急増</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17031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2532263218"/>
              </p:ext>
            </p:extLst>
          </p:nvPr>
        </p:nvGraphicFramePr>
        <p:xfrm>
          <a:off x="4594425" y="2175793"/>
          <a:ext cx="3832403" cy="2399287"/>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p:cNvSpPr/>
          <p:nvPr/>
        </p:nvSpPr>
        <p:spPr>
          <a:xfrm>
            <a:off x="231240" y="1003074"/>
            <a:ext cx="8912760" cy="477054"/>
          </a:xfrm>
          <a:prstGeom prst="rect">
            <a:avLst/>
          </a:prstGeom>
        </p:spPr>
        <p:txBody>
          <a:bodyPr wrap="square">
            <a:spAutoFit/>
          </a:bodyPr>
          <a:lstStyle/>
          <a:p>
            <a:pPr>
              <a:lnSpc>
                <a:spcPts val="15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上で見ず知らずの大人と容易に接触することができ、人</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となりをよく知らない大人と直接</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会って</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被害</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に発展するケースが</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7A992515-F7E2-4EB0-A2A4-E69570DE2A2E}"/>
              </a:ext>
            </a:extLst>
          </p:cNvPr>
          <p:cNvSpPr txBox="1"/>
          <p:nvPr/>
        </p:nvSpPr>
        <p:spPr>
          <a:xfrm>
            <a:off x="4594425" y="4510773"/>
            <a:ext cx="4374303" cy="425758"/>
          </a:xfrm>
          <a:prstGeom prst="rect">
            <a:avLst/>
          </a:prstGeom>
          <a:noFill/>
          <a:ln w="38100">
            <a:noFill/>
          </a:ln>
        </p:spPr>
        <p:txBody>
          <a:bodyPr wrap="square" rtlCol="0">
            <a:spAutoFit/>
          </a:bodyPr>
          <a:lstStyle/>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出典：警察庁「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年における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等に起因する被害児童の現状と対策に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に起因する被害の現状）」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起因した性被害の</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endParaRPr lang="ja-JP" altLang="en-US" sz="2800" dirty="0">
              <a:solidFill>
                <a:schemeClr val="tx1"/>
              </a:solidFill>
            </a:endParaRPr>
          </a:p>
        </p:txBody>
      </p:sp>
      <p:cxnSp>
        <p:nvCxnSpPr>
          <p:cNvPr id="10" name="直線コネクタ 9">
            <a:extLst>
              <a:ext uri="{FF2B5EF4-FFF2-40B4-BE49-F238E27FC236}">
                <a16:creationId xmlns:a16="http://schemas.microsoft.com/office/drawing/2014/main" id="{E56AEF7E-B8BC-4597-90BC-1F68F9407099}"/>
              </a:ext>
            </a:extLst>
          </p:cNvPr>
          <p:cNvCxnSpPr>
            <a:cxnSpLocks/>
          </p:cNvCxnSpPr>
          <p:nvPr/>
        </p:nvCxnSpPr>
        <p:spPr>
          <a:xfrm>
            <a:off x="0" y="60858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09C81DA4-5A90-4791-A73D-3FDEC51D103C}"/>
              </a:ext>
            </a:extLst>
          </p:cNvPr>
          <p:cNvSpPr/>
          <p:nvPr/>
        </p:nvSpPr>
        <p:spPr>
          <a:xfrm>
            <a:off x="55968" y="666202"/>
            <a:ext cx="8912760" cy="338554"/>
          </a:xfrm>
          <a:prstGeom prst="rect">
            <a:avLst/>
          </a:prstGeom>
        </p:spPr>
        <p:txBody>
          <a:bodyPr wrap="square">
            <a:spAutoFit/>
          </a:bodyPr>
          <a:lstStyle/>
          <a:p>
            <a:r>
              <a:rPr lang="ja-JP" altLang="en-US" sz="1600" dirty="0">
                <a:solidFill>
                  <a:srgbClr val="000000"/>
                </a:solidFill>
                <a:latin typeface="Meiryo UI" panose="020B0604030504040204" pitchFamily="50" charset="-128"/>
                <a:ea typeface="Meiryo UI" panose="020B0604030504040204" pitchFamily="50" charset="-128"/>
              </a:rPr>
              <a:t>●　</a:t>
            </a:r>
            <a:r>
              <a:rPr lang="en-US" altLang="ja-JP" sz="1600" dirty="0" smtClean="0">
                <a:solidFill>
                  <a:srgbClr val="000000"/>
                </a:solidFill>
                <a:latin typeface="Meiryo UI" panose="020B0604030504040204" pitchFamily="50" charset="-128"/>
                <a:ea typeface="Meiryo UI" panose="020B0604030504040204" pitchFamily="50" charset="-128"/>
              </a:rPr>
              <a:t>SNS</a:t>
            </a:r>
            <a:r>
              <a:rPr lang="ja-JP" altLang="en-US" sz="1600" dirty="0">
                <a:solidFill>
                  <a:srgbClr val="000000"/>
                </a:solidFill>
                <a:latin typeface="Meiryo UI" panose="020B0604030504040204" pitchFamily="50" charset="-128"/>
                <a:ea typeface="Meiryo UI" panose="020B0604030504040204" pitchFamily="50" charset="-128"/>
              </a:rPr>
              <a:t>等に起因した青少年の被害の形態は多様。</a:t>
            </a:r>
            <a:endParaRPr lang="en-US" altLang="ja-JP" sz="1600" dirty="0">
              <a:solidFill>
                <a:srgbClr val="000000"/>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6A10EBB6-D8CF-4980-957E-6C586228AD6D}"/>
              </a:ext>
            </a:extLst>
          </p:cNvPr>
          <p:cNvSpPr/>
          <p:nvPr/>
        </p:nvSpPr>
        <p:spPr>
          <a:xfrm>
            <a:off x="2405" y="1544966"/>
            <a:ext cx="4219281" cy="31558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400" b="1" dirty="0">
                <a:solidFill>
                  <a:schemeClr val="bg1"/>
                </a:solidFill>
                <a:latin typeface="Meiryo UI" panose="020B0604030504040204" pitchFamily="50" charset="-128"/>
                <a:ea typeface="Meiryo UI" panose="020B0604030504040204" pitchFamily="50" charset="-128"/>
              </a:rPr>
              <a:t>SNS</a:t>
            </a:r>
            <a:r>
              <a:rPr lang="ja-JP" altLang="en-US" sz="1400" b="1" dirty="0">
                <a:solidFill>
                  <a:schemeClr val="bg1"/>
                </a:solidFill>
                <a:latin typeface="Meiryo UI" panose="020B0604030504040204" pitchFamily="50" charset="-128"/>
                <a:ea typeface="Meiryo UI" panose="020B0604030504040204" pitchFamily="50" charset="-128"/>
              </a:rPr>
              <a:t>に起因する被害児童数（全国）</a:t>
            </a:r>
          </a:p>
        </p:txBody>
      </p:sp>
      <p:sp>
        <p:nvSpPr>
          <p:cNvPr id="21" name="テキスト ボックス 20"/>
          <p:cNvSpPr txBox="1"/>
          <p:nvPr/>
        </p:nvSpPr>
        <p:spPr>
          <a:xfrm>
            <a:off x="-316613" y="1945107"/>
            <a:ext cx="4606603" cy="307777"/>
          </a:xfrm>
          <a:prstGeom prst="rect">
            <a:avLst/>
          </a:prstGeom>
          <a:noFill/>
        </p:spPr>
        <p:txBody>
          <a:bodyPr wrap="square" rtlCol="0">
            <a:spAutoFit/>
          </a:bodyPr>
          <a:lstStyle/>
          <a:p>
            <a:pPr lvl="0" algn="ctr"/>
            <a:r>
              <a:rPr lang="ja-JP" altLang="en-US" sz="1400" b="1" dirty="0" smtClean="0">
                <a:solidFill>
                  <a:prstClr val="black"/>
                </a:solidFill>
                <a:latin typeface="Meiryo UI" panose="020B0604030504040204" pitchFamily="50" charset="-128"/>
                <a:ea typeface="Meiryo UI" panose="020B0604030504040204" pitchFamily="50" charset="-128"/>
              </a:rPr>
              <a:t>令和元年の</a:t>
            </a:r>
            <a:r>
              <a:rPr lang="ja-JP" altLang="en-US" sz="1400" b="1" dirty="0">
                <a:solidFill>
                  <a:prstClr val="black"/>
                </a:solidFill>
                <a:latin typeface="Meiryo UI" panose="020B0604030504040204" pitchFamily="50" charset="-128"/>
                <a:ea typeface="Meiryo UI" panose="020B0604030504040204" pitchFamily="50" charset="-128"/>
              </a:rPr>
              <a:t>被害児童数は、</a:t>
            </a:r>
            <a:r>
              <a:rPr lang="ja-JP" altLang="en-US" sz="1400" b="1" dirty="0" smtClean="0">
                <a:solidFill>
                  <a:prstClr val="black"/>
                </a:solidFill>
                <a:latin typeface="Meiryo UI" panose="020B0604030504040204" pitchFamily="50" charset="-128"/>
                <a:ea typeface="Meiryo UI" panose="020B0604030504040204" pitchFamily="50" charset="-128"/>
              </a:rPr>
              <a:t>平成</a:t>
            </a:r>
            <a:r>
              <a:rPr lang="en-US" altLang="ja-JP" sz="1400" b="1" dirty="0" smtClean="0">
                <a:solidFill>
                  <a:prstClr val="black"/>
                </a:solidFill>
                <a:latin typeface="Meiryo UI" panose="020B0604030504040204" pitchFamily="50" charset="-128"/>
                <a:ea typeface="Meiryo UI" panose="020B0604030504040204" pitchFamily="50" charset="-128"/>
              </a:rPr>
              <a:t>26</a:t>
            </a:r>
            <a:r>
              <a:rPr lang="ja-JP" altLang="en-US" sz="1400" b="1" dirty="0" smtClean="0">
                <a:solidFill>
                  <a:prstClr val="black"/>
                </a:solidFill>
                <a:latin typeface="Meiryo UI" panose="020B0604030504040204" pitchFamily="50" charset="-128"/>
                <a:ea typeface="Meiryo UI" panose="020B0604030504040204" pitchFamily="50" charset="-128"/>
              </a:rPr>
              <a:t>年</a:t>
            </a:r>
            <a:r>
              <a:rPr lang="ja-JP" altLang="en-US" sz="1400" b="1" dirty="0">
                <a:solidFill>
                  <a:prstClr val="black"/>
                </a:solidFill>
                <a:latin typeface="Meiryo UI" panose="020B0604030504040204" pitchFamily="50" charset="-128"/>
                <a:ea typeface="Meiryo UI" panose="020B0604030504040204" pitchFamily="50" charset="-128"/>
              </a:rPr>
              <a:t>の</a:t>
            </a:r>
            <a:r>
              <a:rPr lang="en-US" altLang="ja-JP" sz="1400" b="1" dirty="0" smtClean="0">
                <a:solidFill>
                  <a:prstClr val="black"/>
                </a:solidFill>
                <a:latin typeface="Meiryo UI" panose="020B0604030504040204" pitchFamily="50" charset="-128"/>
                <a:ea typeface="Meiryo UI" panose="020B0604030504040204" pitchFamily="50" charset="-128"/>
              </a:rPr>
              <a:t>1.5</a:t>
            </a:r>
            <a:r>
              <a:rPr lang="ja-JP" altLang="en-US" sz="1400" b="1" dirty="0" smtClean="0">
                <a:solidFill>
                  <a:prstClr val="black"/>
                </a:solidFill>
                <a:latin typeface="Meiryo UI" panose="020B0604030504040204" pitchFamily="50" charset="-128"/>
                <a:ea typeface="Meiryo UI" panose="020B0604030504040204" pitchFamily="50" charset="-128"/>
              </a:rPr>
              <a:t>倍</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602959" y="2474211"/>
            <a:ext cx="3390687" cy="2223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6A10EBB6-D8CF-4980-957E-6C586228AD6D}"/>
              </a:ext>
            </a:extLst>
          </p:cNvPr>
          <p:cNvSpPr/>
          <p:nvPr/>
        </p:nvSpPr>
        <p:spPr>
          <a:xfrm>
            <a:off x="4653695" y="1543564"/>
            <a:ext cx="4219281" cy="31558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被害児童が被疑者に</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会った理由</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起因</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96820" y="5135932"/>
            <a:ext cx="8950360" cy="892552"/>
          </a:xfrm>
          <a:prstGeom prst="rect">
            <a:avLst/>
          </a:prstGeom>
          <a:noFill/>
          <a:ln w="3175">
            <a:solidFill>
              <a:schemeClr val="tx1"/>
            </a:solidFill>
            <a:prstDash val="sysDot"/>
          </a:ln>
        </p:spPr>
        <p:txBody>
          <a:bodyPr wrap="square" rtlCol="0">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性被害の実例</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❶大人と青少年が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上で知り合い、悩み</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を聞き出した上、</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「会って</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相談に乗る」と申し向け、実際に</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会って性交に至った。青少年は</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相談</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相手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を失いたくないと</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思い</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、断り切れず</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性交に</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応じた。</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❷</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が大人に対して好意を抱き、又は性への興味から青少年が働きかけて性行為に至った</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a:extLst>
              <a:ext uri="{FF2B5EF4-FFF2-40B4-BE49-F238E27FC236}">
                <a16:creationId xmlns:a16="http://schemas.microsoft.com/office/drawing/2014/main" id="{7A992515-F7E2-4EB0-A2A4-E69570DE2A2E}"/>
              </a:ext>
            </a:extLst>
          </p:cNvPr>
          <p:cNvSpPr txBox="1"/>
          <p:nvPr/>
        </p:nvSpPr>
        <p:spPr>
          <a:xfrm>
            <a:off x="156079" y="4450596"/>
            <a:ext cx="3490201" cy="348813"/>
          </a:xfrm>
          <a:prstGeom prst="rect">
            <a:avLst/>
          </a:prstGeom>
          <a:noFill/>
          <a:ln w="38100">
            <a:noFill/>
          </a:ln>
        </p:spPr>
        <p:txBody>
          <a:bodyPr wrap="square" rtlCol="0">
            <a:spAutoFit/>
          </a:bodyPr>
          <a:lstStyle/>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出典：警察庁「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年における少年非行、児童虐待及び子供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性</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被害の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状況</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に起因する被害状況）」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4" name="グラフ 33"/>
          <p:cNvGraphicFramePr/>
          <p:nvPr>
            <p:extLst>
              <p:ext uri="{D42A27DB-BD31-4B8C-83A1-F6EECF244321}">
                <p14:modId xmlns:p14="http://schemas.microsoft.com/office/powerpoint/2010/main" val="2639149118"/>
              </p:ext>
            </p:extLst>
          </p:nvPr>
        </p:nvGraphicFramePr>
        <p:xfrm>
          <a:off x="173917" y="2336730"/>
          <a:ext cx="3491982" cy="2060145"/>
        </p:xfrm>
        <a:graphic>
          <a:graphicData uri="http://schemas.openxmlformats.org/drawingml/2006/chart">
            <c:chart xmlns:c="http://schemas.openxmlformats.org/drawingml/2006/chart" xmlns:r="http://schemas.openxmlformats.org/officeDocument/2006/relationships" r:id="rId4"/>
          </a:graphicData>
        </a:graphic>
      </p:graphicFrame>
      <p:sp>
        <p:nvSpPr>
          <p:cNvPr id="35" name="四角形吹き出し 34"/>
          <p:cNvSpPr>
            <a:spLocks/>
          </p:cNvSpPr>
          <p:nvPr/>
        </p:nvSpPr>
        <p:spPr>
          <a:xfrm>
            <a:off x="3467178" y="3254627"/>
            <a:ext cx="629888" cy="284989"/>
          </a:xfrm>
          <a:prstGeom prst="wedgeRectCallout">
            <a:avLst>
              <a:gd name="adj1" fmla="val -61692"/>
              <a:gd name="adj2" fmla="val -6639"/>
            </a:avLst>
          </a:prstGeom>
          <a:solidFill>
            <a:schemeClr val="bg1"/>
          </a:solidFill>
          <a:ln w="6350"/>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900"/>
              </a:lnSpc>
            </a:pPr>
            <a:r>
              <a:rPr kumimoji="1" lang="ja-JP" altLang="en-US" sz="800" dirty="0">
                <a:latin typeface="Meiryo UI" panose="020B0604030504040204" pitchFamily="50" charset="-128"/>
                <a:ea typeface="Meiryo UI" panose="020B0604030504040204" pitchFamily="50" charset="-128"/>
              </a:rPr>
              <a:t>児童買春</a:t>
            </a:r>
            <a:endParaRPr kumimoji="1" lang="en-US" altLang="ja-JP" sz="800" dirty="0">
              <a:latin typeface="Meiryo UI" panose="020B0604030504040204" pitchFamily="50" charset="-128"/>
              <a:ea typeface="Meiryo UI" panose="020B0604030504040204" pitchFamily="50" charset="-128"/>
            </a:endParaRPr>
          </a:p>
          <a:p>
            <a:pPr algn="l">
              <a:lnSpc>
                <a:spcPts val="900"/>
              </a:lnSpc>
            </a:pPr>
            <a:r>
              <a:rPr kumimoji="1" lang="en-US" altLang="ja-JP" sz="800" dirty="0">
                <a:latin typeface="Meiryo UI" panose="020B0604030504040204" pitchFamily="50" charset="-128"/>
                <a:ea typeface="Meiryo UI" panose="020B0604030504040204" pitchFamily="50" charset="-128"/>
              </a:rPr>
              <a:t>20.6%</a:t>
            </a:r>
            <a:endParaRPr kumimoji="1" lang="ja-JP" altLang="en-US" sz="800" dirty="0">
              <a:latin typeface="Meiryo UI" panose="020B0604030504040204" pitchFamily="50" charset="-128"/>
              <a:ea typeface="Meiryo UI" panose="020B0604030504040204" pitchFamily="50" charset="-128"/>
            </a:endParaRPr>
          </a:p>
        </p:txBody>
      </p:sp>
      <p:sp>
        <p:nvSpPr>
          <p:cNvPr id="36" name="四角形吹き出し 35"/>
          <p:cNvSpPr>
            <a:spLocks/>
          </p:cNvSpPr>
          <p:nvPr/>
        </p:nvSpPr>
        <p:spPr>
          <a:xfrm>
            <a:off x="3502238" y="3569465"/>
            <a:ext cx="594828" cy="307478"/>
          </a:xfrm>
          <a:prstGeom prst="wedgeRectCallout">
            <a:avLst>
              <a:gd name="adj1" fmla="val -68110"/>
              <a:gd name="adj2" fmla="val -3638"/>
            </a:avLst>
          </a:prstGeom>
          <a:solidFill>
            <a:schemeClr val="bg1"/>
          </a:solidFill>
          <a:ln w="6350"/>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900"/>
              </a:lnSpc>
            </a:pPr>
            <a:r>
              <a:rPr kumimoji="1" lang="ja-JP" altLang="en-US" sz="800" dirty="0">
                <a:latin typeface="Meiryo UI" panose="020B0604030504040204" pitchFamily="50" charset="-128"/>
                <a:ea typeface="Meiryo UI" panose="020B0604030504040204" pitchFamily="50" charset="-128"/>
              </a:rPr>
              <a:t>児童ﾎﾟﾙﾉ</a:t>
            </a:r>
            <a:endParaRPr kumimoji="1" lang="en-US" altLang="ja-JP" sz="800" dirty="0">
              <a:latin typeface="Meiryo UI" panose="020B0604030504040204" pitchFamily="50" charset="-128"/>
              <a:ea typeface="Meiryo UI" panose="020B0604030504040204" pitchFamily="50" charset="-128"/>
            </a:endParaRPr>
          </a:p>
          <a:p>
            <a:pPr algn="l">
              <a:lnSpc>
                <a:spcPts val="900"/>
              </a:lnSpc>
            </a:pPr>
            <a:r>
              <a:rPr kumimoji="1" lang="en-US" altLang="ja-JP" sz="800" dirty="0">
                <a:latin typeface="Meiryo UI" panose="020B0604030504040204" pitchFamily="50" charset="-128"/>
                <a:ea typeface="Meiryo UI" panose="020B0604030504040204" pitchFamily="50" charset="-128"/>
              </a:rPr>
              <a:t>32.2%</a:t>
            </a:r>
            <a:endParaRPr kumimoji="1" lang="ja-JP" altLang="en-US" sz="800" dirty="0">
              <a:latin typeface="Meiryo UI" panose="020B0604030504040204" pitchFamily="50" charset="-128"/>
              <a:ea typeface="Meiryo UI" panose="020B0604030504040204" pitchFamily="50" charset="-128"/>
            </a:endParaRPr>
          </a:p>
        </p:txBody>
      </p:sp>
      <p:sp>
        <p:nvSpPr>
          <p:cNvPr id="37" name="四角形吹き出し 36"/>
          <p:cNvSpPr>
            <a:spLocks/>
          </p:cNvSpPr>
          <p:nvPr/>
        </p:nvSpPr>
        <p:spPr>
          <a:xfrm>
            <a:off x="3488871" y="3920984"/>
            <a:ext cx="496684" cy="284989"/>
          </a:xfrm>
          <a:prstGeom prst="wedgeRectCallout">
            <a:avLst>
              <a:gd name="adj1" fmla="val -70068"/>
              <a:gd name="adj2" fmla="val -17291"/>
            </a:avLst>
          </a:prstGeom>
          <a:solidFill>
            <a:schemeClr val="bg1"/>
          </a:solidFill>
          <a:ln w="6350"/>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900"/>
              </a:lnSpc>
            </a:pPr>
            <a:r>
              <a:rPr kumimoji="1" lang="ja-JP" altLang="en-US" sz="800" dirty="0">
                <a:latin typeface="Meiryo UI" panose="020B0604030504040204" pitchFamily="50" charset="-128"/>
                <a:ea typeface="Meiryo UI" panose="020B0604030504040204" pitchFamily="50" charset="-128"/>
              </a:rPr>
              <a:t>その他</a:t>
            </a:r>
            <a:endParaRPr kumimoji="1" lang="en-US" altLang="ja-JP" sz="800" dirty="0">
              <a:latin typeface="Meiryo UI" panose="020B0604030504040204" pitchFamily="50" charset="-128"/>
              <a:ea typeface="Meiryo UI" panose="020B0604030504040204" pitchFamily="50" charset="-128"/>
            </a:endParaRPr>
          </a:p>
          <a:p>
            <a:pPr algn="l">
              <a:lnSpc>
                <a:spcPts val="900"/>
              </a:lnSpc>
            </a:pPr>
            <a:r>
              <a:rPr kumimoji="1" lang="en-US" altLang="ja-JP" sz="800" dirty="0">
                <a:latin typeface="Meiryo UI" panose="020B0604030504040204" pitchFamily="50" charset="-128"/>
                <a:ea typeface="Meiryo UI" panose="020B0604030504040204" pitchFamily="50" charset="-128"/>
              </a:rPr>
              <a:t>6.7%</a:t>
            </a:r>
            <a:endParaRPr kumimoji="1" lang="ja-JP" altLang="en-US" sz="800" dirty="0">
              <a:latin typeface="Meiryo UI" panose="020B0604030504040204" pitchFamily="50" charset="-128"/>
              <a:ea typeface="Meiryo UI" panose="020B0604030504040204" pitchFamily="50" charset="-128"/>
            </a:endParaRPr>
          </a:p>
        </p:txBody>
      </p:sp>
      <p:sp>
        <p:nvSpPr>
          <p:cNvPr id="38" name="角丸四角形 37"/>
          <p:cNvSpPr/>
          <p:nvPr/>
        </p:nvSpPr>
        <p:spPr>
          <a:xfrm>
            <a:off x="602959" y="2980446"/>
            <a:ext cx="529885" cy="175668"/>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700" dirty="0">
                <a:latin typeface="Meiryo UI" panose="020B0604030504040204" pitchFamily="50" charset="-128"/>
                <a:ea typeface="Meiryo UI" panose="020B0604030504040204" pitchFamily="50" charset="-128"/>
              </a:rPr>
              <a:t>1421</a:t>
            </a:r>
            <a:r>
              <a:rPr kumimoji="1" lang="ja-JP" altLang="en-US" sz="700" dirty="0">
                <a:latin typeface="Meiryo UI" panose="020B0604030504040204" pitchFamily="50" charset="-128"/>
                <a:ea typeface="Meiryo UI" panose="020B0604030504040204" pitchFamily="50" charset="-128"/>
              </a:rPr>
              <a:t>人</a:t>
            </a:r>
          </a:p>
        </p:txBody>
      </p:sp>
      <p:sp>
        <p:nvSpPr>
          <p:cNvPr id="39" name="角丸四角形 38"/>
          <p:cNvSpPr/>
          <p:nvPr/>
        </p:nvSpPr>
        <p:spPr>
          <a:xfrm>
            <a:off x="2980382" y="2548724"/>
            <a:ext cx="540000" cy="148965"/>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700" dirty="0">
                <a:latin typeface="Meiryo UI" panose="020B0604030504040204" pitchFamily="50" charset="-128"/>
                <a:ea typeface="Meiryo UI" panose="020B0604030504040204" pitchFamily="50" charset="-128"/>
              </a:rPr>
              <a:t>2082</a:t>
            </a:r>
            <a:r>
              <a:rPr kumimoji="1" lang="ja-JP" altLang="en-US" sz="700" dirty="0" smtClean="0">
                <a:latin typeface="Meiryo UI" panose="020B0604030504040204" pitchFamily="50" charset="-128"/>
                <a:ea typeface="Meiryo UI" panose="020B0604030504040204" pitchFamily="50" charset="-128"/>
              </a:rPr>
              <a:t>人</a:t>
            </a:r>
            <a:endParaRPr kumimoji="1" lang="ja-JP" altLang="en-US" sz="700" dirty="0">
              <a:latin typeface="Meiryo UI" panose="020B0604030504040204" pitchFamily="50" charset="-128"/>
              <a:ea typeface="Meiryo UI" panose="020B0604030504040204" pitchFamily="50" charset="-128"/>
            </a:endParaRPr>
          </a:p>
        </p:txBody>
      </p:sp>
      <p:sp>
        <p:nvSpPr>
          <p:cNvPr id="40" name="右矢印 39"/>
          <p:cNvSpPr/>
          <p:nvPr/>
        </p:nvSpPr>
        <p:spPr>
          <a:xfrm rot="21060000">
            <a:off x="1162951" y="2687165"/>
            <a:ext cx="1729543" cy="23917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41" name="四角形吹き出し 40"/>
          <p:cNvSpPr>
            <a:spLocks/>
          </p:cNvSpPr>
          <p:nvPr/>
        </p:nvSpPr>
        <p:spPr>
          <a:xfrm>
            <a:off x="3467178" y="2610248"/>
            <a:ext cx="731323" cy="496078"/>
          </a:xfrm>
          <a:prstGeom prst="wedgeRectCallout">
            <a:avLst>
              <a:gd name="adj1" fmla="val -61292"/>
              <a:gd name="adj2" fmla="val 36158"/>
            </a:avLst>
          </a:prstGeom>
          <a:solidFill>
            <a:schemeClr val="bg1"/>
          </a:solidFill>
          <a:ln w="6350"/>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900"/>
              </a:lnSpc>
            </a:pPr>
            <a:r>
              <a:rPr kumimoji="1" lang="ja-JP" altLang="en-US" sz="800" dirty="0">
                <a:latin typeface="Meiryo UI" panose="020B0604030504040204" pitchFamily="50" charset="-128"/>
                <a:ea typeface="Meiryo UI" panose="020B0604030504040204" pitchFamily="50" charset="-128"/>
              </a:rPr>
              <a:t>青少年健全</a:t>
            </a:r>
            <a:endParaRPr kumimoji="1" lang="en-US" altLang="ja-JP" sz="800" dirty="0">
              <a:latin typeface="Meiryo UI" panose="020B0604030504040204" pitchFamily="50" charset="-128"/>
              <a:ea typeface="Meiryo UI" panose="020B0604030504040204" pitchFamily="50" charset="-128"/>
            </a:endParaRPr>
          </a:p>
          <a:p>
            <a:pPr algn="l">
              <a:lnSpc>
                <a:spcPts val="900"/>
              </a:lnSpc>
            </a:pPr>
            <a:r>
              <a:rPr kumimoji="1" lang="ja-JP" altLang="en-US" sz="800" dirty="0">
                <a:latin typeface="Meiryo UI" panose="020B0604030504040204" pitchFamily="50" charset="-128"/>
                <a:ea typeface="Meiryo UI" panose="020B0604030504040204" pitchFamily="50" charset="-128"/>
              </a:rPr>
              <a:t>育成条例</a:t>
            </a:r>
            <a:endParaRPr kumimoji="1" lang="en-US" altLang="ja-JP" sz="800" dirty="0">
              <a:latin typeface="Meiryo UI" panose="020B0604030504040204" pitchFamily="50" charset="-128"/>
              <a:ea typeface="Meiryo UI" panose="020B0604030504040204" pitchFamily="50" charset="-128"/>
            </a:endParaRPr>
          </a:p>
          <a:p>
            <a:pPr algn="l">
              <a:lnSpc>
                <a:spcPts val="900"/>
              </a:lnSpc>
            </a:pPr>
            <a:r>
              <a:rPr kumimoji="1" lang="ja-JP" altLang="en-US" sz="800" dirty="0">
                <a:latin typeface="Meiryo UI" panose="020B0604030504040204" pitchFamily="50" charset="-128"/>
                <a:ea typeface="Meiryo UI" panose="020B0604030504040204" pitchFamily="50" charset="-128"/>
              </a:rPr>
              <a:t>違反</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淫行</a:t>
            </a:r>
            <a:r>
              <a:rPr kumimoji="1" lang="en-US" altLang="ja-JP" sz="800" dirty="0">
                <a:latin typeface="Meiryo UI" panose="020B0604030504040204" pitchFamily="50" charset="-128"/>
                <a:ea typeface="Meiryo UI" panose="020B0604030504040204" pitchFamily="50" charset="-128"/>
              </a:rPr>
              <a:t>)</a:t>
            </a:r>
          </a:p>
          <a:p>
            <a:pPr algn="l">
              <a:lnSpc>
                <a:spcPts val="900"/>
              </a:lnSpc>
            </a:pPr>
            <a:r>
              <a:rPr kumimoji="1" lang="en-US" altLang="ja-JP" sz="800" dirty="0">
                <a:latin typeface="Meiryo UI" panose="020B0604030504040204" pitchFamily="50" charset="-128"/>
                <a:ea typeface="Meiryo UI" panose="020B0604030504040204" pitchFamily="50" charset="-128"/>
              </a:rPr>
              <a:t>40.5%</a:t>
            </a:r>
            <a:endParaRPr kumimoji="1" lang="ja-JP" altLang="en-US" sz="800" dirty="0">
              <a:latin typeface="Meiryo UI" panose="020B0604030504040204" pitchFamily="50" charset="-128"/>
              <a:ea typeface="Meiryo UI" panose="020B0604030504040204" pitchFamily="50" charset="-128"/>
            </a:endParaRPr>
          </a:p>
        </p:txBody>
      </p:sp>
      <p:sp>
        <p:nvSpPr>
          <p:cNvPr id="42" name="角丸四角形 41"/>
          <p:cNvSpPr/>
          <p:nvPr/>
        </p:nvSpPr>
        <p:spPr>
          <a:xfrm>
            <a:off x="1307908" y="2557862"/>
            <a:ext cx="743948" cy="217826"/>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1400" b="1" dirty="0">
                <a:latin typeface="Meiryo UI" panose="020B0604030504040204" pitchFamily="50" charset="-128"/>
                <a:ea typeface="Meiryo UI" panose="020B0604030504040204" pitchFamily="50" charset="-128"/>
              </a:rPr>
              <a:t>1.5</a:t>
            </a:r>
            <a:r>
              <a:rPr kumimoji="1" lang="ja-JP" altLang="en-US" sz="1400" b="1" dirty="0" smtClean="0">
                <a:latin typeface="Meiryo UI" panose="020B0604030504040204" pitchFamily="50" charset="-128"/>
                <a:ea typeface="Meiryo UI" panose="020B0604030504040204" pitchFamily="50" charset="-128"/>
              </a:rPr>
              <a:t>倍</a:t>
            </a:r>
            <a:endParaRPr kumimoji="1" lang="ja-JP" altLang="en-US" sz="1400" b="1"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4653695" y="1864959"/>
            <a:ext cx="4219281" cy="523220"/>
          </a:xfrm>
          <a:prstGeom prst="rect">
            <a:avLst/>
          </a:prstGeom>
          <a:noFill/>
        </p:spPr>
        <p:txBody>
          <a:bodyPr wrap="square" rtlCol="0">
            <a:spAutoFit/>
          </a:bodyPr>
          <a:lstStyle/>
          <a:p>
            <a:pPr lvl="0"/>
            <a:r>
              <a:rPr lang="ja-JP" altLang="en-US" sz="1400" b="1" dirty="0" smtClean="0">
                <a:solidFill>
                  <a:prstClr val="black"/>
                </a:solidFill>
                <a:latin typeface="Meiryo UI" panose="020B0604030504040204" pitchFamily="50" charset="-128"/>
                <a:ea typeface="Meiryo UI" panose="020B0604030504040204" pitchFamily="50" charset="-128"/>
              </a:rPr>
              <a:t>最も多い理由が「金品目的」、</a:t>
            </a:r>
            <a:endParaRPr lang="en-US" altLang="ja-JP" sz="1400" b="1" dirty="0" smtClean="0">
              <a:solidFill>
                <a:prstClr val="black"/>
              </a:solidFill>
              <a:latin typeface="Meiryo UI" panose="020B0604030504040204" pitchFamily="50" charset="-128"/>
              <a:ea typeface="Meiryo UI" panose="020B0604030504040204" pitchFamily="50" charset="-128"/>
            </a:endParaRPr>
          </a:p>
          <a:p>
            <a:pPr lvl="0"/>
            <a:r>
              <a:rPr lang="ja-JP" altLang="en-US" sz="1400" b="1" dirty="0" smtClean="0">
                <a:solidFill>
                  <a:prstClr val="black"/>
                </a:solidFill>
                <a:latin typeface="Meiryo UI" panose="020B0604030504040204" pitchFamily="50" charset="-128"/>
                <a:ea typeface="Meiryo UI" panose="020B0604030504040204" pitchFamily="50" charset="-128"/>
              </a:rPr>
              <a:t>次いで「優しかった相談にのってくれた」が多い</a:t>
            </a:r>
            <a:endParaRPr lang="ja-JP" altLang="en-US" sz="1400" b="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12773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青少年</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健全育成審</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議会の提言①</a:t>
            </a:r>
            <a:endParaRPr lang="ja-JP" altLang="en-US" sz="2800" dirty="0">
              <a:solidFill>
                <a:schemeClr val="tx1"/>
              </a:solidFill>
            </a:endParaRPr>
          </a:p>
        </p:txBody>
      </p:sp>
      <p:sp>
        <p:nvSpPr>
          <p:cNvPr id="17" name="正方形/長方形 16">
            <a:extLst>
              <a:ext uri="{FF2B5EF4-FFF2-40B4-BE49-F238E27FC236}">
                <a16:creationId xmlns:a16="http://schemas.microsoft.com/office/drawing/2014/main" id="{298A28A7-2B5A-4C1A-AE55-AB900688CDA0}"/>
              </a:ext>
            </a:extLst>
          </p:cNvPr>
          <p:cNvSpPr/>
          <p:nvPr/>
        </p:nvSpPr>
        <p:spPr>
          <a:xfrm>
            <a:off x="220267" y="1263729"/>
            <a:ext cx="8703466" cy="2246769"/>
          </a:xfrm>
          <a:prstGeom prst="rect">
            <a:avLst/>
          </a:prstGeom>
        </p:spPr>
        <p:txBody>
          <a:bodyPr wrap="square">
            <a:spAutoFit/>
          </a:bodyPr>
          <a:lstStyle/>
          <a:p>
            <a:pPr marL="646748" indent="-647700" algn="just"/>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審議経過</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H30</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年６月～  青少年が</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SNS</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等でのやり取りを端緒に性被害等に遭わないよう、未然防止の観点からいわゆる「自画</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撮り被害」への対策に加え、児童買春や淫行など青少年を性の対象とする性的搾取への対策や、青少</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年自らがデート援助交際を求める書き込みや、下着等の使用済み古物の買受けを求める書き込みへの</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対策も含めて検討。（審議会　</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回、特別部会　</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回）</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H30</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11</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月　  府への提言　</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R</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月</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継続審議となった</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淫行</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、デート援助交際</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等</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の規制の在り方に</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ついて、</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大阪地方検察庁やスクールカウン</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セラー等から意見聴取を行いながら集中</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審議</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審議会 </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回、</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特別部会等 </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回</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R</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12</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府への提言</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endParaRPr lang="en-US" altLang="ja-JP" sz="1400" b="1"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18" name="直線コネクタ 17">
            <a:extLst>
              <a:ext uri="{FF2B5EF4-FFF2-40B4-BE49-F238E27FC236}">
                <a16:creationId xmlns:a16="http://schemas.microsoft.com/office/drawing/2014/main" id="{E56AEF7E-B8BC-4597-90BC-1F68F9407099}"/>
              </a:ext>
            </a:extLst>
          </p:cNvPr>
          <p:cNvCxnSpPr>
            <a:cxnSpLocks/>
          </p:cNvCxnSpPr>
          <p:nvPr/>
        </p:nvCxnSpPr>
        <p:spPr>
          <a:xfrm>
            <a:off x="0" y="6777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79829" y="714968"/>
            <a:ext cx="8912760" cy="523220"/>
          </a:xfrm>
          <a:prstGeom prst="rect">
            <a:avLst/>
          </a:prstGeom>
        </p:spPr>
        <p:txBody>
          <a:bodyPr wrap="square">
            <a:spAutoFit/>
          </a:bodyPr>
          <a:lstStyle/>
          <a:p>
            <a:pPr marL="646748" indent="-647700" algn="just"/>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府</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から平成</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30</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6</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月に</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当審</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議会</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に「</a:t>
            </a:r>
            <a:r>
              <a:rPr lang="en-US" altLang="ja-JP" sz="1400" dirty="0">
                <a:solidFill>
                  <a:srgbClr val="000000"/>
                </a:solidFill>
                <a:latin typeface="Meiryo UI" panose="020B0604030504040204" pitchFamily="50" charset="-128"/>
                <a:ea typeface="Meiryo UI" panose="020B0604030504040204" pitchFamily="50" charset="-128"/>
              </a:rPr>
              <a:t> SNS</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等に起因した青少年の性的搾取</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への対応</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に</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ついて</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問題提起</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4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当</a:t>
            </a:r>
            <a:r>
              <a:rPr lang="ja-JP" altLang="en-US" sz="14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審議会</a:t>
            </a:r>
            <a:r>
              <a:rPr lang="ja-JP" altLang="en-US"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は、この問題を専門的見地から調査・審議するため、特別部会を設置し、審議。</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293342"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3</a:t>
            </a:r>
            <a:endParaRPr kumimoji="1" lang="ja-JP" altLang="en-US"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552439030"/>
              </p:ext>
            </p:extLst>
          </p:nvPr>
        </p:nvGraphicFramePr>
        <p:xfrm>
          <a:off x="483492" y="3555114"/>
          <a:ext cx="6507858" cy="3150486"/>
        </p:xfrm>
        <a:graphic>
          <a:graphicData uri="http://schemas.openxmlformats.org/drawingml/2006/table">
            <a:tbl>
              <a:tblPr firstRow="1" bandRow="1">
                <a:tableStyleId>{5940675A-B579-460E-94D1-54222C63F5DA}</a:tableStyleId>
              </a:tblPr>
              <a:tblGrid>
                <a:gridCol w="341614">
                  <a:extLst>
                    <a:ext uri="{9D8B030D-6E8A-4147-A177-3AD203B41FA5}">
                      <a16:colId xmlns:a16="http://schemas.microsoft.com/office/drawing/2014/main" val="3363521263"/>
                    </a:ext>
                  </a:extLst>
                </a:gridCol>
                <a:gridCol w="853200">
                  <a:extLst>
                    <a:ext uri="{9D8B030D-6E8A-4147-A177-3AD203B41FA5}">
                      <a16:colId xmlns:a16="http://schemas.microsoft.com/office/drawing/2014/main" val="3808933471"/>
                    </a:ext>
                  </a:extLst>
                </a:gridCol>
                <a:gridCol w="1817369">
                  <a:extLst>
                    <a:ext uri="{9D8B030D-6E8A-4147-A177-3AD203B41FA5}">
                      <a16:colId xmlns:a16="http://schemas.microsoft.com/office/drawing/2014/main" val="1638055991"/>
                    </a:ext>
                  </a:extLst>
                </a:gridCol>
                <a:gridCol w="1838325">
                  <a:extLst>
                    <a:ext uri="{9D8B030D-6E8A-4147-A177-3AD203B41FA5}">
                      <a16:colId xmlns:a16="http://schemas.microsoft.com/office/drawing/2014/main" val="357071133"/>
                    </a:ext>
                  </a:extLst>
                </a:gridCol>
                <a:gridCol w="1657350">
                  <a:extLst>
                    <a:ext uri="{9D8B030D-6E8A-4147-A177-3AD203B41FA5}">
                      <a16:colId xmlns:a16="http://schemas.microsoft.com/office/drawing/2014/main" val="2152949592"/>
                    </a:ext>
                  </a:extLst>
                </a:gridCol>
              </a:tblGrid>
              <a:tr h="517088">
                <a:tc gridSpan="2">
                  <a:txBody>
                    <a:bodyPr/>
                    <a:lstStyle/>
                    <a:p>
                      <a:pPr algn="r">
                        <a:lnSpc>
                          <a:spcPts val="1100"/>
                        </a:lnSpc>
                      </a:pPr>
                      <a:r>
                        <a:rPr kumimoji="1" lang="ja-JP" altLang="en-US" sz="1050" dirty="0">
                          <a:latin typeface="Meiryo UI" panose="020B0604030504040204" pitchFamily="50" charset="-128"/>
                          <a:ea typeface="Meiryo UI" panose="020B0604030504040204" pitchFamily="50" charset="-128"/>
                        </a:rPr>
                        <a:t>性的搾取等</a:t>
                      </a:r>
                      <a:endParaRPr kumimoji="1" lang="en-US" altLang="ja-JP" sz="1050" dirty="0">
                        <a:latin typeface="Meiryo UI" panose="020B0604030504040204" pitchFamily="50" charset="-128"/>
                        <a:ea typeface="Meiryo UI" panose="020B0604030504040204" pitchFamily="50" charset="-128"/>
                      </a:endParaRPr>
                    </a:p>
                    <a:p>
                      <a:pPr algn="r">
                        <a:lnSpc>
                          <a:spcPts val="1100"/>
                        </a:lnSpc>
                      </a:pPr>
                      <a:r>
                        <a:rPr kumimoji="1" lang="ja-JP" altLang="en-US" sz="1050" dirty="0">
                          <a:latin typeface="Meiryo UI" panose="020B0604030504040204" pitchFamily="50" charset="-128"/>
                          <a:ea typeface="Meiryo UI" panose="020B0604030504040204" pitchFamily="50" charset="-128"/>
                        </a:rPr>
                        <a:t>の類型</a:t>
                      </a:r>
                      <a:endParaRPr kumimoji="1" lang="en-US" altLang="ja-JP" sz="1050" dirty="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対応</a:t>
                      </a:r>
                      <a:r>
                        <a:rPr kumimoji="1" lang="ja-JP" altLang="en-US" sz="1050" dirty="0">
                          <a:latin typeface="Meiryo UI" panose="020B0604030504040204" pitchFamily="50" charset="-128"/>
                          <a:ea typeface="Meiryo UI" panose="020B0604030504040204" pitchFamily="50" charset="-128"/>
                        </a:rPr>
                        <a:t>区分</a:t>
                      </a:r>
                    </a:p>
                  </a:txBody>
                  <a:tcPr marL="86167" marR="86167" marT="43083" marB="43083">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hMerge="1">
                  <a:txBody>
                    <a:bodyPr/>
                    <a:lstStyle/>
                    <a:p>
                      <a:endParaRPr kumimoji="1" lang="ja-JP" altLang="en-US"/>
                    </a:p>
                  </a:txBody>
                  <a:tcPr/>
                </a:tc>
                <a:tc>
                  <a:txBody>
                    <a:bodyPr/>
                    <a:lstStyle/>
                    <a:p>
                      <a:pPr algn="l">
                        <a:lnSpc>
                          <a:spcPts val="1100"/>
                        </a:lnSpc>
                      </a:pPr>
                      <a:r>
                        <a:rPr kumimoji="1" lang="en-US" altLang="ja-JP" sz="1050" dirty="0" smtClean="0">
                          <a:latin typeface="Meiryo UI" panose="020B0604030504040204" pitchFamily="50" charset="-128"/>
                          <a:ea typeface="Meiryo UI" panose="020B0604030504040204" pitchFamily="50" charset="-128"/>
                        </a:rPr>
                        <a:t>a.</a:t>
                      </a:r>
                      <a:r>
                        <a:rPr kumimoji="1" lang="ja-JP" altLang="en-US" sz="1050" dirty="0" smtClean="0">
                          <a:latin typeface="Meiryo UI" panose="020B0604030504040204" pitchFamily="50" charset="-128"/>
                          <a:ea typeface="Meiryo UI" panose="020B0604030504040204" pitchFamily="50" charset="-128"/>
                        </a:rPr>
                        <a:t>児童</a:t>
                      </a:r>
                      <a:r>
                        <a:rPr kumimoji="1" lang="ja-JP" altLang="en-US" sz="1050" dirty="0">
                          <a:latin typeface="Meiryo UI" panose="020B0604030504040204" pitchFamily="50" charset="-128"/>
                          <a:ea typeface="Meiryo UI" panose="020B0604030504040204" pitchFamily="50" charset="-128"/>
                        </a:rPr>
                        <a:t>ポルノ</a:t>
                      </a:r>
                      <a:r>
                        <a:rPr kumimoji="1" lang="ja-JP" altLang="en-US" sz="1050" dirty="0" smtClean="0">
                          <a:latin typeface="Meiryo UI" panose="020B0604030504040204" pitchFamily="50" charset="-128"/>
                          <a:ea typeface="Meiryo UI" panose="020B0604030504040204" pitchFamily="50" charset="-128"/>
                        </a:rPr>
                        <a:t>等</a:t>
                      </a:r>
                      <a:endParaRPr kumimoji="1" lang="en-US" altLang="ja-JP" sz="1050" dirty="0">
                        <a:latin typeface="Meiryo UI" panose="020B0604030504040204" pitchFamily="50" charset="-128"/>
                        <a:ea typeface="Meiryo UI" panose="020B0604030504040204" pitchFamily="50" charset="-128"/>
                      </a:endParaRPr>
                    </a:p>
                    <a:p>
                      <a:pPr algn="l">
                        <a:lnSpc>
                          <a:spcPts val="1100"/>
                        </a:lnSpc>
                      </a:pPr>
                      <a:r>
                        <a:rPr kumimoji="1" lang="ja-JP" altLang="en-US" sz="1050" dirty="0">
                          <a:latin typeface="Meiryo UI" panose="020B0604030504040204" pitchFamily="50" charset="-128"/>
                          <a:ea typeface="Meiryo UI" panose="020B0604030504040204" pitchFamily="50" charset="-128"/>
                        </a:rPr>
                        <a:t>（自画撮り被害）</a:t>
                      </a:r>
                    </a:p>
                  </a:txBody>
                  <a:tcPr marL="86167" marR="86167" marT="43083" marB="43083">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b.</a:t>
                      </a:r>
                      <a:r>
                        <a:rPr kumimoji="1" lang="ja-JP" altLang="en-US" sz="1050" dirty="0" smtClean="0">
                          <a:latin typeface="Meiryo UI" panose="020B0604030504040204" pitchFamily="50" charset="-128"/>
                          <a:ea typeface="Meiryo UI" panose="020B0604030504040204" pitchFamily="50" charset="-128"/>
                        </a:rPr>
                        <a:t>児童</a:t>
                      </a:r>
                      <a:r>
                        <a:rPr kumimoji="1" lang="ja-JP" altLang="en-US" sz="1050" dirty="0">
                          <a:latin typeface="Meiryo UI" panose="020B0604030504040204" pitchFamily="50" charset="-128"/>
                          <a:ea typeface="Meiryo UI" panose="020B0604030504040204" pitchFamily="50" charset="-128"/>
                        </a:rPr>
                        <a:t>買春・淫行</a:t>
                      </a:r>
                    </a:p>
                  </a:txBody>
                  <a:tcPr marL="86167" marR="86167"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lnSpc>
                          <a:spcPts val="1100"/>
                        </a:lnSpc>
                      </a:pPr>
                      <a:r>
                        <a:rPr kumimoji="1" lang="en-US" altLang="ja-JP" sz="1050" dirty="0" smtClean="0">
                          <a:latin typeface="Meiryo UI" panose="020B0604030504040204" pitchFamily="50" charset="-128"/>
                          <a:ea typeface="Meiryo UI" panose="020B0604030504040204" pitchFamily="50" charset="-128"/>
                        </a:rPr>
                        <a:t>c.</a:t>
                      </a:r>
                      <a:r>
                        <a:rPr kumimoji="1" lang="ja-JP" altLang="en-US" sz="1050" dirty="0" smtClean="0">
                          <a:latin typeface="Meiryo UI" panose="020B0604030504040204" pitchFamily="50" charset="-128"/>
                          <a:ea typeface="Meiryo UI" panose="020B0604030504040204" pitchFamily="50" charset="-128"/>
                        </a:rPr>
                        <a:t>デート</a:t>
                      </a:r>
                      <a:r>
                        <a:rPr kumimoji="1" lang="ja-JP" altLang="en-US" sz="1050" dirty="0">
                          <a:latin typeface="Meiryo UI" panose="020B0604030504040204" pitchFamily="50" charset="-128"/>
                          <a:ea typeface="Meiryo UI" panose="020B0604030504040204" pitchFamily="50" charset="-128"/>
                        </a:rPr>
                        <a:t>援助</a:t>
                      </a:r>
                      <a:r>
                        <a:rPr kumimoji="1" lang="ja-JP" altLang="en-US" sz="1050" dirty="0" smtClean="0">
                          <a:latin typeface="Meiryo UI" panose="020B0604030504040204" pitchFamily="50" charset="-128"/>
                          <a:ea typeface="Meiryo UI" panose="020B0604030504040204" pitchFamily="50" charset="-128"/>
                        </a:rPr>
                        <a:t>交際</a:t>
                      </a: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パパ活</a:t>
                      </a:r>
                      <a:r>
                        <a:rPr kumimoji="1" lang="en-US" altLang="ja-JP" sz="1050" dirty="0">
                          <a:latin typeface="Meiryo UI" panose="020B0604030504040204" pitchFamily="50" charset="-128"/>
                          <a:ea typeface="Meiryo UI" panose="020B0604030504040204" pitchFamily="50" charset="-128"/>
                        </a:rPr>
                        <a:t>)</a:t>
                      </a:r>
                    </a:p>
                    <a:p>
                      <a:pPr algn="l">
                        <a:lnSpc>
                          <a:spcPts val="1100"/>
                        </a:lnSpc>
                      </a:pPr>
                      <a:r>
                        <a:rPr kumimoji="1" lang="en-US" altLang="ja-JP" sz="1050" dirty="0" smtClean="0">
                          <a:latin typeface="Meiryo UI" panose="020B0604030504040204" pitchFamily="50" charset="-128"/>
                          <a:ea typeface="Meiryo UI" panose="020B0604030504040204" pitchFamily="50" charset="-128"/>
                        </a:rPr>
                        <a:t>d.</a:t>
                      </a:r>
                      <a:r>
                        <a:rPr kumimoji="1" lang="ja-JP" altLang="en-US" sz="1050" dirty="0" smtClean="0">
                          <a:latin typeface="Meiryo UI" panose="020B0604030504040204" pitchFamily="50" charset="-128"/>
                          <a:ea typeface="Meiryo UI" panose="020B0604030504040204" pitchFamily="50" charset="-128"/>
                        </a:rPr>
                        <a:t>使用済</a:t>
                      </a:r>
                      <a:r>
                        <a:rPr kumimoji="1" lang="ja-JP" altLang="en-US" sz="1050" dirty="0">
                          <a:latin typeface="Meiryo UI" panose="020B0604030504040204" pitchFamily="50" charset="-128"/>
                          <a:ea typeface="Meiryo UI" panose="020B0604030504040204" pitchFamily="50" charset="-128"/>
                        </a:rPr>
                        <a:t>古物の</a:t>
                      </a:r>
                      <a:r>
                        <a:rPr kumimoji="1" lang="ja-JP" altLang="en-US" sz="1050" dirty="0" smtClean="0">
                          <a:latin typeface="Meiryo UI" panose="020B0604030504040204" pitchFamily="50" charset="-128"/>
                          <a:ea typeface="Meiryo UI" panose="020B0604030504040204" pitchFamily="50" charset="-128"/>
                        </a:rPr>
                        <a:t>買受 等</a:t>
                      </a:r>
                      <a:endParaRPr kumimoji="1" lang="ja-JP" altLang="en-US" sz="1050" dirty="0">
                        <a:latin typeface="Meiryo UI" panose="020B0604030504040204" pitchFamily="50" charset="-128"/>
                        <a:ea typeface="Meiryo UI" panose="020B0604030504040204" pitchFamily="50" charset="-128"/>
                      </a:endParaRPr>
                    </a:p>
                  </a:txBody>
                  <a:tcPr marL="86167" marR="86167"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6035033"/>
                  </a:ext>
                </a:extLst>
              </a:tr>
              <a:tr h="432119">
                <a:tc gridSpan="2">
                  <a:txBody>
                    <a:bodyPr/>
                    <a:lstStyle/>
                    <a:p>
                      <a:pPr algn="l">
                        <a:lnSpc>
                          <a:spcPts val="1100"/>
                        </a:lnSpc>
                      </a:pPr>
                      <a:r>
                        <a:rPr kumimoji="1" lang="ja-JP" altLang="en-US" sz="1050" dirty="0">
                          <a:latin typeface="Meiryo UI" panose="020B0604030504040204" pitchFamily="50" charset="-128"/>
                          <a:ea typeface="Meiryo UI" panose="020B0604030504040204" pitchFamily="50" charset="-128"/>
                        </a:rPr>
                        <a:t>規制以外</a:t>
                      </a:r>
                      <a:r>
                        <a:rPr kumimoji="1" lang="ja-JP" altLang="en-US" sz="1050" dirty="0" smtClean="0">
                          <a:latin typeface="Meiryo UI" panose="020B0604030504040204" pitchFamily="50" charset="-128"/>
                          <a:ea typeface="Meiryo UI" panose="020B0604030504040204" pitchFamily="50" charset="-128"/>
                        </a:rPr>
                        <a:t>の</a:t>
                      </a: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対応</a:t>
                      </a:r>
                      <a:endParaRPr kumimoji="1" lang="ja-JP" altLang="en-US" sz="1050" dirty="0">
                        <a:latin typeface="Meiryo UI" panose="020B0604030504040204" pitchFamily="50" charset="-128"/>
                        <a:ea typeface="Meiryo UI" panose="020B0604030504040204" pitchFamily="50" charset="-128"/>
                      </a:endParaRPr>
                    </a:p>
                  </a:txBody>
                  <a:tcPr marL="86167" marR="86167" marT="43083" marB="43083">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hMerge="1">
                  <a:txBody>
                    <a:bodyPr/>
                    <a:lstStyle/>
                    <a:p>
                      <a:endParaRPr kumimoji="1" lang="ja-JP" altLang="en-US"/>
                    </a:p>
                  </a:txBody>
                  <a:tcPr/>
                </a:tc>
                <a:tc>
                  <a:txBody>
                    <a:bodyPr/>
                    <a:lstStyle/>
                    <a:p>
                      <a:pPr algn="l">
                        <a:lnSpc>
                          <a:spcPts val="1100"/>
                        </a:lnSpc>
                      </a:pPr>
                      <a:r>
                        <a:rPr kumimoji="1" lang="ja-JP" altLang="en-US" sz="1050" b="1" dirty="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Ｈ</a:t>
                      </a:r>
                      <a:r>
                        <a:rPr kumimoji="1" lang="en-US" altLang="ja-JP" sz="1050" b="1" dirty="0">
                          <a:latin typeface="Meiryo UI" panose="020B0604030504040204" pitchFamily="50" charset="-128"/>
                          <a:ea typeface="Meiryo UI" panose="020B0604030504040204" pitchFamily="50" charset="-128"/>
                        </a:rPr>
                        <a:t>30</a:t>
                      </a:r>
                      <a:r>
                        <a:rPr kumimoji="1" lang="ja-JP" altLang="en-US" sz="1050" b="1" dirty="0">
                          <a:latin typeface="Meiryo UI" panose="020B0604030504040204" pitchFamily="50" charset="-128"/>
                          <a:ea typeface="Meiryo UI" panose="020B0604030504040204" pitchFamily="50" charset="-128"/>
                        </a:rPr>
                        <a:t>年度</a:t>
                      </a:r>
                      <a:r>
                        <a:rPr kumimoji="1" lang="ja-JP" altLang="en-US" sz="1050" b="1" dirty="0" smtClean="0">
                          <a:latin typeface="Meiryo UI" panose="020B0604030504040204" pitchFamily="50" charset="-128"/>
                          <a:ea typeface="Meiryo UI" panose="020B0604030504040204" pitchFamily="50" charset="-128"/>
                        </a:rPr>
                        <a:t>提言</a:t>
                      </a:r>
                      <a:r>
                        <a:rPr kumimoji="1" lang="ja-JP" altLang="en-US" sz="1050" b="1" dirty="0">
                          <a:latin typeface="Meiryo UI" panose="020B0604030504040204" pitchFamily="50" charset="-128"/>
                          <a:ea typeface="Meiryo UI" panose="020B0604030504040204" pitchFamily="50" charset="-128"/>
                        </a:rPr>
                        <a:t>）</a:t>
                      </a:r>
                      <a:endParaRPr kumimoji="1" lang="en-US" altLang="ja-JP" sz="1050" b="1" dirty="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・教育</a:t>
                      </a:r>
                      <a:r>
                        <a:rPr kumimoji="1" lang="ja-JP" altLang="en-US" sz="1050" dirty="0">
                          <a:latin typeface="Meiryo UI" panose="020B0604030504040204" pitchFamily="50" charset="-128"/>
                          <a:ea typeface="Meiryo UI" panose="020B0604030504040204" pitchFamily="50" charset="-128"/>
                        </a:rPr>
                        <a:t>・啓発、</a:t>
                      </a:r>
                      <a:r>
                        <a:rPr kumimoji="1" lang="ja-JP" altLang="en-US" sz="1050" dirty="0" smtClean="0">
                          <a:latin typeface="Meiryo UI" panose="020B0604030504040204" pitchFamily="50" charset="-128"/>
                          <a:ea typeface="Meiryo UI" panose="020B0604030504040204" pitchFamily="50" charset="-128"/>
                        </a:rPr>
                        <a:t>相談</a:t>
                      </a: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機能の充実</a:t>
                      </a:r>
                      <a:r>
                        <a:rPr kumimoji="1" lang="ja-JP" altLang="en-US" sz="1050" dirty="0">
                          <a:latin typeface="Meiryo UI" panose="020B0604030504040204" pitchFamily="50" charset="-128"/>
                          <a:ea typeface="Meiryo UI" panose="020B0604030504040204" pitchFamily="50" charset="-128"/>
                        </a:rPr>
                        <a:t>強化</a:t>
                      </a:r>
                    </a:p>
                  </a:txBody>
                  <a:tcPr marL="86167" marR="86167" marT="43083" marB="43083">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100"/>
                        </a:lnSpc>
                      </a:pPr>
                      <a:r>
                        <a:rPr kumimoji="1" lang="ja-JP" altLang="en-US" sz="1050" b="1" dirty="0" smtClean="0">
                          <a:latin typeface="Meiryo UI" panose="020B0604030504040204" pitchFamily="50" charset="-128"/>
                          <a:ea typeface="Meiryo UI" panose="020B0604030504040204" pitchFamily="50" charset="-128"/>
                        </a:rPr>
                        <a:t>（Ｈ</a:t>
                      </a:r>
                      <a:r>
                        <a:rPr kumimoji="1" lang="en-US" altLang="ja-JP" sz="1050" b="1" dirty="0" smtClean="0">
                          <a:latin typeface="Meiryo UI" panose="020B0604030504040204" pitchFamily="50" charset="-128"/>
                          <a:ea typeface="Meiryo UI" panose="020B0604030504040204" pitchFamily="50" charset="-128"/>
                        </a:rPr>
                        <a:t>30</a:t>
                      </a:r>
                      <a:r>
                        <a:rPr kumimoji="1" lang="ja-JP" altLang="en-US" sz="1050" b="1" dirty="0" smtClean="0">
                          <a:latin typeface="Meiryo UI" panose="020B0604030504040204" pitchFamily="50" charset="-128"/>
                          <a:ea typeface="Meiryo UI" panose="020B0604030504040204" pitchFamily="50" charset="-128"/>
                        </a:rPr>
                        <a:t>年度提言）</a:t>
                      </a:r>
                      <a:endParaRPr kumimoji="1" lang="en-US" altLang="ja-JP" sz="1050" b="1" dirty="0" smtClean="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・同左</a:t>
                      </a:r>
                      <a:endParaRPr kumimoji="1" lang="en-US" altLang="ja-JP" sz="1050" dirty="0">
                        <a:latin typeface="Meiryo UI" panose="020B0604030504040204" pitchFamily="50" charset="-128"/>
                        <a:ea typeface="Meiryo UI" panose="020B0604030504040204" pitchFamily="50" charset="-128"/>
                      </a:endParaRPr>
                    </a:p>
                  </a:txBody>
                  <a:tcPr marL="86167" marR="86167"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l">
                        <a:lnSpc>
                          <a:spcPts val="1100"/>
                        </a:lnSpc>
                      </a:pPr>
                      <a:r>
                        <a:rPr kumimoji="1" lang="ja-JP" altLang="en-US" sz="1050" b="1" dirty="0" smtClean="0">
                          <a:latin typeface="Meiryo UI" panose="020B0604030504040204" pitchFamily="50" charset="-128"/>
                          <a:ea typeface="Meiryo UI" panose="020B0604030504040204" pitchFamily="50" charset="-128"/>
                        </a:rPr>
                        <a:t>（Ｈ</a:t>
                      </a:r>
                      <a:r>
                        <a:rPr kumimoji="1" lang="en-US" altLang="ja-JP" sz="1050" b="1" dirty="0" smtClean="0">
                          <a:latin typeface="Meiryo UI" panose="020B0604030504040204" pitchFamily="50" charset="-128"/>
                          <a:ea typeface="Meiryo UI" panose="020B0604030504040204" pitchFamily="50" charset="-128"/>
                        </a:rPr>
                        <a:t>30</a:t>
                      </a:r>
                      <a:r>
                        <a:rPr kumimoji="1" lang="ja-JP" altLang="en-US" sz="1050" b="1" dirty="0" smtClean="0">
                          <a:latin typeface="Meiryo UI" panose="020B0604030504040204" pitchFamily="50" charset="-128"/>
                          <a:ea typeface="Meiryo UI" panose="020B0604030504040204" pitchFamily="50" charset="-128"/>
                        </a:rPr>
                        <a:t>年度提言）</a:t>
                      </a:r>
                      <a:endParaRPr kumimoji="1" lang="en-US" altLang="ja-JP" sz="1050" b="1" dirty="0" smtClean="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・同左</a:t>
                      </a:r>
                      <a:endParaRPr kumimoji="1" lang="en-US" altLang="ja-JP" sz="1050" dirty="0">
                        <a:latin typeface="Meiryo UI" panose="020B0604030504040204" pitchFamily="50" charset="-128"/>
                        <a:ea typeface="Meiryo UI" panose="020B0604030504040204" pitchFamily="50" charset="-128"/>
                      </a:endParaRPr>
                    </a:p>
                  </a:txBody>
                  <a:tcPr marL="86167" marR="86167"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9568943"/>
                  </a:ext>
                </a:extLst>
              </a:tr>
              <a:tr h="1033731">
                <a:tc rowSpan="2">
                  <a:txBody>
                    <a:bodyPr/>
                    <a:lstStyle/>
                    <a:p>
                      <a:pPr algn="ctr">
                        <a:lnSpc>
                          <a:spcPts val="1000"/>
                        </a:lnSpc>
                      </a:pPr>
                      <a:r>
                        <a:rPr lang="ja-JP" altLang="en-US" sz="1050" dirty="0" smtClean="0">
                          <a:latin typeface="Meiryo UI" panose="020B0604030504040204" pitchFamily="50" charset="-128"/>
                          <a:ea typeface="Meiryo UI" panose="020B0604030504040204" pitchFamily="50" charset="-128"/>
                        </a:rPr>
                        <a:t>規制による対応</a:t>
                      </a:r>
                      <a:endParaRPr lang="ja-JP" altLang="en-US" sz="1050" dirty="0">
                        <a:latin typeface="Meiryo UI" panose="020B0604030504040204" pitchFamily="50" charset="-128"/>
                        <a:ea typeface="Meiryo UI" panose="020B0604030504040204" pitchFamily="50" charset="-128"/>
                      </a:endParaRPr>
                    </a:p>
                  </a:txBody>
                  <a:tcPr marL="86167" marR="86167" marT="43083" marB="43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本体行為</a:t>
                      </a:r>
                      <a:endParaRPr kumimoji="1" lang="en-US" altLang="ja-JP" sz="105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被害後</a:t>
                      </a:r>
                      <a:r>
                        <a:rPr kumimoji="1" lang="en-US" altLang="ja-JP" sz="1050" dirty="0">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に係る規制</a:t>
                      </a:r>
                    </a:p>
                  </a:txBody>
                  <a:tcPr marL="86167" marR="86167" marT="43083" marB="43083">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100"/>
                        </a:lnSpc>
                      </a:pPr>
                      <a:r>
                        <a:rPr kumimoji="1" lang="ja-JP" altLang="en-US" sz="1050" dirty="0" smtClean="0">
                          <a:latin typeface="Meiryo UI" panose="020B0604030504040204" pitchFamily="50" charset="-128"/>
                          <a:ea typeface="Meiryo UI" panose="020B0604030504040204" pitchFamily="50" charset="-128"/>
                        </a:rPr>
                        <a:t>（現行法令）</a:t>
                      </a: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・児童買春・児童ポルノ禁止法</a:t>
                      </a:r>
                      <a:endParaRPr kumimoji="1" lang="en-US" altLang="ja-JP" sz="1050" b="1" dirty="0" smtClean="0">
                        <a:latin typeface="Meiryo UI" panose="020B0604030504040204" pitchFamily="50" charset="-128"/>
                        <a:ea typeface="Meiryo UI" panose="020B0604030504040204" pitchFamily="50" charset="-128"/>
                      </a:endParaRPr>
                    </a:p>
                    <a:p>
                      <a:pPr algn="l">
                        <a:lnSpc>
                          <a:spcPts val="1100"/>
                        </a:lnSpc>
                      </a:pPr>
                      <a:r>
                        <a:rPr kumimoji="1" lang="ja-JP" altLang="en-US" sz="1050" b="1" dirty="0" smtClean="0">
                          <a:latin typeface="Meiryo UI" panose="020B0604030504040204" pitchFamily="50" charset="-128"/>
                          <a:ea typeface="Meiryo UI" panose="020B0604030504040204" pitchFamily="50" charset="-128"/>
                        </a:rPr>
                        <a:t>（Ｈ</a:t>
                      </a:r>
                      <a:r>
                        <a:rPr kumimoji="1" lang="en-US" altLang="ja-JP" sz="1050" b="1" dirty="0">
                          <a:latin typeface="Meiryo UI" panose="020B0604030504040204" pitchFamily="50" charset="-128"/>
                          <a:ea typeface="Meiryo UI" panose="020B0604030504040204" pitchFamily="50" charset="-128"/>
                        </a:rPr>
                        <a:t>30</a:t>
                      </a:r>
                      <a:r>
                        <a:rPr kumimoji="1" lang="ja-JP" altLang="en-US" sz="1050" b="1" dirty="0">
                          <a:latin typeface="Meiryo UI" panose="020B0604030504040204" pitchFamily="50" charset="-128"/>
                          <a:ea typeface="Meiryo UI" panose="020B0604030504040204" pitchFamily="50" charset="-128"/>
                        </a:rPr>
                        <a:t>年度</a:t>
                      </a:r>
                      <a:r>
                        <a:rPr kumimoji="1" lang="ja-JP" altLang="en-US" sz="1050" b="1" dirty="0" smtClean="0">
                          <a:latin typeface="Meiryo UI" panose="020B0604030504040204" pitchFamily="50" charset="-128"/>
                          <a:ea typeface="Meiryo UI" panose="020B0604030504040204" pitchFamily="50" charset="-128"/>
                        </a:rPr>
                        <a:t>提言</a:t>
                      </a:r>
                      <a:r>
                        <a:rPr kumimoji="1" lang="ja-JP" altLang="en-US" sz="1050" b="1" dirty="0">
                          <a:latin typeface="Meiryo UI" panose="020B0604030504040204" pitchFamily="50" charset="-128"/>
                          <a:ea typeface="Meiryo UI" panose="020B0604030504040204" pitchFamily="50" charset="-128"/>
                        </a:rPr>
                        <a:t>）</a:t>
                      </a:r>
                      <a:endParaRPr kumimoji="1" lang="en-US" altLang="ja-JP" sz="1050" b="1" dirty="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・同法の重罰化</a:t>
                      </a:r>
                      <a:r>
                        <a:rPr kumimoji="1" lang="ja-JP" altLang="en-US" sz="1050" dirty="0">
                          <a:latin typeface="Meiryo UI" panose="020B0604030504040204" pitchFamily="50" charset="-128"/>
                          <a:ea typeface="Meiryo UI" panose="020B0604030504040204" pitchFamily="50" charset="-128"/>
                        </a:rPr>
                        <a:t>等</a:t>
                      </a:r>
                      <a:r>
                        <a:rPr kumimoji="1" lang="ja-JP" altLang="en-US" sz="1050" dirty="0" smtClean="0">
                          <a:latin typeface="Meiryo UI" panose="020B0604030504040204" pitchFamily="50" charset="-128"/>
                          <a:ea typeface="Meiryo UI" panose="020B0604030504040204" pitchFamily="50" charset="-128"/>
                        </a:rPr>
                        <a:t>の</a:t>
                      </a: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　要望</a:t>
                      </a:r>
                      <a:endParaRPr kumimoji="1" lang="en-US" altLang="ja-JP" sz="1050" dirty="0">
                        <a:latin typeface="Meiryo UI" panose="020B0604030504040204" pitchFamily="50" charset="-128"/>
                        <a:ea typeface="Meiryo UI" panose="020B0604030504040204" pitchFamily="50" charset="-128"/>
                      </a:endParaRPr>
                    </a:p>
                  </a:txBody>
                  <a:tcPr marL="86167" marR="86167" marT="43083" marB="43083">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100"/>
                        </a:lnSpc>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現行法令</a:t>
                      </a:r>
                      <a:r>
                        <a:rPr kumimoji="1" lang="en-US" altLang="ja-JP" sz="1050" dirty="0">
                          <a:latin typeface="Meiryo UI" panose="020B0604030504040204" pitchFamily="50" charset="-128"/>
                          <a:ea typeface="Meiryo UI" panose="020B0604030504040204" pitchFamily="50" charset="-128"/>
                        </a:rPr>
                        <a:t>)</a:t>
                      </a:r>
                    </a:p>
                    <a:p>
                      <a:pPr algn="l">
                        <a:lnSpc>
                          <a:spcPts val="1100"/>
                        </a:lnSpc>
                      </a:pPr>
                      <a:r>
                        <a:rPr kumimoji="1" lang="ja-JP" altLang="en-US" sz="1050" dirty="0">
                          <a:latin typeface="Meiryo UI" panose="020B0604030504040204" pitchFamily="50" charset="-128"/>
                          <a:ea typeface="Meiryo UI" panose="020B0604030504040204" pitchFamily="50" charset="-128"/>
                        </a:rPr>
                        <a:t>・児童買春・児童</a:t>
                      </a:r>
                      <a:r>
                        <a:rPr kumimoji="1" lang="ja-JP" altLang="en-US" sz="1050" dirty="0" smtClean="0">
                          <a:latin typeface="Meiryo UI" panose="020B0604030504040204" pitchFamily="50" charset="-128"/>
                          <a:ea typeface="Meiryo UI" panose="020B0604030504040204" pitchFamily="50" charset="-128"/>
                        </a:rPr>
                        <a:t>ポルノ禁止法</a:t>
                      </a:r>
                      <a:endParaRPr kumimoji="1" lang="en-US" altLang="ja-JP" sz="1050" dirty="0">
                        <a:latin typeface="Meiryo UI" panose="020B0604030504040204" pitchFamily="50" charset="-128"/>
                        <a:ea typeface="Meiryo UI" panose="020B0604030504040204" pitchFamily="50" charset="-128"/>
                      </a:endParaRPr>
                    </a:p>
                    <a:p>
                      <a:pPr algn="l">
                        <a:lnSpc>
                          <a:spcPts val="1100"/>
                        </a:lnSpc>
                      </a:pPr>
                      <a:r>
                        <a:rPr kumimoji="1" lang="ja-JP" altLang="en-US" sz="1050" dirty="0">
                          <a:latin typeface="Meiryo UI" panose="020B0604030504040204" pitchFamily="50" charset="-128"/>
                          <a:ea typeface="Meiryo UI" panose="020B0604030504040204" pitchFamily="50" charset="-128"/>
                        </a:rPr>
                        <a:t>・児童</a:t>
                      </a:r>
                      <a:r>
                        <a:rPr kumimoji="1" lang="ja-JP" altLang="en-US" sz="1050" dirty="0" smtClean="0">
                          <a:latin typeface="Meiryo UI" panose="020B0604030504040204" pitchFamily="50" charset="-128"/>
                          <a:ea typeface="Meiryo UI" panose="020B0604030504040204" pitchFamily="50" charset="-128"/>
                        </a:rPr>
                        <a:t>福祉法　</a:t>
                      </a: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・刑法（強制性交等）</a:t>
                      </a: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条例（淫行）</a:t>
                      </a:r>
                      <a:endParaRPr kumimoji="1" lang="en-US" altLang="ja-JP" sz="1050" b="1"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50" b="1" dirty="0" smtClean="0">
                          <a:latin typeface="Meiryo UI" panose="020B0604030504040204" pitchFamily="50" charset="-128"/>
                          <a:ea typeface="Meiryo UI" panose="020B0604030504040204" pitchFamily="50" charset="-128"/>
                        </a:rPr>
                        <a:t>（</a:t>
                      </a:r>
                      <a:r>
                        <a:rPr kumimoji="1" lang="en-US" altLang="ja-JP" sz="1050" b="1" dirty="0" smtClean="0">
                          <a:latin typeface="Meiryo UI" panose="020B0604030504040204" pitchFamily="50" charset="-128"/>
                          <a:ea typeface="Meiryo UI" panose="020B0604030504040204" pitchFamily="50" charset="-128"/>
                        </a:rPr>
                        <a:t>R1</a:t>
                      </a:r>
                      <a:r>
                        <a:rPr kumimoji="1" lang="ja-JP" altLang="en-US" sz="1050" b="1" dirty="0" smtClean="0">
                          <a:latin typeface="Meiryo UI" panose="020B0604030504040204" pitchFamily="50" charset="-128"/>
                          <a:ea typeface="Meiryo UI" panose="020B0604030504040204" pitchFamily="50" charset="-128"/>
                        </a:rPr>
                        <a:t>年度提言）</a:t>
                      </a:r>
                      <a:endParaRPr kumimoji="1" lang="en-US" altLang="ja-JP" sz="1050" b="1"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50" b="0" dirty="0" smtClean="0">
                          <a:latin typeface="Meiryo UI" panose="020B0604030504040204" pitchFamily="50" charset="-128"/>
                          <a:ea typeface="Meiryo UI" panose="020B0604030504040204" pitchFamily="50" charset="-128"/>
                        </a:rPr>
                        <a:t>・法規制の要望</a:t>
                      </a:r>
                    </a:p>
                    <a:p>
                      <a:pPr algn="l">
                        <a:lnSpc>
                          <a:spcPts val="1100"/>
                        </a:lnSpc>
                      </a:pPr>
                      <a:r>
                        <a:rPr kumimoji="1" lang="ja-JP" altLang="en-US" sz="1050" b="1" dirty="0" smtClean="0">
                          <a:latin typeface="Meiryo UI" panose="020B0604030504040204" pitchFamily="50" charset="-128"/>
                          <a:ea typeface="Meiryo UI" panose="020B0604030504040204" pitchFamily="50" charset="-128"/>
                        </a:rPr>
                        <a:t>・条例の見直し</a:t>
                      </a:r>
                      <a:endParaRPr kumimoji="1" lang="en-US" altLang="ja-JP" sz="1050" b="1" dirty="0" smtClean="0">
                        <a:latin typeface="Meiryo UI" panose="020B0604030504040204" pitchFamily="50" charset="-128"/>
                        <a:ea typeface="Meiryo UI" panose="020B0604030504040204" pitchFamily="50" charset="-128"/>
                      </a:endParaRPr>
                    </a:p>
                  </a:txBody>
                  <a:tcPr marL="86167" marR="86167" marT="43083" marB="43083">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現行法令</a:t>
                      </a:r>
                      <a:r>
                        <a:rPr kumimoji="1" lang="en-US" altLang="ja-JP" sz="1050" dirty="0" smtClean="0">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c  </a:t>
                      </a:r>
                      <a:r>
                        <a:rPr kumimoji="1" lang="ja-JP" altLang="en-US" sz="1050" dirty="0" smtClean="0">
                          <a:latin typeface="Meiryo UI" panose="020B0604030504040204" pitchFamily="50" charset="-128"/>
                          <a:ea typeface="Meiryo UI" panose="020B0604030504040204" pitchFamily="50" charset="-128"/>
                        </a:rPr>
                        <a:t>なし</a:t>
                      </a:r>
                      <a:endParaRPr kumimoji="1" lang="en-US" altLang="ja-JP" sz="105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d </a:t>
                      </a:r>
                      <a:r>
                        <a:rPr kumimoji="1" lang="ja-JP" altLang="en-US" sz="1050" dirty="0" smtClean="0">
                          <a:latin typeface="Meiryo UI" panose="020B0604030504040204" pitchFamily="50" charset="-128"/>
                          <a:ea typeface="Meiryo UI" panose="020B0604030504040204" pitchFamily="50" charset="-128"/>
                        </a:rPr>
                        <a:t>条例（着用済み下着</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の買受け等の禁止</a:t>
                      </a:r>
                      <a:r>
                        <a:rPr kumimoji="1"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p>
                      <a:pPr algn="l">
                        <a:lnSpc>
                          <a:spcPts val="1100"/>
                        </a:lnSpc>
                      </a:pPr>
                      <a:endParaRPr kumimoji="1" lang="ja-JP" altLang="en-US" sz="1050" dirty="0">
                        <a:latin typeface="Meiryo UI" panose="020B0604030504040204" pitchFamily="50" charset="-128"/>
                        <a:ea typeface="Meiryo UI" panose="020B0604030504040204" pitchFamily="50" charset="-128"/>
                      </a:endParaRPr>
                    </a:p>
                  </a:txBody>
                  <a:tcPr marL="86167" marR="86167" marT="43083" marB="43083">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642029758"/>
                  </a:ext>
                </a:extLst>
              </a:tr>
              <a:tr h="815093">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要求行為</a:t>
                      </a:r>
                      <a:endParaRPr kumimoji="1" lang="en-US" altLang="ja-JP" sz="105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被害前</a:t>
                      </a:r>
                      <a:r>
                        <a:rPr kumimoji="1" lang="en-US" altLang="ja-JP" sz="1050" dirty="0">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に</a:t>
                      </a:r>
                      <a:r>
                        <a:rPr kumimoji="1" lang="ja-JP" altLang="en-US" sz="1050" dirty="0" smtClean="0">
                          <a:latin typeface="Meiryo UI" panose="020B0604030504040204" pitchFamily="50" charset="-128"/>
                          <a:ea typeface="Meiryo UI" panose="020B0604030504040204" pitchFamily="50" charset="-128"/>
                        </a:rPr>
                        <a:t>係る規制</a:t>
                      </a:r>
                      <a:endParaRPr kumimoji="1" lang="ja-JP" altLang="en-US" sz="1050" dirty="0">
                        <a:latin typeface="Meiryo UI" panose="020B0604030504040204" pitchFamily="50" charset="-128"/>
                        <a:ea typeface="Meiryo UI" panose="020B0604030504040204" pitchFamily="50" charset="-128"/>
                      </a:endParaRPr>
                    </a:p>
                  </a:txBody>
                  <a:tcPr marL="86167" marR="86167" marT="43083" marB="43083">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100"/>
                        </a:lnSpc>
                      </a:pPr>
                      <a:r>
                        <a:rPr kumimoji="1" lang="ja-JP" altLang="en-US" sz="1050" b="1" dirty="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Ｈ</a:t>
                      </a:r>
                      <a:r>
                        <a:rPr kumimoji="1" lang="en-US" altLang="ja-JP" sz="1050" b="1" dirty="0">
                          <a:latin typeface="Meiryo UI" panose="020B0604030504040204" pitchFamily="50" charset="-128"/>
                          <a:ea typeface="Meiryo UI" panose="020B0604030504040204" pitchFamily="50" charset="-128"/>
                        </a:rPr>
                        <a:t>30</a:t>
                      </a:r>
                      <a:r>
                        <a:rPr kumimoji="1" lang="ja-JP" altLang="en-US" sz="1050" b="1" dirty="0">
                          <a:latin typeface="Meiryo UI" panose="020B0604030504040204" pitchFamily="50" charset="-128"/>
                          <a:ea typeface="Meiryo UI" panose="020B0604030504040204" pitchFamily="50" charset="-128"/>
                        </a:rPr>
                        <a:t>年度</a:t>
                      </a:r>
                      <a:r>
                        <a:rPr kumimoji="1" lang="ja-JP" altLang="en-US" sz="1050" b="1" dirty="0" smtClean="0">
                          <a:latin typeface="Meiryo UI" panose="020B0604030504040204" pitchFamily="50" charset="-128"/>
                          <a:ea typeface="Meiryo UI" panose="020B0604030504040204" pitchFamily="50" charset="-128"/>
                        </a:rPr>
                        <a:t>提言</a:t>
                      </a:r>
                      <a:r>
                        <a:rPr kumimoji="1" lang="ja-JP" altLang="en-US" sz="1050" b="1" dirty="0">
                          <a:latin typeface="Meiryo UI" panose="020B0604030504040204" pitchFamily="50" charset="-128"/>
                          <a:ea typeface="Meiryo UI" panose="020B0604030504040204" pitchFamily="50" charset="-128"/>
                        </a:rPr>
                        <a:t>）</a:t>
                      </a:r>
                      <a:endParaRPr kumimoji="1" lang="en-US" altLang="ja-JP" sz="1050" b="1" dirty="0">
                        <a:latin typeface="Meiryo UI" panose="020B0604030504040204" pitchFamily="50" charset="-128"/>
                        <a:ea typeface="Meiryo UI" panose="020B0604030504040204" pitchFamily="50" charset="-128"/>
                      </a:endParaRPr>
                    </a:p>
                    <a:p>
                      <a:pPr algn="l">
                        <a:lnSpc>
                          <a:spcPts val="1100"/>
                        </a:lnSpc>
                      </a:pPr>
                      <a:r>
                        <a:rPr kumimoji="1" lang="ja-JP" altLang="en-US" sz="1050" dirty="0" smtClean="0">
                          <a:latin typeface="Meiryo UI" panose="020B0604030504040204" pitchFamily="50" charset="-128"/>
                          <a:ea typeface="Meiryo UI" panose="020B0604030504040204" pitchFamily="50" charset="-128"/>
                        </a:rPr>
                        <a:t>・法</a:t>
                      </a:r>
                      <a:r>
                        <a:rPr kumimoji="1" lang="ja-JP" altLang="en-US" sz="1050" dirty="0">
                          <a:latin typeface="Meiryo UI" panose="020B0604030504040204" pitchFamily="50" charset="-128"/>
                          <a:ea typeface="Meiryo UI" panose="020B0604030504040204" pitchFamily="50" charset="-128"/>
                        </a:rPr>
                        <a:t>規制の要望</a:t>
                      </a:r>
                      <a:endParaRPr kumimoji="1" lang="en-US" altLang="ja-JP" sz="1050" dirty="0">
                        <a:latin typeface="Meiryo UI" panose="020B0604030504040204" pitchFamily="50" charset="-128"/>
                        <a:ea typeface="Meiryo UI" panose="020B0604030504040204" pitchFamily="50" charset="-128"/>
                      </a:endParaRPr>
                    </a:p>
                    <a:p>
                      <a:pPr algn="l">
                        <a:lnSpc>
                          <a:spcPts val="1100"/>
                        </a:lnSpc>
                      </a:pPr>
                      <a:r>
                        <a:rPr kumimoji="1" lang="ja-JP" altLang="en-US" sz="1050" b="1" dirty="0" smtClean="0">
                          <a:latin typeface="Meiryo UI" panose="020B0604030504040204" pitchFamily="50" charset="-128"/>
                          <a:ea typeface="Meiryo UI" panose="020B0604030504040204" pitchFamily="50" charset="-128"/>
                        </a:rPr>
                        <a:t>・条例</a:t>
                      </a:r>
                      <a:r>
                        <a:rPr kumimoji="1" lang="ja-JP" altLang="en-US" sz="1050" b="1" dirty="0">
                          <a:latin typeface="Meiryo UI" panose="020B0604030504040204" pitchFamily="50" charset="-128"/>
                          <a:ea typeface="Meiryo UI" panose="020B0604030504040204" pitchFamily="50" charset="-128"/>
                        </a:rPr>
                        <a:t>による規制</a:t>
                      </a:r>
                    </a:p>
                  </a:txBody>
                  <a:tcPr marL="86167" marR="86167" marT="43083" marB="43083">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100"/>
                        </a:lnSpc>
                      </a:pP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現行法令</a:t>
                      </a:r>
                      <a:r>
                        <a:rPr kumimoji="1" lang="en-US" altLang="ja-JP" sz="1050" dirty="0">
                          <a:latin typeface="Meiryo UI" panose="020B0604030504040204" pitchFamily="50" charset="-128"/>
                          <a:ea typeface="Meiryo UI" panose="020B0604030504040204" pitchFamily="50" charset="-128"/>
                        </a:rPr>
                        <a:t>)</a:t>
                      </a:r>
                    </a:p>
                    <a:p>
                      <a:pPr algn="l">
                        <a:lnSpc>
                          <a:spcPts val="1100"/>
                        </a:lnSpc>
                      </a:pPr>
                      <a:r>
                        <a:rPr kumimoji="1" lang="ja-JP" altLang="en-US" sz="1050" dirty="0">
                          <a:latin typeface="Meiryo UI" panose="020B0604030504040204" pitchFamily="50" charset="-128"/>
                          <a:ea typeface="Meiryo UI" panose="020B0604030504040204" pitchFamily="50" charset="-128"/>
                        </a:rPr>
                        <a:t>・刑法</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脅迫罪等</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が</a:t>
                      </a:r>
                      <a:endParaRPr kumimoji="1" lang="en-US" altLang="ja-JP" sz="1050" dirty="0">
                        <a:latin typeface="Meiryo UI" panose="020B0604030504040204" pitchFamily="50" charset="-128"/>
                        <a:ea typeface="Meiryo UI" panose="020B0604030504040204" pitchFamily="50" charset="-128"/>
                      </a:endParaRPr>
                    </a:p>
                    <a:p>
                      <a:pPr algn="l">
                        <a:lnSpc>
                          <a:spcPts val="1100"/>
                        </a:lnSpc>
                      </a:pPr>
                      <a:r>
                        <a:rPr kumimoji="1" lang="en-US" altLang="ja-JP" sz="1050" baseline="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適用</a:t>
                      </a:r>
                      <a:r>
                        <a:rPr kumimoji="1" lang="ja-JP" altLang="en-US" sz="1050" dirty="0">
                          <a:latin typeface="Meiryo UI" panose="020B0604030504040204" pitchFamily="50" charset="-128"/>
                          <a:ea typeface="Meiryo UI" panose="020B0604030504040204" pitchFamily="50" charset="-128"/>
                        </a:rPr>
                        <a:t>可能な</a:t>
                      </a:r>
                      <a:r>
                        <a:rPr kumimoji="1" lang="ja-JP" altLang="en-US" sz="1050" dirty="0" smtClean="0">
                          <a:latin typeface="Meiryo UI" panose="020B0604030504040204" pitchFamily="50" charset="-128"/>
                          <a:ea typeface="Meiryo UI" panose="020B0604030504040204" pitchFamily="50" charset="-128"/>
                        </a:rPr>
                        <a:t>場合あり</a:t>
                      </a:r>
                      <a:endParaRPr kumimoji="1" lang="ja-JP" altLang="en-US" sz="1050" dirty="0">
                        <a:latin typeface="Meiryo UI" panose="020B0604030504040204" pitchFamily="50" charset="-128"/>
                        <a:ea typeface="Meiryo UI" panose="020B0604030504040204" pitchFamily="50" charset="-128"/>
                      </a:endParaRPr>
                    </a:p>
                  </a:txBody>
                  <a:tcPr marL="86167" marR="86167" marT="43083" marB="43083">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lnSpc>
                          <a:spcPts val="1100"/>
                        </a:lnSpc>
                      </a:pPr>
                      <a:endParaRPr kumimoji="1" lang="en-US" altLang="ja-JP" sz="1050" dirty="0" smtClean="0">
                        <a:latin typeface="Meiryo UI" panose="020B0604030504040204" pitchFamily="50" charset="-128"/>
                        <a:ea typeface="Meiryo UI" panose="020B0604030504040204" pitchFamily="50" charset="-128"/>
                      </a:endParaRPr>
                    </a:p>
                    <a:p>
                      <a:pPr algn="l">
                        <a:lnSpc>
                          <a:spcPts val="1100"/>
                        </a:lnSpc>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現行法令</a:t>
                      </a:r>
                      <a:r>
                        <a:rPr kumimoji="1" lang="en-US" altLang="ja-JP" sz="1050" dirty="0" smtClean="0">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c</a:t>
                      </a:r>
                      <a:r>
                        <a:rPr kumimoji="1" lang="ja-JP" altLang="en-US" sz="1050" dirty="0" smtClean="0">
                          <a:latin typeface="Meiryo UI" panose="020B0604030504040204" pitchFamily="50" charset="-128"/>
                          <a:ea typeface="Meiryo UI" panose="020B0604030504040204" pitchFamily="50" charset="-128"/>
                        </a:rPr>
                        <a:t>　なし</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d  </a:t>
                      </a:r>
                      <a:r>
                        <a:rPr kumimoji="1" lang="ja-JP" altLang="en-US" sz="1050" dirty="0" smtClean="0">
                          <a:latin typeface="Meiryo UI" panose="020B0604030504040204" pitchFamily="50" charset="-128"/>
                          <a:ea typeface="Meiryo UI" panose="020B0604030504040204" pitchFamily="50" charset="-128"/>
                        </a:rPr>
                        <a:t>条例（着用済み下</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着の買受け等の勧誘</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行為の禁止</a:t>
                      </a:r>
                      <a:r>
                        <a:rPr kumimoji="1" lang="en-US" altLang="ja-JP" sz="1050" dirty="0" smtClean="0">
                          <a:latin typeface="Meiryo UI" panose="020B0604030504040204" pitchFamily="50" charset="-128"/>
                          <a:ea typeface="Meiryo UI" panose="020B0604030504040204" pitchFamily="50" charset="-128"/>
                        </a:rPr>
                        <a:t>)</a:t>
                      </a:r>
                      <a:endParaRPr kumimoji="1" lang="ja-JP" altLang="en-US" sz="1050" dirty="0" smtClean="0">
                        <a:latin typeface="Meiryo UI" panose="020B0604030504040204" pitchFamily="50" charset="-128"/>
                        <a:ea typeface="Meiryo UI" panose="020B0604030504040204" pitchFamily="50" charset="-128"/>
                      </a:endParaRPr>
                    </a:p>
                  </a:txBody>
                  <a:tcPr marL="86167" marR="86167" marT="43083" marB="43083">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334635189"/>
                  </a:ext>
                </a:extLst>
              </a:tr>
            </a:tbl>
          </a:graphicData>
        </a:graphic>
      </p:graphicFrame>
      <p:sp>
        <p:nvSpPr>
          <p:cNvPr id="12" name="テキスト ボックス 11">
            <a:extLst>
              <a:ext uri="{FF2B5EF4-FFF2-40B4-BE49-F238E27FC236}">
                <a16:creationId xmlns:a16="http://schemas.microsoft.com/office/drawing/2014/main" id="{523F7528-8E41-430C-AF57-8751A98FBFEB}"/>
              </a:ext>
            </a:extLst>
          </p:cNvPr>
          <p:cNvSpPr txBox="1"/>
          <p:nvPr/>
        </p:nvSpPr>
        <p:spPr>
          <a:xfrm>
            <a:off x="7077075" y="3651687"/>
            <a:ext cx="2003424" cy="2623795"/>
          </a:xfrm>
          <a:prstGeom prst="rect">
            <a:avLst/>
          </a:prstGeom>
          <a:noFill/>
          <a:ln w="3175">
            <a:solidFill>
              <a:schemeClr val="tx1"/>
            </a:solidFill>
            <a:prstDash val="sysDot"/>
          </a:ln>
        </p:spPr>
        <p:txBody>
          <a:bodyPr wrap="square" lIns="0" rIns="0" rtlCol="0" anchor="t">
            <a:spAutoFit/>
          </a:bodyPr>
          <a:lstStyle/>
          <a:p>
            <a:pPr indent="-457200">
              <a:lnSpc>
                <a:spcPct val="150000"/>
              </a:lnSpc>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［特別部会委員］</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・角野茂樹   </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関西外国語大学名誉教授）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・松風勝代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社福</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希望の杜園長）</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・曽我部真</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裕</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京都大学大学院法学研究科教授）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・園田　寿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部会長</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甲南大学法科大学院教授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・竹内和雄   （兵庫県立大学准教授）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・八山真由子（大阪弁護士会）</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・大西</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雅美／田尻由美子</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（府立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高等学校長協会副会長</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56054" y="3273315"/>
            <a:ext cx="8912760" cy="307777"/>
          </a:xfrm>
          <a:prstGeom prst="rect">
            <a:avLst/>
          </a:prstGeom>
        </p:spPr>
        <p:txBody>
          <a:bodyPr wrap="square">
            <a:spAutoFit/>
          </a:bodyPr>
          <a:lstStyle/>
          <a:p>
            <a:pPr marL="646748" indent="-647700" algn="just"/>
            <a:r>
              <a:rPr lang="ja-JP" altLang="en-US" sz="1400" dirty="0" smtClean="0">
                <a:solidFill>
                  <a:srgbClr val="000000"/>
                </a:solidFill>
                <a:latin typeface="Meiryo UI" panose="020B0604030504040204" pitchFamily="50" charset="-128"/>
                <a:ea typeface="Meiryo UI" panose="020B0604030504040204" pitchFamily="50" charset="-128"/>
              </a:rPr>
              <a:t>＜性的搾取等の類型と対応区分　整理表＞</a:t>
            </a:r>
            <a:endParaRPr lang="en-US" altLang="ja-JP" sz="14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636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青少年</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健全育成審</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議会の提言➁</a:t>
            </a:r>
            <a:endParaRPr lang="ja-JP" altLang="en-US" sz="2800" dirty="0">
              <a:solidFill>
                <a:schemeClr val="tx1"/>
              </a:solidFill>
            </a:endParaRPr>
          </a:p>
        </p:txBody>
      </p:sp>
      <p:cxnSp>
        <p:nvCxnSpPr>
          <p:cNvPr id="18" name="直線コネクタ 17">
            <a:extLst>
              <a:ext uri="{FF2B5EF4-FFF2-40B4-BE49-F238E27FC236}">
                <a16:creationId xmlns:a16="http://schemas.microsoft.com/office/drawing/2014/main" id="{E56AEF7E-B8BC-4597-90BC-1F68F9407099}"/>
              </a:ext>
            </a:extLst>
          </p:cNvPr>
          <p:cNvCxnSpPr>
            <a:cxnSpLocks/>
          </p:cNvCxnSpPr>
          <p:nvPr/>
        </p:nvCxnSpPr>
        <p:spPr>
          <a:xfrm>
            <a:off x="0" y="6777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19199" y="774624"/>
            <a:ext cx="8705601" cy="5986254"/>
          </a:xfrm>
          <a:prstGeom prst="rect">
            <a:avLst/>
          </a:prstGeom>
          <a:solidFill>
            <a:schemeClr val="accent1">
              <a:lumMod val="20000"/>
              <a:lumOff val="80000"/>
            </a:schemeClr>
          </a:solidFill>
          <a:ln>
            <a:solidFill>
              <a:schemeClr val="accent1">
                <a:shade val="50000"/>
              </a:schemeClr>
            </a:solidFill>
          </a:ln>
        </p:spPr>
        <p:txBody>
          <a:bodyPr wrap="square">
            <a:spAutoFit/>
          </a:bodyPr>
          <a:lstStyle/>
          <a:p>
            <a:r>
              <a:rPr lang="en-US" altLang="ja-JP" sz="1600" dirty="0" smtClean="0">
                <a:solidFill>
                  <a:srgbClr val="000000"/>
                </a:solidFill>
                <a:latin typeface="Meiryo UI" panose="020B0604030504040204" pitchFamily="50" charset="-128"/>
                <a:ea typeface="Meiryo UI" panose="020B0604030504040204" pitchFamily="50" charset="-128"/>
              </a:rPr>
              <a:t>【</a:t>
            </a:r>
            <a:r>
              <a:rPr lang="ja-JP" altLang="en-US" sz="1600" dirty="0" smtClean="0">
                <a:solidFill>
                  <a:srgbClr val="000000"/>
                </a:solidFill>
                <a:latin typeface="Meiryo UI" panose="020B0604030504040204" pitchFamily="50" charset="-128"/>
                <a:ea typeface="Meiryo UI" panose="020B0604030504040204" pitchFamily="50" charset="-128"/>
              </a:rPr>
              <a:t>平成</a:t>
            </a:r>
            <a:r>
              <a:rPr lang="en-US" altLang="ja-JP" sz="1600" dirty="0" smtClean="0">
                <a:solidFill>
                  <a:srgbClr val="000000"/>
                </a:solidFill>
                <a:latin typeface="Meiryo UI" panose="020B0604030504040204" pitchFamily="50" charset="-128"/>
                <a:ea typeface="Meiryo UI" panose="020B0604030504040204" pitchFamily="50" charset="-128"/>
              </a:rPr>
              <a:t>30</a:t>
            </a:r>
            <a:r>
              <a:rPr lang="ja-JP" altLang="en-US" sz="1600" dirty="0" smtClean="0">
                <a:solidFill>
                  <a:srgbClr val="000000"/>
                </a:solidFill>
                <a:latin typeface="Meiryo UI" panose="020B0604030504040204" pitchFamily="50" charset="-128"/>
                <a:ea typeface="Meiryo UI" panose="020B0604030504040204" pitchFamily="50" charset="-128"/>
              </a:rPr>
              <a:t>年度・令和元年度　提言要旨</a:t>
            </a:r>
            <a:r>
              <a:rPr lang="en-US" altLang="ja-JP" sz="1600" dirty="0" smtClean="0">
                <a:solidFill>
                  <a:srgbClr val="000000"/>
                </a:solidFill>
                <a:latin typeface="Meiryo UI" panose="020B0604030504040204" pitchFamily="50" charset="-128"/>
                <a:ea typeface="Meiryo UI" panose="020B0604030504040204" pitchFamily="50" charset="-128"/>
              </a:rPr>
              <a:t>】</a:t>
            </a: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被害防止に向けた教育・啓発、相談機能等の充実・</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rPr>
              <a:t>　</a:t>
            </a:r>
            <a:r>
              <a:rPr lang="ja-JP" altLang="ja-JP" sz="1300" b="1" dirty="0">
                <a:latin typeface="Meiryo UI" panose="020B0604030504040204" pitchFamily="50" charset="-128"/>
                <a:ea typeface="Meiryo UI" panose="020B0604030504040204" pitchFamily="50" charset="-128"/>
              </a:rPr>
              <a:t>（平成</a:t>
            </a:r>
            <a:r>
              <a:rPr lang="en-US" altLang="ja-JP" sz="1300" b="1" dirty="0" smtClean="0">
                <a:latin typeface="Meiryo UI" panose="020B0604030504040204" pitchFamily="50" charset="-128"/>
                <a:ea typeface="Meiryo UI" panose="020B0604030504040204" pitchFamily="50" charset="-128"/>
              </a:rPr>
              <a:t>30</a:t>
            </a:r>
            <a:r>
              <a:rPr lang="ja-JP" altLang="en-US" sz="1300" b="1" dirty="0" smtClean="0">
                <a:latin typeface="Meiryo UI" panose="020B0604030504040204" pitchFamily="50" charset="-128"/>
                <a:ea typeface="Meiryo UI" panose="020B0604030504040204" pitchFamily="50" charset="-128"/>
              </a:rPr>
              <a:t>年度</a:t>
            </a:r>
            <a:r>
              <a:rPr lang="ja-JP" altLang="ja-JP" sz="1300" b="1" dirty="0" smtClean="0">
                <a:latin typeface="Meiryo UI" panose="020B0604030504040204" pitchFamily="50" charset="-128"/>
                <a:ea typeface="Meiryo UI" panose="020B0604030504040204" pitchFamily="50" charset="-128"/>
              </a:rPr>
              <a:t>提言）</a:t>
            </a:r>
            <a:endParaRPr lang="ja-JP" altLang="ja-JP" sz="1300" b="1" dirty="0">
              <a:latin typeface="Meiryo UI" panose="020B0604030504040204" pitchFamily="50" charset="-128"/>
              <a:ea typeface="Meiryo UI" panose="020B0604030504040204" pitchFamily="50" charset="-128"/>
            </a:endParaRPr>
          </a:p>
          <a:p>
            <a:r>
              <a:rPr lang="ja-JP" altLang="ja-JP" sz="1300" b="1" dirty="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青少年</a:t>
            </a:r>
            <a:r>
              <a:rPr lang="ja-JP" altLang="ja-JP" sz="1300" dirty="0">
                <a:latin typeface="Meiryo UI" panose="020B0604030504040204" pitchFamily="50" charset="-128"/>
                <a:ea typeface="Meiryo UI" panose="020B0604030504040204" pitchFamily="50" charset="-128"/>
              </a:rPr>
              <a:t>自身の情報の取捨選択能力や危険を見極める力等を高めることが必要であることから、青少年や保護者等への教育・啓発及び相談機能の一層の充実・強化に取り組むことが何より重要である。</a:t>
            </a:r>
          </a:p>
          <a:p>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ⅰ </a:t>
            </a:r>
            <a:r>
              <a:rPr lang="ja-JP" altLang="ja-JP" sz="1300" dirty="0">
                <a:latin typeface="Meiryo UI" panose="020B0604030504040204" pitchFamily="50" charset="-128"/>
                <a:ea typeface="Meiryo UI" panose="020B0604030504040204" pitchFamily="50" charset="-128"/>
              </a:rPr>
              <a:t>青少年の主体的な取組による教育・啓発の充実</a:t>
            </a:r>
          </a:p>
          <a:p>
            <a:r>
              <a:rPr lang="ja-JP" altLang="ja-JP" sz="1300" dirty="0">
                <a:latin typeface="Meiryo UI" panose="020B0604030504040204" pitchFamily="50" charset="-128"/>
                <a:ea typeface="Meiryo UI" panose="020B0604030504040204" pitchFamily="50" charset="-128"/>
              </a:rPr>
              <a:t>　　ⅱ 適切な情報提供による効果的な教育・啓発</a:t>
            </a:r>
          </a:p>
          <a:p>
            <a:r>
              <a:rPr lang="ja-JP" altLang="ja-JP" sz="1300" dirty="0">
                <a:latin typeface="Meiryo UI" panose="020B0604030504040204" pitchFamily="50" charset="-128"/>
                <a:ea typeface="Meiryo UI" panose="020B0604030504040204" pitchFamily="50" charset="-128"/>
              </a:rPr>
              <a:t>　　ⅲ インターネットに潜む危険性やフィルタリングの意義に関する保護者の知識向上</a:t>
            </a:r>
          </a:p>
          <a:p>
            <a:r>
              <a:rPr lang="ja-JP" altLang="ja-JP" sz="1300" dirty="0">
                <a:latin typeface="Meiryo UI" panose="020B0604030504040204" pitchFamily="50" charset="-128"/>
                <a:ea typeface="Meiryo UI" panose="020B0604030504040204" pitchFamily="50" charset="-128"/>
              </a:rPr>
              <a:t>　　ⅳ 相談機能等の充実・強化（相談しやすい環境づくり）</a:t>
            </a:r>
          </a:p>
          <a:p>
            <a:r>
              <a:rPr lang="ja-JP" altLang="ja-JP" sz="1300" dirty="0">
                <a:latin typeface="Meiryo UI" panose="020B0604030504040204" pitchFamily="50" charset="-128"/>
                <a:ea typeface="Meiryo UI" panose="020B0604030504040204" pitchFamily="50" charset="-128"/>
              </a:rPr>
              <a:t>　　ⅴ 事業者等との</a:t>
            </a:r>
            <a:r>
              <a:rPr lang="ja-JP" altLang="ja-JP" sz="1300" dirty="0" smtClean="0">
                <a:latin typeface="Meiryo UI" panose="020B0604030504040204" pitchFamily="50" charset="-128"/>
                <a:ea typeface="Meiryo UI" panose="020B0604030504040204" pitchFamily="50" charset="-128"/>
              </a:rPr>
              <a:t>連携</a:t>
            </a:r>
            <a:endParaRPr lang="en-US" altLang="ja-JP" sz="1300" dirty="0" smtClean="0">
              <a:latin typeface="Meiryo UI" panose="020B0604030504040204" pitchFamily="50" charset="-128"/>
              <a:ea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rPr>
              <a:t>（令和元年度提言）</a:t>
            </a:r>
            <a:endParaRPr lang="en-US" altLang="ja-JP" sz="1300" b="1"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rPr>
              <a:t>平成</a:t>
            </a:r>
            <a:r>
              <a:rPr lang="en-US" altLang="ja-JP" sz="1300" dirty="0">
                <a:latin typeface="Meiryo UI" panose="020B0604030504040204" pitchFamily="50" charset="-128"/>
                <a:ea typeface="Meiryo UI" panose="020B0604030504040204" pitchFamily="50" charset="-128"/>
              </a:rPr>
              <a:t>30</a:t>
            </a:r>
            <a:r>
              <a:rPr lang="ja-JP" altLang="ja-JP" sz="1300" dirty="0">
                <a:latin typeface="Meiryo UI" panose="020B0604030504040204" pitchFamily="50" charset="-128"/>
                <a:ea typeface="Meiryo UI" panose="020B0604030504040204" pitchFamily="50" charset="-128"/>
              </a:rPr>
              <a:t>年提言に加え、青少年がＳＮＳ上にデート援助交際等を求める書き込みをした場合に、その危険性を直接伝える新たな</a:t>
            </a:r>
            <a:r>
              <a:rPr lang="ja-JP" altLang="ja-JP" sz="1300" dirty="0" smtClean="0">
                <a:latin typeface="Meiryo UI" panose="020B0604030504040204" pitchFamily="50" charset="-128"/>
                <a:ea typeface="Meiryo UI" panose="020B0604030504040204" pitchFamily="50" charset="-128"/>
              </a:rPr>
              <a:t>仕組みを検討すべきである。</a:t>
            </a:r>
          </a:p>
          <a:p>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また、ＳＮＳ上で悪意を持って青少年に近づこうとする大人に対して直接警告を発するような取組を検討すべきである。</a:t>
            </a:r>
            <a:endParaRPr lang="en-US" altLang="ja-JP" sz="1300" dirty="0" smtClean="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p>
          <a:p>
            <a:r>
              <a:rPr lang="ja-JP" altLang="en-US" sz="1600" b="1" dirty="0">
                <a:latin typeface="Meiryo UI" panose="020B0604030504040204" pitchFamily="50" charset="-128"/>
                <a:ea typeface="Meiryo UI" panose="020B0604030504040204" pitchFamily="50" charset="-128"/>
              </a:rPr>
              <a:t>○</a:t>
            </a:r>
            <a:r>
              <a:rPr lang="ja-JP" altLang="ja-JP" sz="1600" b="1" dirty="0" smtClean="0">
                <a:latin typeface="Meiryo UI" panose="020B0604030504040204" pitchFamily="50" charset="-128"/>
                <a:ea typeface="Meiryo UI" panose="020B0604030504040204" pitchFamily="50" charset="-128"/>
              </a:rPr>
              <a:t>国</a:t>
            </a:r>
            <a:r>
              <a:rPr lang="ja-JP" altLang="ja-JP" sz="1600" b="1" dirty="0">
                <a:latin typeface="Meiryo UI" panose="020B0604030504040204" pitchFamily="50" charset="-128"/>
                <a:ea typeface="Meiryo UI" panose="020B0604030504040204" pitchFamily="50" charset="-128"/>
              </a:rPr>
              <a:t>への法改正等の</a:t>
            </a:r>
            <a:r>
              <a:rPr lang="ja-JP" altLang="ja-JP" sz="1600" b="1" dirty="0" smtClean="0">
                <a:latin typeface="Meiryo UI" panose="020B0604030504040204" pitchFamily="50" charset="-128"/>
                <a:ea typeface="Meiryo UI" panose="020B0604030504040204" pitchFamily="50" charset="-128"/>
              </a:rPr>
              <a:t>働きかけ</a:t>
            </a:r>
            <a:endParaRPr lang="en-US" altLang="ja-JP" sz="1600" b="1" dirty="0" smtClean="0">
              <a:latin typeface="Meiryo UI" panose="020B0604030504040204" pitchFamily="50" charset="-128"/>
              <a:ea typeface="Meiryo UI" panose="020B0604030504040204" pitchFamily="50" charset="-128"/>
            </a:endParaRPr>
          </a:p>
          <a:p>
            <a:r>
              <a:rPr lang="ja-JP" altLang="en-US" sz="1300" b="1" dirty="0">
                <a:latin typeface="Meiryo UI" panose="020B0604030504040204" pitchFamily="50" charset="-128"/>
                <a:ea typeface="Meiryo UI" panose="020B0604030504040204" pitchFamily="50" charset="-128"/>
              </a:rPr>
              <a:t>　</a:t>
            </a:r>
            <a:r>
              <a:rPr lang="ja-JP" altLang="ja-JP" sz="1300" b="1" dirty="0" smtClean="0">
                <a:latin typeface="Meiryo UI" panose="020B0604030504040204" pitchFamily="50" charset="-128"/>
                <a:ea typeface="Meiryo UI" panose="020B0604030504040204" pitchFamily="50" charset="-128"/>
              </a:rPr>
              <a:t>（</a:t>
            </a:r>
            <a:r>
              <a:rPr lang="ja-JP" altLang="ja-JP" sz="1300" b="1" dirty="0">
                <a:latin typeface="Meiryo UI" panose="020B0604030504040204" pitchFamily="50" charset="-128"/>
                <a:ea typeface="Meiryo UI" panose="020B0604030504040204" pitchFamily="50" charset="-128"/>
              </a:rPr>
              <a:t>平成</a:t>
            </a:r>
            <a:r>
              <a:rPr lang="en-US" altLang="ja-JP" sz="1300" b="1" dirty="0">
                <a:latin typeface="Meiryo UI" panose="020B0604030504040204" pitchFamily="50" charset="-128"/>
                <a:ea typeface="Meiryo UI" panose="020B0604030504040204" pitchFamily="50" charset="-128"/>
              </a:rPr>
              <a:t>30</a:t>
            </a:r>
            <a:r>
              <a:rPr lang="ja-JP" altLang="en-US" sz="1300" b="1" dirty="0">
                <a:latin typeface="Meiryo UI" panose="020B0604030504040204" pitchFamily="50" charset="-128"/>
                <a:ea typeface="Meiryo UI" panose="020B0604030504040204" pitchFamily="50" charset="-128"/>
              </a:rPr>
              <a:t>年度</a:t>
            </a:r>
            <a:r>
              <a:rPr lang="ja-JP" altLang="ja-JP" sz="1300" b="1" dirty="0">
                <a:latin typeface="Meiryo UI" panose="020B0604030504040204" pitchFamily="50" charset="-128"/>
                <a:ea typeface="Meiryo UI" panose="020B0604030504040204" pitchFamily="50" charset="-128"/>
              </a:rPr>
              <a:t>提言）</a:t>
            </a:r>
          </a:p>
          <a:p>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インターネット上</a:t>
            </a:r>
            <a:r>
              <a:rPr lang="ja-JP" altLang="ja-JP" sz="1300" dirty="0">
                <a:latin typeface="Meiryo UI" panose="020B0604030504040204" pitchFamily="50" charset="-128"/>
                <a:ea typeface="Meiryo UI" panose="020B0604030504040204" pitchFamily="50" charset="-128"/>
              </a:rPr>
              <a:t>の行為への規制を地域限定の条例で対応するには限界があることから、国に対し法改正等を</a:t>
            </a:r>
            <a:r>
              <a:rPr lang="ja-JP" altLang="ja-JP" sz="1300" dirty="0" smtClean="0">
                <a:latin typeface="Meiryo UI" panose="020B0604030504040204" pitchFamily="50" charset="-128"/>
                <a:ea typeface="Meiryo UI" panose="020B0604030504040204" pitchFamily="50" charset="-128"/>
              </a:rPr>
              <a:t>働きかけるべき</a:t>
            </a:r>
            <a:r>
              <a:rPr lang="ja-JP" altLang="ja-JP" sz="1300" dirty="0">
                <a:latin typeface="Meiryo UI" panose="020B0604030504040204" pitchFamily="50" charset="-128"/>
                <a:ea typeface="Meiryo UI" panose="020B0604030504040204" pitchFamily="50" charset="-128"/>
              </a:rPr>
              <a:t>である。</a:t>
            </a:r>
          </a:p>
          <a:p>
            <a:r>
              <a:rPr lang="en-US" altLang="ja-JP" sz="1300" dirty="0">
                <a:latin typeface="Meiryo UI" panose="020B0604030504040204" pitchFamily="50" charset="-128"/>
                <a:ea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rPr>
              <a:t>　ⅰ 青少年に対する性犯罪の重罰化等</a:t>
            </a:r>
          </a:p>
          <a:p>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a:t>
            </a:r>
            <a:r>
              <a:rPr lang="ja-JP" altLang="ja-JP" sz="1300" dirty="0">
                <a:latin typeface="Meiryo UI" panose="020B0604030504040204" pitchFamily="50" charset="-128"/>
                <a:ea typeface="Meiryo UI" panose="020B0604030504040204" pitchFamily="50" charset="-128"/>
              </a:rPr>
              <a:t>自画撮り被害をはじめとした性的搾取に係る要求行為に対する規制については、児童買春・児童ポルノ</a:t>
            </a:r>
            <a:r>
              <a:rPr lang="ja-JP" altLang="ja-JP" sz="1300" dirty="0" smtClean="0">
                <a:latin typeface="Meiryo UI" panose="020B0604030504040204" pitchFamily="50" charset="-128"/>
                <a:ea typeface="Meiryo UI" panose="020B0604030504040204" pitchFamily="50" charset="-128"/>
              </a:rPr>
              <a:t>禁止法</a:t>
            </a:r>
            <a:r>
              <a:rPr lang="ja-JP" altLang="en-US" sz="1300" dirty="0" smtClean="0">
                <a:latin typeface="Meiryo UI" panose="020B0604030504040204" pitchFamily="50" charset="-128"/>
                <a:ea typeface="Meiryo UI" panose="020B0604030504040204" pitchFamily="50" charset="-128"/>
              </a:rPr>
              <a:t>（</a:t>
            </a:r>
            <a:r>
              <a:rPr lang="ja-JP" altLang="ja-JP" sz="1300" dirty="0" smtClean="0">
                <a:latin typeface="Meiryo UI" panose="020B0604030504040204" pitchFamily="50" charset="-128"/>
                <a:ea typeface="Meiryo UI" panose="020B0604030504040204" pitchFamily="50" charset="-128"/>
              </a:rPr>
              <a:t>児童ポルノ</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の</a:t>
            </a:r>
            <a:r>
              <a:rPr lang="ja-JP" altLang="ja-JP" sz="1300" dirty="0">
                <a:latin typeface="Meiryo UI" panose="020B0604030504040204" pitchFamily="50" charset="-128"/>
                <a:ea typeface="Meiryo UI" panose="020B0604030504040204" pitchFamily="50" charset="-128"/>
              </a:rPr>
              <a:t>製造・提供等、児童買春ほか）と一体的に検討すべき。</a:t>
            </a:r>
          </a:p>
          <a:p>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a:t>
            </a:r>
            <a:r>
              <a:rPr lang="ja-JP" altLang="ja-JP" sz="1300" dirty="0">
                <a:latin typeface="Meiryo UI" panose="020B0604030504040204" pitchFamily="50" charset="-128"/>
                <a:ea typeface="Meiryo UI" panose="020B0604030504040204" pitchFamily="50" charset="-128"/>
              </a:rPr>
              <a:t>被害を抑止する効果を高めるため、本体行為を禁止している児童買春・児童ポルノ禁止法の重罰化を国に</a:t>
            </a:r>
            <a:r>
              <a:rPr lang="ja-JP" altLang="ja-JP" sz="1300" dirty="0" smtClean="0">
                <a:latin typeface="Meiryo UI" panose="020B0604030504040204" pitchFamily="50" charset="-128"/>
                <a:ea typeface="Meiryo UI" panose="020B0604030504040204" pitchFamily="50" charset="-128"/>
              </a:rPr>
              <a:t>求めていく</a:t>
            </a:r>
            <a:r>
              <a:rPr lang="ja-JP" altLang="ja-JP" sz="1300" dirty="0">
                <a:latin typeface="Meiryo UI" panose="020B0604030504040204" pitchFamily="50" charset="-128"/>
                <a:ea typeface="Meiryo UI" panose="020B0604030504040204" pitchFamily="50" charset="-128"/>
              </a:rPr>
              <a:t>べき。</a:t>
            </a:r>
          </a:p>
          <a:p>
            <a:r>
              <a:rPr lang="ja-JP" altLang="ja-JP" sz="1300" dirty="0">
                <a:latin typeface="Meiryo UI" panose="020B0604030504040204" pitchFamily="50" charset="-128"/>
                <a:ea typeface="Meiryo UI" panose="020B0604030504040204" pitchFamily="50" charset="-128"/>
              </a:rPr>
              <a:t>　　ⅱ フィルタリング利用の義務化</a:t>
            </a:r>
          </a:p>
          <a:p>
            <a:r>
              <a:rPr lang="ja-JP" altLang="ja-JP" sz="1300" dirty="0">
                <a:latin typeface="Meiryo UI" panose="020B0604030504040204" pitchFamily="50" charset="-128"/>
                <a:ea typeface="Meiryo UI" panose="020B0604030504040204" pitchFamily="50" charset="-128"/>
              </a:rPr>
              <a:t>　　ⅲ ＳＮＳ事業者等への</a:t>
            </a:r>
            <a:r>
              <a:rPr lang="ja-JP" altLang="ja-JP" sz="1300" dirty="0" smtClean="0">
                <a:latin typeface="Meiryo UI" panose="020B0604030504040204" pitchFamily="50" charset="-128"/>
                <a:ea typeface="Meiryo UI" panose="020B0604030504040204" pitchFamily="50" charset="-128"/>
              </a:rPr>
              <a:t>要請</a:t>
            </a:r>
            <a:endParaRPr lang="en-US" altLang="ja-JP" sz="1300" dirty="0" smtClean="0">
              <a:latin typeface="Meiryo UI" panose="020B0604030504040204" pitchFamily="50" charset="-128"/>
              <a:ea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rPr>
              <a:t>　</a:t>
            </a:r>
            <a:r>
              <a:rPr lang="ja-JP" altLang="ja-JP" sz="1300" b="1"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令和元年度</a:t>
            </a:r>
            <a:r>
              <a:rPr lang="ja-JP" altLang="ja-JP" sz="1300" b="1" dirty="0" smtClean="0">
                <a:latin typeface="Meiryo UI" panose="020B0604030504040204" pitchFamily="50" charset="-128"/>
                <a:ea typeface="Meiryo UI" panose="020B0604030504040204" pitchFamily="50" charset="-128"/>
              </a:rPr>
              <a:t>提言）</a:t>
            </a:r>
            <a:endParaRPr lang="en-US" altLang="ja-JP" sz="1300" b="1"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淫行処罰規定を含んだ性犯罪の規制は法律で行うことが相応しいことから、これを国に求めていくべきである。</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293342"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4</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7336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青少年</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健全育成審</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議会の提言③</a:t>
            </a:r>
            <a:endParaRPr lang="ja-JP" altLang="en-US" sz="2800" dirty="0">
              <a:solidFill>
                <a:schemeClr val="tx1"/>
              </a:solidFill>
            </a:endParaRPr>
          </a:p>
        </p:txBody>
      </p:sp>
      <p:cxnSp>
        <p:nvCxnSpPr>
          <p:cNvPr id="18" name="直線コネクタ 17">
            <a:extLst>
              <a:ext uri="{FF2B5EF4-FFF2-40B4-BE49-F238E27FC236}">
                <a16:creationId xmlns:a16="http://schemas.microsoft.com/office/drawing/2014/main" id="{E56AEF7E-B8BC-4597-90BC-1F68F9407099}"/>
              </a:ext>
            </a:extLst>
          </p:cNvPr>
          <p:cNvCxnSpPr>
            <a:cxnSpLocks/>
          </p:cNvCxnSpPr>
          <p:nvPr/>
        </p:nvCxnSpPr>
        <p:spPr>
          <a:xfrm>
            <a:off x="0" y="6777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09599" y="774624"/>
            <a:ext cx="8924801" cy="5986254"/>
          </a:xfrm>
          <a:prstGeom prst="rect">
            <a:avLst/>
          </a:prstGeom>
          <a:solidFill>
            <a:schemeClr val="accent1">
              <a:lumMod val="20000"/>
              <a:lumOff val="80000"/>
            </a:schemeClr>
          </a:solidFill>
          <a:ln>
            <a:solidFill>
              <a:schemeClr val="accent1">
                <a:shade val="50000"/>
              </a:schemeClr>
            </a:solidFill>
          </a:ln>
        </p:spPr>
        <p:txBody>
          <a:bodyPr wrap="square">
            <a:spAutoFit/>
          </a:bodyPr>
          <a:lstStyle/>
          <a:p>
            <a:r>
              <a:rPr lang="en-US" altLang="ja-JP" sz="1600" dirty="0" smtClean="0">
                <a:solidFill>
                  <a:srgbClr val="000000"/>
                </a:solidFill>
                <a:latin typeface="Meiryo UI" panose="020B0604030504040204" pitchFamily="50" charset="-128"/>
                <a:ea typeface="Meiryo UI" panose="020B0604030504040204" pitchFamily="50" charset="-128"/>
              </a:rPr>
              <a:t>【</a:t>
            </a:r>
            <a:r>
              <a:rPr lang="ja-JP" altLang="en-US" sz="1600" dirty="0" smtClean="0">
                <a:solidFill>
                  <a:srgbClr val="000000"/>
                </a:solidFill>
                <a:latin typeface="Meiryo UI" panose="020B0604030504040204" pitchFamily="50" charset="-128"/>
                <a:ea typeface="Meiryo UI" panose="020B0604030504040204" pitchFamily="50" charset="-128"/>
              </a:rPr>
              <a:t>平成</a:t>
            </a:r>
            <a:r>
              <a:rPr lang="en-US" altLang="ja-JP" sz="1600" dirty="0" smtClean="0">
                <a:solidFill>
                  <a:srgbClr val="000000"/>
                </a:solidFill>
                <a:latin typeface="Meiryo UI" panose="020B0604030504040204" pitchFamily="50" charset="-128"/>
                <a:ea typeface="Meiryo UI" panose="020B0604030504040204" pitchFamily="50" charset="-128"/>
              </a:rPr>
              <a:t>30</a:t>
            </a:r>
            <a:r>
              <a:rPr lang="ja-JP" altLang="en-US" sz="1600" dirty="0" smtClean="0">
                <a:solidFill>
                  <a:srgbClr val="000000"/>
                </a:solidFill>
                <a:latin typeface="Meiryo UI" panose="020B0604030504040204" pitchFamily="50" charset="-128"/>
                <a:ea typeface="Meiryo UI" panose="020B0604030504040204" pitchFamily="50" charset="-128"/>
              </a:rPr>
              <a:t>年度・令和元年度　提言要旨</a:t>
            </a:r>
            <a:r>
              <a:rPr lang="en-US" altLang="ja-JP" sz="1600" dirty="0" smtClean="0">
                <a:solidFill>
                  <a:srgbClr val="000000"/>
                </a:solidFill>
                <a:latin typeface="Meiryo UI" panose="020B0604030504040204" pitchFamily="50" charset="-128"/>
                <a:ea typeface="Meiryo UI" panose="020B0604030504040204" pitchFamily="50" charset="-128"/>
              </a:rPr>
              <a:t>】</a:t>
            </a:r>
          </a:p>
          <a:p>
            <a:r>
              <a:rPr lang="ja-JP" altLang="en-US" sz="1600" b="1" dirty="0" smtClean="0">
                <a:latin typeface="Meiryo UI" panose="020B0604030504040204" pitchFamily="50" charset="-128"/>
                <a:ea typeface="Meiryo UI" panose="020B0604030504040204" pitchFamily="50" charset="-128"/>
              </a:rPr>
              <a:t>○</a:t>
            </a:r>
            <a:r>
              <a:rPr lang="ja-JP" altLang="ja-JP" sz="1600" b="1" dirty="0" smtClean="0">
                <a:latin typeface="Meiryo UI" panose="020B0604030504040204" pitchFamily="50" charset="-128"/>
                <a:ea typeface="Meiryo UI" panose="020B0604030504040204" pitchFamily="50" charset="-128"/>
              </a:rPr>
              <a:t>条例</a:t>
            </a:r>
            <a:r>
              <a:rPr lang="ja-JP" altLang="ja-JP" sz="1600" b="1" dirty="0">
                <a:latin typeface="Meiryo UI" panose="020B0604030504040204" pitchFamily="50" charset="-128"/>
                <a:ea typeface="Meiryo UI" panose="020B0604030504040204" pitchFamily="50" charset="-128"/>
              </a:rPr>
              <a:t>による対応</a:t>
            </a:r>
            <a:endParaRPr lang="en-US" altLang="ja-JP" sz="1600" b="1" dirty="0">
              <a:latin typeface="Meiryo UI" panose="020B0604030504040204" pitchFamily="50" charset="-128"/>
              <a:ea typeface="Meiryo UI" panose="020B0604030504040204" pitchFamily="50" charset="-128"/>
            </a:endParaRPr>
          </a:p>
          <a:p>
            <a:r>
              <a:rPr lang="ja-JP" altLang="en-US" sz="1300" b="1" dirty="0">
                <a:latin typeface="Meiryo UI" panose="020B0604030504040204" pitchFamily="50" charset="-128"/>
                <a:ea typeface="Meiryo UI" panose="020B0604030504040204" pitchFamily="50" charset="-128"/>
              </a:rPr>
              <a:t>　</a:t>
            </a:r>
            <a:r>
              <a:rPr lang="ja-JP" altLang="ja-JP" sz="1300" b="1" dirty="0">
                <a:latin typeface="Meiryo UI" panose="020B0604030504040204" pitchFamily="50" charset="-128"/>
                <a:ea typeface="Meiryo UI" panose="020B0604030504040204" pitchFamily="50" charset="-128"/>
              </a:rPr>
              <a:t>（平成</a:t>
            </a:r>
            <a:r>
              <a:rPr lang="en-US" altLang="ja-JP" sz="1300" b="1" dirty="0">
                <a:latin typeface="Meiryo UI" panose="020B0604030504040204" pitchFamily="50" charset="-128"/>
                <a:ea typeface="Meiryo UI" panose="020B0604030504040204" pitchFamily="50" charset="-128"/>
              </a:rPr>
              <a:t>30</a:t>
            </a:r>
            <a:r>
              <a:rPr lang="ja-JP" altLang="en-US" sz="1300" b="1" dirty="0">
                <a:latin typeface="Meiryo UI" panose="020B0604030504040204" pitchFamily="50" charset="-128"/>
                <a:ea typeface="Meiryo UI" panose="020B0604030504040204" pitchFamily="50" charset="-128"/>
              </a:rPr>
              <a:t>年度</a:t>
            </a:r>
            <a:r>
              <a:rPr lang="ja-JP" altLang="ja-JP" sz="1300" b="1" dirty="0">
                <a:latin typeface="Meiryo UI" panose="020B0604030504040204" pitchFamily="50" charset="-128"/>
                <a:ea typeface="Meiryo UI" panose="020B0604030504040204" pitchFamily="50" charset="-128"/>
              </a:rPr>
              <a:t>提言）</a:t>
            </a:r>
          </a:p>
          <a:p>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青少年</a:t>
            </a:r>
            <a:r>
              <a:rPr lang="ja-JP" altLang="ja-JP" sz="1300" dirty="0">
                <a:latin typeface="Meiryo UI" panose="020B0604030504040204" pitchFamily="50" charset="-128"/>
                <a:ea typeface="Meiryo UI" panose="020B0604030504040204" pitchFamily="50" charset="-128"/>
              </a:rPr>
              <a:t>を性的搾取から守るため、大阪府として可能な限りの対策を講じるべきであり</a:t>
            </a:r>
            <a:r>
              <a:rPr lang="ja-JP" altLang="ja-JP" sz="1300" dirty="0" smtClean="0">
                <a:latin typeface="Meiryo UI" panose="020B0604030504040204" pitchFamily="50" charset="-128"/>
                <a:ea typeface="Meiryo UI" panose="020B0604030504040204" pitchFamily="50" charset="-128"/>
              </a:rPr>
              <a:t>、条例</a:t>
            </a:r>
            <a:r>
              <a:rPr lang="ja-JP" altLang="ja-JP" sz="1300" dirty="0">
                <a:latin typeface="Meiryo UI" panose="020B0604030504040204" pitchFamily="50" charset="-128"/>
                <a:ea typeface="Meiryo UI" panose="020B0604030504040204" pitchFamily="50" charset="-128"/>
              </a:rPr>
              <a:t>による対応</a:t>
            </a:r>
            <a:r>
              <a:rPr lang="ja-JP" altLang="ja-JP" sz="1300" dirty="0" smtClean="0">
                <a:latin typeface="Meiryo UI" panose="020B0604030504040204" pitchFamily="50" charset="-128"/>
                <a:ea typeface="Meiryo UI" panose="020B0604030504040204" pitchFamily="50" charset="-128"/>
              </a:rPr>
              <a:t>も必要</a:t>
            </a:r>
            <a:r>
              <a:rPr lang="ja-JP" altLang="ja-JP" sz="1300" dirty="0">
                <a:latin typeface="Meiryo UI" panose="020B0604030504040204" pitchFamily="50" charset="-128"/>
                <a:ea typeface="Meiryo UI" panose="020B0604030504040204" pitchFamily="50" charset="-128"/>
              </a:rPr>
              <a:t>である</a:t>
            </a:r>
            <a:r>
              <a:rPr lang="ja-JP" altLang="ja-JP"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endParaRPr lang="ja-JP" altLang="ja-JP" sz="1300" dirty="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ⅰ</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自画</a:t>
            </a:r>
            <a:r>
              <a:rPr lang="ja-JP" altLang="ja-JP" sz="1300" dirty="0">
                <a:latin typeface="Meiryo UI" panose="020B0604030504040204" pitchFamily="50" charset="-128"/>
                <a:ea typeface="Meiryo UI" panose="020B0604030504040204" pitchFamily="50" charset="-128"/>
              </a:rPr>
              <a:t>撮り被害防止のための</a:t>
            </a:r>
            <a:r>
              <a:rPr lang="ja-JP" altLang="ja-JP" sz="1300" dirty="0" smtClean="0">
                <a:latin typeface="Meiryo UI" panose="020B0604030504040204" pitchFamily="50" charset="-128"/>
                <a:ea typeface="Meiryo UI" panose="020B0604030504040204" pitchFamily="50" charset="-128"/>
              </a:rPr>
              <a:t>規制</a:t>
            </a:r>
            <a:endParaRPr lang="en-US" altLang="ja-JP" sz="1300" dirty="0" smtClean="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規制</a:t>
            </a:r>
            <a:r>
              <a:rPr lang="ja-JP" altLang="ja-JP" sz="1300" dirty="0">
                <a:latin typeface="Meiryo UI" panose="020B0604030504040204" pitchFamily="50" charset="-128"/>
                <a:ea typeface="Meiryo UI" panose="020B0604030504040204" pitchFamily="50" charset="-128"/>
              </a:rPr>
              <a:t>する行為及び</a:t>
            </a:r>
            <a:r>
              <a:rPr lang="ja-JP" altLang="ja-JP" sz="1300" dirty="0" smtClean="0">
                <a:latin typeface="Meiryo UI" panose="020B0604030504040204" pitchFamily="50" charset="-128"/>
                <a:ea typeface="Meiryo UI" panose="020B0604030504040204" pitchFamily="50" charset="-128"/>
              </a:rPr>
              <a:t>対象</a:t>
            </a:r>
            <a:endParaRPr lang="en-US" altLang="ja-JP" sz="1300" dirty="0" smtClean="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自画</a:t>
            </a:r>
            <a:r>
              <a:rPr lang="ja-JP" altLang="ja-JP" sz="1300" dirty="0" smtClean="0">
                <a:latin typeface="Meiryo UI" panose="020B0604030504040204" pitchFamily="50" charset="-128"/>
                <a:ea typeface="Meiryo UI" panose="020B0604030504040204" pitchFamily="50" charset="-128"/>
              </a:rPr>
              <a:t>撮り</a:t>
            </a:r>
            <a:r>
              <a:rPr lang="ja-JP" altLang="ja-JP" sz="1300" dirty="0">
                <a:latin typeface="Meiryo UI" panose="020B0604030504040204" pitchFamily="50" charset="-128"/>
                <a:ea typeface="Meiryo UI" panose="020B0604030504040204" pitchFamily="50" charset="-128"/>
              </a:rPr>
              <a:t>画像の要求行為については、青少年とやり取りを重ねて好意を抱かせた上で要求するなどその手口は様々である</a:t>
            </a:r>
            <a:r>
              <a:rPr lang="ja-JP" altLang="ja-JP"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一人</a:t>
            </a:r>
            <a:r>
              <a:rPr lang="ja-JP" altLang="ja-JP" sz="1300" dirty="0">
                <a:latin typeface="Meiryo UI" panose="020B0604030504040204" pitchFamily="50" charset="-128"/>
                <a:ea typeface="Meiryo UI" panose="020B0604030504040204" pitchFamily="50" charset="-128"/>
              </a:rPr>
              <a:t>でも多くの青少年を被害から守るため、要求方法の如何にかかわらず禁止すべき。</a:t>
            </a:r>
          </a:p>
          <a:p>
            <a:r>
              <a:rPr lang="ja-JP" altLang="ja-JP"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要求</a:t>
            </a:r>
            <a:r>
              <a:rPr lang="ja-JP" altLang="ja-JP" sz="1300" dirty="0">
                <a:latin typeface="Meiryo UI" panose="020B0604030504040204" pitchFamily="50" charset="-128"/>
                <a:ea typeface="Meiryo UI" panose="020B0604030504040204" pitchFamily="50" charset="-128"/>
              </a:rPr>
              <a:t>相手が交際相手や友人の場合であっても画像拡散のリスク等があることから、相手との関係を問わず何人も対象とすべき。</a:t>
            </a:r>
          </a:p>
          <a:p>
            <a:r>
              <a:rPr lang="en-US" altLang="ja-JP" sz="1300" dirty="0">
                <a:latin typeface="Meiryo UI" panose="020B0604030504040204" pitchFamily="50" charset="-128"/>
                <a:ea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a:t>
            </a:r>
            <a:r>
              <a:rPr lang="ja-JP" altLang="ja-JP" sz="1300" dirty="0">
                <a:latin typeface="Meiryo UI" panose="020B0604030504040204" pitchFamily="50" charset="-128"/>
                <a:ea typeface="Meiryo UI" panose="020B0604030504040204" pitchFamily="50" charset="-128"/>
              </a:rPr>
              <a:t>罰則に</a:t>
            </a:r>
            <a:r>
              <a:rPr lang="ja-JP" altLang="ja-JP" sz="1300" dirty="0" smtClean="0">
                <a:latin typeface="Meiryo UI" panose="020B0604030504040204" pitchFamily="50" charset="-128"/>
                <a:ea typeface="Meiryo UI" panose="020B0604030504040204" pitchFamily="50" charset="-128"/>
              </a:rPr>
              <a:t>ついて</a:t>
            </a:r>
            <a:endParaRPr lang="en-US" altLang="ja-JP" sz="1300" dirty="0" smtClean="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被害</a:t>
            </a:r>
            <a:r>
              <a:rPr lang="ja-JP" altLang="ja-JP" sz="1300" dirty="0">
                <a:latin typeface="Meiryo UI" panose="020B0604030504040204" pitchFamily="50" charset="-128"/>
                <a:ea typeface="Meiryo UI" panose="020B0604030504040204" pitchFamily="50" charset="-128"/>
              </a:rPr>
              <a:t>実態や犯罪手口を踏まえ、青少年が拒絶しているにもかかわらず要求する行為や、威迫し、欺き、困惑させて要求</a:t>
            </a:r>
            <a:r>
              <a:rPr lang="ja-JP" altLang="ja-JP" sz="1300" dirty="0" smtClean="0">
                <a:latin typeface="Meiryo UI" panose="020B0604030504040204" pitchFamily="50" charset="-128"/>
                <a:ea typeface="Meiryo UI" panose="020B0604030504040204" pitchFamily="50" charset="-128"/>
              </a:rPr>
              <a:t>する</a:t>
            </a:r>
            <a:r>
              <a:rPr lang="ja-JP" altLang="en-US" sz="1300" dirty="0" smtClean="0">
                <a:latin typeface="Meiryo UI" panose="020B0604030504040204" pitchFamily="50" charset="-128"/>
                <a:ea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行為</a:t>
            </a:r>
            <a:r>
              <a:rPr lang="ja-JP" altLang="ja-JP" sz="1300" dirty="0">
                <a:latin typeface="Meiryo UI" panose="020B0604030504040204" pitchFamily="50" charset="-128"/>
                <a:ea typeface="Meiryo UI" panose="020B0604030504040204" pitchFamily="50" charset="-128"/>
              </a:rPr>
              <a:t>、対償を供与し又はその約束をして要求する行為といった、青少年の判断能力の未熟さにつけ込む悪質性の相当程度</a:t>
            </a:r>
            <a:r>
              <a:rPr lang="ja-JP" altLang="ja-JP" sz="1300" dirty="0" smtClean="0">
                <a:latin typeface="Meiryo UI" panose="020B0604030504040204" pitchFamily="50" charset="-128"/>
                <a:ea typeface="Meiryo UI" panose="020B0604030504040204" pitchFamily="50" charset="-128"/>
              </a:rPr>
              <a:t>に</a:t>
            </a:r>
            <a:endParaRPr lang="en-US" altLang="ja-JP" sz="1300" dirty="0" smtClean="0">
              <a:latin typeface="Meiryo UI" panose="020B0604030504040204" pitchFamily="50" charset="-128"/>
              <a:ea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高い</a:t>
            </a:r>
            <a:r>
              <a:rPr lang="ja-JP" altLang="ja-JP" sz="1300" dirty="0">
                <a:latin typeface="Meiryo UI" panose="020B0604030504040204" pitchFamily="50" charset="-128"/>
                <a:ea typeface="Meiryo UI" panose="020B0604030504040204" pitchFamily="50" charset="-128"/>
              </a:rPr>
              <a:t>要求行為に限定して罰則を付すのが適当である。</a:t>
            </a:r>
          </a:p>
          <a:p>
            <a:endParaRPr lang="en-US" altLang="ja-JP" sz="1300" dirty="0" smtClean="0">
              <a:solidFill>
                <a:srgbClr val="000000"/>
              </a:solidFill>
              <a:latin typeface="Meiryo UI" panose="020B0604030504040204" pitchFamily="50" charset="-128"/>
              <a:ea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rPr>
              <a:t>　</a:t>
            </a:r>
            <a:r>
              <a:rPr lang="ja-JP" altLang="ja-JP" sz="1300" b="1"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令和</a:t>
            </a:r>
            <a:r>
              <a:rPr lang="ja-JP" altLang="en-US" sz="1300" b="1" dirty="0">
                <a:latin typeface="Meiryo UI" panose="020B0604030504040204" pitchFamily="50" charset="-128"/>
                <a:ea typeface="Meiryo UI" panose="020B0604030504040204" pitchFamily="50" charset="-128"/>
              </a:rPr>
              <a:t>元</a:t>
            </a:r>
            <a:r>
              <a:rPr lang="ja-JP" altLang="en-US" sz="1300" b="1" dirty="0" smtClean="0">
                <a:latin typeface="Meiryo UI" panose="020B0604030504040204" pitchFamily="50" charset="-128"/>
                <a:ea typeface="Meiryo UI" panose="020B0604030504040204" pitchFamily="50" charset="-128"/>
              </a:rPr>
              <a:t>年度</a:t>
            </a:r>
            <a:r>
              <a:rPr lang="ja-JP" altLang="ja-JP" sz="1300" b="1" dirty="0" smtClean="0">
                <a:latin typeface="Meiryo UI" panose="020B0604030504040204" pitchFamily="50" charset="-128"/>
                <a:ea typeface="Meiryo UI" panose="020B0604030504040204" pitchFamily="50" charset="-128"/>
              </a:rPr>
              <a:t>提言</a:t>
            </a:r>
            <a:r>
              <a:rPr lang="ja-JP" altLang="ja-JP" sz="1300" b="1" dirty="0">
                <a:latin typeface="Meiryo UI" panose="020B0604030504040204" pitchFamily="50" charset="-128"/>
                <a:ea typeface="Meiryo UI" panose="020B0604030504040204" pitchFamily="50" charset="-128"/>
              </a:rPr>
              <a:t>）</a:t>
            </a:r>
          </a:p>
          <a:p>
            <a:r>
              <a:rPr lang="en-US" altLang="ja-JP"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府</a:t>
            </a:r>
            <a:r>
              <a:rPr lang="ja-JP" altLang="ja-JP" sz="1300" dirty="0">
                <a:latin typeface="Meiryo UI" panose="020B0604030504040204" pitchFamily="50" charset="-128"/>
                <a:ea typeface="Meiryo UI" panose="020B0604030504040204" pitchFamily="50" charset="-128"/>
              </a:rPr>
              <a:t>条例第</a:t>
            </a:r>
            <a:r>
              <a:rPr lang="en-US" altLang="ja-JP" sz="1300" dirty="0">
                <a:latin typeface="Meiryo UI" panose="020B0604030504040204" pitchFamily="50" charset="-128"/>
                <a:ea typeface="Meiryo UI" panose="020B0604030504040204" pitchFamily="50" charset="-128"/>
              </a:rPr>
              <a:t>39</a:t>
            </a:r>
            <a:r>
              <a:rPr lang="ja-JP" altLang="ja-JP" sz="1300" dirty="0">
                <a:latin typeface="Meiryo UI" panose="020B0604030504040204" pitchFamily="50" charset="-128"/>
                <a:ea typeface="Meiryo UI" panose="020B0604030504040204" pitchFamily="50" charset="-128"/>
              </a:rPr>
              <a:t>条第</a:t>
            </a:r>
            <a:r>
              <a:rPr lang="en-US" altLang="ja-JP" sz="1300" dirty="0">
                <a:latin typeface="Meiryo UI" panose="020B0604030504040204" pitchFamily="50" charset="-128"/>
                <a:ea typeface="Meiryo UI" panose="020B0604030504040204" pitchFamily="50" charset="-128"/>
              </a:rPr>
              <a:t>2</a:t>
            </a:r>
            <a:r>
              <a:rPr lang="ja-JP" altLang="ja-JP" sz="1300" dirty="0">
                <a:latin typeface="Meiryo UI" panose="020B0604030504040204" pitchFamily="50" charset="-128"/>
                <a:ea typeface="Meiryo UI" panose="020B0604030504040204" pitchFamily="50" charset="-128"/>
              </a:rPr>
              <a:t>項について、構成</a:t>
            </a:r>
            <a:r>
              <a:rPr lang="ja-JP" altLang="ja-JP" sz="1300" dirty="0" smtClean="0">
                <a:latin typeface="Meiryo UI" panose="020B0604030504040204" pitchFamily="50" charset="-128"/>
                <a:ea typeface="Meiryo UI" panose="020B0604030504040204" pitchFamily="50" charset="-128"/>
              </a:rPr>
              <a:t>要件の</a:t>
            </a:r>
            <a:r>
              <a:rPr lang="ja-JP" altLang="ja-JP" sz="1300" dirty="0">
                <a:latin typeface="Meiryo UI" panose="020B0604030504040204" pitchFamily="50" charset="-128"/>
                <a:ea typeface="Meiryo UI" panose="020B0604030504040204" pitchFamily="50" charset="-128"/>
              </a:rPr>
              <a:t>明確化に留意しつつも、「淫行」についての昭和</a:t>
            </a:r>
            <a:r>
              <a:rPr lang="en-US" altLang="ja-JP" sz="1300" dirty="0">
                <a:latin typeface="Meiryo UI" panose="020B0604030504040204" pitchFamily="50" charset="-128"/>
                <a:ea typeface="Meiryo UI" panose="020B0604030504040204" pitchFamily="50" charset="-128"/>
              </a:rPr>
              <a:t>60</a:t>
            </a:r>
            <a:r>
              <a:rPr lang="ja-JP" altLang="ja-JP" sz="1300" dirty="0">
                <a:latin typeface="Meiryo UI" panose="020B0604030504040204" pitchFamily="50" charset="-128"/>
                <a:ea typeface="Meiryo UI" panose="020B0604030504040204" pitchFamily="50" charset="-128"/>
              </a:rPr>
              <a:t>年最高裁判決に準じるなど構成要件を緩和し、青少年を性的欲望の対象として扱っているような事例にまで規制の範囲を広げるべきである</a:t>
            </a:r>
            <a:r>
              <a:rPr lang="ja-JP" altLang="ja-JP"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rPr>
              <a:t>ⅰ</a:t>
            </a:r>
            <a:r>
              <a:rPr lang="ja-JP" altLang="en-US" sz="1300" dirty="0">
                <a:latin typeface="Meiryo UI" panose="020B0604030504040204" pitchFamily="50" charset="-128"/>
                <a:ea typeface="Meiryo UI" panose="020B0604030504040204" pitchFamily="50" charset="-128"/>
              </a:rPr>
              <a:t>　第</a:t>
            </a:r>
            <a:r>
              <a:rPr lang="en-US" altLang="ja-JP" sz="1300" dirty="0">
                <a:latin typeface="Meiryo UI" panose="020B0604030504040204" pitchFamily="50" charset="-128"/>
                <a:ea typeface="Meiryo UI" panose="020B0604030504040204" pitchFamily="50" charset="-128"/>
              </a:rPr>
              <a:t>39</a:t>
            </a:r>
            <a:r>
              <a:rPr lang="ja-JP" altLang="en-US" sz="1300" dirty="0">
                <a:latin typeface="Meiryo UI" panose="020B0604030504040204" pitchFamily="50" charset="-128"/>
                <a:ea typeface="Meiryo UI" panose="020B0604030504040204" pitchFamily="50" charset="-128"/>
              </a:rPr>
              <a:t>条（青少年に対する淫らな性行為及びわいせつな行為）の見直しの</a:t>
            </a:r>
            <a:r>
              <a:rPr lang="ja-JP" altLang="en-US" sz="1300" dirty="0" smtClean="0">
                <a:latin typeface="Meiryo UI" panose="020B0604030504040204" pitchFamily="50" charset="-128"/>
                <a:ea typeface="Meiryo UI" panose="020B0604030504040204" pitchFamily="50" charset="-128"/>
              </a:rPr>
              <a:t>方向性</a:t>
            </a:r>
            <a:endParaRPr lang="en-US" altLang="ja-JP" sz="1300" dirty="0" smtClean="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・規制</a:t>
            </a:r>
            <a:r>
              <a:rPr lang="ja-JP" altLang="en-US" sz="1300" dirty="0">
                <a:latin typeface="Meiryo UI" panose="020B0604030504040204" pitchFamily="50" charset="-128"/>
                <a:ea typeface="Meiryo UI" panose="020B0604030504040204" pitchFamily="50" charset="-128"/>
              </a:rPr>
              <a:t>の対象範囲</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SNS</a:t>
            </a:r>
            <a:r>
              <a:rPr lang="ja-JP" altLang="en-US" sz="1300" dirty="0">
                <a:latin typeface="Meiryo UI" panose="020B0604030504040204" pitchFamily="50" charset="-128"/>
                <a:ea typeface="Meiryo UI" panose="020B0604030504040204" pitchFamily="50" charset="-128"/>
              </a:rPr>
              <a:t>等を端緒とした性被害の実態を踏まえた要件の緩和が必要。</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青少年</a:t>
            </a:r>
            <a:r>
              <a:rPr lang="ja-JP" altLang="en-US" sz="1300" dirty="0">
                <a:latin typeface="Meiryo UI" panose="020B0604030504040204" pitchFamily="50" charset="-128"/>
                <a:ea typeface="Meiryo UI" panose="020B0604030504040204" pitchFamily="50" charset="-128"/>
              </a:rPr>
              <a:t>が拒否できない状態又は困惑状態の下で行われる性行為等は規制の対象とすべき。</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青少年側</a:t>
            </a:r>
            <a:r>
              <a:rPr lang="ja-JP" altLang="en-US" sz="1300" dirty="0">
                <a:latin typeface="Meiryo UI" panose="020B0604030504040204" pitchFamily="50" charset="-128"/>
                <a:ea typeface="Meiryo UI" panose="020B0604030504040204" pitchFamily="50" charset="-128"/>
              </a:rPr>
              <a:t>から働きかけて性行為に至っても、青少年の成長に悪影響を及ぼすおそれがある場合は、規定の対象</a:t>
            </a:r>
            <a:r>
              <a:rPr lang="ja-JP" altLang="en-US" sz="1300" dirty="0" smtClean="0">
                <a:latin typeface="Meiryo UI" panose="020B0604030504040204" pitchFamily="50" charset="-128"/>
                <a:ea typeface="Meiryo UI" panose="020B0604030504040204" pitchFamily="50" charset="-128"/>
              </a:rPr>
              <a:t>とす</a:t>
            </a:r>
            <a:r>
              <a:rPr lang="ja-JP" altLang="en-US" sz="1300" dirty="0">
                <a:latin typeface="Meiryo UI" panose="020B0604030504040204" pitchFamily="50" charset="-128"/>
                <a:ea typeface="Meiryo UI" panose="020B0604030504040204" pitchFamily="50" charset="-128"/>
              </a:rPr>
              <a:t>べきと</a:t>
            </a:r>
            <a:r>
              <a:rPr lang="ja-JP" altLang="en-US" sz="1300" dirty="0" smtClean="0">
                <a:latin typeface="Meiryo UI" panose="020B0604030504040204" pitchFamily="50" charset="-128"/>
                <a:ea typeface="Meiryo UI" panose="020B0604030504040204" pitchFamily="50" charset="-128"/>
              </a:rPr>
              <a:t>の</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意見</a:t>
            </a:r>
            <a:r>
              <a:rPr lang="ja-JP" altLang="en-US" sz="1300" dirty="0">
                <a:latin typeface="Meiryo UI" panose="020B0604030504040204" pitchFamily="50" charset="-128"/>
                <a:ea typeface="Meiryo UI" panose="020B0604030504040204" pitchFamily="50" charset="-128"/>
              </a:rPr>
              <a:t>が多数</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・構成</a:t>
            </a:r>
            <a:r>
              <a:rPr lang="ja-JP" altLang="en-US" sz="1300" dirty="0">
                <a:latin typeface="Meiryo UI" panose="020B0604030504040204" pitchFamily="50" charset="-128"/>
                <a:ea typeface="Meiryo UI" panose="020B0604030504040204" pitchFamily="50" charset="-128"/>
              </a:rPr>
              <a:t>要件</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事例</a:t>
            </a:r>
            <a:r>
              <a:rPr lang="ja-JP" altLang="en-US" sz="1300" dirty="0">
                <a:latin typeface="Meiryo UI" panose="020B0604030504040204" pitchFamily="50" charset="-128"/>
                <a:ea typeface="Meiryo UI" panose="020B0604030504040204" pitchFamily="50" charset="-128"/>
              </a:rPr>
              <a:t>が積みあがっている昭和</a:t>
            </a:r>
            <a:r>
              <a:rPr lang="en-US" altLang="ja-JP" sz="1300" dirty="0">
                <a:latin typeface="Meiryo UI" panose="020B0604030504040204" pitchFamily="50" charset="-128"/>
                <a:ea typeface="Meiryo UI" panose="020B0604030504040204" pitchFamily="50" charset="-128"/>
              </a:rPr>
              <a:t>60</a:t>
            </a:r>
            <a:r>
              <a:rPr lang="ja-JP" altLang="en-US" sz="1300" dirty="0">
                <a:latin typeface="Meiryo UI" panose="020B0604030504040204" pitchFamily="50" charset="-128"/>
                <a:ea typeface="Meiryo UI" panose="020B0604030504040204" pitchFamily="50" charset="-128"/>
              </a:rPr>
              <a:t>年最高裁判決に準じた規定とすることが考えられる。</a:t>
            </a:r>
            <a:endParaRPr lang="en-US" altLang="ja-JP" sz="13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293342"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smtClean="0">
                <a:latin typeface="Meiryo UI" panose="020B0604030504040204" pitchFamily="50" charset="-128"/>
                <a:ea typeface="Meiryo UI" panose="020B0604030504040204" pitchFamily="50" charset="-128"/>
              </a:rPr>
              <a:t>5</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3178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8352" y="2626124"/>
            <a:ext cx="8915432" cy="2950982"/>
          </a:xfrm>
          <a:prstGeom prst="rect">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Meiryo UI" panose="020B0604030504040204" pitchFamily="50" charset="-128"/>
                <a:ea typeface="Meiryo UI" panose="020B0604030504040204" pitchFamily="50" charset="-128"/>
              </a:rPr>
              <a:t>■ターゲティング啓発</a:t>
            </a:r>
            <a:r>
              <a:rPr lang="en-US" altLang="ja-JP" b="1" dirty="0">
                <a:solidFill>
                  <a:schemeClr val="tx1"/>
                </a:solidFill>
                <a:latin typeface="Meiryo UI" panose="020B0604030504040204" pitchFamily="50" charset="-128"/>
                <a:ea typeface="Meiryo UI" panose="020B0604030504040204" pitchFamily="50" charset="-128"/>
              </a:rPr>
              <a:t>【R2</a:t>
            </a:r>
            <a:r>
              <a:rPr lang="ja-JP" altLang="en-US" b="1" dirty="0">
                <a:solidFill>
                  <a:schemeClr val="tx1"/>
                </a:solidFill>
                <a:latin typeface="Meiryo UI" panose="020B0604030504040204" pitchFamily="50" charset="-128"/>
                <a:ea typeface="Meiryo UI" panose="020B0604030504040204" pitchFamily="50" charset="-128"/>
              </a:rPr>
              <a:t>年度新規</a:t>
            </a:r>
            <a:r>
              <a:rPr lang="en-US" altLang="ja-JP" b="1" dirty="0">
                <a:solidFill>
                  <a:schemeClr val="tx1"/>
                </a:solidFill>
                <a:latin typeface="Meiryo UI" panose="020B0604030504040204" pitchFamily="50" charset="-128"/>
                <a:ea typeface="Meiryo UI" panose="020B0604030504040204" pitchFamily="50" charset="-128"/>
              </a:rPr>
              <a:t>】</a:t>
            </a:r>
            <a:endParaRPr lang="ja-JP" altLang="en-US"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 ＳＮＳ</a:t>
            </a:r>
            <a:r>
              <a:rPr lang="ja-JP" altLang="en-US" sz="1600" dirty="0" smtClean="0">
                <a:solidFill>
                  <a:schemeClr val="tx1"/>
                </a:solidFill>
                <a:latin typeface="Meiryo UI" panose="020B0604030504040204" pitchFamily="50" charset="-128"/>
                <a:ea typeface="Meiryo UI" panose="020B0604030504040204" pitchFamily="50" charset="-128"/>
              </a:rPr>
              <a:t>等で</a:t>
            </a:r>
            <a:r>
              <a:rPr lang="ja-JP" altLang="en-US" sz="1600" dirty="0">
                <a:solidFill>
                  <a:schemeClr val="tx1"/>
                </a:solidFill>
                <a:latin typeface="Meiryo UI" panose="020B0604030504040204" pitchFamily="50" charset="-128"/>
                <a:ea typeface="Meiryo UI" panose="020B0604030504040204" pitchFamily="50" charset="-128"/>
              </a:rPr>
              <a:t>特定のキーワード（援助交際・パパ活等</a:t>
            </a:r>
            <a:r>
              <a:rPr lang="ja-JP" altLang="en-US" sz="1600" dirty="0" smtClean="0">
                <a:solidFill>
                  <a:schemeClr val="tx1"/>
                </a:solidFill>
                <a:latin typeface="Meiryo UI" panose="020B0604030504040204" pitchFamily="50" charset="-128"/>
                <a:ea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rPr>
              <a:t>検索したり</a:t>
            </a:r>
            <a:r>
              <a:rPr lang="ja-JP" altLang="en-US" sz="1600" dirty="0" smtClean="0">
                <a:solidFill>
                  <a:schemeClr val="tx1"/>
                </a:solidFill>
                <a:latin typeface="Meiryo UI" panose="020B0604030504040204" pitchFamily="50" charset="-128"/>
                <a:ea typeface="Meiryo UI" panose="020B0604030504040204" pitchFamily="50" charset="-128"/>
              </a:rPr>
              <a:t>書き込んだり</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した</a:t>
            </a:r>
            <a:r>
              <a:rPr lang="ja-JP" altLang="en-US" sz="1600" dirty="0">
                <a:solidFill>
                  <a:schemeClr val="tx1"/>
                </a:solidFill>
                <a:latin typeface="Meiryo UI" panose="020B0604030504040204" pitchFamily="50" charset="-128"/>
                <a:ea typeface="Meiryo UI" panose="020B0604030504040204" pitchFamily="50" charset="-128"/>
              </a:rPr>
              <a:t>場合に、注意や警告の画像等を自動的に</a:t>
            </a:r>
            <a:r>
              <a:rPr lang="ja-JP" altLang="en-US" sz="1600" dirty="0" smtClean="0">
                <a:solidFill>
                  <a:schemeClr val="tx1"/>
                </a:solidFill>
                <a:latin typeface="Meiryo UI" panose="020B0604030504040204" pitchFamily="50" charset="-128"/>
                <a:ea typeface="Meiryo UI" panose="020B0604030504040204" pitchFamily="50" charset="-128"/>
              </a:rPr>
              <a:t>当該者の</a:t>
            </a:r>
            <a:r>
              <a:rPr lang="ja-JP" altLang="en-US" sz="1600" dirty="0">
                <a:solidFill>
                  <a:schemeClr val="tx1"/>
                </a:solidFill>
                <a:latin typeface="Meiryo UI" panose="020B0604030504040204" pitchFamily="50" charset="-128"/>
                <a:ea typeface="Meiryo UI" panose="020B0604030504040204" pitchFamily="50" charset="-128"/>
              </a:rPr>
              <a:t>閲覧している</a:t>
            </a:r>
            <a:r>
              <a:rPr lang="en-US" altLang="ja-JP" sz="1600" dirty="0">
                <a:solidFill>
                  <a:schemeClr val="tx1"/>
                </a:solidFill>
                <a:latin typeface="Meiryo UI" panose="020B0604030504040204" pitchFamily="50" charset="-128"/>
                <a:ea typeface="Meiryo UI" panose="020B0604030504040204" pitchFamily="50" charset="-128"/>
              </a:rPr>
              <a:t>SNS</a:t>
            </a:r>
            <a:r>
              <a:rPr lang="ja-JP" altLang="en-US" sz="1600" dirty="0">
                <a:solidFill>
                  <a:schemeClr val="tx1"/>
                </a:solidFill>
                <a:latin typeface="Meiryo UI" panose="020B0604030504040204" pitchFamily="50" charset="-128"/>
                <a:ea typeface="Meiryo UI" panose="020B0604030504040204" pitchFamily="50" charset="-128"/>
              </a:rPr>
              <a:t>等に発信</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■おおさかＳＮＳ</a:t>
            </a:r>
            <a:r>
              <a:rPr lang="ja-JP" altLang="en-US" sz="1600" dirty="0">
                <a:solidFill>
                  <a:schemeClr val="tx1"/>
                </a:solidFill>
                <a:latin typeface="Meiryo UI" panose="020B0604030504040204" pitchFamily="50" charset="-128"/>
                <a:ea typeface="Meiryo UI" panose="020B0604030504040204" pitchFamily="50" charset="-128"/>
              </a:rPr>
              <a:t>子ども安心サイトの</a:t>
            </a:r>
            <a:r>
              <a:rPr lang="ja-JP" altLang="en-US" sz="1600" dirty="0" smtClean="0">
                <a:solidFill>
                  <a:schemeClr val="tx1"/>
                </a:solidFill>
                <a:latin typeface="Meiryo UI" panose="020B0604030504040204" pitchFamily="50" charset="-128"/>
                <a:ea typeface="Meiryo UI" panose="020B0604030504040204" pitchFamily="50" charset="-128"/>
              </a:rPr>
              <a:t>開設</a:t>
            </a:r>
            <a:r>
              <a:rPr lang="en-US" altLang="ja-JP" sz="1600" dirty="0" smtClean="0">
                <a:solidFill>
                  <a:schemeClr val="tx1"/>
                </a:solidFill>
                <a:latin typeface="Meiryo UI" panose="020B0604030504040204" pitchFamily="50" charset="-128"/>
                <a:ea typeface="Meiryo UI" panose="020B0604030504040204" pitchFamily="50" charset="-128"/>
              </a:rPr>
              <a:t>【R</a:t>
            </a:r>
            <a:r>
              <a:rPr lang="ja-JP" altLang="en-US" sz="1600" dirty="0" smtClean="0">
                <a:solidFill>
                  <a:schemeClr val="tx1"/>
                </a:solidFill>
                <a:latin typeface="Meiryo UI" panose="020B0604030504040204" pitchFamily="50" charset="-128"/>
                <a:ea typeface="Meiryo UI" panose="020B0604030504040204" pitchFamily="50" charset="-128"/>
              </a:rPr>
              <a:t>１年度新規</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・ＳＮＳ上での危険を回避する力を身に付けるためのスマホ対応の子ども向け啓発</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サイト</a:t>
            </a:r>
          </a:p>
          <a:p>
            <a:r>
              <a:rPr lang="ja-JP" altLang="en-US" sz="1600" dirty="0">
                <a:solidFill>
                  <a:schemeClr val="tx1"/>
                </a:solidFill>
                <a:latin typeface="Meiryo UI" panose="020B0604030504040204" pitchFamily="50" charset="-128"/>
                <a:ea typeface="Meiryo UI" panose="020B0604030504040204" pitchFamily="50" charset="-128"/>
              </a:rPr>
              <a:t>　・ネットリテラシーテスト、トラブル回避動画集、相談先一覧、保護者等</a:t>
            </a:r>
            <a:r>
              <a:rPr lang="ja-JP" altLang="en-US" sz="1600" dirty="0" smtClean="0">
                <a:solidFill>
                  <a:schemeClr val="tx1"/>
                </a:solidFill>
                <a:latin typeface="Meiryo UI" panose="020B0604030504040204" pitchFamily="50" charset="-128"/>
                <a:ea typeface="Meiryo UI" panose="020B0604030504040204" pitchFamily="50" charset="-128"/>
              </a:rPr>
              <a:t>大人向けメニュー</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家庭でのルールづくり等</a:t>
            </a:r>
            <a:r>
              <a:rPr lang="en-US" altLang="ja-JP" sz="1600" dirty="0">
                <a:solidFill>
                  <a:schemeClr val="tx1"/>
                </a:solidFill>
                <a:latin typeface="Meiryo UI" panose="020B0604030504040204" pitchFamily="50" charset="-128"/>
                <a:ea typeface="Meiryo UI" panose="020B0604030504040204" pitchFamily="50" charset="-128"/>
              </a:rPr>
              <a:t>)</a:t>
            </a: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206871" y="3501382"/>
            <a:ext cx="2296737" cy="2709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ターゲティング啓発の表示イメージ⇒</a:t>
            </a:r>
            <a:endParaRPr lang="en-US" altLang="ja-JP" sz="1000" dirty="0">
              <a:solidFill>
                <a:schemeClr val="tx1"/>
              </a:solidFill>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DA9C57D1-DD89-4A64-A0AC-E62CC928980A}"/>
              </a:ext>
            </a:extLst>
          </p:cNvPr>
          <p:cNvCxnSpPr>
            <a:cxnSpLocks/>
          </p:cNvCxnSpPr>
          <p:nvPr/>
        </p:nvCxnSpPr>
        <p:spPr>
          <a:xfrm>
            <a:off x="0" y="574817"/>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3"/>
          <a:stretch>
            <a:fillRect/>
          </a:stretch>
        </p:blipFill>
        <p:spPr>
          <a:xfrm>
            <a:off x="7048400" y="3163142"/>
            <a:ext cx="2095600" cy="2204772"/>
          </a:xfrm>
          <a:prstGeom prst="rect">
            <a:avLst/>
          </a:prstGeom>
        </p:spPr>
      </p:pic>
      <p:sp>
        <p:nvSpPr>
          <p:cNvPr id="10" name="角丸四角形 9">
            <a:extLst>
              <a:ext uri="{FF2B5EF4-FFF2-40B4-BE49-F238E27FC236}">
                <a16:creationId xmlns:a16="http://schemas.microsoft.com/office/drawing/2014/main" id="{6A10EBB6-D8CF-4980-957E-6C586228AD6D}"/>
              </a:ext>
            </a:extLst>
          </p:cNvPr>
          <p:cNvSpPr/>
          <p:nvPr/>
        </p:nvSpPr>
        <p:spPr>
          <a:xfrm>
            <a:off x="38352" y="2244692"/>
            <a:ext cx="7465256" cy="354224"/>
          </a:xfrm>
          <a:prstGeom prst="roundRect">
            <a:avLst/>
          </a:prstGeom>
          <a:solidFill>
            <a:srgbClr val="002060"/>
          </a:solidFill>
          <a:ln w="9525"/>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800" b="1" dirty="0">
                <a:solidFill>
                  <a:schemeClr val="bg1"/>
                </a:solidFill>
                <a:latin typeface="Meiryo UI" panose="020B0604030504040204" pitchFamily="50" charset="-128"/>
                <a:ea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rPr>
              <a:t>ＳＮＳ等インターネットを活用した啓発　</a:t>
            </a:r>
            <a:r>
              <a:rPr lang="ja-JP" altLang="en-US" sz="1600" b="1" dirty="0">
                <a:solidFill>
                  <a:schemeClr val="bg1"/>
                </a:solidFill>
                <a:latin typeface="Meiryo UI" panose="020B0604030504040204" pitchFamily="50" charset="-128"/>
                <a:ea typeface="Meiryo UI" panose="020B0604030504040204" pitchFamily="50" charset="-128"/>
              </a:rPr>
              <a:t>～ネット上の問題にはネットで対応～</a:t>
            </a:r>
          </a:p>
        </p:txBody>
      </p:sp>
      <p:sp>
        <p:nvSpPr>
          <p:cNvPr id="19" name="テキスト ボックス 18"/>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９</a:t>
            </a:r>
          </a:p>
        </p:txBody>
      </p:sp>
      <p:sp>
        <p:nvSpPr>
          <p:cNvPr id="20" name="タイトル 1"/>
          <p:cNvSpPr txBox="1">
            <a:spLocks/>
          </p:cNvSpPr>
          <p:nvPr/>
        </p:nvSpPr>
        <p:spPr>
          <a:xfrm>
            <a:off x="0" y="0"/>
            <a:ext cx="9144000" cy="51193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府の取組（教育啓発</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endParaRPr lang="ja-JP" altLang="en-US" sz="2400" b="1"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8255906" y="76562"/>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6</a:t>
            </a:r>
            <a:endParaRPr kumimoji="1" lang="ja-JP" altLang="en-US"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9643E29A-C45F-4271-AB65-C8062E09BB18}"/>
              </a:ext>
            </a:extLst>
          </p:cNvPr>
          <p:cNvSpPr/>
          <p:nvPr/>
        </p:nvSpPr>
        <p:spPr>
          <a:xfrm>
            <a:off x="0" y="722076"/>
            <a:ext cx="8840869" cy="11610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●教育啓発については以下の３本柱で取り組む。</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（１）</a:t>
            </a:r>
            <a:r>
              <a:rPr lang="en-US" altLang="ja-JP" dirty="0" smtClean="0">
                <a:solidFill>
                  <a:schemeClr val="tx1"/>
                </a:solidFill>
                <a:latin typeface="Meiryo UI" panose="020B0604030504040204" pitchFamily="50" charset="-128"/>
                <a:ea typeface="Meiryo UI" panose="020B0604030504040204" pitchFamily="50" charset="-128"/>
              </a:rPr>
              <a:t>SNS</a:t>
            </a:r>
            <a:r>
              <a:rPr lang="ja-JP" altLang="en-US" dirty="0" smtClean="0">
                <a:solidFill>
                  <a:schemeClr val="tx1"/>
                </a:solidFill>
                <a:latin typeface="Meiryo UI" panose="020B0604030504040204" pitchFamily="50" charset="-128"/>
                <a:ea typeface="Meiryo UI" panose="020B0604030504040204" pitchFamily="50" charset="-128"/>
              </a:rPr>
              <a:t>等インターネットを活用した啓発</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   （２）学校や学年単位の教育</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   （３）青少年や保護者等へ広く周知</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54991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BD01CE0F-6670-43A3-B249-78FA6E82D6B7}"/>
              </a:ext>
            </a:extLst>
          </p:cNvPr>
          <p:cNvSpPr/>
          <p:nvPr/>
        </p:nvSpPr>
        <p:spPr>
          <a:xfrm>
            <a:off x="128157" y="1081008"/>
            <a:ext cx="8732508" cy="3788723"/>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■スマホ・ＳＮＳ安全</a:t>
            </a:r>
            <a:r>
              <a:rPr lang="ja-JP" altLang="en-US" sz="1600" b="1" dirty="0" smtClean="0">
                <a:solidFill>
                  <a:schemeClr val="tx1"/>
                </a:solidFill>
                <a:latin typeface="Meiryo UI" panose="020B0604030504040204" pitchFamily="50" charset="-128"/>
                <a:ea typeface="Meiryo UI" panose="020B0604030504040204" pitchFamily="50" charset="-128"/>
              </a:rPr>
              <a:t>教室</a:t>
            </a:r>
            <a:r>
              <a:rPr lang="en-US" altLang="ja-JP" sz="1600" b="1" dirty="0">
                <a:solidFill>
                  <a:schemeClr val="tx1"/>
                </a:solidFill>
                <a:latin typeface="Meiryo UI" panose="020B0604030504040204" pitchFamily="50" charset="-128"/>
                <a:ea typeface="Meiryo UI" panose="020B0604030504040204" pitchFamily="50" charset="-128"/>
              </a:rPr>
              <a:t>【R2</a:t>
            </a:r>
            <a:r>
              <a:rPr lang="ja-JP" altLang="en-US" sz="1600" b="1" dirty="0" smtClean="0">
                <a:solidFill>
                  <a:schemeClr val="tx1"/>
                </a:solidFill>
                <a:latin typeface="Meiryo UI" panose="020B0604030504040204" pitchFamily="50" charset="-128"/>
                <a:ea typeface="Meiryo UI" panose="020B0604030504040204" pitchFamily="50" charset="-128"/>
              </a:rPr>
              <a:t>年度拡充</a:t>
            </a:r>
            <a:r>
              <a:rPr lang="en-US" altLang="ja-JP"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a:p>
            <a:pPr lvl="0"/>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・ネットトラブルの低年齢化に対応するため、府警本部サイバー犯罪対策課と連携し、主に小学生を対象に年齢</a:t>
            </a:r>
            <a:r>
              <a:rPr lang="ja-JP" altLang="en-US" sz="1400" dirty="0" smtClean="0">
                <a:solidFill>
                  <a:prstClr val="black"/>
                </a:solidFill>
                <a:latin typeface="Meiryo UI" panose="020B0604030504040204" pitchFamily="50" charset="-128"/>
                <a:ea typeface="Meiryo UI" panose="020B0604030504040204" pitchFamily="50" charset="-128"/>
              </a:rPr>
              <a:t>の近い</a:t>
            </a:r>
            <a:endParaRPr lang="en-US" altLang="ja-JP" sz="1400" dirty="0">
              <a:solidFill>
                <a:prstClr val="black"/>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大学生</a:t>
            </a:r>
            <a:r>
              <a:rPr lang="ja-JP" altLang="en-US" sz="1400" dirty="0">
                <a:solidFill>
                  <a:prstClr val="black"/>
                </a:solidFill>
                <a:latin typeface="Meiryo UI" panose="020B0604030504040204" pitchFamily="50" charset="-128"/>
                <a:ea typeface="Meiryo UI" panose="020B0604030504040204" pitchFamily="50" charset="-128"/>
              </a:rPr>
              <a:t>（防犯ボランティア）が講師と</a:t>
            </a:r>
            <a:r>
              <a:rPr lang="ja-JP" altLang="en-US" sz="1400" dirty="0" smtClean="0">
                <a:solidFill>
                  <a:prstClr val="black"/>
                </a:solidFill>
                <a:latin typeface="Meiryo UI" panose="020B0604030504040204" pitchFamily="50" charset="-128"/>
                <a:ea typeface="Meiryo UI" panose="020B0604030504040204" pitchFamily="50" charset="-128"/>
              </a:rPr>
              <a:t>なる出張</a:t>
            </a:r>
            <a:r>
              <a:rPr lang="ja-JP" altLang="en-US" sz="1400" dirty="0">
                <a:solidFill>
                  <a:prstClr val="black"/>
                </a:solidFill>
                <a:latin typeface="Meiryo UI" panose="020B0604030504040204" pitchFamily="50" charset="-128"/>
                <a:ea typeface="Meiryo UI" panose="020B0604030504040204" pitchFamily="50" charset="-128"/>
              </a:rPr>
              <a:t>講座</a:t>
            </a:r>
            <a:r>
              <a:rPr lang="ja-JP" altLang="en-US" sz="1400" dirty="0" smtClean="0">
                <a:solidFill>
                  <a:prstClr val="black"/>
                </a:solidFill>
                <a:latin typeface="Meiryo UI" panose="020B0604030504040204" pitchFamily="50" charset="-128"/>
                <a:ea typeface="Meiryo UI" panose="020B0604030504040204" pitchFamily="50" charset="-128"/>
              </a:rPr>
              <a:t>を実施（</a:t>
            </a:r>
            <a:r>
              <a:rPr lang="en-US" altLang="ja-JP" sz="1400" dirty="0" smtClean="0">
                <a:solidFill>
                  <a:prstClr val="black"/>
                </a:solidFill>
                <a:latin typeface="Meiryo UI" panose="020B0604030504040204" pitchFamily="50" charset="-128"/>
                <a:ea typeface="Meiryo UI" panose="020B0604030504040204" pitchFamily="50" charset="-128"/>
              </a:rPr>
              <a:t>R</a:t>
            </a:r>
            <a:r>
              <a:rPr lang="ja-JP" altLang="en-US" sz="1400" dirty="0" smtClean="0">
                <a:solidFill>
                  <a:prstClr val="black"/>
                </a:solidFill>
                <a:latin typeface="Meiryo UI" panose="020B0604030504040204" pitchFamily="50" charset="-128"/>
                <a:ea typeface="Meiryo UI" panose="020B0604030504040204" pitchFamily="50" charset="-128"/>
              </a:rPr>
              <a:t>１年度（実績）５０回）</a:t>
            </a:r>
            <a:endParaRPr lang="en-US" altLang="ja-JP" sz="1400" dirty="0" smtClean="0">
              <a:solidFill>
                <a:prstClr val="black"/>
              </a:solidFill>
              <a:latin typeface="Meiryo UI" panose="020B0604030504040204" pitchFamily="50" charset="-128"/>
              <a:ea typeface="Meiryo UI" panose="020B0604030504040204" pitchFamily="50" charset="-128"/>
            </a:endParaRPr>
          </a:p>
          <a:p>
            <a:pPr lvl="0"/>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・携帯電話事業者等と連携し、児童・生徒や保護者、教員等に対し、スマホに潜む危険性やその対処方法等</a:t>
            </a:r>
            <a:r>
              <a:rPr lang="ja-JP" altLang="en-US" sz="1400" dirty="0" smtClean="0">
                <a:solidFill>
                  <a:schemeClr val="tx1"/>
                </a:solidFill>
                <a:latin typeface="Meiryo UI" panose="020B0604030504040204" pitchFamily="50" charset="-128"/>
                <a:ea typeface="Meiryo UI" panose="020B0604030504040204" pitchFamily="50" charset="-128"/>
              </a:rPr>
              <a:t>についての</a:t>
            </a:r>
            <a:endParaRPr lang="en-US" altLang="ja-JP" sz="1400" dirty="0" smtClean="0">
              <a:solidFill>
                <a:schemeClr val="tx1"/>
              </a:solidFill>
              <a:latin typeface="Meiryo UI" panose="020B0604030504040204" pitchFamily="50" charset="-128"/>
              <a:ea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出張講座を実施（</a:t>
            </a:r>
            <a:r>
              <a:rPr lang="en-US" altLang="ja-JP" sz="1400" dirty="0">
                <a:solidFill>
                  <a:schemeClr val="tx1"/>
                </a:solidFill>
                <a:latin typeface="Meiryo UI" panose="020B0604030504040204" pitchFamily="50" charset="-128"/>
                <a:ea typeface="Meiryo UI" panose="020B0604030504040204" pitchFamily="50" charset="-128"/>
              </a:rPr>
              <a:t>R</a:t>
            </a:r>
            <a:r>
              <a:rPr lang="ja-JP" altLang="en-US" sz="1400" dirty="0" smtClean="0">
                <a:solidFill>
                  <a:schemeClr val="tx1"/>
                </a:solidFill>
                <a:latin typeface="Meiryo UI" panose="020B0604030504040204" pitchFamily="50" charset="-128"/>
                <a:ea typeface="Meiryo UI" panose="020B0604030504040204" pitchFamily="50" charset="-128"/>
              </a:rPr>
              <a:t>１年度（実績）４１回）</a:t>
            </a:r>
            <a:endParaRPr lang="ja-JP" altLang="en-US"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■ＯＳＡＫＡスマホサミット</a:t>
            </a:r>
          </a:p>
          <a:p>
            <a:pPr lvl="0"/>
            <a:r>
              <a:rPr lang="ja-JP" altLang="en-US" sz="1400" dirty="0">
                <a:solidFill>
                  <a:prstClr val="black"/>
                </a:solidFill>
                <a:latin typeface="Meiryo UI" panose="020B0604030504040204" pitchFamily="50" charset="-128"/>
                <a:ea typeface="Meiryo UI" panose="020B0604030504040204" pitchFamily="50" charset="-128"/>
              </a:rPr>
              <a:t>　・スマホの適切な使用方法等を青少年自らが考え、発表するイベント。ワークショップで議論を重ねた上で、年</a:t>
            </a:r>
            <a:r>
              <a:rPr lang="en-US" altLang="ja-JP" sz="1400" dirty="0">
                <a:solidFill>
                  <a:prstClr val="black"/>
                </a:solidFill>
                <a:latin typeface="Meiryo UI" panose="020B0604030504040204" pitchFamily="50" charset="-128"/>
                <a:ea typeface="Meiryo UI" panose="020B0604030504040204" pitchFamily="50" charset="-128"/>
              </a:rPr>
              <a:t>1</a:t>
            </a:r>
            <a:r>
              <a:rPr lang="ja-JP" altLang="en-US" sz="1400" dirty="0">
                <a:solidFill>
                  <a:prstClr val="black"/>
                </a:solidFill>
                <a:latin typeface="Meiryo UI" panose="020B0604030504040204" pitchFamily="50" charset="-128"/>
                <a:ea typeface="Meiryo UI" panose="020B0604030504040204" pitchFamily="50" charset="-128"/>
              </a:rPr>
              <a:t>回発表</a:t>
            </a:r>
            <a:endParaRPr lang="en-US" altLang="ja-JP" sz="1400" dirty="0">
              <a:solidFill>
                <a:prstClr val="black"/>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rPr>
              <a:t>R</a:t>
            </a:r>
            <a:r>
              <a:rPr lang="ja-JP" altLang="en-US" sz="1400" dirty="0" smtClean="0">
                <a:solidFill>
                  <a:prstClr val="black"/>
                </a:solidFill>
                <a:latin typeface="Meiryo UI" panose="020B0604030504040204" pitchFamily="50" charset="-128"/>
                <a:ea typeface="Meiryo UI" panose="020B0604030504040204" pitchFamily="50" charset="-128"/>
              </a:rPr>
              <a:t>１年度（実績）小中高</a:t>
            </a:r>
            <a:r>
              <a:rPr lang="en-US" altLang="ja-JP" sz="1400" dirty="0">
                <a:solidFill>
                  <a:prstClr val="black"/>
                </a:solidFill>
                <a:latin typeface="Meiryo UI" panose="020B0604030504040204" pitchFamily="50" charset="-128"/>
                <a:ea typeface="Meiryo UI" panose="020B0604030504040204" pitchFamily="50" charset="-128"/>
              </a:rPr>
              <a:t>15</a:t>
            </a:r>
            <a:r>
              <a:rPr lang="ja-JP" altLang="en-US" sz="1400" dirty="0">
                <a:solidFill>
                  <a:prstClr val="black"/>
                </a:solidFill>
                <a:latin typeface="Meiryo UI" panose="020B0604030504040204" pitchFamily="50" charset="-128"/>
                <a:ea typeface="Meiryo UI" panose="020B0604030504040204" pitchFamily="50" charset="-128"/>
              </a:rPr>
              <a:t>校が参加</a:t>
            </a:r>
            <a:r>
              <a:rPr lang="ja-JP" altLang="en-US" sz="1400" dirty="0" smtClean="0">
                <a:solidFill>
                  <a:prstClr val="black"/>
                </a:solidFill>
                <a:latin typeface="Meiryo UI" panose="020B0604030504040204" pitchFamily="50" charset="-128"/>
                <a:ea typeface="Meiryo UI" panose="020B0604030504040204" pitchFamily="50" charset="-128"/>
              </a:rPr>
              <a:t>。来場者３００人）</a:t>
            </a:r>
            <a:endParaRPr lang="ja-JP" altLang="en-US" sz="1400" dirty="0">
              <a:solidFill>
                <a:prstClr val="black"/>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■事例・教材集</a:t>
            </a:r>
            <a:r>
              <a:rPr lang="ja-JP" altLang="en-US" sz="1400" dirty="0">
                <a:solidFill>
                  <a:schemeClr val="tx1"/>
                </a:solidFill>
                <a:latin typeface="Meiryo UI" panose="020B0604030504040204" pitchFamily="50" charset="-128"/>
                <a:ea typeface="Meiryo UI" panose="020B0604030504040204" pitchFamily="50" charset="-128"/>
              </a:rPr>
              <a:t>を作成し、府内全ての小・中・高等学校、支援学校等へ配布</a:t>
            </a:r>
          </a:p>
          <a:p>
            <a:r>
              <a:rPr lang="ja-JP" altLang="en-US" sz="1400" dirty="0">
                <a:solidFill>
                  <a:schemeClr val="tx1"/>
                </a:solidFill>
                <a:latin typeface="Meiryo UI" panose="020B0604030504040204" pitchFamily="50" charset="-128"/>
                <a:ea typeface="Meiryo UI" panose="020B0604030504040204" pitchFamily="50" charset="-128"/>
              </a:rPr>
              <a:t>　・上記のスマホ・ＳＮＳ安全教室の教材の一部や性被害等の現状・危険性を分かりやすく</a:t>
            </a:r>
            <a:r>
              <a:rPr lang="ja-JP" altLang="en-US" sz="1400" dirty="0" smtClean="0">
                <a:solidFill>
                  <a:schemeClr val="tx1"/>
                </a:solidFill>
                <a:latin typeface="Meiryo UI" panose="020B0604030504040204" pitchFamily="50" charset="-128"/>
                <a:ea typeface="Meiryo UI" panose="020B0604030504040204" pitchFamily="50" charset="-128"/>
              </a:rPr>
              <a:t>伝える教材</a:t>
            </a:r>
            <a:r>
              <a:rPr lang="ja-JP" altLang="en-US" sz="1400" dirty="0">
                <a:solidFill>
                  <a:schemeClr val="tx1"/>
                </a:solidFill>
                <a:latin typeface="Meiryo UI" panose="020B0604030504040204" pitchFamily="50" charset="-128"/>
                <a:ea typeface="Meiryo UI" panose="020B0604030504040204" pitchFamily="50" charset="-128"/>
              </a:rPr>
              <a:t>等を</a:t>
            </a:r>
            <a:r>
              <a:rPr lang="ja-JP" altLang="en-US" sz="1400" dirty="0" smtClean="0">
                <a:solidFill>
                  <a:schemeClr val="tx1"/>
                </a:solidFill>
                <a:latin typeface="Meiryo UI" panose="020B0604030504040204" pitchFamily="50" charset="-128"/>
                <a:ea typeface="Meiryo UI" panose="020B0604030504040204" pitchFamily="50" charset="-128"/>
              </a:rPr>
              <a:t>収録</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■非行防止・犯罪被害防止教室</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・少年サポートセンター（府・府警）が小学</a:t>
            </a:r>
            <a:r>
              <a:rPr lang="en-US" altLang="ja-JP" sz="1400" dirty="0">
                <a:solidFill>
                  <a:schemeClr val="tx1"/>
                </a:solidFill>
                <a:latin typeface="Meiryo UI" panose="020B0604030504040204" pitchFamily="50" charset="-128"/>
                <a:ea typeface="Meiryo UI" panose="020B0604030504040204" pitchFamily="50" charset="-128"/>
              </a:rPr>
              <a:t>5</a:t>
            </a:r>
            <a:r>
              <a:rPr lang="ja-JP" altLang="en-US" sz="1400" dirty="0">
                <a:solidFill>
                  <a:schemeClr val="tx1"/>
                </a:solidFill>
                <a:latin typeface="Meiryo UI" panose="020B0604030504040204" pitchFamily="50" charset="-128"/>
                <a:ea typeface="Meiryo UI" panose="020B0604030504040204" pitchFamily="50" charset="-128"/>
              </a:rPr>
              <a:t>年生を対象に実施している</a:t>
            </a:r>
            <a:r>
              <a:rPr lang="ja-JP" altLang="en-US" sz="1400" dirty="0" smtClean="0">
                <a:solidFill>
                  <a:schemeClr val="tx1"/>
                </a:solidFill>
                <a:latin typeface="Meiryo UI" panose="020B0604030504040204" pitchFamily="50" charset="-128"/>
                <a:ea typeface="Meiryo UI" panose="020B0604030504040204" pitchFamily="50" charset="-128"/>
              </a:rPr>
              <a:t>本教室に</a:t>
            </a:r>
            <a:r>
              <a:rPr lang="ja-JP" altLang="en-US" sz="1400" dirty="0">
                <a:solidFill>
                  <a:schemeClr val="tx1"/>
                </a:solidFill>
                <a:latin typeface="Meiryo UI" panose="020B0604030504040204" pitchFamily="50" charset="-128"/>
                <a:ea typeface="Meiryo UI" panose="020B0604030504040204" pitchFamily="50" charset="-128"/>
              </a:rPr>
              <a:t>おいて、スマホ利用時の安全対策等</a:t>
            </a:r>
            <a:r>
              <a:rPr lang="ja-JP" altLang="en-US" sz="1400" dirty="0" smtClean="0">
                <a:solidFill>
                  <a:schemeClr val="tx1"/>
                </a:solidFill>
                <a:latin typeface="Meiryo UI" panose="020B0604030504040204" pitchFamily="50" charset="-128"/>
                <a:ea typeface="Meiryo UI" panose="020B0604030504040204" pitchFamily="50" charset="-128"/>
              </a:rPr>
              <a:t>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ついて</a:t>
            </a:r>
            <a:r>
              <a:rPr lang="ja-JP" altLang="en-US" sz="1400" dirty="0">
                <a:solidFill>
                  <a:schemeClr val="tx1"/>
                </a:solidFill>
                <a:latin typeface="Meiryo UI" panose="020B0604030504040204" pitchFamily="50" charset="-128"/>
                <a:ea typeface="Meiryo UI" panose="020B0604030504040204" pitchFamily="50" charset="-128"/>
              </a:rPr>
              <a:t>も教育（</a:t>
            </a:r>
            <a:r>
              <a:rPr lang="en-US" altLang="ja-JP" sz="1400" dirty="0">
                <a:solidFill>
                  <a:schemeClr val="tx1"/>
                </a:solidFill>
                <a:latin typeface="Meiryo UI" panose="020B0604030504040204" pitchFamily="50" charset="-128"/>
                <a:ea typeface="Meiryo UI" panose="020B0604030504040204" pitchFamily="50" charset="-128"/>
              </a:rPr>
              <a:t>R1</a:t>
            </a:r>
            <a:r>
              <a:rPr lang="ja-JP" altLang="en-US" sz="1400" dirty="0">
                <a:solidFill>
                  <a:schemeClr val="tx1"/>
                </a:solidFill>
                <a:latin typeface="Meiryo UI" panose="020B0604030504040204" pitchFamily="50" charset="-128"/>
                <a:ea typeface="Meiryo UI" panose="020B0604030504040204" pitchFamily="50" charset="-128"/>
              </a:rPr>
              <a:t>年度（実績）</a:t>
            </a:r>
            <a:r>
              <a:rPr lang="en-US" altLang="ja-JP" sz="1400" dirty="0">
                <a:solidFill>
                  <a:schemeClr val="tx1"/>
                </a:solidFill>
                <a:latin typeface="Meiryo UI" panose="020B0604030504040204" pitchFamily="50" charset="-128"/>
                <a:ea typeface="Meiryo UI" panose="020B0604030504040204" pitchFamily="50" charset="-128"/>
              </a:rPr>
              <a:t>1,000</a:t>
            </a:r>
            <a:r>
              <a:rPr lang="ja-JP" altLang="en-US" sz="1400" dirty="0">
                <a:solidFill>
                  <a:schemeClr val="tx1"/>
                </a:solidFill>
                <a:latin typeface="Meiryo UI" panose="020B0604030504040204" pitchFamily="50" charset="-128"/>
                <a:ea typeface="Meiryo UI" panose="020B0604030504040204" pitchFamily="50" charset="-128"/>
              </a:rPr>
              <a:t>校中</a:t>
            </a:r>
            <a:r>
              <a:rPr lang="en-US" altLang="ja-JP" sz="1400" dirty="0">
                <a:solidFill>
                  <a:schemeClr val="tx1"/>
                </a:solidFill>
                <a:latin typeface="Meiryo UI" panose="020B0604030504040204" pitchFamily="50" charset="-128"/>
                <a:ea typeface="Meiryo UI" panose="020B0604030504040204" pitchFamily="50" charset="-128"/>
              </a:rPr>
              <a:t>900</a:t>
            </a:r>
            <a:r>
              <a:rPr lang="ja-JP" altLang="en-US" sz="1400" dirty="0">
                <a:solidFill>
                  <a:schemeClr val="tx1"/>
                </a:solidFill>
                <a:latin typeface="Meiryo UI" panose="020B0604030504040204" pitchFamily="50" charset="-128"/>
                <a:ea typeface="Meiryo UI" panose="020B0604030504040204" pitchFamily="50" charset="-128"/>
              </a:rPr>
              <a:t>校で</a:t>
            </a:r>
            <a:r>
              <a:rPr lang="ja-JP" altLang="en-US" sz="1400" dirty="0" smtClean="0">
                <a:solidFill>
                  <a:schemeClr val="tx1"/>
                </a:solidFill>
                <a:latin typeface="Meiryo UI" panose="020B0604030504040204" pitchFamily="50" charset="-128"/>
                <a:ea typeface="Meiryo UI" panose="020B0604030504040204" pitchFamily="50" charset="-128"/>
              </a:rPr>
              <a:t>実施／うち自画撮り被害について教育している実績</a:t>
            </a:r>
            <a:r>
              <a:rPr lang="en-US" altLang="ja-JP" sz="1400" dirty="0" smtClean="0">
                <a:solidFill>
                  <a:schemeClr val="tx1"/>
                </a:solidFill>
                <a:latin typeface="Meiryo UI" panose="020B0604030504040204" pitchFamily="50" charset="-128"/>
                <a:ea typeface="Meiryo UI" panose="020B0604030504040204" pitchFamily="50" charset="-128"/>
              </a:rPr>
              <a:t>663</a:t>
            </a:r>
            <a:r>
              <a:rPr lang="ja-JP" altLang="en-US" sz="1400" dirty="0" smtClean="0">
                <a:solidFill>
                  <a:schemeClr val="tx1"/>
                </a:solidFill>
                <a:latin typeface="Meiryo UI" panose="020B0604030504040204" pitchFamily="50" charset="-128"/>
                <a:ea typeface="Meiryo UI" panose="020B0604030504040204" pitchFamily="50" charset="-128"/>
              </a:rPr>
              <a:t>校で</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実施）</a:t>
            </a:r>
            <a:endParaRPr lang="ja-JP" altLang="en-US" sz="1400" dirty="0">
              <a:solidFill>
                <a:schemeClr val="tx1"/>
              </a:solidFill>
              <a:latin typeface="Meiryo UI" panose="020B0604030504040204" pitchFamily="50" charset="-128"/>
              <a:ea typeface="Meiryo UI" panose="020B0604030504040204" pitchFamily="50" charset="-128"/>
            </a:endParaRPr>
          </a:p>
          <a:p>
            <a:endParaRPr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DA9C57D1-DD89-4A64-A0AC-E62CC928980A}"/>
              </a:ext>
            </a:extLst>
          </p:cNvPr>
          <p:cNvCxnSpPr>
            <a:cxnSpLocks/>
          </p:cNvCxnSpPr>
          <p:nvPr/>
        </p:nvCxnSpPr>
        <p:spPr>
          <a:xfrm>
            <a:off x="0" y="57481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349F43A2-4BE0-4EDE-AF29-765DC25A6851}"/>
              </a:ext>
            </a:extLst>
          </p:cNvPr>
          <p:cNvSpPr/>
          <p:nvPr/>
        </p:nvSpPr>
        <p:spPr>
          <a:xfrm>
            <a:off x="205746" y="5375923"/>
            <a:ext cx="8732508" cy="1193690"/>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rPr>
              <a:t>■子どもと大人が考える被害防止のためのフォーラム</a:t>
            </a:r>
            <a:r>
              <a:rPr lang="en-US" altLang="ja-JP" sz="1400" b="1" dirty="0">
                <a:solidFill>
                  <a:schemeClr val="tx1"/>
                </a:solidFill>
                <a:latin typeface="Meiryo UI" panose="020B0604030504040204" pitchFamily="50" charset="-128"/>
                <a:ea typeface="Meiryo UI" panose="020B0604030504040204" pitchFamily="50" charset="-128"/>
              </a:rPr>
              <a:t>【R</a:t>
            </a:r>
            <a:r>
              <a:rPr lang="ja-JP" altLang="en-US" sz="1400" b="1" dirty="0">
                <a:solidFill>
                  <a:schemeClr val="tx1"/>
                </a:solidFill>
                <a:latin typeface="Meiryo UI" panose="020B0604030504040204" pitchFamily="50" charset="-128"/>
                <a:ea typeface="Meiryo UI" panose="020B0604030504040204" pitchFamily="50" charset="-128"/>
              </a:rPr>
              <a:t>２年度新規</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SNS</a:t>
            </a:r>
            <a:r>
              <a:rPr lang="ja-JP" altLang="en-US" sz="1400" dirty="0">
                <a:solidFill>
                  <a:schemeClr val="tx1"/>
                </a:solidFill>
                <a:latin typeface="Meiryo UI" panose="020B0604030504040204" pitchFamily="50" charset="-128"/>
                <a:ea typeface="Meiryo UI" panose="020B0604030504040204" pitchFamily="50" charset="-128"/>
              </a:rPr>
              <a:t>等の利用実態や被害事例を青少年と保護者等で共有し、被害防止対策等について考えるためのフォーラムを開催</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■啓発キャンペーン（</a:t>
            </a:r>
            <a:r>
              <a:rPr lang="en-US" altLang="ja-JP" sz="1400" dirty="0">
                <a:solidFill>
                  <a:schemeClr val="tx1"/>
                </a:solidFill>
                <a:latin typeface="Meiryo UI" panose="020B0604030504040204" pitchFamily="50" charset="-128"/>
                <a:ea typeface="Meiryo UI" panose="020B0604030504040204" pitchFamily="50" charset="-128"/>
              </a:rPr>
              <a:t>7</a:t>
            </a:r>
            <a:r>
              <a:rPr lang="ja-JP" altLang="en-US" sz="1400" dirty="0">
                <a:solidFill>
                  <a:schemeClr val="tx1"/>
                </a:solidFill>
                <a:latin typeface="Meiryo UI" panose="020B0604030504040204" pitchFamily="50" charset="-128"/>
                <a:ea typeface="Meiryo UI" panose="020B0604030504040204" pitchFamily="50" charset="-128"/>
              </a:rPr>
              <a:t>月の少年非行・被害防止啓発キャンペーン等）などによる周知・啓発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■青少年に関わる者への指導要請　</a:t>
            </a:r>
          </a:p>
        </p:txBody>
      </p:sp>
      <p:sp>
        <p:nvSpPr>
          <p:cNvPr id="15" name="角丸四角形 9">
            <a:extLst>
              <a:ext uri="{FF2B5EF4-FFF2-40B4-BE49-F238E27FC236}">
                <a16:creationId xmlns:a16="http://schemas.microsoft.com/office/drawing/2014/main" id="{8500E3E4-42B9-4A95-B78B-AFC4D3E37A7D}"/>
              </a:ext>
            </a:extLst>
          </p:cNvPr>
          <p:cNvSpPr/>
          <p:nvPr/>
        </p:nvSpPr>
        <p:spPr>
          <a:xfrm>
            <a:off x="100021" y="743114"/>
            <a:ext cx="6686981" cy="381433"/>
          </a:xfrm>
          <a:prstGeom prst="roundRect">
            <a:avLst/>
          </a:prstGeom>
          <a:solidFill>
            <a:srgbClr val="002060"/>
          </a:solidFill>
          <a:ln w="9525"/>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800" b="1" dirty="0">
                <a:solidFill>
                  <a:schemeClr val="bg1"/>
                </a:solidFill>
                <a:latin typeface="Meiryo UI" panose="020B0604030504040204" pitchFamily="50" charset="-128"/>
                <a:ea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rPr>
              <a:t>学校や学年単位の教育</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rPr>
              <a:t>～青少年自らが共に考える～</a:t>
            </a:r>
          </a:p>
        </p:txBody>
      </p:sp>
      <p:sp>
        <p:nvSpPr>
          <p:cNvPr id="17" name="角丸四角形 9">
            <a:extLst>
              <a:ext uri="{FF2B5EF4-FFF2-40B4-BE49-F238E27FC236}">
                <a16:creationId xmlns:a16="http://schemas.microsoft.com/office/drawing/2014/main" id="{EE590EE5-B6AB-4251-8E62-CCC161559911}"/>
              </a:ext>
            </a:extLst>
          </p:cNvPr>
          <p:cNvSpPr/>
          <p:nvPr/>
        </p:nvSpPr>
        <p:spPr>
          <a:xfrm>
            <a:off x="205746" y="5024366"/>
            <a:ext cx="6686981" cy="381433"/>
          </a:xfrm>
          <a:prstGeom prst="roundRect">
            <a:avLst/>
          </a:prstGeom>
          <a:solidFill>
            <a:srgbClr val="002060"/>
          </a:solidFill>
          <a:ln w="9525"/>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800" b="1" dirty="0">
                <a:solidFill>
                  <a:schemeClr val="bg1"/>
                </a:solidFill>
                <a:latin typeface="Meiryo UI" panose="020B0604030504040204" pitchFamily="50" charset="-128"/>
                <a:ea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rPr>
              <a:t>青少年や保護者等へ広く周知　</a:t>
            </a:r>
            <a:r>
              <a:rPr lang="ja-JP" altLang="en-US" sz="1600" b="1" dirty="0">
                <a:solidFill>
                  <a:schemeClr val="bg1"/>
                </a:solidFill>
                <a:latin typeface="Meiryo UI" panose="020B0604030504040204" pitchFamily="50" charset="-128"/>
                <a:ea typeface="Meiryo UI" panose="020B0604030504040204" pitchFamily="50" charset="-128"/>
              </a:rPr>
              <a:t>～みんなで青少年を守る～</a:t>
            </a:r>
          </a:p>
        </p:txBody>
      </p:sp>
      <p:sp>
        <p:nvSpPr>
          <p:cNvPr id="19" name="テキスト ボックス 18"/>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９</a:t>
            </a:r>
          </a:p>
        </p:txBody>
      </p:sp>
      <p:sp>
        <p:nvSpPr>
          <p:cNvPr id="20" name="タイトル 1"/>
          <p:cNvSpPr txBox="1">
            <a:spLocks/>
          </p:cNvSpPr>
          <p:nvPr/>
        </p:nvSpPr>
        <p:spPr>
          <a:xfrm>
            <a:off x="0" y="0"/>
            <a:ext cx="9144000" cy="51193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府の取組（教育啓発の</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取組➁）</a:t>
            </a:r>
            <a:endParaRPr lang="ja-JP" altLang="en-US" sz="2400" b="1"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8255906" y="76562"/>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7</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7865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線コネクタ 13">
            <a:extLst>
              <a:ext uri="{FF2B5EF4-FFF2-40B4-BE49-F238E27FC236}">
                <a16:creationId xmlns:a16="http://schemas.microsoft.com/office/drawing/2014/main" id="{DA9C57D1-DD89-4A64-A0AC-E62CC928980A}"/>
              </a:ext>
            </a:extLst>
          </p:cNvPr>
          <p:cNvCxnSpPr>
            <a:cxnSpLocks/>
          </p:cNvCxnSpPr>
          <p:nvPr/>
        </p:nvCxnSpPr>
        <p:spPr>
          <a:xfrm>
            <a:off x="0" y="57481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９</a:t>
            </a:r>
          </a:p>
        </p:txBody>
      </p:sp>
      <p:sp>
        <p:nvSpPr>
          <p:cNvPr id="20" name="タイトル 1"/>
          <p:cNvSpPr txBox="1">
            <a:spLocks/>
          </p:cNvSpPr>
          <p:nvPr/>
        </p:nvSpPr>
        <p:spPr>
          <a:xfrm>
            <a:off x="0" y="0"/>
            <a:ext cx="9144000" cy="51193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府の取組（国への要望）</a:t>
            </a:r>
            <a:endParaRPr lang="ja-JP" altLang="en-US" sz="2400" b="1"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8255906" y="76562"/>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en-US" altLang="ja-JP" dirty="0" smtClean="0">
                <a:latin typeface="Meiryo UI" panose="020B0604030504040204" pitchFamily="50" charset="-128"/>
                <a:ea typeface="Meiryo UI" panose="020B0604030504040204" pitchFamily="50" charset="-128"/>
              </a:rPr>
              <a:t>8</a:t>
            </a:r>
            <a:endParaRPr kumimoji="1" lang="ja-JP" altLang="en-US"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9643E29A-C45F-4271-AB65-C8062E09BB18}"/>
              </a:ext>
            </a:extLst>
          </p:cNvPr>
          <p:cNvSpPr/>
          <p:nvPr/>
        </p:nvSpPr>
        <p:spPr>
          <a:xfrm>
            <a:off x="0" y="722076"/>
            <a:ext cx="8840869" cy="389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●府</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要望（最重点項目）や全国知事会、近畿ブロック知事会において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要望</a:t>
            </a:r>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0" y="1440607"/>
            <a:ext cx="9144000" cy="51193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条例改正①</a:t>
            </a:r>
            <a:r>
              <a:rPr lang="ja-JP" altLang="ja-JP" sz="2400" b="1" dirty="0">
                <a:solidFill>
                  <a:schemeClr val="tx1"/>
                </a:solidFill>
                <a:latin typeface="Meiryo UI" panose="020B0604030504040204" pitchFamily="50" charset="-128"/>
                <a:ea typeface="Meiryo UI" panose="020B0604030504040204" pitchFamily="50" charset="-128"/>
              </a:rPr>
              <a:t>自画撮り被害防止のための</a:t>
            </a:r>
            <a:r>
              <a:rPr lang="ja-JP" altLang="ja-JP" sz="2400" b="1" dirty="0" smtClean="0">
                <a:solidFill>
                  <a:schemeClr val="tx1"/>
                </a:solidFill>
                <a:latin typeface="Meiryo UI" panose="020B0604030504040204" pitchFamily="50" charset="-128"/>
                <a:ea typeface="Meiryo UI" panose="020B0604030504040204" pitchFamily="50" charset="-128"/>
              </a:rPr>
              <a:t>規制</a:t>
            </a:r>
            <a:endParaRPr lang="ja-JP" altLang="en-US" sz="24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9643E29A-C45F-4271-AB65-C8062E09BB18}"/>
              </a:ext>
            </a:extLst>
          </p:cNvPr>
          <p:cNvSpPr/>
          <p:nvPr/>
        </p:nvSpPr>
        <p:spPr>
          <a:xfrm>
            <a:off x="0" y="2086433"/>
            <a:ext cx="8840869" cy="389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青少年</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に対し児童ポルノを要求する行為を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禁止</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H31.4.1</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施行。罰則は、同年</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145003" y="2610084"/>
            <a:ext cx="8810150" cy="2747729"/>
          </a:xfrm>
          <a:prstGeom prst="rect">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青少年健全育成条例</a:t>
            </a:r>
            <a:r>
              <a:rPr lang="en-US" altLang="ja-JP" sz="1400" dirty="0" smtClean="0">
                <a:latin typeface="Meiryo UI" panose="020B0604030504040204" pitchFamily="50" charset="-128"/>
                <a:ea typeface="Meiryo UI" panose="020B0604030504040204" pitchFamily="50" charset="-128"/>
              </a:rPr>
              <a:t>】</a:t>
            </a:r>
          </a:p>
          <a:p>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第四十二条の二　何人も、青少年に対し、当該青少年に係る児童ポルノ等</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児童買春・児童ポルノ禁止法第二条第三項に規定する児童ポルノ及び同項各号のいずれかに掲げる姿態を視覚により認識することができる方法により描写した情報を記録した電磁的記録その他の記録をいう。</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の提供を求めて</a:t>
            </a:r>
            <a:r>
              <a:rPr lang="ja-JP" altLang="en-US" sz="1400" dirty="0">
                <a:latin typeface="Meiryo UI" panose="020B0604030504040204" pitchFamily="50" charset="-128"/>
                <a:ea typeface="Meiryo UI" panose="020B0604030504040204" pitchFamily="50" charset="-128"/>
              </a:rPr>
              <a:t>はならない</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第五十六条　次の各号のいずれかに該当する者は、三十万円以下の罰金に処する。</a:t>
            </a:r>
          </a:p>
          <a:p>
            <a:r>
              <a:rPr lang="ja-JP" altLang="en-US" sz="1400" dirty="0" smtClean="0">
                <a:latin typeface="Meiryo UI" panose="020B0604030504040204" pitchFamily="50" charset="-128"/>
                <a:ea typeface="Meiryo UI" panose="020B0604030504040204" pitchFamily="50" charset="-128"/>
              </a:rPr>
              <a:t>一、二</a:t>
            </a:r>
            <a:r>
              <a:rPr lang="ja-JP" altLang="en-US" sz="1400" dirty="0">
                <a:latin typeface="Meiryo UI" panose="020B0604030504040204" pitchFamily="50" charset="-128"/>
                <a:ea typeface="Meiryo UI" panose="020B0604030504040204" pitchFamily="50" charset="-128"/>
              </a:rPr>
              <a:t>　略</a:t>
            </a:r>
          </a:p>
          <a:p>
            <a:r>
              <a:rPr lang="ja-JP" altLang="en-US" sz="1400" dirty="0" smtClean="0">
                <a:latin typeface="Meiryo UI" panose="020B0604030504040204" pitchFamily="50" charset="-128"/>
                <a:ea typeface="Meiryo UI" panose="020B0604030504040204" pitchFamily="50" charset="-128"/>
              </a:rPr>
              <a:t>三</a:t>
            </a:r>
            <a:r>
              <a:rPr lang="ja-JP" altLang="en-US" sz="1400" dirty="0">
                <a:latin typeface="Meiryo UI" panose="020B0604030504040204" pitchFamily="50" charset="-128"/>
                <a:ea typeface="Meiryo UI" panose="020B0604030504040204" pitchFamily="50" charset="-128"/>
              </a:rPr>
              <a:t>　第四十二条の二の規定に違反した者であって、次のいずれかに該当するもの</a:t>
            </a:r>
          </a:p>
          <a:p>
            <a:r>
              <a:rPr lang="ja-JP" altLang="en-US" sz="1400" dirty="0">
                <a:latin typeface="Meiryo UI" panose="020B0604030504040204" pitchFamily="50" charset="-128"/>
                <a:ea typeface="Meiryo UI" panose="020B0604030504040204" pitchFamily="50" charset="-128"/>
              </a:rPr>
              <a:t>　　イ　当該青少年に拒まれたにもかかわらず、当該提供を求めた者</a:t>
            </a:r>
          </a:p>
          <a:p>
            <a:r>
              <a:rPr lang="ja-JP" altLang="en-US" sz="1400" dirty="0">
                <a:latin typeface="Meiryo UI" panose="020B0604030504040204" pitchFamily="50" charset="-128"/>
                <a:ea typeface="Meiryo UI" panose="020B0604030504040204" pitchFamily="50" charset="-128"/>
              </a:rPr>
              <a:t>　　ロ　当該青少年を威迫し、欺き、若しくは困惑させ、又は当該青少年に対し、対償を供与し、若しくはその供与の約束をする方法により、当該提供</a:t>
            </a:r>
            <a:r>
              <a:rPr lang="ja-JP" altLang="en-US" sz="1400" dirty="0" smtClean="0">
                <a:latin typeface="Meiryo UI" panose="020B0604030504040204" pitchFamily="50" charset="-128"/>
                <a:ea typeface="Meiryo UI" panose="020B0604030504040204" pitchFamily="50" charset="-128"/>
              </a:rPr>
              <a:t>を求めた者</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151768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3232</TotalTime>
  <Words>3641</Words>
  <Application>Microsoft Office PowerPoint</Application>
  <PresentationFormat>画面に合わせる (4:3)</PresentationFormat>
  <Paragraphs>329</Paragraphs>
  <Slides>10</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10</vt:i4>
      </vt:variant>
    </vt:vector>
  </HeadingPairs>
  <TitlesOfParts>
    <vt:vector size="20" baseType="lpstr">
      <vt:lpstr>Meiryo UI</vt:lpstr>
      <vt:lpstr>ＭＳ 明朝</vt:lpstr>
      <vt:lpstr>游ゴシック</vt:lpstr>
      <vt:lpstr>游ゴシック Light</vt:lpstr>
      <vt:lpstr>Arial</vt:lpstr>
      <vt:lpstr>Calibri</vt:lpstr>
      <vt:lpstr>Calibri Light</vt:lpstr>
      <vt:lpstr>Century</vt:lpstr>
      <vt:lpstr>Times New Roman</vt:lpstr>
      <vt:lpstr>Office テーマ</vt:lpstr>
      <vt:lpstr>平成30年度及び令和元年度青少年健全育成審議会提言 ～コミュニティサイト等に起因した青少年の性的搾取等への対応～ 及び府の取組について</vt:lpstr>
      <vt:lpstr>　1.　SNS等に起因した性被害の現状①</vt:lpstr>
      <vt:lpstr>　1.　SNS等に起因した性被害の現状②</vt:lpstr>
      <vt:lpstr>　２.　青少年健全育成審議会の提言①</vt:lpstr>
      <vt:lpstr>　２.　青少年健全育成審議会の提言➁</vt:lpstr>
      <vt:lpstr>　２.　青少年健全育成審議会の提言③</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SNS等に起因した青少年の性的搾取等の現状</dc:title>
  <dc:creator/>
  <cp:revision>283</cp:revision>
  <cp:lastPrinted>2020-07-30T02:42:05Z</cp:lastPrinted>
  <dcterms:created xsi:type="dcterms:W3CDTF">2020-01-27T20:17:15Z</dcterms:created>
  <dcterms:modified xsi:type="dcterms:W3CDTF">2020-08-18T04:48:39Z</dcterms:modified>
</cp:coreProperties>
</file>