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309" r:id="rId2"/>
    <p:sldId id="326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3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70C0"/>
    <a:srgbClr val="B6917A"/>
    <a:srgbClr val="F1D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4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05DE2-3A8C-4351-AD5E-C7B92235F3D5}" type="datetimeFigureOut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C70CB-CA16-4537-B10E-989DAC171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670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1DC2-39CE-45F0-A744-39FA3C968745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42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3DD1-418E-42F0-A445-F95D2A897FF8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0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4B04-5A04-413A-9CCD-E454F349BA7F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40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BE52-6A1D-42A5-B487-416A91A78F78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8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AF93-8587-4767-807E-2EC9E74A22B2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8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2768-AC96-4DB9-96CF-A4597AAEFE89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2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B14-E772-481F-BDAE-095B4785FAA2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96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FA6F2-B92C-499C-B1DB-B6187C5C3C7D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40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3C80-0345-41E1-B743-78B3F5F0F01F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58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2F0-E567-48B9-AEEB-45C80250C56C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88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09C95-A7C9-48C2-A9C7-D3386239BBF6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2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73631-BA68-4FE3-BC7B-4D01A8CD8FBD}" type="datetime1">
              <a:rPr kumimoji="1" lang="ja-JP" altLang="en-US" smtClean="0"/>
              <a:t>2022/4/20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66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xt.go.jp/content/20200911-mxt_jogai01-000009772_13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xt.go.jp/content/20200911-mxt_jogai01-000009772_1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A3CCEC0-5279-4D46-B9F9-83438DBACC4A}"/>
              </a:ext>
            </a:extLst>
          </p:cNvPr>
          <p:cNvGrpSpPr/>
          <p:nvPr/>
        </p:nvGrpSpPr>
        <p:grpSpPr>
          <a:xfrm>
            <a:off x="132927" y="848440"/>
            <a:ext cx="8878146" cy="1879999"/>
            <a:chOff x="132927" y="571817"/>
            <a:chExt cx="8878146" cy="1879999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2103C994-690E-4260-816C-094C9FF9A533}"/>
                </a:ext>
              </a:extLst>
            </p:cNvPr>
            <p:cNvSpPr/>
            <p:nvPr/>
          </p:nvSpPr>
          <p:spPr>
            <a:xfrm>
              <a:off x="132927" y="744071"/>
              <a:ext cx="8878146" cy="1707745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本好事例における、一人一台端末の活用の特徴をまとめてください。</a:t>
              </a: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132927" y="571817"/>
              <a:ext cx="8878146" cy="557397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好事例を紹介するタイトルをご記入ください。</a:t>
              </a:r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3272692" y="2942328"/>
            <a:ext cx="5663316" cy="372409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単元名：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　 容：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詳細な説明をお願いします。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好事例につながる箇所を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太字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にしてください。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学校名：</a:t>
            </a:r>
            <a:endParaRPr kumimoji="1"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5259D7C-85F5-4544-B666-20FF47A8064D}"/>
              </a:ext>
            </a:extLst>
          </p:cNvPr>
          <p:cNvGrpSpPr/>
          <p:nvPr/>
        </p:nvGrpSpPr>
        <p:grpSpPr>
          <a:xfrm>
            <a:off x="132927" y="2899174"/>
            <a:ext cx="2941964" cy="1819835"/>
            <a:chOff x="286871" y="1635416"/>
            <a:chExt cx="2788023" cy="1819835"/>
          </a:xfrm>
        </p:grpSpPr>
        <p:sp>
          <p:nvSpPr>
            <p:cNvPr id="64" name="正方形/長方形 63"/>
            <p:cNvSpPr/>
            <p:nvPr/>
          </p:nvSpPr>
          <p:spPr>
            <a:xfrm>
              <a:off x="460836" y="2314501"/>
              <a:ext cx="24400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写真など，様子がわかるもの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ja-JP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写真などの枚数は指定ありません。</a:t>
              </a:r>
              <a:endPara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C98AFE40-F889-4C60-849B-7BBC624589B0}"/>
                </a:ext>
              </a:extLst>
            </p:cNvPr>
            <p:cNvSpPr/>
            <p:nvPr/>
          </p:nvSpPr>
          <p:spPr>
            <a:xfrm>
              <a:off x="286871" y="1635416"/>
              <a:ext cx="2788023" cy="18198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59590964-3B1B-4670-BEB2-67E976BCC3E5}"/>
              </a:ext>
            </a:extLst>
          </p:cNvPr>
          <p:cNvGrpSpPr/>
          <p:nvPr/>
        </p:nvGrpSpPr>
        <p:grpSpPr>
          <a:xfrm>
            <a:off x="132927" y="4889744"/>
            <a:ext cx="2941964" cy="1819835"/>
            <a:chOff x="286871" y="1635416"/>
            <a:chExt cx="2788023" cy="1819835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2CAFD840-AAD0-4315-8481-6F44AF3F6FE4}"/>
                </a:ext>
              </a:extLst>
            </p:cNvPr>
            <p:cNvSpPr/>
            <p:nvPr/>
          </p:nvSpPr>
          <p:spPr>
            <a:xfrm>
              <a:off x="460836" y="2314500"/>
              <a:ext cx="24400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写真など，様子がわかるもの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ja-JP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写真などの枚数は指定ありません。</a:t>
              </a:r>
              <a:endPara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DB04661F-D323-4B9D-ADE4-EE16A60B91C9}"/>
                </a:ext>
              </a:extLst>
            </p:cNvPr>
            <p:cNvSpPr/>
            <p:nvPr/>
          </p:nvSpPr>
          <p:spPr>
            <a:xfrm>
              <a:off x="286871" y="1635416"/>
              <a:ext cx="2788023" cy="18198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B183CE8-31A9-48EB-84BB-FD6E4F8F53A7}"/>
              </a:ext>
            </a:extLst>
          </p:cNvPr>
          <p:cNvGrpSpPr/>
          <p:nvPr/>
        </p:nvGrpSpPr>
        <p:grpSpPr>
          <a:xfrm>
            <a:off x="0" y="-1967"/>
            <a:ext cx="9144000" cy="750904"/>
            <a:chOff x="0" y="-416201"/>
            <a:chExt cx="9144000" cy="1165138"/>
          </a:xfrm>
        </p:grpSpPr>
        <p:sp>
          <p:nvSpPr>
            <p:cNvPr id="4" name="正方形/長方形 3"/>
            <p:cNvSpPr/>
            <p:nvPr/>
          </p:nvSpPr>
          <p:spPr>
            <a:xfrm>
              <a:off x="0" y="-1"/>
              <a:ext cx="9144000" cy="748938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言語活動及び「言語活動を通した」指導の充実を目指した</a:t>
              </a:r>
              <a:r>
                <a:rPr kumimoji="1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一人</a:t>
              </a:r>
              <a:r>
                <a:rPr kumimoji="1" lang="ja-JP" altLang="en-US" b="1" dirty="0">
                  <a:solidFill>
                    <a:srgbClr val="FFC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一台端末</a:t>
              </a:r>
              <a:r>
                <a:rPr kumimoji="1" lang="ja-JP" altLang="en-US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を活用した好事例</a:t>
              </a:r>
              <a:endParaRPr kumimoji="1" lang="en-US" altLang="ja-JP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C80A0951-DEBE-4472-B243-F523A91397BA}"/>
                </a:ext>
              </a:extLst>
            </p:cNvPr>
            <p:cNvSpPr/>
            <p:nvPr/>
          </p:nvSpPr>
          <p:spPr>
            <a:xfrm>
              <a:off x="0" y="-416201"/>
              <a:ext cx="954107" cy="4298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別紙様式７</a:t>
              </a:r>
              <a:endParaRPr lang="ja-JP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E41D3F-D8FF-4995-852F-E9E681259772}"/>
              </a:ext>
            </a:extLst>
          </p:cNvPr>
          <p:cNvSpPr txBox="1"/>
          <p:nvPr/>
        </p:nvSpPr>
        <p:spPr>
          <a:xfrm>
            <a:off x="4400211" y="6315658"/>
            <a:ext cx="46068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hlinkClick r:id="rId2"/>
              </a:rPr>
              <a:t>参照</a:t>
            </a:r>
            <a:r>
              <a:rPr lang="en-US" altLang="ja-JP" sz="1200" dirty="0">
                <a:hlinkClick r:id="rId2"/>
              </a:rPr>
              <a:t>HP</a:t>
            </a:r>
            <a:r>
              <a:rPr lang="ja-JP" altLang="en-US" sz="1200" dirty="0">
                <a:hlinkClick r:id="rId2"/>
              </a:rPr>
              <a:t>：外国語の指導における</a:t>
            </a:r>
            <a:r>
              <a:rPr lang="en-US" altLang="ja-JP" sz="1200" dirty="0">
                <a:hlinkClick r:id="rId2"/>
              </a:rPr>
              <a:t>ICT</a:t>
            </a:r>
            <a:r>
              <a:rPr lang="ja-JP" altLang="en-US" sz="1200" dirty="0">
                <a:hlinkClick r:id="rId2"/>
              </a:rPr>
              <a:t>の活用について </a:t>
            </a:r>
            <a:r>
              <a:rPr lang="en-US" altLang="ja-JP" sz="1200" dirty="0">
                <a:hlinkClick r:id="rId2"/>
              </a:rPr>
              <a:t>(mext.go.jp)</a:t>
            </a:r>
            <a:endParaRPr lang="ja-JP" altLang="en-US" sz="12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0F4581A-C84E-49A6-9B15-DD37C1C41596}"/>
              </a:ext>
            </a:extLst>
          </p:cNvPr>
          <p:cNvSpPr/>
          <p:nvPr/>
        </p:nvSpPr>
        <p:spPr>
          <a:xfrm>
            <a:off x="3201655" y="2899174"/>
            <a:ext cx="5809418" cy="381040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43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A3CCEC0-5279-4D46-B9F9-83438DBACC4A}"/>
              </a:ext>
            </a:extLst>
          </p:cNvPr>
          <p:cNvGrpSpPr/>
          <p:nvPr/>
        </p:nvGrpSpPr>
        <p:grpSpPr>
          <a:xfrm>
            <a:off x="132927" y="848440"/>
            <a:ext cx="8878146" cy="1879999"/>
            <a:chOff x="132927" y="571817"/>
            <a:chExt cx="8878146" cy="1879999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2103C994-690E-4260-816C-094C9FF9A533}"/>
                </a:ext>
              </a:extLst>
            </p:cNvPr>
            <p:cNvSpPr/>
            <p:nvPr/>
          </p:nvSpPr>
          <p:spPr>
            <a:xfrm>
              <a:off x="132927" y="744071"/>
              <a:ext cx="8878146" cy="1707745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本事例における、デジタル教科書の活用の特徴をまとめてください。</a:t>
              </a: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132927" y="571817"/>
              <a:ext cx="8878146" cy="557397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事例を紹介するタイトルをご記入ください。</a:t>
              </a: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7250945-9DCB-4530-9B64-FABF1C4CD099}"/>
              </a:ext>
            </a:extLst>
          </p:cNvPr>
          <p:cNvSpPr/>
          <p:nvPr/>
        </p:nvSpPr>
        <p:spPr>
          <a:xfrm>
            <a:off x="0" y="265343"/>
            <a:ext cx="9144000" cy="48359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言語活動及び「言語活動を通した」指導の充実を目指した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デジタル教科書</a:t>
            </a:r>
            <a:r>
              <a:rPr kumimoji="1"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を活用した事例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8D5F13-0B6E-4B77-9FF5-EAF623113CC1}"/>
              </a:ext>
            </a:extLst>
          </p:cNvPr>
          <p:cNvSpPr txBox="1"/>
          <p:nvPr/>
        </p:nvSpPr>
        <p:spPr>
          <a:xfrm>
            <a:off x="3272692" y="2942328"/>
            <a:ext cx="5663316" cy="372409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単元名：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　 容：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詳細な説明をお願いします。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本事例のポイントを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太字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にしてください。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学校名：</a:t>
            </a:r>
            <a:endParaRPr kumimoji="1"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AA6A77D-6318-40E3-9906-DC63051F1365}"/>
              </a:ext>
            </a:extLst>
          </p:cNvPr>
          <p:cNvGrpSpPr/>
          <p:nvPr/>
        </p:nvGrpSpPr>
        <p:grpSpPr>
          <a:xfrm>
            <a:off x="132927" y="2899174"/>
            <a:ext cx="2941964" cy="1819835"/>
            <a:chOff x="286871" y="1635416"/>
            <a:chExt cx="2788023" cy="1819835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AEF2B855-5802-4D8B-8B57-C82803AB7892}"/>
                </a:ext>
              </a:extLst>
            </p:cNvPr>
            <p:cNvSpPr/>
            <p:nvPr/>
          </p:nvSpPr>
          <p:spPr>
            <a:xfrm>
              <a:off x="460836" y="2314501"/>
              <a:ext cx="24400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写真など，様子がわかるもの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ja-JP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写真などの枚数は指定ありません。</a:t>
              </a:r>
              <a:endPara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A8814D48-0CD1-49C3-BDED-6EDBD3FEEFFF}"/>
                </a:ext>
              </a:extLst>
            </p:cNvPr>
            <p:cNvSpPr/>
            <p:nvPr/>
          </p:nvSpPr>
          <p:spPr>
            <a:xfrm>
              <a:off x="286871" y="1635416"/>
              <a:ext cx="2788023" cy="18198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EC8AE37-2EE0-4CD0-8269-33C5667B3871}"/>
              </a:ext>
            </a:extLst>
          </p:cNvPr>
          <p:cNvGrpSpPr/>
          <p:nvPr/>
        </p:nvGrpSpPr>
        <p:grpSpPr>
          <a:xfrm>
            <a:off x="132927" y="4889744"/>
            <a:ext cx="2941964" cy="1819835"/>
            <a:chOff x="286871" y="1635416"/>
            <a:chExt cx="2788023" cy="181983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A0B7258C-4E12-4B9F-A187-CAC81B5739E2}"/>
                </a:ext>
              </a:extLst>
            </p:cNvPr>
            <p:cNvSpPr/>
            <p:nvPr/>
          </p:nvSpPr>
          <p:spPr>
            <a:xfrm>
              <a:off x="460836" y="2314500"/>
              <a:ext cx="24400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写真など，様子がわかるもの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ja-JP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写真などの枚数は指定ありません。</a:t>
              </a:r>
              <a:endPara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9AE4288D-18C7-4136-9E67-FE20E34C7ADB}"/>
                </a:ext>
              </a:extLst>
            </p:cNvPr>
            <p:cNvSpPr/>
            <p:nvPr/>
          </p:nvSpPr>
          <p:spPr>
            <a:xfrm>
              <a:off x="286871" y="1635416"/>
              <a:ext cx="2788023" cy="18198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3DD190D-FD6E-41A3-B3DE-1CFC7625649B}"/>
              </a:ext>
            </a:extLst>
          </p:cNvPr>
          <p:cNvSpPr txBox="1"/>
          <p:nvPr/>
        </p:nvSpPr>
        <p:spPr>
          <a:xfrm>
            <a:off x="4400211" y="6315658"/>
            <a:ext cx="46068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hlinkClick r:id="rId2"/>
              </a:rPr>
              <a:t>参照</a:t>
            </a:r>
            <a:r>
              <a:rPr lang="en-US" altLang="ja-JP" sz="1200" dirty="0">
                <a:hlinkClick r:id="rId2"/>
              </a:rPr>
              <a:t>HP</a:t>
            </a:r>
            <a:r>
              <a:rPr lang="ja-JP" altLang="en-US" sz="1200" dirty="0">
                <a:hlinkClick r:id="rId2"/>
              </a:rPr>
              <a:t>：外国語の指導における</a:t>
            </a:r>
            <a:r>
              <a:rPr lang="en-US" altLang="ja-JP" sz="1200" dirty="0">
                <a:hlinkClick r:id="rId2"/>
              </a:rPr>
              <a:t>ICT</a:t>
            </a:r>
            <a:r>
              <a:rPr lang="ja-JP" altLang="en-US" sz="1200" dirty="0">
                <a:hlinkClick r:id="rId2"/>
              </a:rPr>
              <a:t>の活用について </a:t>
            </a:r>
            <a:r>
              <a:rPr lang="en-US" altLang="ja-JP" sz="1200" dirty="0">
                <a:hlinkClick r:id="rId2"/>
              </a:rPr>
              <a:t>(mext.go.jp)</a:t>
            </a:r>
            <a:endParaRPr lang="ja-JP" altLang="en-US" sz="1200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6220B9A-4485-435F-BE28-AF5099067ABC}"/>
              </a:ext>
            </a:extLst>
          </p:cNvPr>
          <p:cNvSpPr/>
          <p:nvPr/>
        </p:nvSpPr>
        <p:spPr>
          <a:xfrm>
            <a:off x="3201655" y="2899174"/>
            <a:ext cx="5809418" cy="381040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8F32925-31DE-4A3C-B91A-71DE218E5403}"/>
              </a:ext>
            </a:extLst>
          </p:cNvPr>
          <p:cNvSpPr/>
          <p:nvPr/>
        </p:nvSpPr>
        <p:spPr>
          <a:xfrm>
            <a:off x="2061" y="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b="1" kern="10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別紙様式７</a:t>
            </a:r>
            <a:endParaRPr lang="ja-JP" altLang="ja-JP" sz="1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81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6145</TotalTime>
  <Words>251</Words>
  <Application>Microsoft Office PowerPoint</Application>
  <PresentationFormat>画面に合わせる (4:3)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MEXT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高菅靖友</cp:lastModifiedBy>
  <cp:revision>365</cp:revision>
  <cp:lastPrinted>2022-04-20T04:47:10Z</cp:lastPrinted>
  <dcterms:created xsi:type="dcterms:W3CDTF">2019-12-23T03:19:15Z</dcterms:created>
  <dcterms:modified xsi:type="dcterms:W3CDTF">2022-04-20T10:50:35Z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2022-04-13T03:12:24Z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37474c6e-ca86-4edb-9a29-97ed1ce8e4d8</vt:lpwstr>
  </property>
  <property fmtid="{D5CDD505-2E9C-101B-9397-08002B2CF9AE}" pid="8" name="MSIP_Label_d899a617-f30e-4fb8-b81c-fb6d0b94ac5b_ContentBits">
    <vt:lpwstr>0</vt:lpwstr>
  </property>
</Properties>
</file>