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906000" cy="6858000" type="A4"/>
  <p:notesSz cx="9939338" cy="6807200"/>
  <p:defaultText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113" autoAdjust="0"/>
  </p:normalViewPr>
  <p:slideViewPr>
    <p:cSldViewPr showGuides="1">
      <p:cViewPr>
        <p:scale>
          <a:sx n="100" d="100"/>
          <a:sy n="100" d="100"/>
        </p:scale>
        <p:origin x="-276" y="-10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6888" cy="33972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275" y="0"/>
            <a:ext cx="4308475" cy="339725"/>
          </a:xfrm>
          <a:prstGeom prst="rect">
            <a:avLst/>
          </a:prstGeom>
        </p:spPr>
        <p:txBody>
          <a:bodyPr vert="horz" lIns="91440" tIns="45720" rIns="91440" bIns="45720" rtlCol="0"/>
          <a:lstStyle>
            <a:lvl1pPr algn="r">
              <a:defRPr sz="1200"/>
            </a:lvl1pPr>
          </a:lstStyle>
          <a:p>
            <a:fld id="{6F2E84CE-0E5D-480C-9F97-C4C15C0454DC}" type="datetimeFigureOut">
              <a:rPr kumimoji="1" lang="ja-JP" altLang="en-US" smtClean="0"/>
              <a:t>2018/7/4</a:t>
            </a:fld>
            <a:endParaRPr kumimoji="1" lang="ja-JP" altLang="en-US"/>
          </a:p>
        </p:txBody>
      </p:sp>
      <p:sp>
        <p:nvSpPr>
          <p:cNvPr id="4" name="スライド イメージ プレースホルダー 3"/>
          <p:cNvSpPr>
            <a:spLocks noGrp="1" noRot="1" noChangeAspect="1"/>
          </p:cNvSpPr>
          <p:nvPr>
            <p:ph type="sldImg" idx="2"/>
          </p:nvPr>
        </p:nvSpPr>
        <p:spPr>
          <a:xfrm>
            <a:off x="3127375" y="511175"/>
            <a:ext cx="3686175" cy="25527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3775" y="3233738"/>
            <a:ext cx="7951788" cy="30622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6465888"/>
            <a:ext cx="4306888" cy="33972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275" y="6465888"/>
            <a:ext cx="4308475" cy="339725"/>
          </a:xfrm>
          <a:prstGeom prst="rect">
            <a:avLst/>
          </a:prstGeom>
        </p:spPr>
        <p:txBody>
          <a:bodyPr vert="horz" lIns="91440" tIns="45720" rIns="91440" bIns="45720" rtlCol="0" anchor="b"/>
          <a:lstStyle>
            <a:lvl1pPr algn="r">
              <a:defRPr sz="1200"/>
            </a:lvl1pPr>
          </a:lstStyle>
          <a:p>
            <a:fld id="{CACC7F1F-1CFB-4890-B32E-A465D070BDD2}" type="slidenum">
              <a:rPr kumimoji="1" lang="ja-JP" altLang="en-US" smtClean="0"/>
              <a:t>‹#›</a:t>
            </a:fld>
            <a:endParaRPr kumimoji="1" lang="ja-JP" altLang="en-US"/>
          </a:p>
        </p:txBody>
      </p:sp>
    </p:spTree>
    <p:extLst>
      <p:ext uri="{BB962C8B-B14F-4D97-AF65-F5344CB8AC3E}">
        <p14:creationId xmlns:p14="http://schemas.microsoft.com/office/powerpoint/2010/main" val="26486410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78908" indent="0" algn="ctr">
              <a:buNone/>
              <a:defRPr>
                <a:solidFill>
                  <a:schemeClr val="tx1">
                    <a:tint val="75000"/>
                  </a:schemeClr>
                </a:solidFill>
              </a:defRPr>
            </a:lvl2pPr>
            <a:lvl3pPr marL="957816" indent="0" algn="ctr">
              <a:buNone/>
              <a:defRPr>
                <a:solidFill>
                  <a:schemeClr val="tx1">
                    <a:tint val="75000"/>
                  </a:schemeClr>
                </a:solidFill>
              </a:defRPr>
            </a:lvl3pPr>
            <a:lvl4pPr marL="1436724" indent="0" algn="ctr">
              <a:buNone/>
              <a:defRPr>
                <a:solidFill>
                  <a:schemeClr val="tx1">
                    <a:tint val="75000"/>
                  </a:schemeClr>
                </a:solidFill>
              </a:defRPr>
            </a:lvl4pPr>
            <a:lvl5pPr marL="1915631" indent="0" algn="ctr">
              <a:buNone/>
              <a:defRPr>
                <a:solidFill>
                  <a:schemeClr val="tx1">
                    <a:tint val="75000"/>
                  </a:schemeClr>
                </a:solidFill>
              </a:defRPr>
            </a:lvl5pPr>
            <a:lvl6pPr marL="2394539" indent="0" algn="ctr">
              <a:buNone/>
              <a:defRPr>
                <a:solidFill>
                  <a:schemeClr val="tx1">
                    <a:tint val="75000"/>
                  </a:schemeClr>
                </a:solidFill>
              </a:defRPr>
            </a:lvl6pPr>
            <a:lvl7pPr marL="2873447" indent="0" algn="ctr">
              <a:buNone/>
              <a:defRPr>
                <a:solidFill>
                  <a:schemeClr val="tx1">
                    <a:tint val="75000"/>
                  </a:schemeClr>
                </a:solidFill>
              </a:defRPr>
            </a:lvl7pPr>
            <a:lvl8pPr marL="3352355" indent="0" algn="ctr">
              <a:buNone/>
              <a:defRPr>
                <a:solidFill>
                  <a:schemeClr val="tx1">
                    <a:tint val="75000"/>
                  </a:schemeClr>
                </a:solidFill>
              </a:defRPr>
            </a:lvl8pPr>
            <a:lvl9pPr marL="3831263"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D288C2A-88BE-4C77-8B8B-BFA8822245C9}" type="datetimeFigureOut">
              <a:rPr kumimoji="1" lang="ja-JP" altLang="en-US" smtClean="0"/>
              <a:t>2018/7/4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3B71EC0-1EFB-45F1-A9D7-0777A2E6E94A}" type="slidenum">
              <a:rPr kumimoji="1" lang="ja-JP" altLang="en-US" smtClean="0"/>
              <a:t>‹#›</a:t>
            </a:fld>
            <a:endParaRPr kumimoji="1" lang="ja-JP" altLang="en-US"/>
          </a:p>
        </p:txBody>
      </p:sp>
    </p:spTree>
    <p:extLst>
      <p:ext uri="{BB962C8B-B14F-4D97-AF65-F5344CB8AC3E}">
        <p14:creationId xmlns:p14="http://schemas.microsoft.com/office/powerpoint/2010/main" val="4199801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D288C2A-88BE-4C77-8B8B-BFA8822245C9}" type="datetimeFigureOut">
              <a:rPr kumimoji="1" lang="ja-JP" altLang="en-US" smtClean="0"/>
              <a:t>2018/7/4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3B71EC0-1EFB-45F1-A9D7-0777A2E6E94A}" type="slidenum">
              <a:rPr kumimoji="1" lang="ja-JP" altLang="en-US" smtClean="0"/>
              <a:t>‹#›</a:t>
            </a:fld>
            <a:endParaRPr kumimoji="1" lang="ja-JP" altLang="en-US"/>
          </a:p>
        </p:txBody>
      </p:sp>
    </p:spTree>
    <p:extLst>
      <p:ext uri="{BB962C8B-B14F-4D97-AF65-F5344CB8AC3E}">
        <p14:creationId xmlns:p14="http://schemas.microsoft.com/office/powerpoint/2010/main" val="894686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D288C2A-88BE-4C77-8B8B-BFA8822245C9}" type="datetimeFigureOut">
              <a:rPr kumimoji="1" lang="ja-JP" altLang="en-US" smtClean="0"/>
              <a:t>2018/7/4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3B71EC0-1EFB-45F1-A9D7-0777A2E6E94A}" type="slidenum">
              <a:rPr kumimoji="1" lang="ja-JP" altLang="en-US" smtClean="0"/>
              <a:t>‹#›</a:t>
            </a:fld>
            <a:endParaRPr kumimoji="1" lang="ja-JP" altLang="en-US"/>
          </a:p>
        </p:txBody>
      </p:sp>
    </p:spTree>
    <p:extLst>
      <p:ext uri="{BB962C8B-B14F-4D97-AF65-F5344CB8AC3E}">
        <p14:creationId xmlns:p14="http://schemas.microsoft.com/office/powerpoint/2010/main" val="3860881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D288C2A-88BE-4C77-8B8B-BFA8822245C9}" type="datetimeFigureOut">
              <a:rPr kumimoji="1" lang="ja-JP" altLang="en-US" smtClean="0"/>
              <a:t>2018/7/4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3B71EC0-1EFB-45F1-A9D7-0777A2E6E94A}" type="slidenum">
              <a:rPr kumimoji="1" lang="ja-JP" altLang="en-US" smtClean="0"/>
              <a:t>‹#›</a:t>
            </a:fld>
            <a:endParaRPr kumimoji="1" lang="ja-JP" altLang="en-US"/>
          </a:p>
        </p:txBody>
      </p:sp>
    </p:spTree>
    <p:extLst>
      <p:ext uri="{BB962C8B-B14F-4D97-AF65-F5344CB8AC3E}">
        <p14:creationId xmlns:p14="http://schemas.microsoft.com/office/powerpoint/2010/main" val="1834031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2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100">
                <a:solidFill>
                  <a:schemeClr val="tx1">
                    <a:tint val="75000"/>
                  </a:schemeClr>
                </a:solidFill>
              </a:defRPr>
            </a:lvl1pPr>
            <a:lvl2pPr marL="478908" indent="0">
              <a:buNone/>
              <a:defRPr sz="1900">
                <a:solidFill>
                  <a:schemeClr val="tx1">
                    <a:tint val="75000"/>
                  </a:schemeClr>
                </a:solidFill>
              </a:defRPr>
            </a:lvl2pPr>
            <a:lvl3pPr marL="957816" indent="0">
              <a:buNone/>
              <a:defRPr sz="1600">
                <a:solidFill>
                  <a:schemeClr val="tx1">
                    <a:tint val="75000"/>
                  </a:schemeClr>
                </a:solidFill>
              </a:defRPr>
            </a:lvl3pPr>
            <a:lvl4pPr marL="1436724" indent="0">
              <a:buNone/>
              <a:defRPr sz="1500">
                <a:solidFill>
                  <a:schemeClr val="tx1">
                    <a:tint val="75000"/>
                  </a:schemeClr>
                </a:solidFill>
              </a:defRPr>
            </a:lvl4pPr>
            <a:lvl5pPr marL="1915631" indent="0">
              <a:buNone/>
              <a:defRPr sz="1500">
                <a:solidFill>
                  <a:schemeClr val="tx1">
                    <a:tint val="75000"/>
                  </a:schemeClr>
                </a:solidFill>
              </a:defRPr>
            </a:lvl5pPr>
            <a:lvl6pPr marL="2394539" indent="0">
              <a:buNone/>
              <a:defRPr sz="1500">
                <a:solidFill>
                  <a:schemeClr val="tx1">
                    <a:tint val="75000"/>
                  </a:schemeClr>
                </a:solidFill>
              </a:defRPr>
            </a:lvl6pPr>
            <a:lvl7pPr marL="2873447" indent="0">
              <a:buNone/>
              <a:defRPr sz="1500">
                <a:solidFill>
                  <a:schemeClr val="tx1">
                    <a:tint val="75000"/>
                  </a:schemeClr>
                </a:solidFill>
              </a:defRPr>
            </a:lvl7pPr>
            <a:lvl8pPr marL="3352355" indent="0">
              <a:buNone/>
              <a:defRPr sz="1500">
                <a:solidFill>
                  <a:schemeClr val="tx1">
                    <a:tint val="75000"/>
                  </a:schemeClr>
                </a:solidFill>
              </a:defRPr>
            </a:lvl8pPr>
            <a:lvl9pPr marL="3831263"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DD288C2A-88BE-4C77-8B8B-BFA8822245C9}" type="datetimeFigureOut">
              <a:rPr kumimoji="1" lang="ja-JP" altLang="en-US" smtClean="0"/>
              <a:t>2018/7/4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3B71EC0-1EFB-45F1-A9D7-0777A2E6E94A}" type="slidenum">
              <a:rPr kumimoji="1" lang="ja-JP" altLang="en-US" smtClean="0"/>
              <a:t>‹#›</a:t>
            </a:fld>
            <a:endParaRPr kumimoji="1" lang="ja-JP" altLang="en-US"/>
          </a:p>
        </p:txBody>
      </p:sp>
    </p:spTree>
    <p:extLst>
      <p:ext uri="{BB962C8B-B14F-4D97-AF65-F5344CB8AC3E}">
        <p14:creationId xmlns:p14="http://schemas.microsoft.com/office/powerpoint/2010/main" val="3832411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D288C2A-88BE-4C77-8B8B-BFA8822245C9}" type="datetimeFigureOut">
              <a:rPr kumimoji="1" lang="ja-JP" altLang="en-US" smtClean="0"/>
              <a:t>2018/7/4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3B71EC0-1EFB-45F1-A9D7-0777A2E6E94A}" type="slidenum">
              <a:rPr kumimoji="1" lang="ja-JP" altLang="en-US" smtClean="0"/>
              <a:t>‹#›</a:t>
            </a:fld>
            <a:endParaRPr kumimoji="1" lang="ja-JP" altLang="en-US"/>
          </a:p>
        </p:txBody>
      </p:sp>
    </p:spTree>
    <p:extLst>
      <p:ext uri="{BB962C8B-B14F-4D97-AF65-F5344CB8AC3E}">
        <p14:creationId xmlns:p14="http://schemas.microsoft.com/office/powerpoint/2010/main" val="31970782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DD288C2A-88BE-4C77-8B8B-BFA8822245C9}" type="datetimeFigureOut">
              <a:rPr kumimoji="1" lang="ja-JP" altLang="en-US" smtClean="0"/>
              <a:t>2018/7/4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3B71EC0-1EFB-45F1-A9D7-0777A2E6E94A}" type="slidenum">
              <a:rPr kumimoji="1" lang="ja-JP" altLang="en-US" smtClean="0"/>
              <a:t>‹#›</a:t>
            </a:fld>
            <a:endParaRPr kumimoji="1" lang="ja-JP" altLang="en-US"/>
          </a:p>
        </p:txBody>
      </p:sp>
    </p:spTree>
    <p:extLst>
      <p:ext uri="{BB962C8B-B14F-4D97-AF65-F5344CB8AC3E}">
        <p14:creationId xmlns:p14="http://schemas.microsoft.com/office/powerpoint/2010/main" val="1903643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D288C2A-88BE-4C77-8B8B-BFA8822245C9}" type="datetimeFigureOut">
              <a:rPr kumimoji="1" lang="ja-JP" altLang="en-US" smtClean="0"/>
              <a:t>2018/7/4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3B71EC0-1EFB-45F1-A9D7-0777A2E6E94A}" type="slidenum">
              <a:rPr kumimoji="1" lang="ja-JP" altLang="en-US" smtClean="0"/>
              <a:t>‹#›</a:t>
            </a:fld>
            <a:endParaRPr kumimoji="1" lang="ja-JP" altLang="en-US"/>
          </a:p>
        </p:txBody>
      </p:sp>
    </p:spTree>
    <p:extLst>
      <p:ext uri="{BB962C8B-B14F-4D97-AF65-F5344CB8AC3E}">
        <p14:creationId xmlns:p14="http://schemas.microsoft.com/office/powerpoint/2010/main" val="3015112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D288C2A-88BE-4C77-8B8B-BFA8822245C9}" type="datetimeFigureOut">
              <a:rPr kumimoji="1" lang="ja-JP" altLang="en-US" smtClean="0"/>
              <a:t>2018/7/4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3B71EC0-1EFB-45F1-A9D7-0777A2E6E94A}" type="slidenum">
              <a:rPr kumimoji="1" lang="ja-JP" altLang="en-US" smtClean="0"/>
              <a:t>‹#›</a:t>
            </a:fld>
            <a:endParaRPr kumimoji="1" lang="ja-JP" altLang="en-US"/>
          </a:p>
        </p:txBody>
      </p:sp>
    </p:spTree>
    <p:extLst>
      <p:ext uri="{BB962C8B-B14F-4D97-AF65-F5344CB8AC3E}">
        <p14:creationId xmlns:p14="http://schemas.microsoft.com/office/powerpoint/2010/main" val="946160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1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1" y="1435101"/>
            <a:ext cx="3259006" cy="4691063"/>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D288C2A-88BE-4C77-8B8B-BFA8822245C9}" type="datetimeFigureOut">
              <a:rPr kumimoji="1" lang="ja-JP" altLang="en-US" smtClean="0"/>
              <a:t>2018/7/4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3B71EC0-1EFB-45F1-A9D7-0777A2E6E94A}" type="slidenum">
              <a:rPr kumimoji="1" lang="ja-JP" altLang="en-US" smtClean="0"/>
              <a:t>‹#›</a:t>
            </a:fld>
            <a:endParaRPr kumimoji="1" lang="ja-JP" altLang="en-US"/>
          </a:p>
        </p:txBody>
      </p:sp>
    </p:spTree>
    <p:extLst>
      <p:ext uri="{BB962C8B-B14F-4D97-AF65-F5344CB8AC3E}">
        <p14:creationId xmlns:p14="http://schemas.microsoft.com/office/powerpoint/2010/main" val="3421964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1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400"/>
            </a:lvl1pPr>
            <a:lvl2pPr marL="478908" indent="0">
              <a:buNone/>
              <a:defRPr sz="2900"/>
            </a:lvl2pPr>
            <a:lvl3pPr marL="957816" indent="0">
              <a:buNone/>
              <a:defRPr sz="2500"/>
            </a:lvl3pPr>
            <a:lvl4pPr marL="1436724" indent="0">
              <a:buNone/>
              <a:defRPr sz="2100"/>
            </a:lvl4pPr>
            <a:lvl5pPr marL="1915631" indent="0">
              <a:buNone/>
              <a:defRPr sz="2100"/>
            </a:lvl5pPr>
            <a:lvl6pPr marL="2394539" indent="0">
              <a:buNone/>
              <a:defRPr sz="2100"/>
            </a:lvl6pPr>
            <a:lvl7pPr marL="2873447" indent="0">
              <a:buNone/>
              <a:defRPr sz="2100"/>
            </a:lvl7pPr>
            <a:lvl8pPr marL="3352355" indent="0">
              <a:buNone/>
              <a:defRPr sz="2100"/>
            </a:lvl8pPr>
            <a:lvl9pPr marL="3831263" indent="0">
              <a:buNone/>
              <a:defRPr sz="21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D288C2A-88BE-4C77-8B8B-BFA8822245C9}" type="datetimeFigureOut">
              <a:rPr kumimoji="1" lang="ja-JP" altLang="en-US" smtClean="0"/>
              <a:t>2018/7/4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3B71EC0-1EFB-45F1-A9D7-0777A2E6E94A}" type="slidenum">
              <a:rPr kumimoji="1" lang="ja-JP" altLang="en-US" smtClean="0"/>
              <a:t>‹#›</a:t>
            </a:fld>
            <a:endParaRPr kumimoji="1" lang="ja-JP" altLang="en-US"/>
          </a:p>
        </p:txBody>
      </p:sp>
    </p:spTree>
    <p:extLst>
      <p:ext uri="{BB962C8B-B14F-4D97-AF65-F5344CB8AC3E}">
        <p14:creationId xmlns:p14="http://schemas.microsoft.com/office/powerpoint/2010/main" val="566992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5782" tIns="47891" rIns="95782" bIns="47891"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5782" tIns="47891" rIns="95782" bIns="47891"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5782" tIns="47891" rIns="95782" bIns="47891" rtlCol="0" anchor="ctr"/>
          <a:lstStyle>
            <a:lvl1pPr algn="l">
              <a:defRPr sz="1300">
                <a:solidFill>
                  <a:schemeClr val="tx1">
                    <a:tint val="75000"/>
                  </a:schemeClr>
                </a:solidFill>
              </a:defRPr>
            </a:lvl1pPr>
          </a:lstStyle>
          <a:p>
            <a:fld id="{DD288C2A-88BE-4C77-8B8B-BFA8822245C9}" type="datetimeFigureOut">
              <a:rPr kumimoji="1" lang="ja-JP" altLang="en-US" smtClean="0"/>
              <a:t>2018/7/4</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5782" tIns="47891" rIns="95782" bIns="47891"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5782" tIns="47891" rIns="95782" bIns="47891" rtlCol="0" anchor="ctr"/>
          <a:lstStyle>
            <a:lvl1pPr algn="r">
              <a:defRPr sz="1300">
                <a:solidFill>
                  <a:schemeClr val="tx1">
                    <a:tint val="75000"/>
                  </a:schemeClr>
                </a:solidFill>
              </a:defRPr>
            </a:lvl1pPr>
          </a:lstStyle>
          <a:p>
            <a:fld id="{C3B71EC0-1EFB-45F1-A9D7-0777A2E6E94A}" type="slidenum">
              <a:rPr kumimoji="1" lang="ja-JP" altLang="en-US" smtClean="0"/>
              <a:t>‹#›</a:t>
            </a:fld>
            <a:endParaRPr kumimoji="1" lang="ja-JP" altLang="en-US"/>
          </a:p>
        </p:txBody>
      </p:sp>
    </p:spTree>
    <p:extLst>
      <p:ext uri="{BB962C8B-B14F-4D97-AF65-F5344CB8AC3E}">
        <p14:creationId xmlns:p14="http://schemas.microsoft.com/office/powerpoint/2010/main" val="35122912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57816" rtl="0" eaLnBrk="1" latinLnBrk="0" hangingPunct="1">
        <a:spcBef>
          <a:spcPct val="0"/>
        </a:spcBef>
        <a:buNone/>
        <a:defRPr kumimoji="1" sz="4600" kern="1200">
          <a:solidFill>
            <a:schemeClr val="tx1"/>
          </a:solidFill>
          <a:latin typeface="+mj-lt"/>
          <a:ea typeface="+mj-ea"/>
          <a:cs typeface="+mj-cs"/>
        </a:defRPr>
      </a:lvl1pPr>
    </p:titleStyle>
    <p:bodyStyle>
      <a:lvl1pPr marL="359181" indent="-359181" algn="l" defTabSz="957816"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1pPr>
      <a:lvl2pPr marL="778225" indent="-299317" algn="l" defTabSz="957816"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2pPr>
      <a:lvl3pPr marL="1197270" indent="-239454" algn="l" defTabSz="957816"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7617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55085"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33993"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12901"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91809"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7071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テキスト ボックス 61"/>
          <p:cNvSpPr txBox="1"/>
          <p:nvPr/>
        </p:nvSpPr>
        <p:spPr>
          <a:xfrm>
            <a:off x="6436800" y="4221088"/>
            <a:ext cx="4284000" cy="184666"/>
          </a:xfrm>
          <a:prstGeom prst="rect">
            <a:avLst/>
          </a:prstGeom>
          <a:noFill/>
        </p:spPr>
        <p:txBody>
          <a:bodyPr wrap="square" rtlCol="0">
            <a:spAutoFit/>
          </a:bodyPr>
          <a:lstStyle/>
          <a:p>
            <a:r>
              <a:rPr kumimoji="1" lang="en-US" altLang="ja-JP" sz="600" dirty="0" smtClean="0">
                <a:latin typeface="HG丸ｺﾞｼｯｸM-PRO" panose="020F0600000000000000" pitchFamily="50" charset="-128"/>
                <a:ea typeface="HG丸ｺﾞｼｯｸM-PRO" panose="020F0600000000000000" pitchFamily="50" charset="-128"/>
              </a:rPr>
              <a:t>98   99    100   101  102  103                                              148  149  150</a:t>
            </a:r>
            <a:endParaRPr kumimoji="1" lang="ja-JP" altLang="en-US" sz="600" dirty="0">
              <a:latin typeface="HG丸ｺﾞｼｯｸM-PRO" panose="020F0600000000000000" pitchFamily="50" charset="-128"/>
              <a:ea typeface="HG丸ｺﾞｼｯｸM-PRO" panose="020F0600000000000000" pitchFamily="50" charset="-128"/>
            </a:endParaRPr>
          </a:p>
        </p:txBody>
      </p:sp>
      <p:graphicFrame>
        <p:nvGraphicFramePr>
          <p:cNvPr id="74" name="表 73"/>
          <p:cNvGraphicFramePr>
            <a:graphicFrameLocks noGrp="1"/>
          </p:cNvGraphicFramePr>
          <p:nvPr>
            <p:extLst>
              <p:ext uri="{D42A27DB-BD31-4B8C-83A1-F6EECF244321}">
                <p14:modId xmlns:p14="http://schemas.microsoft.com/office/powerpoint/2010/main" val="1116362697"/>
              </p:ext>
            </p:extLst>
          </p:nvPr>
        </p:nvGraphicFramePr>
        <p:xfrm>
          <a:off x="179912" y="3091752"/>
          <a:ext cx="4320483" cy="833318"/>
        </p:xfrm>
        <a:graphic>
          <a:graphicData uri="http://schemas.openxmlformats.org/drawingml/2006/table">
            <a:tbl>
              <a:tblPr firstRow="1" bandRow="1">
                <a:tableStyleId>{5C22544A-7EE6-4342-B048-85BDC9FD1C3A}</a:tableStyleId>
              </a:tblPr>
              <a:tblGrid>
                <a:gridCol w="216024">
                  <a:extLst>
                    <a:ext uri="{9D8B030D-6E8A-4147-A177-3AD203B41FA5}">
                      <a16:colId xmlns="" xmlns:a16="http://schemas.microsoft.com/office/drawing/2014/main" val="20000"/>
                    </a:ext>
                  </a:extLst>
                </a:gridCol>
                <a:gridCol w="216024">
                  <a:extLst>
                    <a:ext uri="{9D8B030D-6E8A-4147-A177-3AD203B41FA5}">
                      <a16:colId xmlns="" xmlns:a16="http://schemas.microsoft.com/office/drawing/2014/main" val="20001"/>
                    </a:ext>
                  </a:extLst>
                </a:gridCol>
                <a:gridCol w="216024">
                  <a:extLst>
                    <a:ext uri="{9D8B030D-6E8A-4147-A177-3AD203B41FA5}">
                      <a16:colId xmlns="" xmlns:a16="http://schemas.microsoft.com/office/drawing/2014/main" val="20002"/>
                    </a:ext>
                  </a:extLst>
                </a:gridCol>
                <a:gridCol w="216024">
                  <a:extLst>
                    <a:ext uri="{9D8B030D-6E8A-4147-A177-3AD203B41FA5}">
                      <a16:colId xmlns="" xmlns:a16="http://schemas.microsoft.com/office/drawing/2014/main" val="20003"/>
                    </a:ext>
                  </a:extLst>
                </a:gridCol>
                <a:gridCol w="216024">
                  <a:extLst>
                    <a:ext uri="{9D8B030D-6E8A-4147-A177-3AD203B41FA5}">
                      <a16:colId xmlns="" xmlns:a16="http://schemas.microsoft.com/office/drawing/2014/main" val="20004"/>
                    </a:ext>
                  </a:extLst>
                </a:gridCol>
                <a:gridCol w="216024">
                  <a:extLst>
                    <a:ext uri="{9D8B030D-6E8A-4147-A177-3AD203B41FA5}">
                      <a16:colId xmlns="" xmlns:a16="http://schemas.microsoft.com/office/drawing/2014/main" val="20005"/>
                    </a:ext>
                  </a:extLst>
                </a:gridCol>
                <a:gridCol w="216024">
                  <a:extLst>
                    <a:ext uri="{9D8B030D-6E8A-4147-A177-3AD203B41FA5}">
                      <a16:colId xmlns="" xmlns:a16="http://schemas.microsoft.com/office/drawing/2014/main" val="20006"/>
                    </a:ext>
                  </a:extLst>
                </a:gridCol>
                <a:gridCol w="216024">
                  <a:extLst>
                    <a:ext uri="{9D8B030D-6E8A-4147-A177-3AD203B41FA5}">
                      <a16:colId xmlns="" xmlns:a16="http://schemas.microsoft.com/office/drawing/2014/main" val="20007"/>
                    </a:ext>
                  </a:extLst>
                </a:gridCol>
                <a:gridCol w="715150">
                  <a:extLst>
                    <a:ext uri="{9D8B030D-6E8A-4147-A177-3AD203B41FA5}">
                      <a16:colId xmlns="" xmlns:a16="http://schemas.microsoft.com/office/drawing/2014/main" val="20008"/>
                    </a:ext>
                  </a:extLst>
                </a:gridCol>
                <a:gridCol w="364971">
                  <a:extLst>
                    <a:ext uri="{9D8B030D-6E8A-4147-A177-3AD203B41FA5}">
                      <a16:colId xmlns="" xmlns:a16="http://schemas.microsoft.com/office/drawing/2014/main" val="20010"/>
                    </a:ext>
                  </a:extLst>
                </a:gridCol>
                <a:gridCol w="374579">
                  <a:extLst>
                    <a:ext uri="{9D8B030D-6E8A-4147-A177-3AD203B41FA5}">
                      <a16:colId xmlns="" xmlns:a16="http://schemas.microsoft.com/office/drawing/2014/main" val="20011"/>
                    </a:ext>
                  </a:extLst>
                </a:gridCol>
                <a:gridCol w="489518">
                  <a:extLst>
                    <a:ext uri="{9D8B030D-6E8A-4147-A177-3AD203B41FA5}">
                      <a16:colId xmlns="" xmlns:a16="http://schemas.microsoft.com/office/drawing/2014/main" val="20012"/>
                    </a:ext>
                  </a:extLst>
                </a:gridCol>
                <a:gridCol w="216024">
                  <a:extLst>
                    <a:ext uri="{9D8B030D-6E8A-4147-A177-3AD203B41FA5}">
                      <a16:colId xmlns="" xmlns:a16="http://schemas.microsoft.com/office/drawing/2014/main" val="20013"/>
                    </a:ext>
                  </a:extLst>
                </a:gridCol>
                <a:gridCol w="432049">
                  <a:extLst>
                    <a:ext uri="{9D8B030D-6E8A-4147-A177-3AD203B41FA5}">
                      <a16:colId xmlns="" xmlns:a16="http://schemas.microsoft.com/office/drawing/2014/main" val="20014"/>
                    </a:ext>
                  </a:extLst>
                </a:gridCol>
              </a:tblGrid>
              <a:tr h="239444">
                <a:tc>
                  <a:txBody>
                    <a:bodyPr/>
                    <a:lstStyle/>
                    <a:p>
                      <a:pPr algn="l"/>
                      <a:r>
                        <a:rPr kumimoji="1" lang="en-US" altLang="ja-JP" sz="600" b="0" dirty="0">
                          <a:solidFill>
                            <a:schemeClr val="tx1"/>
                          </a:solidFill>
                          <a:latin typeface="HG丸ｺﾞｼｯｸM-PRO" panose="020F0600000000000000" pitchFamily="50" charset="-128"/>
                          <a:ea typeface="HG丸ｺﾞｼｯｸM-PRO" panose="020F0600000000000000" pitchFamily="50" charset="-128"/>
                        </a:rPr>
                        <a:t>1</a:t>
                      </a:r>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600" b="0" dirty="0">
                          <a:solidFill>
                            <a:schemeClr val="tx1"/>
                          </a:solidFill>
                          <a:latin typeface="HG丸ｺﾞｼｯｸM-PRO" panose="020F0600000000000000" pitchFamily="50" charset="-128"/>
                          <a:ea typeface="HG丸ｺﾞｼｯｸM-PRO" panose="020F0600000000000000" pitchFamily="50" charset="-128"/>
                        </a:rPr>
                        <a:t>180</a:t>
                      </a:r>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en-US" altLang="ja-JP" sz="600" b="0" dirty="0">
                          <a:solidFill>
                            <a:schemeClr val="tx1"/>
                          </a:solidFill>
                          <a:latin typeface="HG丸ｺﾞｼｯｸM-PRO" panose="020F0600000000000000" pitchFamily="50" charset="-128"/>
                          <a:ea typeface="HG丸ｺﾞｼｯｸM-PRO" panose="020F0600000000000000" pitchFamily="50" charset="-128"/>
                        </a:rPr>
                        <a:t>181</a:t>
                      </a:r>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600" b="0" dirty="0">
                          <a:solidFill>
                            <a:schemeClr val="tx1"/>
                          </a:solidFill>
                          <a:latin typeface="HG丸ｺﾞｼｯｸM-PRO" panose="020F0600000000000000" pitchFamily="50" charset="-128"/>
                          <a:ea typeface="HG丸ｺﾞｼｯｸM-PRO" panose="020F0600000000000000" pitchFamily="50" charset="-128"/>
                        </a:rPr>
                        <a:t>220</a:t>
                      </a:r>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en-US" altLang="ja-JP" sz="600" b="0" dirty="0" smtClean="0">
                          <a:solidFill>
                            <a:schemeClr val="tx1"/>
                          </a:solidFill>
                          <a:latin typeface="HG丸ｺﾞｼｯｸM-PRO" panose="020F0600000000000000" pitchFamily="50" charset="-128"/>
                          <a:ea typeface="HG丸ｺﾞｼｯｸM-PRO" panose="020F0600000000000000" pitchFamily="50" charset="-128"/>
                        </a:rPr>
                        <a:t>221</a:t>
                      </a:r>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600" b="0" dirty="0">
                          <a:solidFill>
                            <a:schemeClr val="tx1"/>
                          </a:solidFill>
                          <a:latin typeface="HG丸ｺﾞｼｯｸM-PRO" panose="020F0600000000000000" pitchFamily="50" charset="-128"/>
                          <a:ea typeface="HG丸ｺﾞｼｯｸM-PRO" panose="020F0600000000000000" pitchFamily="50" charset="-128"/>
                        </a:rPr>
                        <a:t>250</a:t>
                      </a:r>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0"/>
                  </a:ext>
                </a:extLst>
              </a:tr>
              <a:tr h="593874">
                <a:tc gridSpan="9">
                  <a:txBody>
                    <a:bodyPr/>
                    <a:lstStyle/>
                    <a:p>
                      <a:pPr marL="0" marR="0" indent="0" algn="ctr" defTabSz="957816" rtl="0" eaLnBrk="1" fontAlgn="auto" latinLnBrk="0" hangingPunct="1">
                        <a:lnSpc>
                          <a:spcPct val="100000"/>
                        </a:lnSpc>
                        <a:spcBef>
                          <a:spcPts val="0"/>
                        </a:spcBef>
                        <a:spcAft>
                          <a:spcPts val="0"/>
                        </a:spcAft>
                        <a:buClrTx/>
                        <a:buSzTx/>
                        <a:buFontTx/>
                        <a:buNone/>
                        <a:tabLst/>
                        <a:defRPr/>
                      </a:pPr>
                      <a:r>
                        <a:rPr kumimoji="1" lang="ja-JP" altLang="en-US" sz="1000" b="0" dirty="0" smtClean="0">
                          <a:solidFill>
                            <a:schemeClr val="tx1"/>
                          </a:solidFill>
                          <a:latin typeface="HG丸ｺﾞｼｯｸM-PRO" panose="020F0600000000000000" pitchFamily="50" charset="-128"/>
                          <a:ea typeface="HG丸ｺﾞｼｯｸM-PRO" panose="020F0600000000000000" pitchFamily="50" charset="-128"/>
                        </a:rPr>
                        <a:t>（Ａ）</a:t>
                      </a:r>
                      <a:r>
                        <a:rPr kumimoji="1" lang="ja-JP" altLang="en-US" sz="1000" b="0" dirty="0" smtClean="0">
                          <a:solidFill>
                            <a:schemeClr val="tx1"/>
                          </a:solidFill>
                          <a:latin typeface="HGP創英角ﾎﾟｯﾌﾟ体" panose="040B0A00000000000000" pitchFamily="50" charset="-128"/>
                          <a:ea typeface="HGP創英角ﾎﾟｯﾌﾟ体" panose="040B0A00000000000000" pitchFamily="50" charset="-128"/>
                        </a:rPr>
                        <a:t>＜</a:t>
                      </a:r>
                      <a:r>
                        <a:rPr kumimoji="1" lang="en-US" altLang="ja-JP" sz="1000" b="0" dirty="0" smtClean="0">
                          <a:solidFill>
                            <a:schemeClr val="tx1"/>
                          </a:solidFill>
                          <a:latin typeface="HGP創英角ﾎﾟｯﾌﾟ体" panose="040B0A00000000000000" pitchFamily="50" charset="-128"/>
                          <a:ea typeface="HGP創英角ﾎﾟｯﾌﾟ体" panose="040B0A00000000000000" pitchFamily="50" charset="-128"/>
                        </a:rPr>
                        <a:t>STEP1</a:t>
                      </a:r>
                      <a:r>
                        <a:rPr kumimoji="1" lang="ja-JP" altLang="en-US" sz="1000" b="0" dirty="0" smtClean="0">
                          <a:solidFill>
                            <a:schemeClr val="tx1"/>
                          </a:solidFill>
                          <a:latin typeface="HGP創英角ﾎﾟｯﾌﾟ体" panose="040B0A00000000000000" pitchFamily="50" charset="-128"/>
                          <a:ea typeface="HGP創英角ﾎﾟｯﾌﾟ体" panose="040B0A00000000000000" pitchFamily="50" charset="-128"/>
                        </a:rPr>
                        <a:t>＞</a:t>
                      </a:r>
                      <a:r>
                        <a:rPr kumimoji="1" lang="ja-JP" altLang="en-US" sz="1000" b="0" dirty="0" smtClean="0">
                          <a:solidFill>
                            <a:schemeClr val="tx1"/>
                          </a:solidFill>
                          <a:latin typeface="HG丸ｺﾞｼｯｸM-PRO" panose="020F0600000000000000" pitchFamily="50" charset="-128"/>
                          <a:ea typeface="HG丸ｺﾞｼｯｸM-PRO" panose="020F0600000000000000" pitchFamily="50" charset="-128"/>
                        </a:rPr>
                        <a:t>の合格者</a:t>
                      </a:r>
                      <a:endParaRPr kumimoji="1" lang="en-US" altLang="ja-JP" sz="1000" b="0" dirty="0" smtClean="0">
                        <a:solidFill>
                          <a:schemeClr val="tx1"/>
                        </a:solidFill>
                        <a:latin typeface="HG丸ｺﾞｼｯｸM-PRO" panose="020F0600000000000000" pitchFamily="50" charset="-128"/>
                        <a:ea typeface="HG丸ｺﾞｼｯｸM-PRO" panose="020F0600000000000000" pitchFamily="50" charset="-128"/>
                      </a:endParaRPr>
                    </a:p>
                    <a:p>
                      <a:pPr marL="0" marR="0" indent="0" algn="ctr" defTabSz="957816" rtl="0" eaLnBrk="1" fontAlgn="auto" latinLnBrk="0" hangingPunct="1">
                        <a:lnSpc>
                          <a:spcPct val="100000"/>
                        </a:lnSpc>
                        <a:spcBef>
                          <a:spcPts val="0"/>
                        </a:spcBef>
                        <a:spcAft>
                          <a:spcPts val="0"/>
                        </a:spcAft>
                        <a:buClrTx/>
                        <a:buSzTx/>
                        <a:buFontTx/>
                        <a:buNone/>
                        <a:tabLst/>
                        <a:defRPr/>
                      </a:pPr>
                      <a:r>
                        <a:rPr kumimoji="1" lang="ja-JP" altLang="en-US" sz="800" b="0" dirty="0" smtClean="0">
                          <a:solidFill>
                            <a:schemeClr val="tx1"/>
                          </a:solidFill>
                          <a:latin typeface="HG丸ｺﾞｼｯｸM-PRO" panose="020F0600000000000000" pitchFamily="50" charset="-128"/>
                          <a:ea typeface="HG丸ｺﾞｼｯｸM-PRO" panose="020F0600000000000000" pitchFamily="50" charset="-128"/>
                        </a:rPr>
                        <a:t>（募集</a:t>
                      </a:r>
                      <a:r>
                        <a:rPr kumimoji="1" lang="ja-JP" altLang="en-US" sz="800" b="0" dirty="0">
                          <a:solidFill>
                            <a:schemeClr val="tx1"/>
                          </a:solidFill>
                          <a:latin typeface="HG丸ｺﾞｼｯｸM-PRO" panose="020F0600000000000000" pitchFamily="50" charset="-128"/>
                          <a:ea typeface="HG丸ｺﾞｼｯｸM-PRO" panose="020F0600000000000000" pitchFamily="50" charset="-128"/>
                        </a:rPr>
                        <a:t>人員の</a:t>
                      </a:r>
                      <a:r>
                        <a:rPr kumimoji="1" lang="en-US" altLang="ja-JP" sz="800" b="0" dirty="0">
                          <a:solidFill>
                            <a:schemeClr val="tx1"/>
                          </a:solidFill>
                          <a:latin typeface="HG丸ｺﾞｼｯｸM-PRO" panose="020F0600000000000000" pitchFamily="50" charset="-128"/>
                          <a:ea typeface="HG丸ｺﾞｼｯｸM-PRO" panose="020F0600000000000000" pitchFamily="50" charset="-128"/>
                        </a:rPr>
                        <a:t>90</a:t>
                      </a:r>
                      <a:r>
                        <a:rPr kumimoji="1" lang="en-US" altLang="ja-JP" sz="800" b="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800" b="0" dirty="0" smtClean="0">
                          <a:solidFill>
                            <a:schemeClr val="tx1"/>
                          </a:solidFill>
                          <a:latin typeface="HG丸ｺﾞｼｯｸM-PRO" panose="020F0600000000000000" pitchFamily="50" charset="-128"/>
                          <a:ea typeface="HG丸ｺﾞｼｯｸM-PRO" panose="020F0600000000000000" pitchFamily="50" charset="-128"/>
                        </a:rPr>
                        <a:t>（</a:t>
                      </a:r>
                      <a:r>
                        <a:rPr kumimoji="1" lang="en-US" altLang="ja-JP" sz="800" b="0" dirty="0" smtClean="0">
                          <a:solidFill>
                            <a:schemeClr val="tx1"/>
                          </a:solidFill>
                          <a:latin typeface="HG丸ｺﾞｼｯｸM-PRO" panose="020F0600000000000000" pitchFamily="50" charset="-128"/>
                          <a:ea typeface="HG丸ｺﾞｼｯｸM-PRO" panose="020F0600000000000000" pitchFamily="50" charset="-128"/>
                        </a:rPr>
                        <a:t>180</a:t>
                      </a:r>
                      <a:r>
                        <a:rPr kumimoji="1" lang="ja-JP" altLang="en-US" sz="800" b="0" dirty="0" smtClean="0">
                          <a:solidFill>
                            <a:schemeClr val="tx1"/>
                          </a:solidFill>
                          <a:latin typeface="HG丸ｺﾞｼｯｸM-PRO" panose="020F0600000000000000" pitchFamily="50" charset="-128"/>
                          <a:ea typeface="HG丸ｺﾞｼｯｸM-PRO" panose="020F0600000000000000" pitchFamily="50" charset="-128"/>
                        </a:rPr>
                        <a:t>人））</a:t>
                      </a:r>
                      <a:endParaRPr kumimoji="1" lang="en-US" altLang="ja-JP" sz="800" b="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000" b="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hMerge="1">
                  <a:txBody>
                    <a:bodyPr/>
                    <a:lstStyle/>
                    <a:p>
                      <a:pPr algn="ctr"/>
                      <a:endParaRPr kumimoji="1" lang="ja-JP" altLang="en-US" sz="1000" b="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hMerge="1">
                  <a:txBody>
                    <a:bodyPr/>
                    <a:lstStyle/>
                    <a:p>
                      <a:pPr algn="ctr"/>
                      <a:endParaRPr kumimoji="1" lang="ja-JP" altLang="en-US" sz="1000" b="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hMerge="1">
                  <a:txBody>
                    <a:bodyPr/>
                    <a:lstStyle/>
                    <a:p>
                      <a:pPr algn="ctr"/>
                      <a:endParaRPr kumimoji="1" lang="ja-JP" altLang="en-US" sz="1000" b="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hMerge="1">
                  <a:txBody>
                    <a:bodyPr/>
                    <a:lstStyle/>
                    <a:p>
                      <a:pPr algn="ctr"/>
                      <a:endParaRPr kumimoji="1" lang="ja-JP" altLang="en-US" sz="1000" b="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hMerge="1">
                  <a:txBody>
                    <a:bodyPr/>
                    <a:lstStyle/>
                    <a:p>
                      <a:pPr algn="ctr"/>
                      <a:endParaRPr kumimoji="1" lang="ja-JP" altLang="en-US" sz="1000" b="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hMerge="1">
                  <a:txBody>
                    <a:bodyPr/>
                    <a:lstStyle/>
                    <a:p>
                      <a:pPr algn="ctr"/>
                      <a:endParaRPr kumimoji="1" lang="ja-JP" altLang="en-US" sz="1000" b="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hMerge="1">
                  <a:txBody>
                    <a:bodyPr/>
                    <a:lstStyle/>
                    <a:p>
                      <a:pPr algn="ctr"/>
                      <a:endParaRPr kumimoji="1" lang="ja-JP" altLang="en-US" sz="1000" b="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gridSpan="5">
                  <a:txBody>
                    <a:bodyPr/>
                    <a:lstStyle/>
                    <a:p>
                      <a:pPr algn="ctr"/>
                      <a:r>
                        <a:rPr kumimoji="1" lang="ja-JP" altLang="en-US" sz="1000" b="0" dirty="0" smtClean="0">
                          <a:solidFill>
                            <a:schemeClr val="tx1"/>
                          </a:solidFill>
                          <a:latin typeface="HG丸ｺﾞｼｯｸM-PRO" panose="020F0600000000000000" pitchFamily="50" charset="-128"/>
                          <a:ea typeface="HG丸ｺﾞｼｯｸM-PRO" panose="020F0600000000000000" pitchFamily="50" charset="-128"/>
                        </a:rPr>
                        <a:t>（Ｂ）</a:t>
                      </a:r>
                      <a:r>
                        <a:rPr kumimoji="1" lang="ja-JP" altLang="en-US" sz="1000" b="0" dirty="0" smtClean="0">
                          <a:solidFill>
                            <a:schemeClr val="tx1"/>
                          </a:solidFill>
                          <a:latin typeface="HGP創英角ﾎﾟｯﾌﾟ体" panose="040B0A00000000000000" pitchFamily="50" charset="-128"/>
                          <a:ea typeface="HGP創英角ﾎﾟｯﾌﾟ体" panose="040B0A00000000000000" pitchFamily="50" charset="-128"/>
                        </a:rPr>
                        <a:t>＜</a:t>
                      </a:r>
                      <a:r>
                        <a:rPr kumimoji="1" lang="en-US" altLang="ja-JP" sz="1000" b="0" dirty="0" smtClean="0">
                          <a:solidFill>
                            <a:schemeClr val="tx1"/>
                          </a:solidFill>
                          <a:latin typeface="HGP創英角ﾎﾟｯﾌﾟ体" panose="040B0A00000000000000" pitchFamily="50" charset="-128"/>
                          <a:ea typeface="HGP創英角ﾎﾟｯﾌﾟ体" panose="040B0A00000000000000" pitchFamily="50" charset="-128"/>
                        </a:rPr>
                        <a:t>STEP2</a:t>
                      </a:r>
                      <a:r>
                        <a:rPr kumimoji="1" lang="ja-JP" altLang="en-US" sz="1000" b="0" dirty="0" smtClean="0">
                          <a:solidFill>
                            <a:schemeClr val="tx1"/>
                          </a:solidFill>
                          <a:latin typeface="HGP創英角ﾎﾟｯﾌﾟ体" panose="040B0A00000000000000" pitchFamily="50" charset="-128"/>
                          <a:ea typeface="HGP創英角ﾎﾟｯﾌﾟ体" panose="040B0A00000000000000" pitchFamily="50" charset="-128"/>
                        </a:rPr>
                        <a:t>＞</a:t>
                      </a:r>
                      <a:r>
                        <a:rPr kumimoji="1" lang="ja-JP" altLang="en-US" sz="1000" b="0" dirty="0" smtClean="0">
                          <a:solidFill>
                            <a:schemeClr val="tx1"/>
                          </a:solidFill>
                          <a:latin typeface="HG丸ｺﾞｼｯｸM-PRO" panose="020F0600000000000000" pitchFamily="50" charset="-128"/>
                          <a:ea typeface="HG丸ｺﾞｼｯｸM-PRO" panose="020F0600000000000000" pitchFamily="50" charset="-128"/>
                        </a:rPr>
                        <a:t>に進みます</a:t>
                      </a:r>
                      <a:endParaRPr kumimoji="1" lang="en-US" altLang="ja-JP" sz="1000" b="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hMerge="1">
                  <a:txBody>
                    <a:bodyPr/>
                    <a:lstStyle/>
                    <a:p>
                      <a:pPr algn="ctr"/>
                      <a:endParaRPr kumimoji="1" lang="ja-JP" altLang="en-US" sz="1000" b="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hMerge="1">
                  <a:txBody>
                    <a:bodyPr/>
                    <a:lstStyle/>
                    <a:p>
                      <a:pPr algn="ctr"/>
                      <a:endParaRPr kumimoji="1" lang="ja-JP" altLang="en-US" sz="900" b="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hMerge="1">
                  <a:txBody>
                    <a:bodyPr/>
                    <a:lstStyle/>
                    <a:p>
                      <a:pPr algn="ctr"/>
                      <a:endParaRPr kumimoji="1" lang="ja-JP" altLang="en-US" sz="1000" b="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hMerge="1">
                  <a:txBody>
                    <a:bodyPr/>
                    <a:lstStyle/>
                    <a:p>
                      <a:pPr algn="ctr"/>
                      <a:endParaRPr kumimoji="1" lang="ja-JP" altLang="en-US" sz="1000" b="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 xmlns:a16="http://schemas.microsoft.com/office/drawing/2014/main" val="10001"/>
                  </a:ext>
                </a:extLst>
              </a:tr>
            </a:tbl>
          </a:graphicData>
        </a:graphic>
      </p:graphicFrame>
      <p:sp>
        <p:nvSpPr>
          <p:cNvPr id="4" name="角丸四角形 3"/>
          <p:cNvSpPr/>
          <p:nvPr/>
        </p:nvSpPr>
        <p:spPr>
          <a:xfrm>
            <a:off x="350489" y="44624"/>
            <a:ext cx="9205023" cy="576000"/>
          </a:xfrm>
          <a:prstGeom prst="roundRect">
            <a:avLst/>
          </a:prstGeom>
        </p:spPr>
        <p:style>
          <a:lnRef idx="1">
            <a:schemeClr val="accent6"/>
          </a:lnRef>
          <a:fillRef idx="2">
            <a:schemeClr val="accent6"/>
          </a:fillRef>
          <a:effectRef idx="1">
            <a:schemeClr val="accent6"/>
          </a:effectRef>
          <a:fontRef idx="minor">
            <a:schemeClr val="dk1"/>
          </a:fontRef>
        </p:style>
        <p:txBody>
          <a:bodyPr rot="0" spcFirstLastPara="0" vert="horz" wrap="square" lIns="95782" tIns="47891" rIns="95782" bIns="47891" numCol="1" spcCol="0" rtlCol="0" fromWordArt="0" anchor="ctr" anchorCtr="0" forceAA="0" compatLnSpc="1">
            <a:prstTxWarp prst="textNoShape">
              <a:avLst/>
            </a:prstTxWarp>
            <a:noAutofit/>
          </a:bodyPr>
          <a:lstStyle/>
          <a:p>
            <a:pPr indent="186907">
              <a:lnSpc>
                <a:spcPts val="2514"/>
              </a:lnSpc>
            </a:pPr>
            <a:r>
              <a:rPr lang="ja-JP" altLang="en-US" sz="2000" kern="100" cap="all" dirty="0">
                <a:ln w="9004" cap="flat" cmpd="sng" algn="ctr">
                  <a:solidFill>
                    <a:srgbClr val="000000"/>
                  </a:solidFill>
                  <a:prstDash val="solid"/>
                  <a:round/>
                </a:ln>
                <a:solidFill>
                  <a:srgbClr val="000000"/>
                </a:solidFill>
                <a:effectLst>
                  <a:reflection blurRad="12700" stA="28000" endPos="45000" dist="1003" dir="5400000" sy="-100000" algn="bl"/>
                </a:effectLst>
                <a:ea typeface="HG丸ｺﾞｼｯｸM-PRO"/>
                <a:cs typeface="Times New Roman"/>
              </a:rPr>
              <a:t>調査書中の教科の評定が無記載となっている場合の新たな取扱いについて</a:t>
            </a:r>
            <a:r>
              <a:rPr lang="ja-JP" altLang="en-US" kern="100" cap="all" dirty="0">
                <a:ln w="9004" cap="flat" cmpd="sng" algn="ctr">
                  <a:solidFill>
                    <a:srgbClr val="000000"/>
                  </a:solidFill>
                  <a:prstDash val="solid"/>
                  <a:round/>
                </a:ln>
                <a:solidFill>
                  <a:srgbClr val="000000"/>
                </a:solidFill>
                <a:effectLst>
                  <a:reflection blurRad="12700" stA="28000" endPos="45000" dist="1003" dir="5400000" sy="-100000" algn="bl"/>
                </a:effectLst>
                <a:ea typeface="HG丸ｺﾞｼｯｸM-PRO"/>
                <a:cs typeface="Times New Roman"/>
              </a:rPr>
              <a:t>　</a:t>
            </a:r>
            <a:endParaRPr lang="ja-JP" altLang="en-US" sz="1100" kern="100" dirty="0">
              <a:ea typeface="ＭＳ 明朝"/>
              <a:cs typeface="Times New Roman"/>
            </a:endParaRPr>
          </a:p>
          <a:p>
            <a:pPr marR="232802" indent="185577" algn="r" latinLnBrk="1">
              <a:lnSpc>
                <a:spcPts val="1676"/>
              </a:lnSpc>
            </a:pPr>
            <a:r>
              <a:rPr lang="ja-JP" altLang="en-US" sz="1100" kern="100" cap="all" dirty="0">
                <a:ln w="9004" cap="flat" cmpd="sng" algn="ctr">
                  <a:solidFill>
                    <a:srgbClr val="000000"/>
                  </a:solidFill>
                  <a:prstDash val="solid"/>
                  <a:round/>
                </a:ln>
                <a:solidFill>
                  <a:srgbClr val="000000"/>
                </a:solidFill>
                <a:effectLst>
                  <a:reflection blurRad="12700" stA="28000" endPos="45000" dist="1003" dir="5400000" sy="-100000" algn="bl"/>
                </a:effectLst>
                <a:ea typeface="HG丸ｺﾞｼｯｸM-PRO"/>
                <a:cs typeface="Times New Roman"/>
              </a:rPr>
              <a:t>大阪府教育委員会</a:t>
            </a:r>
            <a:endParaRPr lang="ja-JP" altLang="en-US" sz="1100" kern="100" dirty="0">
              <a:ea typeface="ＭＳ 明朝"/>
              <a:cs typeface="Times New Roman"/>
            </a:endParaRPr>
          </a:p>
        </p:txBody>
      </p:sp>
      <p:sp>
        <p:nvSpPr>
          <p:cNvPr id="5" name="正方形/長方形 4"/>
          <p:cNvSpPr/>
          <p:nvPr/>
        </p:nvSpPr>
        <p:spPr>
          <a:xfrm>
            <a:off x="56455" y="715343"/>
            <a:ext cx="5054907" cy="1061829"/>
          </a:xfrm>
          <a:prstGeom prst="rect">
            <a:avLst/>
          </a:prstGeom>
        </p:spPr>
        <p:txBody>
          <a:bodyPr wrap="square">
            <a:spAutoFit/>
          </a:bodyPr>
          <a:lstStyle/>
          <a:p>
            <a:r>
              <a:rPr lang="ja-JP" altLang="en-US" sz="1050" dirty="0" smtClean="0">
                <a:latin typeface="HG丸ｺﾞｼｯｸM-PRO" panose="020F0600000000000000" pitchFamily="50" charset="-128"/>
                <a:ea typeface="HG丸ｺﾞｼｯｸM-PRO" panose="020F0600000000000000" pitchFamily="50" charset="-128"/>
              </a:rPr>
              <a:t>　平成</a:t>
            </a:r>
            <a:r>
              <a:rPr lang="en-US" altLang="ja-JP" sz="1050" dirty="0" smtClean="0">
                <a:latin typeface="HG丸ｺﾞｼｯｸM-PRO" panose="020F0600000000000000" pitchFamily="50" charset="-128"/>
                <a:ea typeface="HG丸ｺﾞｼｯｸM-PRO" panose="020F0600000000000000" pitchFamily="50" charset="-128"/>
              </a:rPr>
              <a:t>31</a:t>
            </a:r>
            <a:r>
              <a:rPr lang="ja-JP" altLang="en-US" sz="1050" dirty="0" smtClean="0">
                <a:latin typeface="HG丸ｺﾞｼｯｸM-PRO" panose="020F0600000000000000" pitchFamily="50" charset="-128"/>
                <a:ea typeface="HG丸ｺﾞｼｯｸM-PRO" panose="020F0600000000000000" pitchFamily="50" charset="-128"/>
              </a:rPr>
              <a:t>年度の公立高等学校入学者選抜から、日本人学校を除く</a:t>
            </a:r>
            <a:r>
              <a:rPr lang="ja-JP" altLang="ja-JP" sz="1050" dirty="0" smtClean="0">
                <a:latin typeface="HG丸ｺﾞｼｯｸM-PRO" panose="020F0600000000000000" pitchFamily="50" charset="-128"/>
                <a:ea typeface="HG丸ｺﾞｼｯｸM-PRO" panose="020F0600000000000000" pitchFamily="50" charset="-128"/>
              </a:rPr>
              <a:t>海外</a:t>
            </a:r>
            <a:r>
              <a:rPr lang="ja-JP" altLang="en-US" sz="1050" dirty="0" smtClean="0">
                <a:latin typeface="HG丸ｺﾞｼｯｸM-PRO" panose="020F0600000000000000" pitchFamily="50" charset="-128"/>
                <a:ea typeface="HG丸ｺﾞｼｯｸM-PRO" panose="020F0600000000000000" pitchFamily="50" charset="-128"/>
              </a:rPr>
              <a:t>の中学校等で教育を受けたことにより調査書評定が無記載になる人</a:t>
            </a:r>
            <a:r>
              <a:rPr lang="ja-JP" altLang="en-US" sz="1050" dirty="0">
                <a:latin typeface="HG丸ｺﾞｼｯｸM-PRO" panose="020F0600000000000000" pitchFamily="50" charset="-128"/>
                <a:ea typeface="HG丸ｺﾞｼｯｸM-PRO" panose="020F0600000000000000" pitchFamily="50" charset="-128"/>
              </a:rPr>
              <a:t>は、</a:t>
            </a:r>
            <a:r>
              <a:rPr lang="ja-JP" altLang="en-US" sz="1050" u="sng" dirty="0">
                <a:latin typeface="HG丸ｺﾞｼｯｸM-PRO" panose="020F0600000000000000" pitchFamily="50" charset="-128"/>
                <a:ea typeface="HG丸ｺﾞｼｯｸM-PRO" panose="020F0600000000000000" pitchFamily="50" charset="-128"/>
              </a:rPr>
              <a:t>本人や保護者が希望すれば、一定の条件の下、学力</a:t>
            </a:r>
            <a:r>
              <a:rPr lang="ja-JP" altLang="en-US" sz="1050" u="sng" dirty="0" smtClean="0">
                <a:latin typeface="HG丸ｺﾞｼｯｸM-PRO" panose="020F0600000000000000" pitchFamily="50" charset="-128"/>
                <a:ea typeface="HG丸ｺﾞｼｯｸM-PRO" panose="020F0600000000000000" pitchFamily="50" charset="-128"/>
              </a:rPr>
              <a:t>検査（実技検査を含む）の</a:t>
            </a:r>
            <a:r>
              <a:rPr lang="ja-JP" altLang="en-US" sz="1050" u="sng" dirty="0">
                <a:latin typeface="HG丸ｺﾞｼｯｸM-PRO" panose="020F0600000000000000" pitchFamily="50" charset="-128"/>
                <a:ea typeface="HG丸ｺﾞｼｯｸM-PRO" panose="020F0600000000000000" pitchFamily="50" charset="-128"/>
              </a:rPr>
              <a:t>点数の順位だけで合否判定を行う取扱いを受けられるようになります</a:t>
            </a:r>
            <a:r>
              <a:rPr lang="ja-JP" altLang="en-US" sz="1050" dirty="0">
                <a:latin typeface="HG丸ｺﾞｼｯｸM-PRO" panose="020F0600000000000000" pitchFamily="50" charset="-128"/>
                <a:ea typeface="HG丸ｺﾞｼｯｸM-PRO" panose="020F0600000000000000" pitchFamily="50" charset="-128"/>
              </a:rPr>
              <a:t>。</a:t>
            </a:r>
          </a:p>
          <a:p>
            <a:r>
              <a:rPr lang="ja-JP" altLang="en-US" sz="1050" dirty="0">
                <a:latin typeface="HG丸ｺﾞｼｯｸM-PRO" panose="020F0600000000000000" pitchFamily="50" charset="-128"/>
                <a:ea typeface="HG丸ｺﾞｼｯｸM-PRO" panose="020F0600000000000000" pitchFamily="50" charset="-128"/>
              </a:rPr>
              <a:t>　ただし、この取扱いを希望しない場合は、これまでどおりの手順で合否判定が行われます。詳しくは入学者選抜実施細目をご覧ください</a:t>
            </a:r>
            <a:r>
              <a:rPr lang="ja-JP" altLang="en-US" sz="1050" dirty="0" smtClean="0">
                <a:latin typeface="HG丸ｺﾞｼｯｸM-PRO" panose="020F0600000000000000" pitchFamily="50" charset="-128"/>
                <a:ea typeface="HG丸ｺﾞｼｯｸM-PRO" panose="020F0600000000000000" pitchFamily="50" charset="-128"/>
              </a:rPr>
              <a:t>。</a:t>
            </a:r>
            <a:endParaRPr lang="ja-JP" altLang="ja-JP" sz="1050" u="sng" dirty="0">
              <a:latin typeface="HG丸ｺﾞｼｯｸM-PRO" panose="020F0600000000000000" pitchFamily="50" charset="-128"/>
              <a:ea typeface="HG丸ｺﾞｼｯｸM-PRO" panose="020F0600000000000000" pitchFamily="50" charset="-128"/>
            </a:endParaRPr>
          </a:p>
        </p:txBody>
      </p:sp>
      <p:sp>
        <p:nvSpPr>
          <p:cNvPr id="6" name="テキスト ボックス 1"/>
          <p:cNvSpPr txBox="1"/>
          <p:nvPr/>
        </p:nvSpPr>
        <p:spPr>
          <a:xfrm>
            <a:off x="5219704" y="715343"/>
            <a:ext cx="4536296" cy="990000"/>
          </a:xfrm>
          <a:prstGeom prst="rect">
            <a:avLst/>
          </a:prstGeom>
          <a:solidFill>
            <a:schemeClr val="lt1"/>
          </a:solidFill>
          <a:ln w="38100" cmpd="dbl">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1200"/>
              </a:lnSpc>
              <a:spcAft>
                <a:spcPts val="0"/>
              </a:spcAft>
            </a:pPr>
            <a:r>
              <a:rPr lang="ja-JP" sz="900" kern="100" dirty="0">
                <a:effectLst/>
                <a:latin typeface="HG丸ｺﾞｼｯｸM-PRO" panose="020F0600000000000000" pitchFamily="50" charset="-128"/>
                <a:ea typeface="HG丸ｺﾞｼｯｸM-PRO" panose="020F0600000000000000" pitchFamily="50" charset="-128"/>
                <a:cs typeface="Meiryo UI"/>
              </a:rPr>
              <a:t>＜対象者</a:t>
            </a:r>
            <a:r>
              <a:rPr lang="ja-JP" sz="900" kern="100" dirty="0" smtClean="0">
                <a:effectLst/>
                <a:latin typeface="HG丸ｺﾞｼｯｸM-PRO" panose="020F0600000000000000" pitchFamily="50" charset="-128"/>
                <a:ea typeface="HG丸ｺﾞｼｯｸM-PRO" panose="020F0600000000000000" pitchFamily="50" charset="-128"/>
                <a:cs typeface="Meiryo UI"/>
              </a:rPr>
              <a:t>＞</a:t>
            </a:r>
            <a:endParaRPr lang="en-US" altLang="ja-JP" sz="900" kern="100" dirty="0" smtClean="0">
              <a:effectLst/>
              <a:latin typeface="HG丸ｺﾞｼｯｸM-PRO" panose="020F0600000000000000" pitchFamily="50" charset="-128"/>
              <a:ea typeface="HG丸ｺﾞｼｯｸM-PRO" panose="020F0600000000000000" pitchFamily="50" charset="-128"/>
              <a:cs typeface="Meiryo UI"/>
            </a:endParaRPr>
          </a:p>
          <a:p>
            <a:pPr algn="just">
              <a:lnSpc>
                <a:spcPts val="1200"/>
              </a:lnSpc>
              <a:spcAft>
                <a:spcPts val="0"/>
              </a:spcAft>
            </a:pPr>
            <a:r>
              <a:rPr lang="ja-JP" altLang="en-US" sz="900" kern="100" dirty="0">
                <a:latin typeface="HG丸ｺﾞｼｯｸM-PRO" panose="020F0600000000000000" pitchFamily="50" charset="-128"/>
                <a:ea typeface="HG丸ｺﾞｼｯｸM-PRO" panose="020F0600000000000000" pitchFamily="50" charset="-128"/>
                <a:cs typeface="Meiryo UI"/>
              </a:rPr>
              <a:t>次</a:t>
            </a:r>
            <a:r>
              <a:rPr lang="ja-JP" altLang="en-US" sz="900" kern="100" dirty="0" smtClean="0">
                <a:latin typeface="HG丸ｺﾞｼｯｸM-PRO" panose="020F0600000000000000" pitchFamily="50" charset="-128"/>
                <a:ea typeface="HG丸ｺﾞｼｯｸM-PRO" panose="020F0600000000000000" pitchFamily="50" charset="-128"/>
                <a:cs typeface="Meiryo UI"/>
              </a:rPr>
              <a:t>のすべてに当てはまれば対象者となります。</a:t>
            </a:r>
            <a:endParaRPr lang="en-US" altLang="ja-JP" sz="900" kern="100" dirty="0">
              <a:effectLst/>
              <a:latin typeface="HG丸ｺﾞｼｯｸM-PRO" panose="020F0600000000000000" pitchFamily="50" charset="-128"/>
              <a:ea typeface="HG丸ｺﾞｼｯｸM-PRO" panose="020F0600000000000000" pitchFamily="50" charset="-128"/>
              <a:cs typeface="Meiryo UI"/>
            </a:endParaRPr>
          </a:p>
          <a:p>
            <a:pPr algn="just">
              <a:lnSpc>
                <a:spcPts val="1200"/>
              </a:lnSpc>
              <a:spcAft>
                <a:spcPts val="0"/>
              </a:spcAft>
            </a:pPr>
            <a:r>
              <a:rPr lang="ja-JP" sz="900" kern="100" dirty="0">
                <a:effectLst/>
                <a:latin typeface="HG丸ｺﾞｼｯｸM-PRO" panose="020F0600000000000000" pitchFamily="50" charset="-128"/>
                <a:ea typeface="HG丸ｺﾞｼｯｸM-PRO" panose="020F0600000000000000" pitchFamily="50" charset="-128"/>
                <a:cs typeface="Meiryo UI"/>
              </a:rPr>
              <a:t>・</a:t>
            </a:r>
            <a:r>
              <a:rPr lang="ja-JP" sz="900" kern="0" dirty="0">
                <a:effectLst/>
                <a:latin typeface="HG丸ｺﾞｼｯｸM-PRO" panose="020F0600000000000000" pitchFamily="50" charset="-128"/>
                <a:ea typeface="HG丸ｺﾞｼｯｸM-PRO" panose="020F0600000000000000" pitchFamily="50" charset="-128"/>
                <a:cs typeface="Times New Roman"/>
              </a:rPr>
              <a:t>保護者の海外勤務</a:t>
            </a:r>
            <a:r>
              <a:rPr lang="ja-JP" sz="900" kern="0" dirty="0" smtClean="0">
                <a:effectLst/>
                <a:latin typeface="HG丸ｺﾞｼｯｸM-PRO" panose="020F0600000000000000" pitchFamily="50" charset="-128"/>
                <a:ea typeface="HG丸ｺﾞｼｯｸM-PRO" panose="020F0600000000000000" pitchFamily="50" charset="-128"/>
                <a:cs typeface="Times New Roman"/>
              </a:rPr>
              <a:t>等やむを得ない</a:t>
            </a:r>
            <a:r>
              <a:rPr lang="ja-JP" sz="900" kern="0" dirty="0">
                <a:effectLst/>
                <a:latin typeface="HG丸ｺﾞｼｯｸM-PRO" panose="020F0600000000000000" pitchFamily="50" charset="-128"/>
                <a:ea typeface="HG丸ｺﾞｼｯｸM-PRO" panose="020F0600000000000000" pitchFamily="50" charset="-128"/>
                <a:cs typeface="Times New Roman"/>
              </a:rPr>
              <a:t>事情により、海外現地校で教育を</a:t>
            </a:r>
            <a:r>
              <a:rPr lang="ja-JP" sz="900" kern="0" dirty="0" smtClean="0">
                <a:effectLst/>
                <a:latin typeface="HG丸ｺﾞｼｯｸM-PRO" panose="020F0600000000000000" pitchFamily="50" charset="-128"/>
                <a:ea typeface="HG丸ｺﾞｼｯｸM-PRO" panose="020F0600000000000000" pitchFamily="50" charset="-128"/>
                <a:cs typeface="Times New Roman"/>
              </a:rPr>
              <a:t>受けた</a:t>
            </a:r>
            <a:r>
              <a:rPr lang="ja-JP" altLang="en-US" sz="900" kern="0" dirty="0" smtClean="0">
                <a:effectLst/>
                <a:latin typeface="HG丸ｺﾞｼｯｸM-PRO" panose="020F0600000000000000" pitchFamily="50" charset="-128"/>
                <a:ea typeface="HG丸ｺﾞｼｯｸM-PRO" panose="020F0600000000000000" pitchFamily="50" charset="-128"/>
                <a:cs typeface="Times New Roman"/>
              </a:rPr>
              <a:t>。</a:t>
            </a:r>
            <a:endParaRPr lang="ja-JP" sz="900" kern="100" dirty="0">
              <a:effectLst/>
              <a:latin typeface="HG丸ｺﾞｼｯｸM-PRO" panose="020F0600000000000000" pitchFamily="50" charset="-128"/>
              <a:ea typeface="HG丸ｺﾞｼｯｸM-PRO" panose="020F0600000000000000" pitchFamily="50" charset="-128"/>
              <a:cs typeface="Times New Roman"/>
            </a:endParaRPr>
          </a:p>
          <a:p>
            <a:pPr algn="just">
              <a:lnSpc>
                <a:spcPts val="1200"/>
              </a:lnSpc>
              <a:spcAft>
                <a:spcPts val="0"/>
              </a:spcAft>
            </a:pPr>
            <a:r>
              <a:rPr lang="ja-JP" sz="900" kern="100" dirty="0" smtClean="0">
                <a:effectLst/>
                <a:latin typeface="HG丸ｺﾞｼｯｸM-PRO" panose="020F0600000000000000" pitchFamily="50" charset="-128"/>
                <a:ea typeface="HG丸ｺﾞｼｯｸM-PRO" panose="020F0600000000000000" pitchFamily="50" charset="-128"/>
                <a:cs typeface="Meiryo UI"/>
              </a:rPr>
              <a:t>・</a:t>
            </a:r>
            <a:r>
              <a:rPr lang="ja-JP" altLang="en-US" sz="900" kern="100" dirty="0">
                <a:latin typeface="HG丸ｺﾞｼｯｸM-PRO" panose="020F0600000000000000" pitchFamily="50" charset="-128"/>
                <a:ea typeface="HG丸ｺﾞｼｯｸM-PRO" panose="020F0600000000000000" pitchFamily="50" charset="-128"/>
                <a:cs typeface="Meiryo UI"/>
              </a:rPr>
              <a:t>日本人学校を除く</a:t>
            </a:r>
            <a:r>
              <a:rPr lang="ja-JP" sz="900" kern="100" dirty="0" smtClean="0">
                <a:effectLst/>
                <a:latin typeface="HG丸ｺﾞｼｯｸM-PRO" panose="020F0600000000000000" pitchFamily="50" charset="-128"/>
                <a:ea typeface="HG丸ｺﾞｼｯｸM-PRO" panose="020F0600000000000000" pitchFamily="50" charset="-128"/>
                <a:cs typeface="Times New Roman"/>
              </a:rPr>
              <a:t>海外</a:t>
            </a:r>
            <a:r>
              <a:rPr lang="ja-JP" altLang="en-US" sz="900" kern="100" dirty="0" smtClean="0">
                <a:latin typeface="HG丸ｺﾞｼｯｸM-PRO" panose="020F0600000000000000" pitchFamily="50" charset="-128"/>
                <a:ea typeface="HG丸ｺﾞｼｯｸM-PRO" panose="020F0600000000000000" pitchFamily="50" charset="-128"/>
                <a:cs typeface="Times New Roman"/>
              </a:rPr>
              <a:t>の中学校等</a:t>
            </a:r>
            <a:r>
              <a:rPr lang="ja-JP" sz="900" kern="100" dirty="0" smtClean="0">
                <a:effectLst/>
                <a:latin typeface="HG丸ｺﾞｼｯｸM-PRO" panose="020F0600000000000000" pitchFamily="50" charset="-128"/>
                <a:ea typeface="HG丸ｺﾞｼｯｸM-PRO" panose="020F0600000000000000" pitchFamily="50" charset="-128"/>
                <a:cs typeface="Times New Roman"/>
              </a:rPr>
              <a:t>で</a:t>
            </a:r>
            <a:r>
              <a:rPr lang="ja-JP" sz="900" kern="100" dirty="0">
                <a:effectLst/>
                <a:latin typeface="HG丸ｺﾞｼｯｸM-PRO" panose="020F0600000000000000" pitchFamily="50" charset="-128"/>
                <a:ea typeface="HG丸ｺﾞｼｯｸM-PRO" panose="020F0600000000000000" pitchFamily="50" charset="-128"/>
                <a:cs typeface="Times New Roman"/>
              </a:rPr>
              <a:t>教育を</a:t>
            </a:r>
            <a:r>
              <a:rPr lang="ja-JP" sz="900" kern="100" dirty="0" smtClean="0">
                <a:effectLst/>
                <a:latin typeface="HG丸ｺﾞｼｯｸM-PRO" panose="020F0600000000000000" pitchFamily="50" charset="-128"/>
                <a:ea typeface="HG丸ｺﾞｼｯｸM-PRO" panose="020F0600000000000000" pitchFamily="50" charset="-128"/>
                <a:cs typeface="Times New Roman"/>
              </a:rPr>
              <a:t>受けた期間</a:t>
            </a:r>
            <a:r>
              <a:rPr lang="ja-JP" altLang="en-US" sz="900" kern="100" dirty="0" smtClean="0">
                <a:effectLst/>
                <a:latin typeface="HG丸ｺﾞｼｯｸM-PRO" panose="020F0600000000000000" pitchFamily="50" charset="-128"/>
                <a:ea typeface="HG丸ｺﾞｼｯｸM-PRO" panose="020F0600000000000000" pitchFamily="50" charset="-128"/>
                <a:cs typeface="Times New Roman"/>
              </a:rPr>
              <a:t>（１</a:t>
            </a:r>
            <a:r>
              <a:rPr lang="ja-JP" altLang="ja-JP" sz="900" kern="100" dirty="0" smtClean="0">
                <a:latin typeface="HG丸ｺﾞｼｯｸM-PRO" panose="020F0600000000000000" pitchFamily="50" charset="-128"/>
                <a:ea typeface="HG丸ｺﾞｼｯｸM-PRO" panose="020F0600000000000000" pitchFamily="50" charset="-128"/>
                <a:cs typeface="Times New Roman"/>
              </a:rPr>
              <a:t>箇</a:t>
            </a:r>
            <a:r>
              <a:rPr lang="ja-JP" altLang="ja-JP" sz="900" kern="100" dirty="0">
                <a:latin typeface="HG丸ｺﾞｼｯｸM-PRO" panose="020F0600000000000000" pitchFamily="50" charset="-128"/>
                <a:ea typeface="HG丸ｺﾞｼｯｸM-PRO" panose="020F0600000000000000" pitchFamily="50" charset="-128"/>
                <a:cs typeface="Times New Roman"/>
              </a:rPr>
              <a:t>学年</a:t>
            </a:r>
            <a:r>
              <a:rPr lang="ja-JP" altLang="ja-JP" sz="900" kern="100" dirty="0" smtClean="0">
                <a:latin typeface="HG丸ｺﾞｼｯｸM-PRO" panose="020F0600000000000000" pitchFamily="50" charset="-128"/>
                <a:ea typeface="HG丸ｺﾞｼｯｸM-PRO" panose="020F0600000000000000" pitchFamily="50" charset="-128"/>
                <a:cs typeface="Times New Roman"/>
              </a:rPr>
              <a:t>以上</a:t>
            </a:r>
            <a:r>
              <a:rPr lang="ja-JP" altLang="en-US" sz="900" kern="100" dirty="0" smtClean="0">
                <a:latin typeface="HG丸ｺﾞｼｯｸM-PRO" panose="020F0600000000000000" pitchFamily="50" charset="-128"/>
                <a:ea typeface="HG丸ｺﾞｼｯｸM-PRO" panose="020F0600000000000000" pitchFamily="50" charset="-128"/>
                <a:cs typeface="Times New Roman"/>
              </a:rPr>
              <a:t>）</a:t>
            </a:r>
            <a:r>
              <a:rPr lang="ja-JP" sz="900" kern="100" dirty="0" smtClean="0">
                <a:effectLst/>
                <a:latin typeface="HG丸ｺﾞｼｯｸM-PRO" panose="020F0600000000000000" pitchFamily="50" charset="-128"/>
                <a:ea typeface="HG丸ｺﾞｼｯｸM-PRO" panose="020F0600000000000000" pitchFamily="50" charset="-128"/>
                <a:cs typeface="Times New Roman"/>
              </a:rPr>
              <a:t>の</a:t>
            </a:r>
            <a:r>
              <a:rPr lang="ja-JP" sz="900" kern="100" dirty="0">
                <a:effectLst/>
                <a:latin typeface="HG丸ｺﾞｼｯｸM-PRO" panose="020F0600000000000000" pitchFamily="50" charset="-128"/>
                <a:ea typeface="HG丸ｺﾞｼｯｸM-PRO" panose="020F0600000000000000" pitchFamily="50" charset="-128"/>
                <a:cs typeface="Times New Roman"/>
              </a:rPr>
              <a:t>調査書</a:t>
            </a:r>
            <a:r>
              <a:rPr lang="ja-JP" sz="900" kern="100" dirty="0" smtClean="0">
                <a:effectLst/>
                <a:latin typeface="HG丸ｺﾞｼｯｸM-PRO" panose="020F0600000000000000" pitchFamily="50" charset="-128"/>
                <a:ea typeface="HG丸ｺﾞｼｯｸM-PRO" panose="020F0600000000000000" pitchFamily="50" charset="-128"/>
                <a:cs typeface="Times New Roman"/>
              </a:rPr>
              <a:t>の</a:t>
            </a:r>
            <a:endParaRPr lang="en-US" altLang="ja-JP" sz="900" kern="100" dirty="0" smtClean="0">
              <a:effectLst/>
              <a:latin typeface="HG丸ｺﾞｼｯｸM-PRO" panose="020F0600000000000000" pitchFamily="50" charset="-128"/>
              <a:ea typeface="HG丸ｺﾞｼｯｸM-PRO" panose="020F0600000000000000" pitchFamily="50" charset="-128"/>
              <a:cs typeface="Times New Roman"/>
            </a:endParaRPr>
          </a:p>
          <a:p>
            <a:pPr algn="just">
              <a:lnSpc>
                <a:spcPts val="1200"/>
              </a:lnSpc>
              <a:spcAft>
                <a:spcPts val="0"/>
              </a:spcAft>
            </a:pPr>
            <a:r>
              <a:rPr lang="ja-JP" altLang="en-US" sz="900" kern="100" dirty="0">
                <a:latin typeface="HG丸ｺﾞｼｯｸM-PRO" panose="020F0600000000000000" pitchFamily="50" charset="-128"/>
                <a:ea typeface="HG丸ｺﾞｼｯｸM-PRO" panose="020F0600000000000000" pitchFamily="50" charset="-128"/>
                <a:cs typeface="Times New Roman"/>
              </a:rPr>
              <a:t>　</a:t>
            </a:r>
            <a:r>
              <a:rPr lang="ja-JP" sz="900" kern="100" dirty="0" smtClean="0">
                <a:effectLst/>
                <a:latin typeface="HG丸ｺﾞｼｯｸM-PRO" panose="020F0600000000000000" pitchFamily="50" charset="-128"/>
                <a:ea typeface="HG丸ｺﾞｼｯｸM-PRO" panose="020F0600000000000000" pitchFamily="50" charset="-128"/>
                <a:cs typeface="Times New Roman"/>
              </a:rPr>
              <a:t>評定が全教科無記載に</a:t>
            </a:r>
            <a:r>
              <a:rPr lang="ja-JP" altLang="en-US" sz="900" kern="100" dirty="0" smtClean="0">
                <a:effectLst/>
                <a:latin typeface="HG丸ｺﾞｼｯｸM-PRO" panose="020F0600000000000000" pitchFamily="50" charset="-128"/>
                <a:ea typeface="HG丸ｺﾞｼｯｸM-PRO" panose="020F0600000000000000" pitchFamily="50" charset="-128"/>
                <a:cs typeface="Times New Roman"/>
              </a:rPr>
              <a:t>なる。</a:t>
            </a:r>
            <a:endParaRPr lang="ja-JP" sz="900" kern="100" dirty="0">
              <a:effectLst/>
              <a:latin typeface="HG丸ｺﾞｼｯｸM-PRO" panose="020F0600000000000000" pitchFamily="50" charset="-128"/>
              <a:ea typeface="HG丸ｺﾞｼｯｸM-PRO" panose="020F0600000000000000" pitchFamily="50" charset="-128"/>
              <a:cs typeface="Times New Roman"/>
            </a:endParaRPr>
          </a:p>
          <a:p>
            <a:pPr algn="just">
              <a:lnSpc>
                <a:spcPts val="1200"/>
              </a:lnSpc>
              <a:spcAft>
                <a:spcPts val="0"/>
              </a:spcAft>
            </a:pPr>
            <a:r>
              <a:rPr lang="ja-JP" sz="900" kern="100" dirty="0">
                <a:effectLst/>
                <a:latin typeface="HG丸ｺﾞｼｯｸM-PRO" panose="020F0600000000000000" pitchFamily="50" charset="-128"/>
                <a:ea typeface="HG丸ｺﾞｼｯｸM-PRO" panose="020F0600000000000000" pitchFamily="50" charset="-128"/>
                <a:cs typeface="Meiryo UI"/>
              </a:rPr>
              <a:t>・</a:t>
            </a:r>
            <a:r>
              <a:rPr lang="ja-JP" sz="900" kern="100" dirty="0" smtClean="0">
                <a:effectLst/>
                <a:latin typeface="HG丸ｺﾞｼｯｸM-PRO" panose="020F0600000000000000" pitchFamily="50" charset="-128"/>
                <a:ea typeface="HG丸ｺﾞｼｯｸM-PRO" panose="020F0600000000000000" pitchFamily="50" charset="-128"/>
                <a:cs typeface="Times New Roman"/>
              </a:rPr>
              <a:t>日本</a:t>
            </a:r>
            <a:r>
              <a:rPr lang="ja-JP" altLang="en-US" sz="900" kern="100" dirty="0" smtClean="0">
                <a:effectLst/>
                <a:latin typeface="HG丸ｺﾞｼｯｸM-PRO" panose="020F0600000000000000" pitchFamily="50" charset="-128"/>
                <a:ea typeface="HG丸ｺﾞｼｯｸM-PRO" panose="020F0600000000000000" pitchFamily="50" charset="-128"/>
                <a:cs typeface="Times New Roman"/>
              </a:rPr>
              <a:t>にいる</a:t>
            </a:r>
            <a:r>
              <a:rPr lang="ja-JP" sz="900" kern="100" dirty="0" smtClean="0">
                <a:effectLst/>
                <a:latin typeface="HG丸ｺﾞｼｯｸM-PRO" panose="020F0600000000000000" pitchFamily="50" charset="-128"/>
                <a:ea typeface="HG丸ｺﾞｼｯｸM-PRO" panose="020F0600000000000000" pitchFamily="50" charset="-128"/>
                <a:cs typeface="Times New Roman"/>
              </a:rPr>
              <a:t>間</a:t>
            </a:r>
            <a:r>
              <a:rPr lang="ja-JP" sz="900" kern="100" dirty="0">
                <a:effectLst/>
                <a:latin typeface="HG丸ｺﾞｼｯｸM-PRO" panose="020F0600000000000000" pitchFamily="50" charset="-128"/>
                <a:ea typeface="HG丸ｺﾞｼｯｸM-PRO" panose="020F0600000000000000" pitchFamily="50" charset="-128"/>
                <a:cs typeface="Times New Roman"/>
              </a:rPr>
              <a:t>は日本の中学校</a:t>
            </a:r>
            <a:r>
              <a:rPr lang="ja-JP" sz="900" kern="100" dirty="0" smtClean="0">
                <a:effectLst/>
                <a:latin typeface="HG丸ｺﾞｼｯｸM-PRO" panose="020F0600000000000000" pitchFamily="50" charset="-128"/>
                <a:ea typeface="HG丸ｺﾞｼｯｸM-PRO" panose="020F0600000000000000" pitchFamily="50" charset="-128"/>
                <a:cs typeface="Times New Roman"/>
              </a:rPr>
              <a:t>等</a:t>
            </a:r>
            <a:r>
              <a:rPr lang="ja-JP" altLang="en-US" sz="900" kern="100" dirty="0" smtClean="0">
                <a:latin typeface="HG丸ｺﾞｼｯｸM-PRO" panose="020F0600000000000000" pitchFamily="50" charset="-128"/>
                <a:ea typeface="HG丸ｺﾞｼｯｸM-PRO" panose="020F0600000000000000" pitchFamily="50" charset="-128"/>
                <a:cs typeface="Times New Roman"/>
              </a:rPr>
              <a:t>に通学</a:t>
            </a:r>
            <a:r>
              <a:rPr lang="ja-JP" sz="900" kern="100" dirty="0" smtClean="0">
                <a:effectLst/>
                <a:latin typeface="HG丸ｺﾞｼｯｸM-PRO" panose="020F0600000000000000" pitchFamily="50" charset="-128"/>
                <a:ea typeface="HG丸ｺﾞｼｯｸM-PRO" panose="020F0600000000000000" pitchFamily="50" charset="-128"/>
                <a:cs typeface="Times New Roman"/>
              </a:rPr>
              <a:t>している</a:t>
            </a:r>
            <a:r>
              <a:rPr lang="ja-JP" altLang="en-US" sz="900" kern="100" dirty="0" smtClean="0">
                <a:effectLst/>
                <a:latin typeface="HG丸ｺﾞｼｯｸM-PRO" panose="020F0600000000000000" pitchFamily="50" charset="-128"/>
                <a:ea typeface="HG丸ｺﾞｼｯｸM-PRO" panose="020F0600000000000000" pitchFamily="50" charset="-128"/>
                <a:cs typeface="Times New Roman"/>
              </a:rPr>
              <a:t>。</a:t>
            </a:r>
            <a:endParaRPr lang="en-US" altLang="ja-JP" sz="900" kern="100" dirty="0">
              <a:effectLst/>
              <a:latin typeface="HG丸ｺﾞｼｯｸM-PRO" panose="020F0600000000000000" pitchFamily="50" charset="-128"/>
              <a:ea typeface="HG丸ｺﾞｼｯｸM-PRO" panose="020F0600000000000000" pitchFamily="50" charset="-128"/>
              <a:cs typeface="Times New Roman"/>
            </a:endParaRPr>
          </a:p>
        </p:txBody>
      </p:sp>
      <p:sp>
        <p:nvSpPr>
          <p:cNvPr id="19" name="正方形/長方形 18"/>
          <p:cNvSpPr/>
          <p:nvPr/>
        </p:nvSpPr>
        <p:spPr>
          <a:xfrm>
            <a:off x="56456" y="2348880"/>
            <a:ext cx="4656778" cy="784830"/>
          </a:xfrm>
          <a:prstGeom prst="rect">
            <a:avLst/>
          </a:prstGeom>
        </p:spPr>
        <p:txBody>
          <a:bodyPr wrap="square">
            <a:spAutoFit/>
          </a:bodyPr>
          <a:lstStyle/>
          <a:p>
            <a:r>
              <a:rPr lang="ja-JP" altLang="en-US" sz="900" dirty="0" smtClean="0">
                <a:latin typeface="HGP創英角ﾎﾟｯﾌﾟ体" panose="040B0A00000000000000" pitchFamily="50" charset="-128"/>
                <a:ea typeface="HGP創英角ﾎﾟｯﾌﾟ体" panose="040B0A00000000000000" pitchFamily="50" charset="-128"/>
              </a:rPr>
              <a:t>＜</a:t>
            </a:r>
            <a:r>
              <a:rPr lang="en-US" altLang="ja-JP" sz="900" dirty="0" smtClean="0">
                <a:latin typeface="HGP創英角ﾎﾟｯﾌﾟ体" panose="040B0A00000000000000" pitchFamily="50" charset="-128"/>
                <a:ea typeface="HGP創英角ﾎﾟｯﾌﾟ体" panose="040B0A00000000000000" pitchFamily="50" charset="-128"/>
              </a:rPr>
              <a:t>STEP1</a:t>
            </a:r>
            <a:r>
              <a:rPr lang="ja-JP" altLang="en-US" sz="900" dirty="0" smtClean="0">
                <a:latin typeface="HGP創英角ﾎﾟｯﾌﾟ体" panose="040B0A00000000000000" pitchFamily="50" charset="-128"/>
                <a:ea typeface="HGP創英角ﾎﾟｯﾌﾟ体" panose="040B0A00000000000000" pitchFamily="50" charset="-128"/>
              </a:rPr>
              <a:t>＞</a:t>
            </a:r>
            <a:endParaRPr lang="en-US" altLang="ja-JP" sz="900" dirty="0" smtClean="0">
              <a:latin typeface="HGP創英角ﾎﾟｯﾌﾟ体" panose="040B0A00000000000000" pitchFamily="50" charset="-128"/>
              <a:ea typeface="HGP創英角ﾎﾟｯﾌﾟ体" panose="040B0A00000000000000" pitchFamily="50" charset="-128"/>
            </a:endParaRPr>
          </a:p>
          <a:p>
            <a:r>
              <a:rPr lang="ja-JP" altLang="en-US" sz="900" dirty="0" smtClean="0">
                <a:latin typeface="HG丸ｺﾞｼｯｸM-PRO" panose="020F0600000000000000" pitchFamily="50" charset="-128"/>
                <a:ea typeface="HG丸ｺﾞｼｯｸM-PRO" panose="020F0600000000000000" pitchFamily="50" charset="-128"/>
              </a:rPr>
              <a:t>（１）対象者の調査書の評定の中で、</a:t>
            </a:r>
            <a:r>
              <a:rPr lang="ja-JP" altLang="ja-JP" sz="900" dirty="0" smtClean="0">
                <a:latin typeface="HG丸ｺﾞｼｯｸM-PRO" panose="020F0600000000000000" pitchFamily="50" charset="-128"/>
                <a:ea typeface="HG丸ｺﾞｼｯｸM-PRO" panose="020F0600000000000000" pitchFamily="50" charset="-128"/>
              </a:rPr>
              <a:t>無記載</a:t>
            </a:r>
            <a:r>
              <a:rPr lang="ja-JP" altLang="ja-JP" sz="900" dirty="0">
                <a:latin typeface="HG丸ｺﾞｼｯｸM-PRO" panose="020F0600000000000000" pitchFamily="50" charset="-128"/>
                <a:ea typeface="HG丸ｺﾞｼｯｸM-PRO" panose="020F0600000000000000" pitchFamily="50" charset="-128"/>
              </a:rPr>
              <a:t>となっている教科の評定を１</a:t>
            </a:r>
            <a:r>
              <a:rPr lang="ja-JP" altLang="ja-JP" sz="900" dirty="0" smtClean="0">
                <a:latin typeface="HG丸ｺﾞｼｯｸM-PRO" panose="020F0600000000000000" pitchFamily="50" charset="-128"/>
                <a:ea typeface="HG丸ｺﾞｼｯｸM-PRO" panose="020F0600000000000000" pitchFamily="50" charset="-128"/>
              </a:rPr>
              <a:t>と仮定</a:t>
            </a:r>
            <a:endParaRPr lang="en-US" altLang="ja-JP" sz="900" dirty="0" smtClean="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　</a:t>
            </a:r>
            <a:r>
              <a:rPr lang="ja-JP" altLang="en-US" sz="900" dirty="0" smtClean="0">
                <a:latin typeface="HG丸ｺﾞｼｯｸM-PRO" panose="020F0600000000000000" pitchFamily="50" charset="-128"/>
                <a:ea typeface="HG丸ｺﾞｼｯｸM-PRO" panose="020F0600000000000000" pitchFamily="50" charset="-128"/>
              </a:rPr>
              <a:t>　　</a:t>
            </a:r>
            <a:r>
              <a:rPr lang="ja-JP" altLang="ja-JP" sz="900" dirty="0" smtClean="0">
                <a:latin typeface="HG丸ｺﾞｼｯｸM-PRO" panose="020F0600000000000000" pitchFamily="50" charset="-128"/>
                <a:ea typeface="HG丸ｺﾞｼｯｸM-PRO" panose="020F0600000000000000" pitchFamily="50" charset="-128"/>
              </a:rPr>
              <a:t>して</a:t>
            </a:r>
            <a:r>
              <a:rPr lang="ja-JP" altLang="ja-JP" sz="900" dirty="0">
                <a:latin typeface="HG丸ｺﾞｼｯｸM-PRO" panose="020F0600000000000000" pitchFamily="50" charset="-128"/>
                <a:ea typeface="HG丸ｺﾞｼｯｸM-PRO" panose="020F0600000000000000" pitchFamily="50" charset="-128"/>
              </a:rPr>
              <a:t>、仮の総合点を</a:t>
            </a:r>
            <a:r>
              <a:rPr lang="ja-JP" altLang="ja-JP" sz="900" dirty="0" smtClean="0">
                <a:latin typeface="HG丸ｺﾞｼｯｸM-PRO" panose="020F0600000000000000" pitchFamily="50" charset="-128"/>
                <a:ea typeface="HG丸ｺﾞｼｯｸM-PRO" panose="020F0600000000000000" pitchFamily="50" charset="-128"/>
              </a:rPr>
              <a:t>算出</a:t>
            </a:r>
            <a:r>
              <a:rPr lang="ja-JP" altLang="en-US" sz="900" dirty="0" smtClean="0">
                <a:latin typeface="HG丸ｺﾞｼｯｸM-PRO" panose="020F0600000000000000" pitchFamily="50" charset="-128"/>
                <a:ea typeface="HG丸ｺﾞｼｯｸM-PRO" panose="020F0600000000000000" pitchFamily="50" charset="-128"/>
              </a:rPr>
              <a:t>します</a:t>
            </a:r>
            <a:r>
              <a:rPr lang="ja-JP" altLang="ja-JP" sz="900" dirty="0" smtClean="0">
                <a:latin typeface="HG丸ｺﾞｼｯｸM-PRO" panose="020F0600000000000000" pitchFamily="50" charset="-128"/>
                <a:ea typeface="HG丸ｺﾞｼｯｸM-PRO" panose="020F0600000000000000" pitchFamily="50" charset="-128"/>
              </a:rPr>
              <a:t>。</a:t>
            </a:r>
            <a:endParaRPr lang="en-US" altLang="ja-JP" sz="900" dirty="0" smtClean="0">
              <a:latin typeface="HG丸ｺﾞｼｯｸM-PRO" panose="020F0600000000000000" pitchFamily="50" charset="-128"/>
              <a:ea typeface="HG丸ｺﾞｼｯｸM-PRO" panose="020F0600000000000000" pitchFamily="50" charset="-128"/>
            </a:endParaRPr>
          </a:p>
          <a:p>
            <a:r>
              <a:rPr lang="ja-JP" altLang="en-US" sz="900" dirty="0" smtClean="0">
                <a:latin typeface="HG丸ｺﾞｼｯｸM-PRO" panose="020F0600000000000000" pitchFamily="50" charset="-128"/>
                <a:ea typeface="HG丸ｺﾞｼｯｸM-PRO" panose="020F0600000000000000" pitchFamily="50" charset="-128"/>
              </a:rPr>
              <a:t>（２）次に、</a:t>
            </a:r>
            <a:r>
              <a:rPr lang="ja-JP" altLang="ja-JP" sz="900" dirty="0" smtClean="0">
                <a:latin typeface="HG丸ｺﾞｼｯｸM-PRO" panose="020F0600000000000000" pitchFamily="50" charset="-128"/>
                <a:ea typeface="HG丸ｺﾞｼｯｸM-PRO" panose="020F0600000000000000" pitchFamily="50" charset="-128"/>
              </a:rPr>
              <a:t>受験者</a:t>
            </a:r>
            <a:r>
              <a:rPr lang="ja-JP" altLang="ja-JP" sz="900" dirty="0">
                <a:latin typeface="HG丸ｺﾞｼｯｸM-PRO" panose="020F0600000000000000" pitchFamily="50" charset="-128"/>
                <a:ea typeface="HG丸ｺﾞｼｯｸM-PRO" panose="020F0600000000000000" pitchFamily="50" charset="-128"/>
              </a:rPr>
              <a:t>全員を</a:t>
            </a:r>
            <a:r>
              <a:rPr lang="ja-JP" altLang="ja-JP" sz="900" b="1" dirty="0">
                <a:latin typeface="HG丸ｺﾞｼｯｸM-PRO" panose="020F0600000000000000" pitchFamily="50" charset="-128"/>
                <a:ea typeface="HG丸ｺﾞｼｯｸM-PRO" panose="020F0600000000000000" pitchFamily="50" charset="-128"/>
              </a:rPr>
              <a:t>総合点及び仮の総合点の高い者</a:t>
            </a:r>
            <a:r>
              <a:rPr lang="ja-JP" altLang="ja-JP" sz="900" dirty="0">
                <a:latin typeface="HG丸ｺﾞｼｯｸM-PRO" panose="020F0600000000000000" pitchFamily="50" charset="-128"/>
                <a:ea typeface="HG丸ｺﾞｼｯｸM-PRO" panose="020F0600000000000000" pitchFamily="50" charset="-128"/>
              </a:rPr>
              <a:t>から順に</a:t>
            </a:r>
            <a:r>
              <a:rPr lang="ja-JP" altLang="ja-JP" sz="900" dirty="0" smtClean="0">
                <a:latin typeface="HG丸ｺﾞｼｯｸM-PRO" panose="020F0600000000000000" pitchFamily="50" charset="-128"/>
                <a:ea typeface="HG丸ｺﾞｼｯｸM-PRO" panose="020F0600000000000000" pitchFamily="50" charset="-128"/>
              </a:rPr>
              <a:t>並べ</a:t>
            </a:r>
            <a:r>
              <a:rPr lang="ja-JP" altLang="en-US" sz="900" dirty="0" smtClean="0">
                <a:latin typeface="HG丸ｺﾞｼｯｸM-PRO" panose="020F0600000000000000" pitchFamily="50" charset="-128"/>
                <a:ea typeface="HG丸ｺﾞｼｯｸM-PRO" panose="020F0600000000000000" pitchFamily="50" charset="-128"/>
              </a:rPr>
              <a:t>ます。</a:t>
            </a:r>
            <a:endParaRPr lang="en-US" altLang="ja-JP" sz="900" dirty="0" smtClean="0">
              <a:latin typeface="HG丸ｺﾞｼｯｸM-PRO" panose="020F0600000000000000" pitchFamily="50" charset="-128"/>
              <a:ea typeface="HG丸ｺﾞｼｯｸM-PRO" panose="020F0600000000000000" pitchFamily="50" charset="-128"/>
            </a:endParaRPr>
          </a:p>
          <a:p>
            <a:r>
              <a:rPr lang="ja-JP" altLang="en-US" sz="900" dirty="0" smtClean="0">
                <a:latin typeface="HG丸ｺﾞｼｯｸM-PRO" panose="020F0600000000000000" pitchFamily="50" charset="-128"/>
                <a:ea typeface="HG丸ｺﾞｼｯｸM-PRO" panose="020F0600000000000000" pitchFamily="50" charset="-128"/>
              </a:rPr>
              <a:t>（３）対象者が募集人員の</a:t>
            </a:r>
            <a:r>
              <a:rPr lang="en-US" altLang="ja-JP" sz="900" dirty="0" smtClean="0">
                <a:latin typeface="HG丸ｺﾞｼｯｸM-PRO" panose="020F0600000000000000" pitchFamily="50" charset="-128"/>
                <a:ea typeface="HG丸ｺﾞｼｯｸM-PRO" panose="020F0600000000000000" pitchFamily="50" charset="-128"/>
              </a:rPr>
              <a:t>90</a:t>
            </a:r>
            <a:r>
              <a:rPr lang="ja-JP" altLang="en-US" sz="900" dirty="0" smtClean="0">
                <a:latin typeface="HG丸ｺﾞｼｯｸM-PRO" panose="020F0600000000000000" pitchFamily="50" charset="-128"/>
                <a:ea typeface="HG丸ｺﾞｼｯｸM-PRO" panose="020F0600000000000000" pitchFamily="50" charset="-128"/>
              </a:rPr>
              <a:t>％（</a:t>
            </a:r>
            <a:r>
              <a:rPr lang="en-US" altLang="ja-JP" sz="900" dirty="0" smtClean="0">
                <a:latin typeface="HG丸ｺﾞｼｯｸM-PRO" panose="020F0600000000000000" pitchFamily="50" charset="-128"/>
                <a:ea typeface="HG丸ｺﾞｼｯｸM-PRO" panose="020F0600000000000000" pitchFamily="50" charset="-128"/>
              </a:rPr>
              <a:t>180</a:t>
            </a:r>
            <a:r>
              <a:rPr lang="ja-JP" altLang="en-US" sz="900" dirty="0">
                <a:latin typeface="HG丸ｺﾞｼｯｸM-PRO" panose="020F0600000000000000" pitchFamily="50" charset="-128"/>
                <a:ea typeface="HG丸ｺﾞｼｯｸM-PRO" panose="020F0600000000000000" pitchFamily="50" charset="-128"/>
              </a:rPr>
              <a:t>人</a:t>
            </a:r>
            <a:r>
              <a:rPr lang="ja-JP" altLang="en-US" sz="900" dirty="0" smtClean="0">
                <a:latin typeface="HG丸ｺﾞｼｯｸM-PRO" panose="020F0600000000000000" pitchFamily="50" charset="-128"/>
                <a:ea typeface="HG丸ｺﾞｼｯｸM-PRO" panose="020F0600000000000000" pitchFamily="50" charset="-128"/>
              </a:rPr>
              <a:t>）までに入っている受験生が合格となります。</a:t>
            </a:r>
            <a:endParaRPr lang="ja-JP" altLang="ja-JP" sz="900" dirty="0">
              <a:latin typeface="HG丸ｺﾞｼｯｸM-PRO" panose="020F0600000000000000" pitchFamily="50" charset="-128"/>
              <a:ea typeface="HG丸ｺﾞｼｯｸM-PRO" panose="020F0600000000000000" pitchFamily="50" charset="-128"/>
            </a:endParaRPr>
          </a:p>
        </p:txBody>
      </p:sp>
      <p:sp>
        <p:nvSpPr>
          <p:cNvPr id="24" name="テキスト ボックス 23"/>
          <p:cNvSpPr txBox="1"/>
          <p:nvPr/>
        </p:nvSpPr>
        <p:spPr>
          <a:xfrm>
            <a:off x="606335" y="2083640"/>
            <a:ext cx="3770601" cy="246221"/>
          </a:xfrm>
          <a:prstGeom prst="rect">
            <a:avLst/>
          </a:prstGeom>
          <a:noFill/>
          <a:ln>
            <a:solidFill>
              <a:schemeClr val="tx1"/>
            </a:solidFill>
          </a:ln>
        </p:spPr>
        <p:txBody>
          <a:bodyPr wrap="square" rtlCol="0">
            <a:spAutoFit/>
          </a:bodyPr>
          <a:lstStyle/>
          <a:p>
            <a:pPr algn="ctr"/>
            <a:r>
              <a:rPr lang="ja-JP" altLang="en-US" sz="1000" dirty="0">
                <a:latin typeface="HG丸ｺﾞｼｯｸM-PRO" panose="020F0600000000000000" pitchFamily="50" charset="-128"/>
                <a:ea typeface="HG丸ｺﾞｼｯｸM-PRO" panose="020F0600000000000000" pitchFamily="50" charset="-128"/>
              </a:rPr>
              <a:t>募集人員 </a:t>
            </a:r>
            <a:r>
              <a:rPr lang="en-US" altLang="ja-JP" sz="1000" dirty="0" smtClean="0">
                <a:latin typeface="HG丸ｺﾞｼｯｸM-PRO" panose="020F0600000000000000" pitchFamily="50" charset="-128"/>
                <a:ea typeface="HG丸ｺﾞｼｯｸM-PRO" panose="020F0600000000000000" pitchFamily="50" charset="-128"/>
              </a:rPr>
              <a:t>200</a:t>
            </a:r>
            <a:r>
              <a:rPr lang="ja-JP" altLang="en-US" sz="1000" dirty="0" smtClean="0">
                <a:latin typeface="HG丸ｺﾞｼｯｸM-PRO" panose="020F0600000000000000" pitchFamily="50" charset="-128"/>
                <a:ea typeface="HG丸ｺﾞｼｯｸM-PRO" panose="020F0600000000000000" pitchFamily="50" charset="-128"/>
              </a:rPr>
              <a:t>人 のＰ高等学校</a:t>
            </a:r>
            <a:r>
              <a:rPr lang="ja-JP" altLang="en-US" sz="1000" dirty="0">
                <a:latin typeface="HG丸ｺﾞｼｯｸM-PRO" panose="020F0600000000000000" pitchFamily="50" charset="-128"/>
                <a:ea typeface="HG丸ｺﾞｼｯｸM-PRO" panose="020F0600000000000000" pitchFamily="50" charset="-128"/>
              </a:rPr>
              <a:t>の</a:t>
            </a:r>
            <a:r>
              <a:rPr kumimoji="1" lang="ja-JP" altLang="en-US" sz="1000" dirty="0">
                <a:latin typeface="HG丸ｺﾞｼｯｸM-PRO" panose="020F0600000000000000" pitchFamily="50" charset="-128"/>
                <a:ea typeface="HG丸ｺﾞｼｯｸM-PRO" panose="020F0600000000000000" pitchFamily="50" charset="-128"/>
              </a:rPr>
              <a:t>受験者が </a:t>
            </a:r>
            <a:r>
              <a:rPr kumimoji="1" lang="en-US" altLang="ja-JP" sz="1000" dirty="0" smtClean="0">
                <a:latin typeface="HG丸ｺﾞｼｯｸM-PRO" panose="020F0600000000000000" pitchFamily="50" charset="-128"/>
                <a:ea typeface="HG丸ｺﾞｼｯｸM-PRO" panose="020F0600000000000000" pitchFamily="50" charset="-128"/>
              </a:rPr>
              <a:t>250</a:t>
            </a:r>
            <a:r>
              <a:rPr kumimoji="1" lang="ja-JP" altLang="en-US" sz="1000" dirty="0" smtClean="0">
                <a:latin typeface="HG丸ｺﾞｼｯｸM-PRO" panose="020F0600000000000000" pitchFamily="50" charset="-128"/>
                <a:ea typeface="HG丸ｺﾞｼｯｸM-PRO" panose="020F0600000000000000" pitchFamily="50" charset="-128"/>
              </a:rPr>
              <a:t>人 </a:t>
            </a:r>
            <a:r>
              <a:rPr lang="ja-JP" altLang="en-US" sz="1000" dirty="0">
                <a:latin typeface="HG丸ｺﾞｼｯｸM-PRO" panose="020F0600000000000000" pitchFamily="50" charset="-128"/>
                <a:ea typeface="HG丸ｺﾞｼｯｸM-PRO" panose="020F0600000000000000" pitchFamily="50" charset="-128"/>
              </a:rPr>
              <a:t>の場合</a:t>
            </a:r>
            <a:endParaRPr kumimoji="1" lang="ja-JP" altLang="en-US" sz="1000" dirty="0">
              <a:latin typeface="HG丸ｺﾞｼｯｸM-PRO" panose="020F0600000000000000" pitchFamily="50" charset="-128"/>
              <a:ea typeface="HG丸ｺﾞｼｯｸM-PRO" panose="020F0600000000000000" pitchFamily="50" charset="-128"/>
            </a:endParaRPr>
          </a:p>
        </p:txBody>
      </p:sp>
      <p:sp>
        <p:nvSpPr>
          <p:cNvPr id="25" name="正方形/長方形 24"/>
          <p:cNvSpPr/>
          <p:nvPr/>
        </p:nvSpPr>
        <p:spPr>
          <a:xfrm>
            <a:off x="56456" y="3925070"/>
            <a:ext cx="4636266" cy="230832"/>
          </a:xfrm>
          <a:prstGeom prst="rect">
            <a:avLst/>
          </a:prstGeom>
        </p:spPr>
        <p:txBody>
          <a:bodyPr wrap="square">
            <a:spAutoFit/>
          </a:bodyPr>
          <a:lstStyle/>
          <a:p>
            <a:r>
              <a:rPr lang="ja-JP" altLang="en-US" sz="900" dirty="0">
                <a:latin typeface="HGP創英角ﾎﾟｯﾌﾟ体" panose="040B0A00000000000000" pitchFamily="50" charset="-128"/>
                <a:ea typeface="HGP創英角ﾎﾟｯﾌﾟ体" panose="040B0A00000000000000" pitchFamily="50" charset="-128"/>
              </a:rPr>
              <a:t>＜</a:t>
            </a:r>
            <a:r>
              <a:rPr lang="en-US" altLang="ja-JP" sz="900" dirty="0">
                <a:latin typeface="HGP創英角ﾎﾟｯﾌﾟ体" panose="040B0A00000000000000" pitchFamily="50" charset="-128"/>
                <a:ea typeface="HGP創英角ﾎﾟｯﾌﾟ体" panose="040B0A00000000000000" pitchFamily="50" charset="-128"/>
              </a:rPr>
              <a:t>STEP2</a:t>
            </a:r>
            <a:r>
              <a:rPr lang="ja-JP" altLang="en-US" sz="900" dirty="0" smtClean="0">
                <a:latin typeface="HGP創英角ﾎﾟｯﾌﾟ体" panose="040B0A00000000000000" pitchFamily="50" charset="-128"/>
                <a:ea typeface="HGP創英角ﾎﾟｯﾌﾟ体" panose="040B0A00000000000000" pitchFamily="50" charset="-128"/>
              </a:rPr>
              <a:t>＞</a:t>
            </a:r>
            <a:r>
              <a:rPr lang="ja-JP" altLang="en-US" sz="900" dirty="0">
                <a:latin typeface="HG丸ｺﾞｼｯｸM-PRO" panose="020F0600000000000000" pitchFamily="50" charset="-128"/>
                <a:ea typeface="HG丸ｺﾞｼｯｸM-PRO" panose="020F0600000000000000" pitchFamily="50" charset="-128"/>
              </a:rPr>
              <a:t>（Ｂ）にいる受験者を</a:t>
            </a:r>
            <a:r>
              <a:rPr lang="ja-JP" altLang="en-US" sz="900" b="1" dirty="0">
                <a:latin typeface="HG丸ｺﾞｼｯｸM-PRO" panose="020F0600000000000000" pitchFamily="50" charset="-128"/>
                <a:ea typeface="HG丸ｺﾞｼｯｸM-PRO" panose="020F0600000000000000" pitchFamily="50" charset="-128"/>
              </a:rPr>
              <a:t>学力検査の成績の高い順</a:t>
            </a:r>
            <a:r>
              <a:rPr lang="ja-JP" altLang="en-US" sz="900" dirty="0">
                <a:latin typeface="HG丸ｺﾞｼｯｸM-PRO" panose="020F0600000000000000" pitchFamily="50" charset="-128"/>
                <a:ea typeface="HG丸ｺﾞｼｯｸM-PRO" panose="020F0600000000000000" pitchFamily="50" charset="-128"/>
              </a:rPr>
              <a:t>に並べます。</a:t>
            </a:r>
            <a:endParaRPr lang="ja-JP" altLang="ja-JP" sz="900" dirty="0">
              <a:latin typeface="HG丸ｺﾞｼｯｸM-PRO" panose="020F0600000000000000" pitchFamily="50" charset="-128"/>
              <a:ea typeface="HG丸ｺﾞｼｯｸM-PRO" panose="020F0600000000000000" pitchFamily="50" charset="-128"/>
            </a:endParaRPr>
          </a:p>
        </p:txBody>
      </p:sp>
      <p:graphicFrame>
        <p:nvGraphicFramePr>
          <p:cNvPr id="58" name="表 57"/>
          <p:cNvGraphicFramePr>
            <a:graphicFrameLocks noGrp="1"/>
          </p:cNvGraphicFramePr>
          <p:nvPr>
            <p:extLst>
              <p:ext uri="{D42A27DB-BD31-4B8C-83A1-F6EECF244321}">
                <p14:modId xmlns:p14="http://schemas.microsoft.com/office/powerpoint/2010/main" val="2171922128"/>
              </p:ext>
            </p:extLst>
          </p:nvPr>
        </p:nvGraphicFramePr>
        <p:xfrm>
          <a:off x="179960" y="4675920"/>
          <a:ext cx="4512760" cy="836084"/>
        </p:xfrm>
        <a:graphic>
          <a:graphicData uri="http://schemas.openxmlformats.org/drawingml/2006/table">
            <a:tbl>
              <a:tblPr firstRow="1" bandRow="1">
                <a:tableStyleId>{5C22544A-7EE6-4342-B048-85BDC9FD1C3A}</a:tableStyleId>
              </a:tblPr>
              <a:tblGrid>
                <a:gridCol w="225638">
                  <a:extLst>
                    <a:ext uri="{9D8B030D-6E8A-4147-A177-3AD203B41FA5}">
                      <a16:colId xmlns="" xmlns:a16="http://schemas.microsoft.com/office/drawing/2014/main" val="20000"/>
                    </a:ext>
                  </a:extLst>
                </a:gridCol>
                <a:gridCol w="225638">
                  <a:extLst>
                    <a:ext uri="{9D8B030D-6E8A-4147-A177-3AD203B41FA5}">
                      <a16:colId xmlns="" xmlns:a16="http://schemas.microsoft.com/office/drawing/2014/main" val="20001"/>
                    </a:ext>
                  </a:extLst>
                </a:gridCol>
                <a:gridCol w="225638">
                  <a:extLst>
                    <a:ext uri="{9D8B030D-6E8A-4147-A177-3AD203B41FA5}">
                      <a16:colId xmlns="" xmlns:a16="http://schemas.microsoft.com/office/drawing/2014/main" val="20002"/>
                    </a:ext>
                  </a:extLst>
                </a:gridCol>
                <a:gridCol w="676914">
                  <a:extLst>
                    <a:ext uri="{9D8B030D-6E8A-4147-A177-3AD203B41FA5}">
                      <a16:colId xmlns="" xmlns:a16="http://schemas.microsoft.com/office/drawing/2014/main" val="20003"/>
                    </a:ext>
                  </a:extLst>
                </a:gridCol>
                <a:gridCol w="225638">
                  <a:extLst>
                    <a:ext uri="{9D8B030D-6E8A-4147-A177-3AD203B41FA5}">
                      <a16:colId xmlns="" xmlns:a16="http://schemas.microsoft.com/office/drawing/2014/main" val="20004"/>
                    </a:ext>
                  </a:extLst>
                </a:gridCol>
                <a:gridCol w="225638">
                  <a:extLst>
                    <a:ext uri="{9D8B030D-6E8A-4147-A177-3AD203B41FA5}">
                      <a16:colId xmlns="" xmlns:a16="http://schemas.microsoft.com/office/drawing/2014/main" val="20005"/>
                    </a:ext>
                  </a:extLst>
                </a:gridCol>
                <a:gridCol w="225638">
                  <a:extLst>
                    <a:ext uri="{9D8B030D-6E8A-4147-A177-3AD203B41FA5}">
                      <a16:colId xmlns="" xmlns:a16="http://schemas.microsoft.com/office/drawing/2014/main" val="20006"/>
                    </a:ext>
                  </a:extLst>
                </a:gridCol>
                <a:gridCol w="225638">
                  <a:extLst>
                    <a:ext uri="{9D8B030D-6E8A-4147-A177-3AD203B41FA5}">
                      <a16:colId xmlns="" xmlns:a16="http://schemas.microsoft.com/office/drawing/2014/main" val="20007"/>
                    </a:ext>
                  </a:extLst>
                </a:gridCol>
                <a:gridCol w="225638">
                  <a:extLst>
                    <a:ext uri="{9D8B030D-6E8A-4147-A177-3AD203B41FA5}">
                      <a16:colId xmlns="" xmlns:a16="http://schemas.microsoft.com/office/drawing/2014/main" val="20008"/>
                    </a:ext>
                  </a:extLst>
                </a:gridCol>
                <a:gridCol w="225638">
                  <a:extLst>
                    <a:ext uri="{9D8B030D-6E8A-4147-A177-3AD203B41FA5}">
                      <a16:colId xmlns="" xmlns:a16="http://schemas.microsoft.com/office/drawing/2014/main" val="20009"/>
                    </a:ext>
                  </a:extLst>
                </a:gridCol>
                <a:gridCol w="451276">
                  <a:extLst>
                    <a:ext uri="{9D8B030D-6E8A-4147-A177-3AD203B41FA5}">
                      <a16:colId xmlns="" xmlns:a16="http://schemas.microsoft.com/office/drawing/2014/main" val="20010"/>
                    </a:ext>
                  </a:extLst>
                </a:gridCol>
                <a:gridCol w="225638"/>
                <a:gridCol w="451276"/>
                <a:gridCol w="225638">
                  <a:extLst>
                    <a:ext uri="{9D8B030D-6E8A-4147-A177-3AD203B41FA5}">
                      <a16:colId xmlns="" xmlns:a16="http://schemas.microsoft.com/office/drawing/2014/main" val="20011"/>
                    </a:ext>
                  </a:extLst>
                </a:gridCol>
                <a:gridCol w="225638">
                  <a:extLst>
                    <a:ext uri="{9D8B030D-6E8A-4147-A177-3AD203B41FA5}">
                      <a16:colId xmlns="" xmlns:a16="http://schemas.microsoft.com/office/drawing/2014/main" val="20012"/>
                    </a:ext>
                  </a:extLst>
                </a:gridCol>
                <a:gridCol w="225638">
                  <a:extLst>
                    <a:ext uri="{9D8B030D-6E8A-4147-A177-3AD203B41FA5}">
                      <a16:colId xmlns="" xmlns:a16="http://schemas.microsoft.com/office/drawing/2014/main" val="20013"/>
                    </a:ext>
                  </a:extLst>
                </a:gridCol>
              </a:tblGrid>
              <a:tr h="241724">
                <a:tc>
                  <a:txBody>
                    <a:bodyPr/>
                    <a:lstStyle/>
                    <a:p>
                      <a:pPr algn="r"/>
                      <a:r>
                        <a:rPr kumimoji="1" lang="en-US" altLang="ja-JP" sz="600" b="0" dirty="0">
                          <a:solidFill>
                            <a:schemeClr val="tx1"/>
                          </a:solidFill>
                          <a:latin typeface="HG丸ｺﾞｼｯｸM-PRO" panose="020F0600000000000000" pitchFamily="50" charset="-128"/>
                          <a:ea typeface="HG丸ｺﾞｼｯｸM-PRO" panose="020F0600000000000000" pitchFamily="50" charset="-128"/>
                        </a:rPr>
                        <a:t>1</a:t>
                      </a:r>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vert="eaVert"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600" b="0" dirty="0">
                          <a:solidFill>
                            <a:schemeClr val="tx1"/>
                          </a:solidFill>
                          <a:latin typeface="HG丸ｺﾞｼｯｸM-PRO" panose="020F0600000000000000" pitchFamily="50" charset="-128"/>
                          <a:ea typeface="HG丸ｺﾞｼｯｸM-PRO" panose="020F0600000000000000" pitchFamily="50" charset="-128"/>
                        </a:rPr>
                        <a:t>2</a:t>
                      </a:r>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vert="eaVert"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600" b="0" dirty="0">
                          <a:solidFill>
                            <a:schemeClr val="tx1"/>
                          </a:solidFill>
                          <a:latin typeface="HG丸ｺﾞｼｯｸM-PRO" panose="020F0600000000000000" pitchFamily="50" charset="-128"/>
                          <a:ea typeface="HG丸ｺﾞｼｯｸM-PRO" panose="020F0600000000000000" pitchFamily="50" charset="-128"/>
                        </a:rPr>
                        <a:t>3</a:t>
                      </a:r>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vert="eaVert"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vert="eaVert"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600" b="0" dirty="0">
                          <a:solidFill>
                            <a:schemeClr val="tx1"/>
                          </a:solidFill>
                          <a:latin typeface="HG丸ｺﾞｼｯｸM-PRO" panose="020F0600000000000000" pitchFamily="50" charset="-128"/>
                          <a:ea typeface="HG丸ｺﾞｼｯｸM-PRO" panose="020F0600000000000000" pitchFamily="50" charset="-128"/>
                        </a:rPr>
                        <a:t>18</a:t>
                      </a:r>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vert="eaVert"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600" b="0" dirty="0">
                          <a:solidFill>
                            <a:schemeClr val="tx1"/>
                          </a:solidFill>
                          <a:latin typeface="HG丸ｺﾞｼｯｸM-PRO" panose="020F0600000000000000" pitchFamily="50" charset="-128"/>
                          <a:ea typeface="HG丸ｺﾞｼｯｸM-PRO" panose="020F0600000000000000" pitchFamily="50" charset="-128"/>
                        </a:rPr>
                        <a:t>19</a:t>
                      </a:r>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vert="eaVert"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r" defTabSz="957816" rtl="0" eaLnBrk="1" fontAlgn="auto" latinLnBrk="0" hangingPunct="1">
                        <a:lnSpc>
                          <a:spcPct val="100000"/>
                        </a:lnSpc>
                        <a:spcBef>
                          <a:spcPts val="0"/>
                        </a:spcBef>
                        <a:spcAft>
                          <a:spcPts val="0"/>
                        </a:spcAft>
                        <a:buClrTx/>
                        <a:buSzTx/>
                        <a:buFontTx/>
                        <a:buNone/>
                        <a:tabLst/>
                        <a:defRPr/>
                      </a:pPr>
                      <a:r>
                        <a:rPr kumimoji="1" lang="en-US" altLang="ja-JP" sz="600" b="0" dirty="0">
                          <a:solidFill>
                            <a:schemeClr val="tx1"/>
                          </a:solidFill>
                          <a:latin typeface="HG丸ｺﾞｼｯｸM-PRO" panose="020F0600000000000000" pitchFamily="50" charset="-128"/>
                          <a:ea typeface="HG丸ｺﾞｼｯｸM-PRO" panose="020F0600000000000000" pitchFamily="50" charset="-128"/>
                        </a:rPr>
                        <a:t>20</a:t>
                      </a:r>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vert="eaVert"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600" b="0" dirty="0">
                          <a:solidFill>
                            <a:schemeClr val="tx1"/>
                          </a:solidFill>
                          <a:latin typeface="HG丸ｺﾞｼｯｸM-PRO" panose="020F0600000000000000" pitchFamily="50" charset="-128"/>
                          <a:ea typeface="HG丸ｺﾞｼｯｸM-PRO" panose="020F0600000000000000" pitchFamily="50" charset="-128"/>
                        </a:rPr>
                        <a:t>21</a:t>
                      </a:r>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vert="eaVert"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600" b="0" dirty="0">
                          <a:solidFill>
                            <a:schemeClr val="tx1"/>
                          </a:solidFill>
                          <a:latin typeface="HG丸ｺﾞｼｯｸM-PRO" panose="020F0600000000000000" pitchFamily="50" charset="-128"/>
                          <a:ea typeface="HG丸ｺﾞｼｯｸM-PRO" panose="020F0600000000000000" pitchFamily="50" charset="-128"/>
                        </a:rPr>
                        <a:t>22</a:t>
                      </a:r>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vert="eaVert"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r" defTabSz="957816" rtl="0" eaLnBrk="1" fontAlgn="auto" latinLnBrk="0" hangingPunct="1">
                        <a:lnSpc>
                          <a:spcPct val="100000"/>
                        </a:lnSpc>
                        <a:spcBef>
                          <a:spcPts val="0"/>
                        </a:spcBef>
                        <a:spcAft>
                          <a:spcPts val="0"/>
                        </a:spcAft>
                        <a:buClrTx/>
                        <a:buSzTx/>
                        <a:buFontTx/>
                        <a:buNone/>
                        <a:tabLst/>
                        <a:defRPr/>
                      </a:pPr>
                      <a:r>
                        <a:rPr kumimoji="1" lang="en-US" altLang="ja-JP" sz="600" b="0" dirty="0">
                          <a:solidFill>
                            <a:schemeClr val="tx1"/>
                          </a:solidFill>
                          <a:latin typeface="HG丸ｺﾞｼｯｸM-PRO" panose="020F0600000000000000" pitchFamily="50" charset="-128"/>
                          <a:ea typeface="HG丸ｺﾞｼｯｸM-PRO" panose="020F0600000000000000" pitchFamily="50" charset="-128"/>
                        </a:rPr>
                        <a:t>23</a:t>
                      </a:r>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vert="eaVert"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r"/>
                      <a:r>
                        <a:rPr kumimoji="1" lang="en-US" altLang="ja-JP" sz="600" b="0" dirty="0" smtClean="0">
                          <a:solidFill>
                            <a:schemeClr val="tx1"/>
                          </a:solidFill>
                          <a:latin typeface="HG丸ｺﾞｼｯｸM-PRO" panose="020F0600000000000000" pitchFamily="50" charset="-128"/>
                          <a:ea typeface="HG丸ｺﾞｼｯｸM-PRO" panose="020F0600000000000000" pitchFamily="50" charset="-128"/>
                        </a:rPr>
                        <a:t>40</a:t>
                      </a:r>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vert="eaVert"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tc>
                  <a:txBody>
                    <a:bodyPr/>
                    <a:lstStyle/>
                    <a:p>
                      <a:pPr marL="0" marR="0" indent="0" algn="r" defTabSz="957816" rtl="0" eaLnBrk="1" fontAlgn="auto" latinLnBrk="0" hangingPunct="1">
                        <a:lnSpc>
                          <a:spcPct val="100000"/>
                        </a:lnSpc>
                        <a:spcBef>
                          <a:spcPts val="0"/>
                        </a:spcBef>
                        <a:spcAft>
                          <a:spcPts val="0"/>
                        </a:spcAft>
                        <a:buClrTx/>
                        <a:buSzTx/>
                        <a:buFontTx/>
                        <a:buNone/>
                        <a:tabLst/>
                        <a:defRPr/>
                      </a:pPr>
                      <a:r>
                        <a:rPr kumimoji="1" lang="en-US" altLang="ja-JP" sz="600" b="0" dirty="0">
                          <a:solidFill>
                            <a:schemeClr val="tx1"/>
                          </a:solidFill>
                          <a:latin typeface="HG丸ｺﾞｼｯｸM-PRO" panose="020F0600000000000000" pitchFamily="50" charset="-128"/>
                          <a:ea typeface="HG丸ｺﾞｼｯｸM-PRO" panose="020F0600000000000000" pitchFamily="50" charset="-128"/>
                        </a:rPr>
                        <a:t>68</a:t>
                      </a:r>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vert="eaVert"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600" b="0" dirty="0">
                          <a:solidFill>
                            <a:schemeClr val="tx1"/>
                          </a:solidFill>
                          <a:latin typeface="HG丸ｺﾞｼｯｸM-PRO" panose="020F0600000000000000" pitchFamily="50" charset="-128"/>
                          <a:ea typeface="HG丸ｺﾞｼｯｸM-PRO" panose="020F0600000000000000" pitchFamily="50" charset="-128"/>
                        </a:rPr>
                        <a:t>69</a:t>
                      </a:r>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vert="eaVert"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600" b="0" dirty="0">
                          <a:solidFill>
                            <a:schemeClr val="tx1"/>
                          </a:solidFill>
                          <a:latin typeface="HG丸ｺﾞｼｯｸM-PRO" panose="020F0600000000000000" pitchFamily="50" charset="-128"/>
                          <a:ea typeface="HG丸ｺﾞｼｯｸM-PRO" panose="020F0600000000000000" pitchFamily="50" charset="-128"/>
                        </a:rPr>
                        <a:t>70</a:t>
                      </a:r>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vert="eaVert"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0"/>
                  </a:ext>
                </a:extLst>
              </a:tr>
              <a:tr h="583000">
                <a:tc>
                  <a:txBody>
                    <a:bodyPr/>
                    <a:lstStyle/>
                    <a:p>
                      <a:pPr algn="ctr"/>
                      <a:r>
                        <a:rPr kumimoji="1" lang="ja-JP" altLang="en-US" sz="1100" b="0" dirty="0">
                          <a:solidFill>
                            <a:schemeClr val="tx1"/>
                          </a:solidFill>
                          <a:latin typeface="HG丸ｺﾞｼｯｸM-PRO" panose="020F0600000000000000" pitchFamily="50" charset="-128"/>
                          <a:ea typeface="HG丸ｺﾞｼｯｸM-PRO" panose="020F0600000000000000" pitchFamily="50" charset="-128"/>
                        </a:rPr>
                        <a:t>評定無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kumimoji="1" lang="ja-JP" altLang="en-US" sz="1100" b="0" dirty="0">
                          <a:solidFill>
                            <a:schemeClr val="tx1"/>
                          </a:solidFill>
                          <a:latin typeface="HG丸ｺﾞｼｯｸM-PRO" panose="020F0600000000000000" pitchFamily="50" charset="-128"/>
                          <a:ea typeface="HG丸ｺﾞｼｯｸM-PRO" panose="020F0600000000000000" pitchFamily="50" charset="-128"/>
                        </a:rPr>
                        <a:t>評定無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kumimoji="1" lang="ja-JP" altLang="en-US" sz="1100" b="0" dirty="0">
                          <a:solidFill>
                            <a:schemeClr val="tx1"/>
                          </a:solidFill>
                          <a:latin typeface="HG丸ｺﾞｼｯｸM-PRO" panose="020F0600000000000000" pitchFamily="50" charset="-128"/>
                          <a:ea typeface="HG丸ｺﾞｼｯｸM-PRO" panose="020F0600000000000000" pitchFamily="50" charset="-128"/>
                        </a:rPr>
                        <a:t>評定有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100" b="0" dirty="0">
                          <a:solidFill>
                            <a:schemeClr val="tx1"/>
                          </a:solidFill>
                          <a:latin typeface="HG丸ｺﾞｼｯｸM-PRO" panose="020F0600000000000000" pitchFamily="50" charset="-128"/>
                          <a:ea typeface="HG丸ｺﾞｼｯｸM-PRO" panose="020F0600000000000000"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100" b="0" dirty="0">
                          <a:solidFill>
                            <a:schemeClr val="tx1"/>
                          </a:solidFill>
                          <a:latin typeface="HG丸ｺﾞｼｯｸM-PRO" panose="020F0600000000000000" pitchFamily="50" charset="-128"/>
                          <a:ea typeface="HG丸ｺﾞｼｯｸM-PRO" panose="020F0600000000000000" pitchFamily="50" charset="-128"/>
                        </a:rPr>
                        <a:t>評定有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100" b="0" dirty="0">
                          <a:solidFill>
                            <a:schemeClr val="tx1"/>
                          </a:solidFill>
                          <a:latin typeface="HG丸ｺﾞｼｯｸM-PRO" panose="020F0600000000000000" pitchFamily="50" charset="-128"/>
                          <a:ea typeface="HG丸ｺﾞｼｯｸM-PRO" panose="020F0600000000000000" pitchFamily="50" charset="-128"/>
                        </a:rPr>
                        <a:t>評定有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57816"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HG丸ｺﾞｼｯｸM-PRO" panose="020F0600000000000000" pitchFamily="50" charset="-128"/>
                          <a:ea typeface="HG丸ｺﾞｼｯｸM-PRO" panose="020F0600000000000000" pitchFamily="50" charset="-128"/>
                        </a:rPr>
                        <a:t>評定無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kumimoji="1" lang="ja-JP" altLang="en-US" sz="1100" b="0" dirty="0">
                          <a:solidFill>
                            <a:schemeClr val="tx1"/>
                          </a:solidFill>
                          <a:latin typeface="HG丸ｺﾞｼｯｸM-PRO" panose="020F0600000000000000" pitchFamily="50" charset="-128"/>
                          <a:ea typeface="HG丸ｺﾞｼｯｸM-PRO" panose="020F0600000000000000" pitchFamily="50" charset="-128"/>
                        </a:rPr>
                        <a:t>評定有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100" b="0" dirty="0">
                          <a:solidFill>
                            <a:schemeClr val="tx1"/>
                          </a:solidFill>
                          <a:latin typeface="HG丸ｺﾞｼｯｸM-PRO" panose="020F0600000000000000" pitchFamily="50" charset="-128"/>
                          <a:ea typeface="HG丸ｺﾞｼｯｸM-PRO" panose="020F0600000000000000" pitchFamily="50" charset="-128"/>
                        </a:rPr>
                        <a:t>評定有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57816"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HG丸ｺﾞｼｯｸM-PRO" panose="020F0600000000000000" pitchFamily="50" charset="-128"/>
                          <a:ea typeface="HG丸ｺﾞｼｯｸM-PRO" panose="020F0600000000000000" pitchFamily="50" charset="-128"/>
                        </a:rPr>
                        <a:t>評定無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kumimoji="1" lang="ja-JP" altLang="en-US" sz="1050" b="0" dirty="0" smtClean="0">
                          <a:solidFill>
                            <a:schemeClr val="tx1"/>
                          </a:solidFill>
                          <a:latin typeface="HG丸ｺﾞｼｯｸM-PRO" panose="020F0600000000000000" pitchFamily="50" charset="-128"/>
                          <a:ea typeface="HG丸ｺﾞｼｯｸM-PRO" panose="020F0600000000000000" pitchFamily="50" charset="-128"/>
                        </a:rPr>
                        <a:t>・・</a:t>
                      </a:r>
                      <a:endParaRPr kumimoji="1" lang="ja-JP" altLang="en-US" sz="1050" b="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100" b="0" dirty="0" smtClean="0">
                          <a:solidFill>
                            <a:schemeClr val="tx1"/>
                          </a:solidFill>
                          <a:latin typeface="HG丸ｺﾞｼｯｸM-PRO" panose="020F0600000000000000" pitchFamily="50" charset="-128"/>
                          <a:ea typeface="HG丸ｺﾞｼｯｸM-PRO" panose="020F0600000000000000" pitchFamily="50" charset="-128"/>
                        </a:rPr>
                        <a:t>評定無</a:t>
                      </a:r>
                      <a:endParaRPr kumimoji="1" lang="ja-JP" altLang="en-US" sz="1100" b="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kumimoji="1" lang="ja-JP" altLang="en-US" sz="1050" b="0" dirty="0" smtClean="0">
                          <a:solidFill>
                            <a:schemeClr val="tx1"/>
                          </a:solidFill>
                          <a:latin typeface="HG丸ｺﾞｼｯｸM-PRO" panose="020F0600000000000000" pitchFamily="50" charset="-128"/>
                          <a:ea typeface="HG丸ｺﾞｼｯｸM-PRO" panose="020F0600000000000000" pitchFamily="50" charset="-128"/>
                        </a:rPr>
                        <a:t>・・</a:t>
                      </a:r>
                      <a:endParaRPr kumimoji="1" lang="ja-JP" altLang="en-US" sz="1050" b="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57816"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HG丸ｺﾞｼｯｸM-PRO" panose="020F0600000000000000" pitchFamily="50" charset="-128"/>
                          <a:ea typeface="HG丸ｺﾞｼｯｸM-PRO" panose="020F0600000000000000" pitchFamily="50" charset="-128"/>
                        </a:rPr>
                        <a:t>評定無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kumimoji="1" lang="ja-JP" altLang="en-US" sz="1100" b="0" dirty="0">
                          <a:solidFill>
                            <a:schemeClr val="tx1"/>
                          </a:solidFill>
                          <a:latin typeface="HG丸ｺﾞｼｯｸM-PRO" panose="020F0600000000000000" pitchFamily="50" charset="-128"/>
                          <a:ea typeface="HG丸ｺﾞｼｯｸM-PRO" panose="020F0600000000000000" pitchFamily="50" charset="-128"/>
                        </a:rPr>
                        <a:t>評定有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100" b="0" dirty="0">
                          <a:solidFill>
                            <a:schemeClr val="tx1"/>
                          </a:solidFill>
                          <a:latin typeface="HG丸ｺﾞｼｯｸM-PRO" panose="020F0600000000000000" pitchFamily="50" charset="-128"/>
                          <a:ea typeface="HG丸ｺﾞｼｯｸM-PRO" panose="020F0600000000000000" pitchFamily="50" charset="-128"/>
                        </a:rPr>
                        <a:t>評定有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bl>
          </a:graphicData>
        </a:graphic>
      </p:graphicFrame>
      <p:sp>
        <p:nvSpPr>
          <p:cNvPr id="63" name="下矢印 62"/>
          <p:cNvSpPr/>
          <p:nvPr/>
        </p:nvSpPr>
        <p:spPr>
          <a:xfrm>
            <a:off x="2796141" y="5607253"/>
            <a:ext cx="180000" cy="10800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下矢印 65"/>
          <p:cNvSpPr/>
          <p:nvPr/>
        </p:nvSpPr>
        <p:spPr>
          <a:xfrm>
            <a:off x="1094589" y="5614918"/>
            <a:ext cx="180000" cy="79200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円/楕円 66"/>
          <p:cNvSpPr/>
          <p:nvPr/>
        </p:nvSpPr>
        <p:spPr>
          <a:xfrm>
            <a:off x="1984160" y="4754869"/>
            <a:ext cx="221963" cy="22440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四角形吹き出し 67"/>
          <p:cNvSpPr/>
          <p:nvPr/>
        </p:nvSpPr>
        <p:spPr>
          <a:xfrm>
            <a:off x="272480" y="4171864"/>
            <a:ext cx="2084273" cy="346246"/>
          </a:xfrm>
          <a:prstGeom prst="wedgeRectCallout">
            <a:avLst>
              <a:gd name="adj1" fmla="val 34790"/>
              <a:gd name="adj2" fmla="val 10154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dirty="0" smtClean="0">
                <a:solidFill>
                  <a:schemeClr val="tx1"/>
                </a:solidFill>
                <a:latin typeface="HG丸ｺﾞｼｯｸM-PRO" panose="020F0600000000000000" pitchFamily="50" charset="-128"/>
                <a:ea typeface="HG丸ｺﾞｼｯｸM-PRO" panose="020F0600000000000000" pitchFamily="50" charset="-128"/>
              </a:rPr>
              <a:t>募集人員</a:t>
            </a:r>
            <a:r>
              <a:rPr kumimoji="1" lang="en-US" altLang="ja-JP" sz="800" dirty="0" smtClean="0">
                <a:solidFill>
                  <a:schemeClr val="tx1"/>
                </a:solidFill>
                <a:latin typeface="HG丸ｺﾞｼｯｸM-PRO" panose="020F0600000000000000" pitchFamily="50" charset="-128"/>
                <a:ea typeface="HG丸ｺﾞｼｯｸM-PRO" panose="020F0600000000000000" pitchFamily="50" charset="-128"/>
              </a:rPr>
              <a:t>200</a:t>
            </a:r>
            <a:r>
              <a:rPr kumimoji="1" lang="ja-JP" altLang="en-US" sz="800" dirty="0" smtClean="0">
                <a:solidFill>
                  <a:schemeClr val="tx1"/>
                </a:solidFill>
                <a:latin typeface="HG丸ｺﾞｼｯｸM-PRO" panose="020F0600000000000000" pitchFamily="50" charset="-128"/>
                <a:ea typeface="HG丸ｺﾞｼｯｸM-PRO" panose="020F0600000000000000" pitchFamily="50" charset="-128"/>
              </a:rPr>
              <a:t>人から</a:t>
            </a:r>
            <a:r>
              <a:rPr lang="ja-JP" altLang="en-US" sz="800" dirty="0" smtClean="0">
                <a:solidFill>
                  <a:schemeClr val="tx1"/>
                </a:solidFill>
                <a:latin typeface="HGP創英角ﾎﾟｯﾌﾟ体" panose="040B0A00000000000000" pitchFamily="50" charset="-128"/>
                <a:ea typeface="HGP創英角ﾎﾟｯﾌﾟ体" panose="040B0A00000000000000" pitchFamily="50" charset="-128"/>
              </a:rPr>
              <a:t>＜</a:t>
            </a:r>
            <a:r>
              <a:rPr lang="en-US" altLang="ja-JP" sz="800" dirty="0" smtClean="0">
                <a:solidFill>
                  <a:schemeClr val="tx1"/>
                </a:solidFill>
                <a:latin typeface="HGP創英角ﾎﾟｯﾌﾟ体" panose="040B0A00000000000000" pitchFamily="50" charset="-128"/>
                <a:ea typeface="HGP創英角ﾎﾟｯﾌﾟ体" panose="040B0A00000000000000" pitchFamily="50" charset="-128"/>
              </a:rPr>
              <a:t>STEP1</a:t>
            </a:r>
            <a:r>
              <a:rPr lang="ja-JP" altLang="en-US" sz="800" dirty="0" smtClean="0">
                <a:solidFill>
                  <a:schemeClr val="tx1"/>
                </a:solidFill>
                <a:latin typeface="HGP創英角ﾎﾟｯﾌﾟ体" panose="040B0A00000000000000" pitchFamily="50" charset="-128"/>
                <a:ea typeface="HGP創英角ﾎﾟｯﾌﾟ体" panose="040B0A00000000000000" pitchFamily="50" charset="-128"/>
              </a:rPr>
              <a:t>＞</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rPr>
              <a:t>の合格者</a:t>
            </a:r>
            <a:r>
              <a:rPr lang="en-US" altLang="ja-JP" sz="800" dirty="0" smtClean="0">
                <a:solidFill>
                  <a:schemeClr val="tx1"/>
                </a:solidFill>
                <a:latin typeface="HG丸ｺﾞｼｯｸM-PRO" panose="020F0600000000000000" pitchFamily="50" charset="-128"/>
                <a:ea typeface="HG丸ｺﾞｼｯｸM-PRO" panose="020F0600000000000000" pitchFamily="50" charset="-128"/>
              </a:rPr>
              <a:t>180</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rPr>
              <a:t>人を除いた数字（</a:t>
            </a:r>
            <a:r>
              <a:rPr lang="en-US" altLang="ja-JP" sz="800" dirty="0" smtClean="0">
                <a:solidFill>
                  <a:schemeClr val="tx1"/>
                </a:solidFill>
                <a:latin typeface="HG丸ｺﾞｼｯｸM-PRO" panose="020F0600000000000000" pitchFamily="50" charset="-128"/>
                <a:ea typeface="HG丸ｺﾞｼｯｸM-PRO" panose="020F0600000000000000" pitchFamily="50" charset="-128"/>
              </a:rPr>
              <a:t>20</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rPr>
              <a:t>人）です。</a:t>
            </a:r>
            <a:r>
              <a:rPr kumimoji="1" lang="ja-JP" altLang="en-US" sz="800" dirty="0" smtClean="0">
                <a:solidFill>
                  <a:schemeClr val="tx1"/>
                </a:solidFill>
                <a:latin typeface="HG丸ｺﾞｼｯｸM-PRO" panose="020F0600000000000000" pitchFamily="50" charset="-128"/>
                <a:ea typeface="HG丸ｺﾞｼｯｸM-PRO" panose="020F0600000000000000" pitchFamily="50" charset="-128"/>
              </a:rPr>
              <a:t>　</a:t>
            </a:r>
            <a:endParaRPr lang="en-US" altLang="ja-JP" sz="8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00" name="テキスト ボックス 99"/>
          <p:cNvSpPr txBox="1"/>
          <p:nvPr/>
        </p:nvSpPr>
        <p:spPr>
          <a:xfrm>
            <a:off x="4319299" y="3163760"/>
            <a:ext cx="489685" cy="184666"/>
          </a:xfrm>
          <a:prstGeom prst="rect">
            <a:avLst/>
          </a:prstGeom>
          <a:noFill/>
        </p:spPr>
        <p:txBody>
          <a:bodyPr wrap="square" rtlCol="0">
            <a:spAutoFit/>
          </a:bodyPr>
          <a:lstStyle/>
          <a:p>
            <a:r>
              <a:rPr lang="ja-JP" altLang="en-US" sz="600" dirty="0">
                <a:latin typeface="HG丸ｺﾞｼｯｸM-PRO" panose="020F0600000000000000" pitchFamily="50" charset="-128"/>
                <a:ea typeface="HG丸ｺﾞｼｯｸM-PRO" panose="020F0600000000000000" pitchFamily="50" charset="-128"/>
              </a:rPr>
              <a:t>（位）</a:t>
            </a:r>
            <a:endParaRPr kumimoji="1" lang="ja-JP" altLang="en-US" sz="600" dirty="0">
              <a:latin typeface="HG丸ｺﾞｼｯｸM-PRO" panose="020F0600000000000000" pitchFamily="50" charset="-128"/>
              <a:ea typeface="HG丸ｺﾞｼｯｸM-PRO" panose="020F0600000000000000" pitchFamily="50" charset="-128"/>
            </a:endParaRPr>
          </a:p>
        </p:txBody>
      </p:sp>
      <p:sp>
        <p:nvSpPr>
          <p:cNvPr id="101" name="テキスト ボックス 100"/>
          <p:cNvSpPr txBox="1"/>
          <p:nvPr/>
        </p:nvSpPr>
        <p:spPr>
          <a:xfrm>
            <a:off x="4520952" y="4720808"/>
            <a:ext cx="489685" cy="200055"/>
          </a:xfrm>
          <a:prstGeom prst="rect">
            <a:avLst/>
          </a:prstGeom>
          <a:noFill/>
        </p:spPr>
        <p:txBody>
          <a:bodyPr wrap="square" rtlCol="0">
            <a:spAutoFit/>
          </a:bodyPr>
          <a:lstStyle/>
          <a:p>
            <a:r>
              <a:rPr lang="ja-JP" altLang="en-US" sz="700" dirty="0">
                <a:latin typeface="HG丸ｺﾞｼｯｸM-PRO" panose="020F0600000000000000" pitchFamily="50" charset="-128"/>
                <a:ea typeface="HG丸ｺﾞｼｯｸM-PRO" panose="020F0600000000000000" pitchFamily="50" charset="-128"/>
              </a:rPr>
              <a:t>（位）</a:t>
            </a:r>
            <a:endParaRPr kumimoji="1" lang="ja-JP" altLang="en-US" sz="700" dirty="0">
              <a:latin typeface="HG丸ｺﾞｼｯｸM-PRO" panose="020F0600000000000000" pitchFamily="50" charset="-128"/>
              <a:ea typeface="HG丸ｺﾞｼｯｸM-PRO" panose="020F0600000000000000" pitchFamily="50" charset="-128"/>
            </a:endParaRPr>
          </a:p>
        </p:txBody>
      </p:sp>
      <p:sp>
        <p:nvSpPr>
          <p:cNvPr id="3" name="テキスト ボックス 2"/>
          <p:cNvSpPr txBox="1"/>
          <p:nvPr/>
        </p:nvSpPr>
        <p:spPr>
          <a:xfrm>
            <a:off x="56456" y="1795608"/>
            <a:ext cx="4468167" cy="261610"/>
          </a:xfrm>
          <a:prstGeom prst="rect">
            <a:avLst/>
          </a:prstGeom>
          <a:noFill/>
        </p:spPr>
        <p:txBody>
          <a:bodyPr wrap="square" rtlCol="0">
            <a:spAutoFit/>
          </a:bodyPr>
          <a:lstStyle/>
          <a:p>
            <a:r>
              <a:rPr lang="ja-JP" altLang="en-US" sz="1100" dirty="0" smtClean="0">
                <a:latin typeface="HG丸ｺﾞｼｯｸM-PRO" panose="020F0600000000000000" pitchFamily="50" charset="-128"/>
                <a:ea typeface="HG丸ｺﾞｼｯｸM-PRO" panose="020F0600000000000000" pitchFamily="50" charset="-128"/>
              </a:rPr>
              <a:t>１　実技検査を実施する特別選抜及び一般選抜について</a:t>
            </a:r>
            <a:endParaRPr kumimoji="1" lang="ja-JP" altLang="en-US" sz="1100" dirty="0">
              <a:latin typeface="HG丸ｺﾞｼｯｸM-PRO" panose="020F0600000000000000" pitchFamily="50" charset="-128"/>
              <a:ea typeface="HG丸ｺﾞｼｯｸM-PRO" panose="020F0600000000000000" pitchFamily="50" charset="-128"/>
            </a:endParaRPr>
          </a:p>
        </p:txBody>
      </p:sp>
      <p:sp>
        <p:nvSpPr>
          <p:cNvPr id="55" name="正方形/長方形 54"/>
          <p:cNvSpPr/>
          <p:nvPr/>
        </p:nvSpPr>
        <p:spPr>
          <a:xfrm>
            <a:off x="130275" y="4542937"/>
            <a:ext cx="1514202" cy="276999"/>
          </a:xfrm>
          <a:prstGeom prst="rect">
            <a:avLst/>
          </a:prstGeom>
        </p:spPr>
        <p:txBody>
          <a:bodyPr wrap="square">
            <a:spAutoFit/>
          </a:bodyPr>
          <a:lstStyle/>
          <a:p>
            <a:r>
              <a:rPr lang="en-US" altLang="ja-JP" sz="600" dirty="0" smtClean="0">
                <a:latin typeface="HG丸ｺﾞｼｯｸM-PRO" panose="020F0600000000000000" pitchFamily="50" charset="-128"/>
                <a:ea typeface="HG丸ｺﾞｼｯｸM-PRO" panose="020F0600000000000000" pitchFamily="50" charset="-128"/>
              </a:rPr>
              <a:t>※</a:t>
            </a:r>
            <a:r>
              <a:rPr lang="ja-JP" altLang="en-US" sz="600" dirty="0" smtClean="0">
                <a:latin typeface="HG丸ｺﾞｼｯｸM-PRO" panose="020F0600000000000000" pitchFamily="50" charset="-128"/>
                <a:ea typeface="HG丸ｺﾞｼｯｸM-PRO" panose="020F0600000000000000" pitchFamily="50" charset="-128"/>
              </a:rPr>
              <a:t>「評定</a:t>
            </a:r>
            <a:r>
              <a:rPr lang="ja-JP" altLang="en-US" sz="600" dirty="0">
                <a:latin typeface="HG丸ｺﾞｼｯｸM-PRO" panose="020F0600000000000000" pitchFamily="50" charset="-128"/>
                <a:ea typeface="HG丸ｺﾞｼｯｸM-PRO" panose="020F0600000000000000" pitchFamily="50" charset="-128"/>
              </a:rPr>
              <a:t>有</a:t>
            </a:r>
            <a:r>
              <a:rPr lang="ja-JP" altLang="en-US" sz="600" dirty="0" smtClean="0">
                <a:latin typeface="HG丸ｺﾞｼｯｸM-PRO" panose="020F0600000000000000" pitchFamily="50" charset="-128"/>
                <a:ea typeface="HG丸ｺﾞｼｯｸM-PRO" panose="020F0600000000000000" pitchFamily="50" charset="-128"/>
              </a:rPr>
              <a:t>」全教科評定がある受験者</a:t>
            </a:r>
            <a:endParaRPr lang="en-US" altLang="ja-JP" sz="600" dirty="0" smtClean="0">
              <a:latin typeface="HG丸ｺﾞｼｯｸM-PRO" panose="020F0600000000000000" pitchFamily="50" charset="-128"/>
              <a:ea typeface="HG丸ｺﾞｼｯｸM-PRO" panose="020F0600000000000000" pitchFamily="50" charset="-128"/>
            </a:endParaRPr>
          </a:p>
          <a:p>
            <a:r>
              <a:rPr lang="ja-JP" altLang="en-US" sz="600" dirty="0" smtClean="0">
                <a:latin typeface="HG丸ｺﾞｼｯｸM-PRO" panose="020F0600000000000000" pitchFamily="50" charset="-128"/>
                <a:ea typeface="HG丸ｺﾞｼｯｸM-PRO" panose="020F0600000000000000" pitchFamily="50" charset="-128"/>
              </a:rPr>
              <a:t>　「評定無」対象者</a:t>
            </a:r>
            <a:endParaRPr lang="ja-JP" altLang="ja-JP" sz="600" dirty="0">
              <a:latin typeface="HG丸ｺﾞｼｯｸM-PRO" panose="020F0600000000000000" pitchFamily="50" charset="-128"/>
              <a:ea typeface="HG丸ｺﾞｼｯｸM-PRO" panose="020F0600000000000000" pitchFamily="50" charset="-128"/>
            </a:endParaRPr>
          </a:p>
        </p:txBody>
      </p:sp>
      <p:sp>
        <p:nvSpPr>
          <p:cNvPr id="56" name="テキスト ボックス 55"/>
          <p:cNvSpPr txBox="1"/>
          <p:nvPr/>
        </p:nvSpPr>
        <p:spPr>
          <a:xfrm>
            <a:off x="2648744" y="3609744"/>
            <a:ext cx="1836000" cy="253916"/>
          </a:xfrm>
          <a:prstGeom prst="rect">
            <a:avLst/>
          </a:prstGeom>
          <a:solidFill>
            <a:schemeClr val="accent6">
              <a:lumMod val="60000"/>
              <a:lumOff val="40000"/>
            </a:schemeClr>
          </a:solidFill>
        </p:spPr>
        <p:txBody>
          <a:bodyPr wrap="square" rtlCol="0">
            <a:spAutoFit/>
          </a:bodyPr>
          <a:lstStyle/>
          <a:p>
            <a:pPr algn="ctr"/>
            <a:r>
              <a:rPr kumimoji="1" lang="ja-JP" altLang="en-US" sz="1050" b="1" dirty="0" smtClean="0"/>
              <a:t>≪まだ合格となっていない≫</a:t>
            </a:r>
            <a:endParaRPr kumimoji="1" lang="ja-JP" altLang="en-US" sz="1050" b="1" dirty="0"/>
          </a:p>
        </p:txBody>
      </p:sp>
      <p:sp>
        <p:nvSpPr>
          <p:cNvPr id="57" name="正方形/長方形 56"/>
          <p:cNvSpPr/>
          <p:nvPr/>
        </p:nvSpPr>
        <p:spPr>
          <a:xfrm>
            <a:off x="1492185" y="5686100"/>
            <a:ext cx="2781181" cy="200055"/>
          </a:xfrm>
          <a:prstGeom prst="rect">
            <a:avLst/>
          </a:prstGeom>
        </p:spPr>
        <p:txBody>
          <a:bodyPr wrap="square">
            <a:spAutoFit/>
          </a:bodyPr>
          <a:lstStyle/>
          <a:p>
            <a:pPr algn="ctr"/>
            <a:r>
              <a:rPr lang="ja-JP" altLang="en-US" sz="700" dirty="0" smtClean="0">
                <a:latin typeface="HG丸ｺﾞｼｯｸM-PRO" panose="020F0600000000000000" pitchFamily="50" charset="-128"/>
                <a:ea typeface="HG丸ｺﾞｼｯｸM-PRO" panose="020F0600000000000000" pitchFamily="50" charset="-128"/>
              </a:rPr>
              <a:t>アドミッションポリシーに極めて合致するか</a:t>
            </a:r>
            <a:endParaRPr lang="ja-JP" altLang="ja-JP" sz="800" dirty="0">
              <a:latin typeface="HG丸ｺﾞｼｯｸM-PRO" panose="020F0600000000000000" pitchFamily="50" charset="-128"/>
              <a:ea typeface="HG丸ｺﾞｼｯｸM-PRO" panose="020F0600000000000000" pitchFamily="50" charset="-128"/>
            </a:endParaRPr>
          </a:p>
        </p:txBody>
      </p:sp>
      <p:sp>
        <p:nvSpPr>
          <p:cNvPr id="64" name="円/楕円 63"/>
          <p:cNvSpPr/>
          <p:nvPr/>
        </p:nvSpPr>
        <p:spPr>
          <a:xfrm>
            <a:off x="128464" y="4948100"/>
            <a:ext cx="504056" cy="57606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円/楕円 68"/>
          <p:cNvSpPr/>
          <p:nvPr/>
        </p:nvSpPr>
        <p:spPr>
          <a:xfrm>
            <a:off x="1928664" y="4956483"/>
            <a:ext cx="343528" cy="56768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正方形/長方形 72"/>
          <p:cNvSpPr/>
          <p:nvPr/>
        </p:nvSpPr>
        <p:spPr>
          <a:xfrm>
            <a:off x="525724" y="3606841"/>
            <a:ext cx="1728192" cy="276999"/>
          </a:xfrm>
          <a:prstGeom prst="rect">
            <a:avLst/>
          </a:prstGeom>
        </p:spPr>
        <p:txBody>
          <a:bodyPr wrap="square">
            <a:spAutoFit/>
          </a:bodyPr>
          <a:lstStyle/>
          <a:p>
            <a:pPr algn="ctr"/>
            <a:r>
              <a:rPr lang="ja-JP" altLang="en-US" sz="1200" b="1" dirty="0" smtClean="0">
                <a:latin typeface="HG丸ｺﾞｼｯｸM-PRO" panose="020F0600000000000000" pitchFamily="50" charset="-128"/>
                <a:ea typeface="HG丸ｺﾞｼｯｸM-PRO" panose="020F0600000000000000" pitchFamily="50" charset="-128"/>
              </a:rPr>
              <a:t>≪合格≫</a:t>
            </a:r>
            <a:endParaRPr lang="en-US" altLang="ja-JP" sz="1200" b="1" dirty="0" smtClean="0">
              <a:latin typeface="HG丸ｺﾞｼｯｸM-PRO" panose="020F0600000000000000" pitchFamily="50" charset="-128"/>
              <a:ea typeface="HG丸ｺﾞｼｯｸM-PRO" panose="020F0600000000000000" pitchFamily="50" charset="-128"/>
            </a:endParaRPr>
          </a:p>
        </p:txBody>
      </p:sp>
      <p:sp>
        <p:nvSpPr>
          <p:cNvPr id="75" name="右中かっこ 74"/>
          <p:cNvSpPr/>
          <p:nvPr/>
        </p:nvSpPr>
        <p:spPr>
          <a:xfrm rot="5400000">
            <a:off x="1082384" y="4604413"/>
            <a:ext cx="180000" cy="2016000"/>
          </a:xfrm>
          <a:prstGeom prst="rightBrace">
            <a:avLst>
              <a:gd name="adj1" fmla="val 53037"/>
              <a:gd name="adj2" fmla="val 50000"/>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 name="正方形/長方形 6"/>
          <p:cNvSpPr/>
          <p:nvPr/>
        </p:nvSpPr>
        <p:spPr>
          <a:xfrm>
            <a:off x="56456" y="1786898"/>
            <a:ext cx="4824536" cy="5026478"/>
          </a:xfrm>
          <a:prstGeom prst="rect">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61" name="表 60"/>
          <p:cNvGraphicFramePr>
            <a:graphicFrameLocks noGrp="1"/>
          </p:cNvGraphicFramePr>
          <p:nvPr>
            <p:extLst>
              <p:ext uri="{D42A27DB-BD31-4B8C-83A1-F6EECF244321}">
                <p14:modId xmlns:p14="http://schemas.microsoft.com/office/powerpoint/2010/main" val="699690255"/>
              </p:ext>
            </p:extLst>
          </p:nvPr>
        </p:nvGraphicFramePr>
        <p:xfrm>
          <a:off x="5111387" y="4145632"/>
          <a:ext cx="4514399" cy="839155"/>
        </p:xfrm>
        <a:graphic>
          <a:graphicData uri="http://schemas.openxmlformats.org/drawingml/2006/table">
            <a:tbl>
              <a:tblPr firstRow="1" bandRow="1">
                <a:tableStyleId>{5C22544A-7EE6-4342-B048-85BDC9FD1C3A}</a:tableStyleId>
              </a:tblPr>
              <a:tblGrid>
                <a:gridCol w="225720">
                  <a:extLst>
                    <a:ext uri="{9D8B030D-6E8A-4147-A177-3AD203B41FA5}">
                      <a16:colId xmlns="" xmlns:a16="http://schemas.microsoft.com/office/drawing/2014/main" val="20000"/>
                    </a:ext>
                  </a:extLst>
                </a:gridCol>
                <a:gridCol w="225720">
                  <a:extLst>
                    <a:ext uri="{9D8B030D-6E8A-4147-A177-3AD203B41FA5}">
                      <a16:colId xmlns="" xmlns:a16="http://schemas.microsoft.com/office/drawing/2014/main" val="20001"/>
                    </a:ext>
                  </a:extLst>
                </a:gridCol>
                <a:gridCol w="225720">
                  <a:extLst>
                    <a:ext uri="{9D8B030D-6E8A-4147-A177-3AD203B41FA5}">
                      <a16:colId xmlns="" xmlns:a16="http://schemas.microsoft.com/office/drawing/2014/main" val="20002"/>
                    </a:ext>
                  </a:extLst>
                </a:gridCol>
                <a:gridCol w="677159">
                  <a:extLst>
                    <a:ext uri="{9D8B030D-6E8A-4147-A177-3AD203B41FA5}">
                      <a16:colId xmlns="" xmlns:a16="http://schemas.microsoft.com/office/drawing/2014/main" val="20003"/>
                    </a:ext>
                  </a:extLst>
                </a:gridCol>
                <a:gridCol w="225720">
                  <a:extLst>
                    <a:ext uri="{9D8B030D-6E8A-4147-A177-3AD203B41FA5}">
                      <a16:colId xmlns="" xmlns:a16="http://schemas.microsoft.com/office/drawing/2014/main" val="20004"/>
                    </a:ext>
                  </a:extLst>
                </a:gridCol>
                <a:gridCol w="225720">
                  <a:extLst>
                    <a:ext uri="{9D8B030D-6E8A-4147-A177-3AD203B41FA5}">
                      <a16:colId xmlns="" xmlns:a16="http://schemas.microsoft.com/office/drawing/2014/main" val="20005"/>
                    </a:ext>
                  </a:extLst>
                </a:gridCol>
                <a:gridCol w="225720">
                  <a:extLst>
                    <a:ext uri="{9D8B030D-6E8A-4147-A177-3AD203B41FA5}">
                      <a16:colId xmlns="" xmlns:a16="http://schemas.microsoft.com/office/drawing/2014/main" val="20006"/>
                    </a:ext>
                  </a:extLst>
                </a:gridCol>
                <a:gridCol w="225720">
                  <a:extLst>
                    <a:ext uri="{9D8B030D-6E8A-4147-A177-3AD203B41FA5}">
                      <a16:colId xmlns="" xmlns:a16="http://schemas.microsoft.com/office/drawing/2014/main" val="20007"/>
                    </a:ext>
                  </a:extLst>
                </a:gridCol>
                <a:gridCol w="225720">
                  <a:extLst>
                    <a:ext uri="{9D8B030D-6E8A-4147-A177-3AD203B41FA5}">
                      <a16:colId xmlns="" xmlns:a16="http://schemas.microsoft.com/office/drawing/2014/main" val="20008"/>
                    </a:ext>
                  </a:extLst>
                </a:gridCol>
                <a:gridCol w="225720">
                  <a:extLst>
                    <a:ext uri="{9D8B030D-6E8A-4147-A177-3AD203B41FA5}">
                      <a16:colId xmlns="" xmlns:a16="http://schemas.microsoft.com/office/drawing/2014/main" val="20009"/>
                    </a:ext>
                  </a:extLst>
                </a:gridCol>
                <a:gridCol w="1128600">
                  <a:extLst>
                    <a:ext uri="{9D8B030D-6E8A-4147-A177-3AD203B41FA5}">
                      <a16:colId xmlns="" xmlns:a16="http://schemas.microsoft.com/office/drawing/2014/main" val="20010"/>
                    </a:ext>
                  </a:extLst>
                </a:gridCol>
                <a:gridCol w="225720">
                  <a:extLst>
                    <a:ext uri="{9D8B030D-6E8A-4147-A177-3AD203B41FA5}">
                      <a16:colId xmlns="" xmlns:a16="http://schemas.microsoft.com/office/drawing/2014/main" val="20011"/>
                    </a:ext>
                  </a:extLst>
                </a:gridCol>
                <a:gridCol w="225720">
                  <a:extLst>
                    <a:ext uri="{9D8B030D-6E8A-4147-A177-3AD203B41FA5}">
                      <a16:colId xmlns="" xmlns:a16="http://schemas.microsoft.com/office/drawing/2014/main" val="20012"/>
                    </a:ext>
                  </a:extLst>
                </a:gridCol>
                <a:gridCol w="225720">
                  <a:extLst>
                    <a:ext uri="{9D8B030D-6E8A-4147-A177-3AD203B41FA5}">
                      <a16:colId xmlns="" xmlns:a16="http://schemas.microsoft.com/office/drawing/2014/main" val="20013"/>
                    </a:ext>
                  </a:extLst>
                </a:gridCol>
              </a:tblGrid>
              <a:tr h="244795">
                <a:tc>
                  <a:txBody>
                    <a:bodyPr/>
                    <a:lstStyle/>
                    <a:p>
                      <a:pPr algn="r"/>
                      <a:r>
                        <a:rPr kumimoji="1" lang="en-US" altLang="ja-JP" sz="600" b="0" dirty="0">
                          <a:solidFill>
                            <a:schemeClr val="tx1"/>
                          </a:solidFill>
                          <a:latin typeface="HG丸ｺﾞｼｯｸM-PRO" panose="020F0600000000000000" pitchFamily="50" charset="-128"/>
                          <a:ea typeface="HG丸ｺﾞｼｯｸM-PRO" panose="020F0600000000000000" pitchFamily="50" charset="-128"/>
                        </a:rPr>
                        <a:t>1</a:t>
                      </a:r>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vert="eaVert"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600" b="0" dirty="0">
                          <a:solidFill>
                            <a:schemeClr val="tx1"/>
                          </a:solidFill>
                          <a:latin typeface="HG丸ｺﾞｼｯｸM-PRO" panose="020F0600000000000000" pitchFamily="50" charset="-128"/>
                          <a:ea typeface="HG丸ｺﾞｼｯｸM-PRO" panose="020F0600000000000000" pitchFamily="50" charset="-128"/>
                        </a:rPr>
                        <a:t>2</a:t>
                      </a:r>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vert="eaVert"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600" b="0" dirty="0">
                          <a:solidFill>
                            <a:schemeClr val="tx1"/>
                          </a:solidFill>
                          <a:latin typeface="HG丸ｺﾞｼｯｸM-PRO" panose="020F0600000000000000" pitchFamily="50" charset="-128"/>
                          <a:ea typeface="HG丸ｺﾞｼｯｸM-PRO" panose="020F0600000000000000" pitchFamily="50" charset="-128"/>
                        </a:rPr>
                        <a:t>3</a:t>
                      </a:r>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vert="eaVert"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vert="eaVert"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vert="eaVert"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vert="eaVert"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r" defTabSz="957816" rtl="0" eaLnBrk="1" fontAlgn="auto" latinLnBrk="0" hangingPunct="1">
                        <a:lnSpc>
                          <a:spcPct val="100000"/>
                        </a:lnSpc>
                        <a:spcBef>
                          <a:spcPts val="0"/>
                        </a:spcBef>
                        <a:spcAft>
                          <a:spcPts val="0"/>
                        </a:spcAft>
                        <a:buClrTx/>
                        <a:buSzTx/>
                        <a:buFontTx/>
                        <a:buNone/>
                        <a:tabLst/>
                        <a:defRPr/>
                      </a:pPr>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vert="eaVert"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vert="eaVert"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vert="eaVert"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r" defTabSz="957816" rtl="0" eaLnBrk="1" fontAlgn="auto" latinLnBrk="0" hangingPunct="1">
                        <a:lnSpc>
                          <a:spcPct val="100000"/>
                        </a:lnSpc>
                        <a:spcBef>
                          <a:spcPts val="0"/>
                        </a:spcBef>
                        <a:spcAft>
                          <a:spcPts val="0"/>
                        </a:spcAft>
                        <a:buClrTx/>
                        <a:buSzTx/>
                        <a:buFontTx/>
                        <a:buNone/>
                        <a:tabLst/>
                        <a:defRPr/>
                      </a:pPr>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vert="eaVert"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vert="eaVert"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r" defTabSz="957816" rtl="0" eaLnBrk="1" fontAlgn="auto" latinLnBrk="0" hangingPunct="1">
                        <a:lnSpc>
                          <a:spcPct val="100000"/>
                        </a:lnSpc>
                        <a:spcBef>
                          <a:spcPts val="0"/>
                        </a:spcBef>
                        <a:spcAft>
                          <a:spcPts val="0"/>
                        </a:spcAft>
                        <a:buClrTx/>
                        <a:buSzTx/>
                        <a:buFontTx/>
                        <a:buNone/>
                        <a:tabLst/>
                        <a:defRPr/>
                      </a:pPr>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vert="eaVert"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vert="eaVert"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vert="eaVert"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0"/>
                  </a:ext>
                </a:extLst>
              </a:tr>
              <a:tr h="590405">
                <a:tc>
                  <a:txBody>
                    <a:bodyPr/>
                    <a:lstStyle/>
                    <a:p>
                      <a:pPr algn="ctr"/>
                      <a:r>
                        <a:rPr kumimoji="1" lang="ja-JP" altLang="en-US" sz="1100" b="0" dirty="0">
                          <a:solidFill>
                            <a:schemeClr val="tx1"/>
                          </a:solidFill>
                          <a:latin typeface="HG丸ｺﾞｼｯｸM-PRO" panose="020F0600000000000000" pitchFamily="50" charset="-128"/>
                          <a:ea typeface="HG丸ｺﾞｼｯｸM-PRO" panose="020F0600000000000000" pitchFamily="50" charset="-128"/>
                        </a:rPr>
                        <a:t>評定無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kumimoji="1" lang="ja-JP" altLang="en-US" sz="1100" b="0" dirty="0">
                          <a:solidFill>
                            <a:schemeClr val="tx1"/>
                          </a:solidFill>
                          <a:latin typeface="HG丸ｺﾞｼｯｸM-PRO" panose="020F0600000000000000" pitchFamily="50" charset="-128"/>
                          <a:ea typeface="HG丸ｺﾞｼｯｸM-PRO" panose="020F0600000000000000" pitchFamily="50" charset="-128"/>
                        </a:rPr>
                        <a:t>評定無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kumimoji="1" lang="ja-JP" altLang="en-US" sz="1100" b="0" dirty="0">
                          <a:solidFill>
                            <a:schemeClr val="tx1"/>
                          </a:solidFill>
                          <a:latin typeface="HG丸ｺﾞｼｯｸM-PRO" panose="020F0600000000000000" pitchFamily="50" charset="-128"/>
                          <a:ea typeface="HG丸ｺﾞｼｯｸM-PRO" panose="020F0600000000000000" pitchFamily="50" charset="-128"/>
                        </a:rPr>
                        <a:t>評定有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100" b="0" dirty="0">
                          <a:solidFill>
                            <a:schemeClr val="tx1"/>
                          </a:solidFill>
                          <a:latin typeface="HG丸ｺﾞｼｯｸM-PRO" panose="020F0600000000000000" pitchFamily="50" charset="-128"/>
                          <a:ea typeface="HG丸ｺﾞｼｯｸM-PRO" panose="020F0600000000000000"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100" b="0" dirty="0">
                          <a:solidFill>
                            <a:schemeClr val="tx1"/>
                          </a:solidFill>
                          <a:latin typeface="HG丸ｺﾞｼｯｸM-PRO" panose="020F0600000000000000" pitchFamily="50" charset="-128"/>
                          <a:ea typeface="HG丸ｺﾞｼｯｸM-PRO" panose="020F0600000000000000" pitchFamily="50" charset="-128"/>
                        </a:rPr>
                        <a:t>評定有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100" b="0" dirty="0">
                          <a:solidFill>
                            <a:schemeClr val="tx1"/>
                          </a:solidFill>
                          <a:latin typeface="HG丸ｺﾞｼｯｸM-PRO" panose="020F0600000000000000" pitchFamily="50" charset="-128"/>
                          <a:ea typeface="HG丸ｺﾞｼｯｸM-PRO" panose="020F0600000000000000" pitchFamily="50" charset="-128"/>
                        </a:rPr>
                        <a:t>評定有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57816"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HG丸ｺﾞｼｯｸM-PRO" panose="020F0600000000000000" pitchFamily="50" charset="-128"/>
                          <a:ea typeface="HG丸ｺﾞｼｯｸM-PRO" panose="020F0600000000000000" pitchFamily="50" charset="-128"/>
                        </a:rPr>
                        <a:t>評定無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kumimoji="1" lang="ja-JP" altLang="en-US" sz="1100" b="0" dirty="0">
                          <a:solidFill>
                            <a:schemeClr val="tx1"/>
                          </a:solidFill>
                          <a:latin typeface="HG丸ｺﾞｼｯｸM-PRO" panose="020F0600000000000000" pitchFamily="50" charset="-128"/>
                          <a:ea typeface="HG丸ｺﾞｼｯｸM-PRO" panose="020F0600000000000000" pitchFamily="50" charset="-128"/>
                        </a:rPr>
                        <a:t>評定有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100" b="0" dirty="0">
                          <a:solidFill>
                            <a:schemeClr val="tx1"/>
                          </a:solidFill>
                          <a:latin typeface="HG丸ｺﾞｼｯｸM-PRO" panose="020F0600000000000000" pitchFamily="50" charset="-128"/>
                          <a:ea typeface="HG丸ｺﾞｼｯｸM-PRO" panose="020F0600000000000000" pitchFamily="50" charset="-128"/>
                        </a:rPr>
                        <a:t>評定有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57816"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HG丸ｺﾞｼｯｸM-PRO" panose="020F0600000000000000" pitchFamily="50" charset="-128"/>
                          <a:ea typeface="HG丸ｺﾞｼｯｸM-PRO" panose="020F0600000000000000" pitchFamily="50" charset="-128"/>
                        </a:rPr>
                        <a:t>評定無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kumimoji="1" lang="ja-JP" altLang="en-US" sz="1100" b="0" dirty="0">
                          <a:solidFill>
                            <a:schemeClr val="tx1"/>
                          </a:solidFill>
                          <a:latin typeface="HG丸ｺﾞｼｯｸM-PRO" panose="020F0600000000000000" pitchFamily="50" charset="-128"/>
                          <a:ea typeface="HG丸ｺﾞｼｯｸM-PRO" panose="020F0600000000000000"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57816"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HG丸ｺﾞｼｯｸM-PRO" panose="020F0600000000000000" pitchFamily="50" charset="-128"/>
                          <a:ea typeface="HG丸ｺﾞｼｯｸM-PRO" panose="020F0600000000000000" pitchFamily="50" charset="-128"/>
                        </a:rPr>
                        <a:t>評定無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kumimoji="1" lang="ja-JP" altLang="en-US" sz="1100" b="0" dirty="0">
                          <a:solidFill>
                            <a:schemeClr val="tx1"/>
                          </a:solidFill>
                          <a:latin typeface="HG丸ｺﾞｼｯｸM-PRO" panose="020F0600000000000000" pitchFamily="50" charset="-128"/>
                          <a:ea typeface="HG丸ｺﾞｼｯｸM-PRO" panose="020F0600000000000000" pitchFamily="50" charset="-128"/>
                        </a:rPr>
                        <a:t>評定有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100" b="0" dirty="0">
                          <a:solidFill>
                            <a:schemeClr val="tx1"/>
                          </a:solidFill>
                          <a:latin typeface="HG丸ｺﾞｼｯｸM-PRO" panose="020F0600000000000000" pitchFamily="50" charset="-128"/>
                          <a:ea typeface="HG丸ｺﾞｼｯｸM-PRO" panose="020F0600000000000000" pitchFamily="50" charset="-128"/>
                        </a:rPr>
                        <a:t>評定有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bl>
          </a:graphicData>
        </a:graphic>
      </p:graphicFrame>
      <p:sp>
        <p:nvSpPr>
          <p:cNvPr id="76" name="正方形/長方形 75"/>
          <p:cNvSpPr/>
          <p:nvPr/>
        </p:nvSpPr>
        <p:spPr>
          <a:xfrm>
            <a:off x="5025008" y="2348880"/>
            <a:ext cx="4787830" cy="507831"/>
          </a:xfrm>
          <a:prstGeom prst="rect">
            <a:avLst/>
          </a:prstGeom>
        </p:spPr>
        <p:txBody>
          <a:bodyPr wrap="square">
            <a:spAutoFit/>
          </a:bodyPr>
          <a:lstStyle/>
          <a:p>
            <a:r>
              <a:rPr lang="ja-JP" altLang="ja-JP" sz="900" dirty="0">
                <a:latin typeface="HGP創英角ﾎﾟｯﾌﾟ体" panose="040B0A00000000000000" pitchFamily="50" charset="-128"/>
                <a:ea typeface="HGP創英角ﾎﾟｯﾌﾟ体" panose="040B0A00000000000000" pitchFamily="50" charset="-128"/>
              </a:rPr>
              <a:t>＜</a:t>
            </a:r>
            <a:r>
              <a:rPr lang="en-US" altLang="ja-JP" sz="900" dirty="0" smtClean="0">
                <a:latin typeface="HGP創英角ﾎﾟｯﾌﾟ体" panose="040B0A00000000000000" pitchFamily="50" charset="-128"/>
                <a:ea typeface="HGP創英角ﾎﾟｯﾌﾟ体" panose="040B0A00000000000000" pitchFamily="50" charset="-128"/>
              </a:rPr>
              <a:t>STEP1</a:t>
            </a:r>
            <a:r>
              <a:rPr lang="ja-JP" altLang="ja-JP" sz="900" dirty="0" smtClean="0">
                <a:latin typeface="HGP創英角ﾎﾟｯﾌﾟ体" panose="040B0A00000000000000" pitchFamily="50" charset="-128"/>
                <a:ea typeface="HGP創英角ﾎﾟｯﾌﾟ体" panose="040B0A00000000000000" pitchFamily="50" charset="-128"/>
              </a:rPr>
              <a:t>＞</a:t>
            </a:r>
          </a:p>
          <a:p>
            <a:r>
              <a:rPr lang="ja-JP" altLang="en-US" sz="900" dirty="0" smtClean="0">
                <a:latin typeface="HG丸ｺﾞｼｯｸM-PRO" panose="020F0600000000000000" pitchFamily="50" charset="-128"/>
                <a:ea typeface="HG丸ｺﾞｼｯｸM-PRO" panose="020F0600000000000000" pitchFamily="50" charset="-128"/>
              </a:rPr>
              <a:t>面接の評価、自己申告書及び調査書中の活動</a:t>
            </a:r>
            <a:r>
              <a:rPr lang="en-US" altLang="ja-JP" sz="900" dirty="0" smtClean="0">
                <a:latin typeface="HG丸ｺﾞｼｯｸM-PRO" panose="020F0600000000000000" pitchFamily="50" charset="-128"/>
                <a:ea typeface="HG丸ｺﾞｼｯｸM-PRO" panose="020F0600000000000000" pitchFamily="50" charset="-128"/>
              </a:rPr>
              <a:t>/</a:t>
            </a:r>
            <a:r>
              <a:rPr lang="ja-JP" altLang="en-US" sz="900" dirty="0" smtClean="0">
                <a:latin typeface="HG丸ｺﾞｼｯｸM-PRO" panose="020F0600000000000000" pitchFamily="50" charset="-128"/>
                <a:ea typeface="HG丸ｺﾞｼｯｸM-PRO" panose="020F0600000000000000" pitchFamily="50" charset="-128"/>
              </a:rPr>
              <a:t>行動の記録を資料にして、</a:t>
            </a:r>
            <a:r>
              <a:rPr lang="ja-JP" altLang="en-US" sz="900" b="1" dirty="0" smtClean="0">
                <a:latin typeface="HG丸ｺﾞｼｯｸM-PRO" panose="020F0600000000000000" pitchFamily="50" charset="-128"/>
                <a:ea typeface="HG丸ｺﾞｼｯｸM-PRO" panose="020F0600000000000000" pitchFamily="50" charset="-128"/>
              </a:rPr>
              <a:t>アドミッションポリシーに最も適合する順</a:t>
            </a:r>
            <a:r>
              <a:rPr lang="ja-JP" altLang="en-US" sz="900" dirty="0" smtClean="0">
                <a:latin typeface="HG丸ｺﾞｼｯｸM-PRO" panose="020F0600000000000000" pitchFamily="50" charset="-128"/>
                <a:ea typeface="HG丸ｺﾞｼｯｸM-PRO" panose="020F0600000000000000" pitchFamily="50" charset="-128"/>
              </a:rPr>
              <a:t>に、募集人員の</a:t>
            </a:r>
            <a:r>
              <a:rPr lang="en-US" altLang="ja-JP" sz="900" dirty="0" smtClean="0">
                <a:latin typeface="HG丸ｺﾞｼｯｸM-PRO" panose="020F0600000000000000" pitchFamily="50" charset="-128"/>
                <a:ea typeface="HG丸ｺﾞｼｯｸM-PRO" panose="020F0600000000000000" pitchFamily="50" charset="-128"/>
              </a:rPr>
              <a:t>50</a:t>
            </a:r>
            <a:r>
              <a:rPr lang="ja-JP" altLang="en-US" sz="900" dirty="0" smtClean="0">
                <a:latin typeface="HG丸ｺﾞｼｯｸM-PRO" panose="020F0600000000000000" pitchFamily="50" charset="-128"/>
                <a:ea typeface="HG丸ｺﾞｼｯｸM-PRO" panose="020F0600000000000000" pitchFamily="50" charset="-128"/>
              </a:rPr>
              <a:t>％を上限に合格者を決定します。</a:t>
            </a:r>
            <a:endParaRPr lang="en-US" altLang="ja-JP" sz="900" dirty="0" smtClean="0">
              <a:latin typeface="HG丸ｺﾞｼｯｸM-PRO" panose="020F0600000000000000" pitchFamily="50" charset="-128"/>
              <a:ea typeface="HG丸ｺﾞｼｯｸM-PRO" panose="020F0600000000000000" pitchFamily="50" charset="-128"/>
            </a:endParaRPr>
          </a:p>
        </p:txBody>
      </p:sp>
      <p:sp>
        <p:nvSpPr>
          <p:cNvPr id="77" name="テキスト ボックス 76"/>
          <p:cNvSpPr txBox="1"/>
          <p:nvPr/>
        </p:nvSpPr>
        <p:spPr>
          <a:xfrm>
            <a:off x="5073555" y="1786898"/>
            <a:ext cx="2761390" cy="261610"/>
          </a:xfrm>
          <a:prstGeom prst="rect">
            <a:avLst/>
          </a:prstGeom>
          <a:noFill/>
        </p:spPr>
        <p:txBody>
          <a:bodyPr wrap="square" rtlCol="0">
            <a:spAutoFit/>
          </a:bodyPr>
          <a:lstStyle/>
          <a:p>
            <a:r>
              <a:rPr lang="ja-JP" altLang="en-US" sz="1100" dirty="0">
                <a:latin typeface="HG丸ｺﾞｼｯｸM-PRO" panose="020F0600000000000000" pitchFamily="50" charset="-128"/>
                <a:ea typeface="HG丸ｺﾞｼｯｸM-PRO" panose="020F0600000000000000" pitchFamily="50" charset="-128"/>
              </a:rPr>
              <a:t>２</a:t>
            </a:r>
            <a:r>
              <a:rPr lang="ja-JP" altLang="en-US" sz="1100" dirty="0" smtClean="0">
                <a:latin typeface="HG丸ｺﾞｼｯｸM-PRO" panose="020F0600000000000000" pitchFamily="50" charset="-128"/>
                <a:ea typeface="HG丸ｺﾞｼｯｸM-PRO" panose="020F0600000000000000" pitchFamily="50" charset="-128"/>
              </a:rPr>
              <a:t>　面接を実施する特別選抜について</a:t>
            </a:r>
            <a:endParaRPr kumimoji="1" lang="ja-JP" altLang="en-US" sz="1100" dirty="0">
              <a:latin typeface="HG丸ｺﾞｼｯｸM-PRO" panose="020F0600000000000000" pitchFamily="50" charset="-128"/>
              <a:ea typeface="HG丸ｺﾞｼｯｸM-PRO" panose="020F0600000000000000" pitchFamily="50" charset="-128"/>
            </a:endParaRPr>
          </a:p>
        </p:txBody>
      </p:sp>
      <p:sp>
        <p:nvSpPr>
          <p:cNvPr id="84" name="右中かっこ 83"/>
          <p:cNvSpPr/>
          <p:nvPr/>
        </p:nvSpPr>
        <p:spPr>
          <a:xfrm rot="5400000">
            <a:off x="6029363" y="4088794"/>
            <a:ext cx="180000" cy="2016000"/>
          </a:xfrm>
          <a:prstGeom prst="rightBrace">
            <a:avLst>
              <a:gd name="adj1" fmla="val 36781"/>
              <a:gd name="adj2" fmla="val 50000"/>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5" name="下矢印 84"/>
          <p:cNvSpPr/>
          <p:nvPr/>
        </p:nvSpPr>
        <p:spPr>
          <a:xfrm>
            <a:off x="8301520" y="5109363"/>
            <a:ext cx="180000" cy="18000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下矢印 87"/>
          <p:cNvSpPr/>
          <p:nvPr/>
        </p:nvSpPr>
        <p:spPr>
          <a:xfrm>
            <a:off x="6009804" y="5096867"/>
            <a:ext cx="180000" cy="18000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正方形/長方形 89"/>
          <p:cNvSpPr/>
          <p:nvPr/>
        </p:nvSpPr>
        <p:spPr>
          <a:xfrm>
            <a:off x="5025008" y="3601591"/>
            <a:ext cx="4641406" cy="230832"/>
          </a:xfrm>
          <a:prstGeom prst="rect">
            <a:avLst/>
          </a:prstGeom>
        </p:spPr>
        <p:txBody>
          <a:bodyPr wrap="square">
            <a:spAutoFit/>
          </a:bodyPr>
          <a:lstStyle/>
          <a:p>
            <a:r>
              <a:rPr lang="ja-JP" altLang="en-US" sz="900" dirty="0">
                <a:latin typeface="HGP創英角ﾎﾟｯﾌﾟ体" panose="040B0A00000000000000" pitchFamily="50" charset="-128"/>
                <a:ea typeface="HGP創英角ﾎﾟｯﾌﾟ体" panose="040B0A00000000000000" pitchFamily="50" charset="-128"/>
              </a:rPr>
              <a:t>＜</a:t>
            </a:r>
            <a:r>
              <a:rPr lang="en-US" altLang="ja-JP" sz="900" dirty="0" smtClean="0">
                <a:latin typeface="HGP創英角ﾎﾟｯﾌﾟ体" panose="040B0A00000000000000" pitchFamily="50" charset="-128"/>
                <a:ea typeface="HGP創英角ﾎﾟｯﾌﾟ体" panose="040B0A00000000000000" pitchFamily="50" charset="-128"/>
              </a:rPr>
              <a:t>STEP2</a:t>
            </a:r>
            <a:r>
              <a:rPr lang="ja-JP" altLang="en-US" sz="900" dirty="0" smtClean="0">
                <a:latin typeface="HGP創英角ﾎﾟｯﾌﾟ体" panose="040B0A00000000000000" pitchFamily="50" charset="-128"/>
                <a:ea typeface="HGP創英角ﾎﾟｯﾌﾟ体" panose="040B0A00000000000000" pitchFamily="50" charset="-128"/>
              </a:rPr>
              <a:t>＞ </a:t>
            </a:r>
            <a:r>
              <a:rPr lang="ja-JP" altLang="en-US" sz="900" dirty="0">
                <a:latin typeface="HG丸ｺﾞｼｯｸM-PRO" panose="020F0600000000000000" pitchFamily="50" charset="-128"/>
                <a:ea typeface="HG丸ｺﾞｼｯｸM-PRO" panose="020F0600000000000000" pitchFamily="50" charset="-128"/>
              </a:rPr>
              <a:t>（Ｂ</a:t>
            </a:r>
            <a:r>
              <a:rPr lang="ja-JP" altLang="en-US" sz="900" dirty="0" smtClean="0">
                <a:latin typeface="HG丸ｺﾞｼｯｸM-PRO" panose="020F0600000000000000" pitchFamily="50" charset="-128"/>
                <a:ea typeface="HG丸ｺﾞｼｯｸM-PRO" panose="020F0600000000000000" pitchFamily="50" charset="-128"/>
              </a:rPr>
              <a:t>）にいる受験者を</a:t>
            </a:r>
            <a:r>
              <a:rPr lang="ja-JP" altLang="en-US" sz="900" b="1" dirty="0" smtClean="0">
                <a:latin typeface="HG丸ｺﾞｼｯｸM-PRO" panose="020F0600000000000000" pitchFamily="50" charset="-128"/>
                <a:ea typeface="HG丸ｺﾞｼｯｸM-PRO" panose="020F0600000000000000" pitchFamily="50" charset="-128"/>
              </a:rPr>
              <a:t>学力</a:t>
            </a:r>
            <a:r>
              <a:rPr lang="ja-JP" altLang="en-US" sz="900" b="1" dirty="0">
                <a:latin typeface="HG丸ｺﾞｼｯｸM-PRO" panose="020F0600000000000000" pitchFamily="50" charset="-128"/>
                <a:ea typeface="HG丸ｺﾞｼｯｸM-PRO" panose="020F0600000000000000" pitchFamily="50" charset="-128"/>
              </a:rPr>
              <a:t>検査の成績の</a:t>
            </a:r>
            <a:r>
              <a:rPr lang="ja-JP" altLang="en-US" sz="900" b="1" dirty="0" smtClean="0">
                <a:latin typeface="HG丸ｺﾞｼｯｸM-PRO" panose="020F0600000000000000" pitchFamily="50" charset="-128"/>
                <a:ea typeface="HG丸ｺﾞｼｯｸM-PRO" panose="020F0600000000000000" pitchFamily="50" charset="-128"/>
              </a:rPr>
              <a:t>高い順</a:t>
            </a:r>
            <a:r>
              <a:rPr lang="ja-JP" altLang="en-US" sz="900" dirty="0">
                <a:latin typeface="HG丸ｺﾞｼｯｸM-PRO" panose="020F0600000000000000" pitchFamily="50" charset="-128"/>
                <a:ea typeface="HG丸ｺﾞｼｯｸM-PRO" panose="020F0600000000000000" pitchFamily="50" charset="-128"/>
              </a:rPr>
              <a:t>に</a:t>
            </a:r>
            <a:r>
              <a:rPr lang="ja-JP" altLang="en-US" sz="900" dirty="0" smtClean="0">
                <a:latin typeface="HG丸ｺﾞｼｯｸM-PRO" panose="020F0600000000000000" pitchFamily="50" charset="-128"/>
                <a:ea typeface="HG丸ｺﾞｼｯｸM-PRO" panose="020F0600000000000000" pitchFamily="50" charset="-128"/>
              </a:rPr>
              <a:t>並べます。</a:t>
            </a:r>
            <a:endParaRPr lang="ja-JP" altLang="ja-JP" sz="900" dirty="0">
              <a:latin typeface="HG丸ｺﾞｼｯｸM-PRO" panose="020F0600000000000000" pitchFamily="50" charset="-128"/>
              <a:ea typeface="HG丸ｺﾞｼｯｸM-PRO" panose="020F0600000000000000" pitchFamily="50" charset="-128"/>
            </a:endParaRPr>
          </a:p>
        </p:txBody>
      </p:sp>
      <p:sp>
        <p:nvSpPr>
          <p:cNvPr id="92" name="テキスト ボックス 91"/>
          <p:cNvSpPr txBox="1"/>
          <p:nvPr/>
        </p:nvSpPr>
        <p:spPr>
          <a:xfrm>
            <a:off x="5574887" y="2082515"/>
            <a:ext cx="3770601" cy="246221"/>
          </a:xfrm>
          <a:prstGeom prst="rect">
            <a:avLst/>
          </a:prstGeom>
          <a:noFill/>
          <a:ln>
            <a:solidFill>
              <a:schemeClr val="tx1"/>
            </a:solidFill>
          </a:ln>
        </p:spPr>
        <p:txBody>
          <a:bodyPr wrap="square" rtlCol="0">
            <a:spAutoFit/>
          </a:bodyPr>
          <a:lstStyle/>
          <a:p>
            <a:pPr algn="ctr"/>
            <a:r>
              <a:rPr lang="ja-JP" altLang="en-US" sz="1000" dirty="0">
                <a:latin typeface="HG丸ｺﾞｼｯｸM-PRO" panose="020F0600000000000000" pitchFamily="50" charset="-128"/>
                <a:ea typeface="HG丸ｺﾞｼｯｸM-PRO" panose="020F0600000000000000" pitchFamily="50" charset="-128"/>
              </a:rPr>
              <a:t>募集人員 </a:t>
            </a:r>
            <a:r>
              <a:rPr lang="en-US" altLang="ja-JP" sz="1000" dirty="0" smtClean="0">
                <a:latin typeface="HG丸ｺﾞｼｯｸM-PRO" panose="020F0600000000000000" pitchFamily="50" charset="-128"/>
                <a:ea typeface="HG丸ｺﾞｼｯｸM-PRO" panose="020F0600000000000000" pitchFamily="50" charset="-128"/>
              </a:rPr>
              <a:t>200</a:t>
            </a:r>
            <a:r>
              <a:rPr lang="ja-JP" altLang="en-US" sz="1000" dirty="0">
                <a:latin typeface="HG丸ｺﾞｼｯｸM-PRO" panose="020F0600000000000000" pitchFamily="50" charset="-128"/>
                <a:ea typeface="HG丸ｺﾞｼｯｸM-PRO" panose="020F0600000000000000" pitchFamily="50" charset="-128"/>
              </a:rPr>
              <a:t>人</a:t>
            </a:r>
            <a:r>
              <a:rPr lang="ja-JP" altLang="en-US" sz="1000" dirty="0" smtClean="0">
                <a:latin typeface="HG丸ｺﾞｼｯｸM-PRO" panose="020F0600000000000000" pitchFamily="50" charset="-128"/>
                <a:ea typeface="HG丸ｺﾞｼｯｸM-PRO" panose="020F0600000000000000" pitchFamily="50" charset="-128"/>
              </a:rPr>
              <a:t> のＱ高等学校</a:t>
            </a:r>
            <a:r>
              <a:rPr lang="ja-JP" altLang="en-US" sz="1000" dirty="0">
                <a:latin typeface="HG丸ｺﾞｼｯｸM-PRO" panose="020F0600000000000000" pitchFamily="50" charset="-128"/>
                <a:ea typeface="HG丸ｺﾞｼｯｸM-PRO" panose="020F0600000000000000" pitchFamily="50" charset="-128"/>
              </a:rPr>
              <a:t>の</a:t>
            </a:r>
            <a:r>
              <a:rPr kumimoji="1" lang="ja-JP" altLang="en-US" sz="1000" dirty="0">
                <a:latin typeface="HG丸ｺﾞｼｯｸM-PRO" panose="020F0600000000000000" pitchFamily="50" charset="-128"/>
                <a:ea typeface="HG丸ｺﾞｼｯｸM-PRO" panose="020F0600000000000000" pitchFamily="50" charset="-128"/>
              </a:rPr>
              <a:t>受験者が </a:t>
            </a:r>
            <a:r>
              <a:rPr kumimoji="1" lang="en-US" altLang="ja-JP" sz="1000" dirty="0">
                <a:latin typeface="HG丸ｺﾞｼｯｸM-PRO" panose="020F0600000000000000" pitchFamily="50" charset="-128"/>
                <a:ea typeface="HG丸ｺﾞｼｯｸM-PRO" panose="020F0600000000000000" pitchFamily="50" charset="-128"/>
              </a:rPr>
              <a:t>250</a:t>
            </a:r>
            <a:r>
              <a:rPr kumimoji="1" lang="ja-JP" altLang="en-US" sz="1000" dirty="0">
                <a:latin typeface="HG丸ｺﾞｼｯｸM-PRO" panose="020F0600000000000000" pitchFamily="50" charset="-128"/>
                <a:ea typeface="HG丸ｺﾞｼｯｸM-PRO" panose="020F0600000000000000" pitchFamily="50" charset="-128"/>
              </a:rPr>
              <a:t>名 </a:t>
            </a:r>
            <a:r>
              <a:rPr lang="ja-JP" altLang="en-US" sz="1000" dirty="0">
                <a:latin typeface="HG丸ｺﾞｼｯｸM-PRO" panose="020F0600000000000000" pitchFamily="50" charset="-128"/>
                <a:ea typeface="HG丸ｺﾞｼｯｸM-PRO" panose="020F0600000000000000" pitchFamily="50" charset="-128"/>
              </a:rPr>
              <a:t>の場合</a:t>
            </a:r>
            <a:endParaRPr kumimoji="1" lang="ja-JP" altLang="en-US" sz="1000" dirty="0">
              <a:latin typeface="HG丸ｺﾞｼｯｸM-PRO" panose="020F0600000000000000" pitchFamily="50" charset="-128"/>
              <a:ea typeface="HG丸ｺﾞｼｯｸM-PRO" panose="020F0600000000000000" pitchFamily="50" charset="-128"/>
            </a:endParaRPr>
          </a:p>
        </p:txBody>
      </p:sp>
      <p:sp>
        <p:nvSpPr>
          <p:cNvPr id="93" name="正方形/長方形 92"/>
          <p:cNvSpPr/>
          <p:nvPr/>
        </p:nvSpPr>
        <p:spPr>
          <a:xfrm>
            <a:off x="7545288" y="5301208"/>
            <a:ext cx="1728192" cy="276999"/>
          </a:xfrm>
          <a:prstGeom prst="rect">
            <a:avLst/>
          </a:prstGeom>
        </p:spPr>
        <p:txBody>
          <a:bodyPr wrap="square">
            <a:spAutoFit/>
          </a:bodyPr>
          <a:lstStyle/>
          <a:p>
            <a:pPr algn="ctr"/>
            <a:r>
              <a:rPr lang="ja-JP" altLang="en-US" sz="1200" b="1" dirty="0" smtClean="0">
                <a:latin typeface="HG丸ｺﾞｼｯｸM-PRO" panose="020F0600000000000000" pitchFamily="50" charset="-128"/>
                <a:ea typeface="HG丸ｺﾞｼｯｸM-PRO" panose="020F0600000000000000" pitchFamily="50" charset="-128"/>
              </a:rPr>
              <a:t>≪不合格≫</a:t>
            </a:r>
            <a:endParaRPr lang="en-US" altLang="ja-JP" sz="1200" b="1" dirty="0" smtClean="0">
              <a:latin typeface="HG丸ｺﾞｼｯｸM-PRO" panose="020F0600000000000000" pitchFamily="50" charset="-128"/>
              <a:ea typeface="HG丸ｺﾞｼｯｸM-PRO" panose="020F0600000000000000" pitchFamily="50" charset="-128"/>
            </a:endParaRPr>
          </a:p>
        </p:txBody>
      </p:sp>
      <p:sp>
        <p:nvSpPr>
          <p:cNvPr id="94" name="正方形/長方形 93"/>
          <p:cNvSpPr/>
          <p:nvPr/>
        </p:nvSpPr>
        <p:spPr>
          <a:xfrm>
            <a:off x="8337376" y="3954542"/>
            <a:ext cx="2003887" cy="276999"/>
          </a:xfrm>
          <a:prstGeom prst="rect">
            <a:avLst/>
          </a:prstGeom>
        </p:spPr>
        <p:txBody>
          <a:bodyPr wrap="square">
            <a:spAutoFit/>
          </a:bodyPr>
          <a:lstStyle/>
          <a:p>
            <a:r>
              <a:rPr lang="en-US" altLang="ja-JP" sz="600" dirty="0" smtClean="0">
                <a:latin typeface="HG丸ｺﾞｼｯｸM-PRO" panose="020F0600000000000000" pitchFamily="50" charset="-128"/>
                <a:ea typeface="HG丸ｺﾞｼｯｸM-PRO" panose="020F0600000000000000" pitchFamily="50" charset="-128"/>
              </a:rPr>
              <a:t>※</a:t>
            </a:r>
            <a:r>
              <a:rPr lang="ja-JP" altLang="en-US" sz="600" dirty="0" smtClean="0">
                <a:latin typeface="HG丸ｺﾞｼｯｸM-PRO" panose="020F0600000000000000" pitchFamily="50" charset="-128"/>
                <a:ea typeface="HG丸ｺﾞｼｯｸM-PRO" panose="020F0600000000000000" pitchFamily="50" charset="-128"/>
              </a:rPr>
              <a:t>「評定</a:t>
            </a:r>
            <a:r>
              <a:rPr lang="ja-JP" altLang="en-US" sz="600" dirty="0">
                <a:latin typeface="HG丸ｺﾞｼｯｸM-PRO" panose="020F0600000000000000" pitchFamily="50" charset="-128"/>
                <a:ea typeface="HG丸ｺﾞｼｯｸM-PRO" panose="020F0600000000000000" pitchFamily="50" charset="-128"/>
              </a:rPr>
              <a:t>有</a:t>
            </a:r>
            <a:r>
              <a:rPr lang="ja-JP" altLang="en-US" sz="600" dirty="0" smtClean="0">
                <a:latin typeface="HG丸ｺﾞｼｯｸM-PRO" panose="020F0600000000000000" pitchFamily="50" charset="-128"/>
                <a:ea typeface="HG丸ｺﾞｼｯｸM-PRO" panose="020F0600000000000000" pitchFamily="50" charset="-128"/>
              </a:rPr>
              <a:t>」全教科評定がある受験者</a:t>
            </a:r>
            <a:endParaRPr lang="en-US" altLang="ja-JP" sz="600" dirty="0" smtClean="0">
              <a:latin typeface="HG丸ｺﾞｼｯｸM-PRO" panose="020F0600000000000000" pitchFamily="50" charset="-128"/>
              <a:ea typeface="HG丸ｺﾞｼｯｸM-PRO" panose="020F0600000000000000" pitchFamily="50" charset="-128"/>
            </a:endParaRPr>
          </a:p>
          <a:p>
            <a:r>
              <a:rPr lang="ja-JP" altLang="en-US" sz="600" dirty="0" smtClean="0">
                <a:latin typeface="HG丸ｺﾞｼｯｸM-PRO" panose="020F0600000000000000" pitchFamily="50" charset="-128"/>
                <a:ea typeface="HG丸ｺﾞｼｯｸM-PRO" panose="020F0600000000000000" pitchFamily="50" charset="-128"/>
              </a:rPr>
              <a:t>　「評定無」対象者</a:t>
            </a:r>
            <a:endParaRPr lang="ja-JP" altLang="ja-JP" sz="600" dirty="0">
              <a:latin typeface="HG丸ｺﾞｼｯｸM-PRO" panose="020F0600000000000000" pitchFamily="50" charset="-128"/>
              <a:ea typeface="HG丸ｺﾞｼｯｸM-PRO" panose="020F0600000000000000" pitchFamily="50" charset="-128"/>
            </a:endParaRPr>
          </a:p>
        </p:txBody>
      </p:sp>
      <p:sp>
        <p:nvSpPr>
          <p:cNvPr id="95" name="四角形吹き出し 94"/>
          <p:cNvSpPr/>
          <p:nvPr/>
        </p:nvSpPr>
        <p:spPr>
          <a:xfrm>
            <a:off x="5246804" y="3861048"/>
            <a:ext cx="3090572" cy="252610"/>
          </a:xfrm>
          <a:prstGeom prst="wedgeRectCallout">
            <a:avLst>
              <a:gd name="adj1" fmla="val 7666"/>
              <a:gd name="adj2" fmla="val 8102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dirty="0" smtClean="0">
                <a:solidFill>
                  <a:schemeClr val="tx1"/>
                </a:solidFill>
                <a:latin typeface="HG丸ｺﾞｼｯｸM-PRO" panose="020F0600000000000000" pitchFamily="50" charset="-128"/>
                <a:ea typeface="HG丸ｺﾞｼｯｸM-PRO" panose="020F0600000000000000" pitchFamily="50" charset="-128"/>
              </a:rPr>
              <a:t>募集人員</a:t>
            </a:r>
            <a:r>
              <a:rPr kumimoji="1" lang="en-US" altLang="ja-JP" sz="800" dirty="0" smtClean="0">
                <a:solidFill>
                  <a:schemeClr val="tx1"/>
                </a:solidFill>
                <a:latin typeface="HG丸ｺﾞｼｯｸM-PRO" panose="020F0600000000000000" pitchFamily="50" charset="-128"/>
                <a:ea typeface="HG丸ｺﾞｼｯｸM-PRO" panose="020F0600000000000000" pitchFamily="50" charset="-128"/>
              </a:rPr>
              <a:t>200</a:t>
            </a:r>
            <a:r>
              <a:rPr kumimoji="1" lang="ja-JP" altLang="en-US" sz="800" dirty="0" smtClean="0">
                <a:solidFill>
                  <a:schemeClr val="tx1"/>
                </a:solidFill>
                <a:latin typeface="HG丸ｺﾞｼｯｸM-PRO" panose="020F0600000000000000" pitchFamily="50" charset="-128"/>
                <a:ea typeface="HG丸ｺﾞｼｯｸM-PRO" panose="020F0600000000000000" pitchFamily="50" charset="-128"/>
              </a:rPr>
              <a:t>人から</a:t>
            </a:r>
            <a:r>
              <a:rPr lang="ja-JP" altLang="en-US" sz="800" dirty="0" smtClean="0">
                <a:solidFill>
                  <a:schemeClr val="tx1"/>
                </a:solidFill>
                <a:latin typeface="HGP創英角ﾎﾟｯﾌﾟ体" panose="040B0A00000000000000" pitchFamily="50" charset="-128"/>
                <a:ea typeface="HGP創英角ﾎﾟｯﾌﾟ体" panose="040B0A00000000000000" pitchFamily="50" charset="-128"/>
              </a:rPr>
              <a:t>＜</a:t>
            </a:r>
            <a:r>
              <a:rPr lang="en-US" altLang="ja-JP" sz="800" dirty="0" smtClean="0">
                <a:solidFill>
                  <a:schemeClr val="tx1"/>
                </a:solidFill>
                <a:latin typeface="HGP創英角ﾎﾟｯﾌﾟ体" panose="040B0A00000000000000" pitchFamily="50" charset="-128"/>
                <a:ea typeface="HGP創英角ﾎﾟｯﾌﾟ体" panose="040B0A00000000000000" pitchFamily="50" charset="-128"/>
              </a:rPr>
              <a:t>STEP1</a:t>
            </a:r>
            <a:r>
              <a:rPr lang="ja-JP" altLang="en-US" sz="800" dirty="0" smtClean="0">
                <a:solidFill>
                  <a:schemeClr val="tx1"/>
                </a:solidFill>
                <a:latin typeface="HGP創英角ﾎﾟｯﾌﾟ体" panose="040B0A00000000000000" pitchFamily="50" charset="-128"/>
                <a:ea typeface="HGP創英角ﾎﾟｯﾌﾟ体" panose="040B0A00000000000000" pitchFamily="50" charset="-128"/>
              </a:rPr>
              <a:t>＞</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rPr>
              <a:t>の合格者数を除いた数字です。</a:t>
            </a:r>
            <a:r>
              <a:rPr kumimoji="1" lang="ja-JP" altLang="en-US" sz="800" dirty="0" smtClean="0">
                <a:solidFill>
                  <a:schemeClr val="tx1"/>
                </a:solidFill>
                <a:latin typeface="HG丸ｺﾞｼｯｸM-PRO" panose="020F0600000000000000" pitchFamily="50" charset="-128"/>
                <a:ea typeface="HG丸ｺﾞｼｯｸM-PRO" panose="020F0600000000000000" pitchFamily="50" charset="-128"/>
              </a:rPr>
              <a:t>　</a:t>
            </a:r>
            <a:endParaRPr lang="en-US" altLang="ja-JP" sz="800" dirty="0">
              <a:solidFill>
                <a:schemeClr val="tx1"/>
              </a:solidFill>
              <a:latin typeface="HG丸ｺﾞｼｯｸM-PRO" panose="020F0600000000000000" pitchFamily="50" charset="-128"/>
              <a:ea typeface="HG丸ｺﾞｼｯｸM-PRO" panose="020F0600000000000000" pitchFamily="50" charset="-128"/>
            </a:endParaRPr>
          </a:p>
        </p:txBody>
      </p:sp>
      <p:sp>
        <p:nvSpPr>
          <p:cNvPr id="96" name="正方形/長方形 95"/>
          <p:cNvSpPr/>
          <p:nvPr/>
        </p:nvSpPr>
        <p:spPr>
          <a:xfrm>
            <a:off x="5187946" y="5276457"/>
            <a:ext cx="1806368" cy="276999"/>
          </a:xfrm>
          <a:prstGeom prst="rect">
            <a:avLst/>
          </a:prstGeom>
        </p:spPr>
        <p:txBody>
          <a:bodyPr wrap="square">
            <a:spAutoFit/>
          </a:bodyPr>
          <a:lstStyle/>
          <a:p>
            <a:pPr algn="ctr"/>
            <a:r>
              <a:rPr lang="ja-JP" altLang="en-US" sz="1200" b="1" dirty="0" smtClean="0">
                <a:latin typeface="HG丸ｺﾞｼｯｸM-PRO" panose="020F0600000000000000" pitchFamily="50" charset="-128"/>
                <a:ea typeface="HG丸ｺﾞｼｯｸM-PRO" panose="020F0600000000000000" pitchFamily="50" charset="-128"/>
              </a:rPr>
              <a:t>≪</a:t>
            </a:r>
            <a:r>
              <a:rPr lang="ja-JP" altLang="en-US" sz="1200" b="1" dirty="0">
                <a:latin typeface="HG丸ｺﾞｼｯｸM-PRO" panose="020F0600000000000000" pitchFamily="50" charset="-128"/>
                <a:ea typeface="HG丸ｺﾞｼｯｸM-PRO" panose="020F0600000000000000" pitchFamily="50" charset="-128"/>
              </a:rPr>
              <a:t>合格</a:t>
            </a:r>
            <a:r>
              <a:rPr lang="ja-JP" altLang="en-US" sz="1200" b="1" dirty="0" smtClean="0">
                <a:latin typeface="HG丸ｺﾞｼｯｸM-PRO" panose="020F0600000000000000" pitchFamily="50" charset="-128"/>
                <a:ea typeface="HG丸ｺﾞｼｯｸM-PRO" panose="020F0600000000000000" pitchFamily="50" charset="-128"/>
              </a:rPr>
              <a:t>≫</a:t>
            </a:r>
            <a:endParaRPr lang="en-US" altLang="ja-JP" sz="1200" b="1" dirty="0">
              <a:latin typeface="HG丸ｺﾞｼｯｸM-PRO" panose="020F0600000000000000" pitchFamily="50" charset="-128"/>
              <a:ea typeface="HG丸ｺﾞｼｯｸM-PRO" panose="020F0600000000000000" pitchFamily="50" charset="-128"/>
            </a:endParaRPr>
          </a:p>
        </p:txBody>
      </p:sp>
      <p:sp>
        <p:nvSpPr>
          <p:cNvPr id="97" name="円/楕円 96"/>
          <p:cNvSpPr/>
          <p:nvPr/>
        </p:nvSpPr>
        <p:spPr>
          <a:xfrm>
            <a:off x="6897216" y="4212705"/>
            <a:ext cx="221963" cy="22440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05" name="表 104"/>
          <p:cNvGraphicFramePr>
            <a:graphicFrameLocks noGrp="1"/>
          </p:cNvGraphicFramePr>
          <p:nvPr>
            <p:extLst>
              <p:ext uri="{D42A27DB-BD31-4B8C-83A1-F6EECF244321}">
                <p14:modId xmlns:p14="http://schemas.microsoft.com/office/powerpoint/2010/main" val="1684244491"/>
              </p:ext>
            </p:extLst>
          </p:nvPr>
        </p:nvGraphicFramePr>
        <p:xfrm>
          <a:off x="5140653" y="2708920"/>
          <a:ext cx="4564875" cy="887433"/>
        </p:xfrm>
        <a:graphic>
          <a:graphicData uri="http://schemas.openxmlformats.org/drawingml/2006/table">
            <a:tbl>
              <a:tblPr firstRow="1" bandRow="1">
                <a:tableStyleId>{5C22544A-7EE6-4342-B048-85BDC9FD1C3A}</a:tableStyleId>
              </a:tblPr>
              <a:tblGrid>
                <a:gridCol w="208280">
                  <a:extLst>
                    <a:ext uri="{9D8B030D-6E8A-4147-A177-3AD203B41FA5}">
                      <a16:colId xmlns="" xmlns:a16="http://schemas.microsoft.com/office/drawing/2014/main" val="20000"/>
                    </a:ext>
                  </a:extLst>
                </a:gridCol>
                <a:gridCol w="208280">
                  <a:extLst>
                    <a:ext uri="{9D8B030D-6E8A-4147-A177-3AD203B41FA5}">
                      <a16:colId xmlns="" xmlns:a16="http://schemas.microsoft.com/office/drawing/2014/main" val="20001"/>
                    </a:ext>
                  </a:extLst>
                </a:gridCol>
                <a:gridCol w="208280">
                  <a:extLst>
                    <a:ext uri="{9D8B030D-6E8A-4147-A177-3AD203B41FA5}">
                      <a16:colId xmlns="" xmlns:a16="http://schemas.microsoft.com/office/drawing/2014/main" val="20002"/>
                    </a:ext>
                  </a:extLst>
                </a:gridCol>
                <a:gridCol w="208280">
                  <a:extLst>
                    <a:ext uri="{9D8B030D-6E8A-4147-A177-3AD203B41FA5}">
                      <a16:colId xmlns="" xmlns:a16="http://schemas.microsoft.com/office/drawing/2014/main" val="20003"/>
                    </a:ext>
                  </a:extLst>
                </a:gridCol>
                <a:gridCol w="208280">
                  <a:extLst>
                    <a:ext uri="{9D8B030D-6E8A-4147-A177-3AD203B41FA5}">
                      <a16:colId xmlns="" xmlns:a16="http://schemas.microsoft.com/office/drawing/2014/main" val="20004"/>
                    </a:ext>
                  </a:extLst>
                </a:gridCol>
                <a:gridCol w="208280">
                  <a:extLst>
                    <a:ext uri="{9D8B030D-6E8A-4147-A177-3AD203B41FA5}">
                      <a16:colId xmlns="" xmlns:a16="http://schemas.microsoft.com/office/drawing/2014/main" val="20005"/>
                    </a:ext>
                  </a:extLst>
                </a:gridCol>
                <a:gridCol w="208280">
                  <a:extLst>
                    <a:ext uri="{9D8B030D-6E8A-4147-A177-3AD203B41FA5}">
                      <a16:colId xmlns="" xmlns:a16="http://schemas.microsoft.com/office/drawing/2014/main" val="20006"/>
                    </a:ext>
                  </a:extLst>
                </a:gridCol>
                <a:gridCol w="527567">
                  <a:extLst>
                    <a:ext uri="{9D8B030D-6E8A-4147-A177-3AD203B41FA5}">
                      <a16:colId xmlns="" xmlns:a16="http://schemas.microsoft.com/office/drawing/2014/main" val="20007"/>
                    </a:ext>
                  </a:extLst>
                </a:gridCol>
                <a:gridCol w="642732">
                  <a:extLst>
                    <a:ext uri="{9D8B030D-6E8A-4147-A177-3AD203B41FA5}">
                      <a16:colId xmlns="" xmlns:a16="http://schemas.microsoft.com/office/drawing/2014/main" val="20010"/>
                    </a:ext>
                  </a:extLst>
                </a:gridCol>
                <a:gridCol w="384809">
                  <a:extLst>
                    <a:ext uri="{9D8B030D-6E8A-4147-A177-3AD203B41FA5}">
                      <a16:colId xmlns="" xmlns:a16="http://schemas.microsoft.com/office/drawing/2014/main" val="20011"/>
                    </a:ext>
                  </a:extLst>
                </a:gridCol>
                <a:gridCol w="384809">
                  <a:extLst>
                    <a:ext uri="{9D8B030D-6E8A-4147-A177-3AD203B41FA5}">
                      <a16:colId xmlns="" xmlns:a16="http://schemas.microsoft.com/office/drawing/2014/main" val="20012"/>
                    </a:ext>
                  </a:extLst>
                </a:gridCol>
                <a:gridCol w="208280">
                  <a:extLst>
                    <a:ext uri="{9D8B030D-6E8A-4147-A177-3AD203B41FA5}">
                      <a16:colId xmlns="" xmlns:a16="http://schemas.microsoft.com/office/drawing/2014/main" val="20013"/>
                    </a:ext>
                  </a:extLst>
                </a:gridCol>
                <a:gridCol w="958718">
                  <a:extLst>
                    <a:ext uri="{9D8B030D-6E8A-4147-A177-3AD203B41FA5}">
                      <a16:colId xmlns="" xmlns:a16="http://schemas.microsoft.com/office/drawing/2014/main" val="20014"/>
                    </a:ext>
                  </a:extLst>
                </a:gridCol>
              </a:tblGrid>
              <a:tr h="305281">
                <a:tc>
                  <a:txBody>
                    <a:bodyPr/>
                    <a:lstStyle/>
                    <a:p>
                      <a:pPr algn="l"/>
                      <a:r>
                        <a:rPr kumimoji="1" lang="en-US" altLang="ja-JP" sz="600" b="0" dirty="0">
                          <a:solidFill>
                            <a:schemeClr val="tx1"/>
                          </a:solidFill>
                          <a:latin typeface="HG丸ｺﾞｼｯｸM-PRO" panose="020F0600000000000000" pitchFamily="50" charset="-128"/>
                          <a:ea typeface="HG丸ｺﾞｼｯｸM-PRO" panose="020F0600000000000000" pitchFamily="50" charset="-128"/>
                        </a:rPr>
                        <a:t>1</a:t>
                      </a:r>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600" b="0" dirty="0" smtClean="0">
                          <a:solidFill>
                            <a:schemeClr val="tx1"/>
                          </a:solidFill>
                          <a:latin typeface="HG丸ｺﾞｼｯｸM-PRO" panose="020F0600000000000000" pitchFamily="50" charset="-128"/>
                          <a:ea typeface="HG丸ｺﾞｼｯｸM-PRO" panose="020F0600000000000000" pitchFamily="50" charset="-128"/>
                        </a:rPr>
                        <a:t>100</a:t>
                      </a:r>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en-US" altLang="ja-JP" sz="600" b="0" dirty="0" smtClean="0">
                          <a:solidFill>
                            <a:schemeClr val="tx1"/>
                          </a:solidFill>
                          <a:latin typeface="HG丸ｺﾞｼｯｸM-PRO" panose="020F0600000000000000" pitchFamily="50" charset="-128"/>
                          <a:ea typeface="HG丸ｺﾞｼｯｸM-PRO" panose="020F0600000000000000" pitchFamily="50" charset="-128"/>
                        </a:rPr>
                        <a:t>101</a:t>
                      </a:r>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600" b="0" dirty="0">
                          <a:solidFill>
                            <a:schemeClr val="tx1"/>
                          </a:solidFill>
                          <a:latin typeface="HG丸ｺﾞｼｯｸM-PRO" panose="020F0600000000000000" pitchFamily="50" charset="-128"/>
                          <a:ea typeface="HG丸ｺﾞｼｯｸM-PRO" panose="020F0600000000000000" pitchFamily="50" charset="-128"/>
                        </a:rPr>
                        <a:t>250</a:t>
                      </a:r>
                      <a:endParaRPr kumimoji="1" lang="ja-JP" altLang="en-US" sz="600" b="0" dirty="0">
                        <a:solidFill>
                          <a:schemeClr val="tx1"/>
                        </a:solidFill>
                        <a:latin typeface="HG丸ｺﾞｼｯｸM-PRO" panose="020F0600000000000000" pitchFamily="50" charset="-128"/>
                        <a:ea typeface="HG丸ｺﾞｼｯｸM-PRO" panose="020F0600000000000000" pitchFamily="50" charset="-128"/>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0"/>
                  </a:ext>
                </a:extLst>
              </a:tr>
              <a:tr h="582152">
                <a:tc gridSpan="8">
                  <a:txBody>
                    <a:bodyPr/>
                    <a:lstStyle/>
                    <a:p>
                      <a:pPr algn="ctr"/>
                      <a:r>
                        <a:rPr kumimoji="1" lang="ja-JP" altLang="en-US" sz="1000" b="0" dirty="0" smtClean="0">
                          <a:solidFill>
                            <a:schemeClr val="tx1"/>
                          </a:solidFill>
                          <a:latin typeface="HG丸ｺﾞｼｯｸM-PRO" panose="020F0600000000000000" pitchFamily="50" charset="-128"/>
                          <a:ea typeface="HG丸ｺﾞｼｯｸM-PRO" panose="020F0600000000000000" pitchFamily="50" charset="-128"/>
                        </a:rPr>
                        <a:t>（Ａ）</a:t>
                      </a:r>
                      <a:r>
                        <a:rPr kumimoji="1" lang="ja-JP" altLang="en-US" sz="1000" b="0" dirty="0" smtClean="0">
                          <a:solidFill>
                            <a:schemeClr val="tx1"/>
                          </a:solidFill>
                          <a:latin typeface="HGP創英角ﾎﾟｯﾌﾟ体" panose="040B0A00000000000000" pitchFamily="50" charset="-128"/>
                          <a:ea typeface="HGP創英角ﾎﾟｯﾌﾟ体" panose="040B0A00000000000000" pitchFamily="50" charset="-128"/>
                        </a:rPr>
                        <a:t>＜</a:t>
                      </a:r>
                      <a:r>
                        <a:rPr kumimoji="1" lang="en-US" altLang="ja-JP" sz="1000" b="0" dirty="0" smtClean="0">
                          <a:solidFill>
                            <a:schemeClr val="tx1"/>
                          </a:solidFill>
                          <a:latin typeface="HGP創英角ﾎﾟｯﾌﾟ体" panose="040B0A00000000000000" pitchFamily="50" charset="-128"/>
                          <a:ea typeface="HGP創英角ﾎﾟｯﾌﾟ体" panose="040B0A00000000000000" pitchFamily="50" charset="-128"/>
                        </a:rPr>
                        <a:t>STEP1</a:t>
                      </a:r>
                      <a:r>
                        <a:rPr kumimoji="1" lang="ja-JP" altLang="en-US" sz="1000" b="0" dirty="0" smtClean="0">
                          <a:solidFill>
                            <a:schemeClr val="tx1"/>
                          </a:solidFill>
                          <a:latin typeface="HGP創英角ﾎﾟｯﾌﾟ体" panose="040B0A00000000000000" pitchFamily="50" charset="-128"/>
                          <a:ea typeface="HGP創英角ﾎﾟｯﾌﾟ体" panose="040B0A00000000000000" pitchFamily="50" charset="-128"/>
                        </a:rPr>
                        <a:t>＞</a:t>
                      </a:r>
                      <a:r>
                        <a:rPr kumimoji="1" lang="ja-JP" altLang="en-US" sz="1000" b="0" dirty="0" smtClean="0">
                          <a:solidFill>
                            <a:schemeClr val="tx1"/>
                          </a:solidFill>
                          <a:latin typeface="HG丸ｺﾞｼｯｸM-PRO" panose="020F0600000000000000" pitchFamily="50" charset="-128"/>
                          <a:ea typeface="HG丸ｺﾞｼｯｸM-PRO" panose="020F0600000000000000" pitchFamily="50" charset="-128"/>
                        </a:rPr>
                        <a:t>の合格者</a:t>
                      </a:r>
                      <a:endParaRPr kumimoji="1" lang="en-US" altLang="ja-JP" sz="1000" b="0" dirty="0" smtClean="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sz="1000" b="0" dirty="0" smtClean="0">
                          <a:solidFill>
                            <a:schemeClr val="tx1"/>
                          </a:solidFill>
                          <a:latin typeface="HG丸ｺﾞｼｯｸM-PRO" panose="020F0600000000000000" pitchFamily="50" charset="-128"/>
                          <a:ea typeface="HG丸ｺﾞｼｯｸM-PRO" panose="020F0600000000000000" pitchFamily="50" charset="-128"/>
                        </a:rPr>
                        <a:t>（最大で</a:t>
                      </a:r>
                      <a:r>
                        <a:rPr kumimoji="1" lang="en-US" altLang="ja-JP" sz="1000" b="0" dirty="0" smtClean="0">
                          <a:solidFill>
                            <a:schemeClr val="tx1"/>
                          </a:solidFill>
                          <a:latin typeface="HG丸ｺﾞｼｯｸM-PRO" panose="020F0600000000000000" pitchFamily="50" charset="-128"/>
                          <a:ea typeface="HG丸ｺﾞｼｯｸM-PRO" panose="020F0600000000000000" pitchFamily="50" charset="-128"/>
                        </a:rPr>
                        <a:t>100</a:t>
                      </a:r>
                      <a:r>
                        <a:rPr kumimoji="1" lang="ja-JP" altLang="en-US" sz="1000" b="0" dirty="0" smtClean="0">
                          <a:solidFill>
                            <a:schemeClr val="tx1"/>
                          </a:solidFill>
                          <a:latin typeface="HG丸ｺﾞｼｯｸM-PRO" panose="020F0600000000000000" pitchFamily="50" charset="-128"/>
                          <a:ea typeface="HG丸ｺﾞｼｯｸM-PRO" panose="020F0600000000000000" pitchFamily="50" charset="-128"/>
                        </a:rPr>
                        <a:t>人）</a:t>
                      </a:r>
                      <a:endParaRPr kumimoji="1" lang="en-US" altLang="ja-JP" sz="1000" b="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000" b="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hMerge="1">
                  <a:txBody>
                    <a:bodyPr/>
                    <a:lstStyle/>
                    <a:p>
                      <a:pPr algn="ctr"/>
                      <a:endParaRPr kumimoji="1" lang="ja-JP" altLang="en-US" sz="1000" b="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hMerge="1">
                  <a:txBody>
                    <a:bodyPr/>
                    <a:lstStyle/>
                    <a:p>
                      <a:pPr algn="ctr"/>
                      <a:endParaRPr kumimoji="1" lang="ja-JP" altLang="en-US" sz="1000" b="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hMerge="1">
                  <a:txBody>
                    <a:bodyPr/>
                    <a:lstStyle/>
                    <a:p>
                      <a:pPr algn="ctr"/>
                      <a:endParaRPr kumimoji="1" lang="ja-JP" altLang="en-US" sz="1000" b="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hMerge="1">
                  <a:txBody>
                    <a:bodyPr/>
                    <a:lstStyle/>
                    <a:p>
                      <a:pPr algn="ctr"/>
                      <a:endParaRPr kumimoji="1" lang="ja-JP" altLang="en-US" sz="1000" b="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hMerge="1">
                  <a:txBody>
                    <a:bodyPr/>
                    <a:lstStyle/>
                    <a:p>
                      <a:pPr algn="ctr"/>
                      <a:endParaRPr kumimoji="1" lang="ja-JP" altLang="en-US" sz="1000" b="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hMerge="1">
                  <a:txBody>
                    <a:bodyPr/>
                    <a:lstStyle/>
                    <a:p>
                      <a:pPr algn="ctr"/>
                      <a:endParaRPr kumimoji="1" lang="ja-JP" altLang="en-US" sz="1000" b="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gridSpan="5">
                  <a:txBody>
                    <a:bodyPr/>
                    <a:lstStyle/>
                    <a:p>
                      <a:pPr algn="ctr"/>
                      <a:r>
                        <a:rPr kumimoji="1" lang="ja-JP" altLang="en-US" sz="1000" b="0" dirty="0" smtClean="0">
                          <a:solidFill>
                            <a:schemeClr val="tx1"/>
                          </a:solidFill>
                          <a:latin typeface="HG丸ｺﾞｼｯｸM-PRO" panose="020F0600000000000000" pitchFamily="50" charset="-128"/>
                          <a:ea typeface="HG丸ｺﾞｼｯｸM-PRO" panose="020F0600000000000000" pitchFamily="50" charset="-128"/>
                        </a:rPr>
                        <a:t>（Ｂ）</a:t>
                      </a:r>
                      <a:r>
                        <a:rPr kumimoji="1" lang="ja-JP" altLang="en-US" sz="1000" b="0" dirty="0" smtClean="0">
                          <a:solidFill>
                            <a:schemeClr val="tx1"/>
                          </a:solidFill>
                          <a:latin typeface="HGP創英角ﾎﾟｯﾌﾟ体" panose="040B0A00000000000000" pitchFamily="50" charset="-128"/>
                          <a:ea typeface="HGP創英角ﾎﾟｯﾌﾟ体" panose="040B0A00000000000000" pitchFamily="50" charset="-128"/>
                        </a:rPr>
                        <a:t>＜</a:t>
                      </a:r>
                      <a:r>
                        <a:rPr kumimoji="1" lang="en-US" altLang="ja-JP" sz="1000" b="0" dirty="0" smtClean="0">
                          <a:solidFill>
                            <a:schemeClr val="tx1"/>
                          </a:solidFill>
                          <a:latin typeface="HGP創英角ﾎﾟｯﾌﾟ体" panose="040B0A00000000000000" pitchFamily="50" charset="-128"/>
                          <a:ea typeface="HGP創英角ﾎﾟｯﾌﾟ体" panose="040B0A00000000000000" pitchFamily="50" charset="-128"/>
                        </a:rPr>
                        <a:t>STEP2</a:t>
                      </a:r>
                      <a:r>
                        <a:rPr kumimoji="1" lang="ja-JP" altLang="en-US" sz="1000" b="0" dirty="0" smtClean="0">
                          <a:solidFill>
                            <a:schemeClr val="tx1"/>
                          </a:solidFill>
                          <a:latin typeface="HGP創英角ﾎﾟｯﾌﾟ体" panose="040B0A00000000000000" pitchFamily="50" charset="-128"/>
                          <a:ea typeface="HGP創英角ﾎﾟｯﾌﾟ体" panose="040B0A00000000000000" pitchFamily="50" charset="-128"/>
                        </a:rPr>
                        <a:t>＞</a:t>
                      </a:r>
                      <a:r>
                        <a:rPr kumimoji="1" lang="ja-JP" altLang="en-US" sz="1000" b="0" dirty="0" smtClean="0">
                          <a:solidFill>
                            <a:schemeClr val="tx1"/>
                          </a:solidFill>
                          <a:latin typeface="HG丸ｺﾞｼｯｸM-PRO" panose="020F0600000000000000" pitchFamily="50" charset="-128"/>
                          <a:ea typeface="HG丸ｺﾞｼｯｸM-PRO" panose="020F0600000000000000" pitchFamily="50" charset="-128"/>
                        </a:rPr>
                        <a:t>に進みます</a:t>
                      </a:r>
                      <a:endParaRPr kumimoji="1" lang="en-US" altLang="ja-JP" sz="1000" b="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hMerge="1">
                  <a:txBody>
                    <a:bodyPr/>
                    <a:lstStyle/>
                    <a:p>
                      <a:pPr algn="ctr"/>
                      <a:endParaRPr kumimoji="1" lang="ja-JP" altLang="en-US" sz="1000" b="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hMerge="1">
                  <a:txBody>
                    <a:bodyPr/>
                    <a:lstStyle/>
                    <a:p>
                      <a:pPr algn="ctr"/>
                      <a:endParaRPr kumimoji="1" lang="ja-JP" altLang="en-US" sz="1000" b="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hMerge="1">
                  <a:txBody>
                    <a:bodyPr/>
                    <a:lstStyle/>
                    <a:p>
                      <a:pPr algn="ctr"/>
                      <a:endParaRPr kumimoji="1" lang="ja-JP" altLang="en-US" sz="1000" b="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hMerge="1">
                  <a:txBody>
                    <a:bodyPr/>
                    <a:lstStyle/>
                    <a:p>
                      <a:pPr algn="ctr"/>
                      <a:endParaRPr kumimoji="1" lang="ja-JP" altLang="en-US" sz="1000" b="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 xmlns:a16="http://schemas.microsoft.com/office/drawing/2014/main" val="10001"/>
                  </a:ext>
                </a:extLst>
              </a:tr>
            </a:tbl>
          </a:graphicData>
        </a:graphic>
      </p:graphicFrame>
      <p:sp>
        <p:nvSpPr>
          <p:cNvPr id="106" name="正方形/長方形 105"/>
          <p:cNvSpPr/>
          <p:nvPr/>
        </p:nvSpPr>
        <p:spPr>
          <a:xfrm>
            <a:off x="5330764" y="3333303"/>
            <a:ext cx="1538081" cy="276999"/>
          </a:xfrm>
          <a:prstGeom prst="rect">
            <a:avLst/>
          </a:prstGeom>
        </p:spPr>
        <p:txBody>
          <a:bodyPr wrap="square">
            <a:spAutoFit/>
          </a:bodyPr>
          <a:lstStyle/>
          <a:p>
            <a:pPr algn="ctr"/>
            <a:r>
              <a:rPr lang="ja-JP" altLang="en-US" sz="1200" b="1" dirty="0" smtClean="0">
                <a:latin typeface="HG丸ｺﾞｼｯｸM-PRO" panose="020F0600000000000000" pitchFamily="50" charset="-128"/>
                <a:ea typeface="HG丸ｺﾞｼｯｸM-PRO" panose="020F0600000000000000" pitchFamily="50" charset="-128"/>
              </a:rPr>
              <a:t>≪合格≫</a:t>
            </a:r>
            <a:endParaRPr lang="en-US" altLang="ja-JP" sz="1200" b="1" dirty="0" smtClean="0">
              <a:latin typeface="HG丸ｺﾞｼｯｸM-PRO" panose="020F0600000000000000" pitchFamily="50" charset="-128"/>
              <a:ea typeface="HG丸ｺﾞｼｯｸM-PRO" panose="020F0600000000000000" pitchFamily="50" charset="-128"/>
            </a:endParaRPr>
          </a:p>
        </p:txBody>
      </p:sp>
      <p:sp>
        <p:nvSpPr>
          <p:cNvPr id="107" name="テキスト ボックス 106"/>
          <p:cNvSpPr txBox="1"/>
          <p:nvPr/>
        </p:nvSpPr>
        <p:spPr>
          <a:xfrm>
            <a:off x="7365029" y="3306015"/>
            <a:ext cx="2168112" cy="261610"/>
          </a:xfrm>
          <a:prstGeom prst="rect">
            <a:avLst/>
          </a:prstGeom>
          <a:solidFill>
            <a:schemeClr val="accent6">
              <a:lumMod val="60000"/>
              <a:lumOff val="40000"/>
            </a:schemeClr>
          </a:solidFill>
        </p:spPr>
        <p:txBody>
          <a:bodyPr wrap="square" rtlCol="0">
            <a:spAutoFit/>
          </a:bodyPr>
          <a:lstStyle/>
          <a:p>
            <a:pPr algn="ctr"/>
            <a:r>
              <a:rPr kumimoji="1" lang="ja-JP" altLang="en-US" sz="1100" b="1" dirty="0" smtClean="0"/>
              <a:t>≪まだ合格となっていない≫</a:t>
            </a:r>
            <a:endParaRPr kumimoji="1" lang="ja-JP" altLang="en-US" sz="1100" b="1" dirty="0"/>
          </a:p>
        </p:txBody>
      </p:sp>
      <p:sp>
        <p:nvSpPr>
          <p:cNvPr id="108" name="円/楕円 107"/>
          <p:cNvSpPr/>
          <p:nvPr/>
        </p:nvSpPr>
        <p:spPr>
          <a:xfrm>
            <a:off x="5097016" y="4437111"/>
            <a:ext cx="504056" cy="57606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円/楕円 108"/>
          <p:cNvSpPr/>
          <p:nvPr/>
        </p:nvSpPr>
        <p:spPr>
          <a:xfrm>
            <a:off x="6868845" y="4445494"/>
            <a:ext cx="343528" cy="56768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テキスト ボックス 109"/>
          <p:cNvSpPr txBox="1"/>
          <p:nvPr/>
        </p:nvSpPr>
        <p:spPr>
          <a:xfrm>
            <a:off x="9489504" y="4233247"/>
            <a:ext cx="489685" cy="184666"/>
          </a:xfrm>
          <a:prstGeom prst="rect">
            <a:avLst/>
          </a:prstGeom>
          <a:noFill/>
        </p:spPr>
        <p:txBody>
          <a:bodyPr wrap="square" rtlCol="0">
            <a:spAutoFit/>
          </a:bodyPr>
          <a:lstStyle/>
          <a:p>
            <a:r>
              <a:rPr lang="ja-JP" altLang="en-US" sz="600" dirty="0">
                <a:latin typeface="HG丸ｺﾞｼｯｸM-PRO" panose="020F0600000000000000" pitchFamily="50" charset="-128"/>
                <a:ea typeface="HG丸ｺﾞｼｯｸM-PRO" panose="020F0600000000000000" pitchFamily="50" charset="-128"/>
              </a:rPr>
              <a:t>（位）</a:t>
            </a:r>
            <a:endParaRPr kumimoji="1" lang="ja-JP" altLang="en-US" sz="600" dirty="0">
              <a:latin typeface="HG丸ｺﾞｼｯｸM-PRO" panose="020F0600000000000000" pitchFamily="50" charset="-128"/>
              <a:ea typeface="HG丸ｺﾞｼｯｸM-PRO" panose="020F0600000000000000" pitchFamily="50" charset="-128"/>
            </a:endParaRPr>
          </a:p>
        </p:txBody>
      </p:sp>
      <p:sp>
        <p:nvSpPr>
          <p:cNvPr id="111" name="正方形/長方形 110"/>
          <p:cNvSpPr/>
          <p:nvPr/>
        </p:nvSpPr>
        <p:spPr>
          <a:xfrm>
            <a:off x="5025008" y="1786898"/>
            <a:ext cx="4824536" cy="4028819"/>
          </a:xfrm>
          <a:prstGeom prst="rect">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 name="テキスト ボックス 65"/>
          <p:cNvSpPr txBox="1"/>
          <p:nvPr/>
        </p:nvSpPr>
        <p:spPr>
          <a:xfrm>
            <a:off x="7013603" y="6453963"/>
            <a:ext cx="3339997" cy="50342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r>
              <a:rPr lang="ja-JP" sz="900" kern="100" dirty="0">
                <a:effectLst/>
                <a:latin typeface="HGS創英角ﾎﾟｯﾌﾟ体" panose="040B0A00000000000000" pitchFamily="50" charset="-128"/>
                <a:ea typeface="HGS創英角ﾎﾟｯﾌﾟ体" panose="040B0A00000000000000" pitchFamily="50" charset="-128"/>
                <a:cs typeface="HG丸ｺﾞｼｯｸM-PRO"/>
              </a:rPr>
              <a:t>大阪府</a:t>
            </a:r>
            <a:r>
              <a:rPr lang="ja-JP" sz="900" kern="0" dirty="0">
                <a:effectLst/>
                <a:latin typeface="HGS創英角ﾎﾟｯﾌﾟ体" panose="040B0A00000000000000" pitchFamily="50" charset="-128"/>
                <a:ea typeface="HGS創英角ﾎﾟｯﾌﾟ体" panose="040B0A00000000000000" pitchFamily="50" charset="-128"/>
                <a:cs typeface="Times New Roman"/>
              </a:rPr>
              <a:t>教育庁教育振興室 高等学校課 学事</a:t>
            </a:r>
            <a:r>
              <a:rPr lang="ja-JP" sz="900" kern="0" dirty="0" smtClean="0">
                <a:effectLst/>
                <a:latin typeface="HGS創英角ﾎﾟｯﾌﾟ体" panose="040B0A00000000000000" pitchFamily="50" charset="-128"/>
                <a:ea typeface="HGS創英角ﾎﾟｯﾌﾟ体" panose="040B0A00000000000000" pitchFamily="50" charset="-128"/>
                <a:cs typeface="Times New Roman"/>
              </a:rPr>
              <a:t>グループ</a:t>
            </a:r>
            <a:endParaRPr lang="en-US" altLang="ja-JP" sz="900" kern="0" dirty="0" smtClean="0">
              <a:effectLst/>
              <a:latin typeface="HGS創英角ﾎﾟｯﾌﾟ体" panose="040B0A00000000000000" pitchFamily="50" charset="-128"/>
              <a:ea typeface="HGS創英角ﾎﾟｯﾌﾟ体" panose="040B0A00000000000000" pitchFamily="50" charset="-128"/>
              <a:cs typeface="Times New Roman"/>
            </a:endParaRPr>
          </a:p>
          <a:p>
            <a:pPr>
              <a:spcAft>
                <a:spcPts val="0"/>
              </a:spcAft>
            </a:pPr>
            <a:r>
              <a:rPr lang="en-US" altLang="ja-JP" sz="900" kern="0" dirty="0" smtClean="0">
                <a:effectLst/>
                <a:latin typeface="HGS創英角ﾎﾟｯﾌﾟ体" panose="040B0A00000000000000" pitchFamily="50" charset="-128"/>
                <a:ea typeface="HGS創英角ﾎﾟｯﾌﾟ体" panose="040B0A00000000000000" pitchFamily="50" charset="-128"/>
                <a:cs typeface="Times New Roman"/>
              </a:rPr>
              <a:t>  </a:t>
            </a:r>
            <a:r>
              <a:rPr lang="ja-JP" sz="900" kern="0" dirty="0" smtClean="0">
                <a:effectLst/>
                <a:latin typeface="HGS創英角ﾎﾟｯﾌﾟ体" panose="040B0A00000000000000" pitchFamily="50" charset="-128"/>
                <a:ea typeface="HGS創英角ﾎﾟｯﾌﾟ体" panose="040B0A00000000000000" pitchFamily="50" charset="-128"/>
                <a:cs typeface="Times New Roman"/>
              </a:rPr>
              <a:t>電話</a:t>
            </a:r>
            <a:r>
              <a:rPr lang="ja-JP" sz="900" kern="0" dirty="0">
                <a:effectLst/>
                <a:latin typeface="HGS創英角ﾎﾟｯﾌﾟ体" panose="040B0A00000000000000" pitchFamily="50" charset="-128"/>
                <a:ea typeface="HGS創英角ﾎﾟｯﾌﾟ体" panose="040B0A00000000000000" pitchFamily="50" charset="-128"/>
                <a:cs typeface="Times New Roman"/>
              </a:rPr>
              <a:t>　</a:t>
            </a:r>
            <a:r>
              <a:rPr lang="en-US" sz="900" kern="0" dirty="0">
                <a:effectLst/>
                <a:latin typeface="HGS創英角ﾎﾟｯﾌﾟ体" panose="040B0A00000000000000" pitchFamily="50" charset="-128"/>
                <a:ea typeface="HGS創英角ﾎﾟｯﾌﾟ体" panose="040B0A00000000000000" pitchFamily="50" charset="-128"/>
                <a:cs typeface="Times New Roman"/>
              </a:rPr>
              <a:t>06</a:t>
            </a:r>
            <a:r>
              <a:rPr lang="ja-JP" sz="900" kern="0" dirty="0">
                <a:effectLst/>
                <a:latin typeface="HGS創英角ﾎﾟｯﾌﾟ体" panose="040B0A00000000000000" pitchFamily="50" charset="-128"/>
                <a:ea typeface="HGS創英角ﾎﾟｯﾌﾟ体" panose="040B0A00000000000000" pitchFamily="50" charset="-128"/>
                <a:cs typeface="Times New Roman"/>
              </a:rPr>
              <a:t>（</a:t>
            </a:r>
            <a:r>
              <a:rPr lang="en-US" sz="900" kern="0" dirty="0">
                <a:effectLst/>
                <a:latin typeface="HGS創英角ﾎﾟｯﾌﾟ体" panose="040B0A00000000000000" pitchFamily="50" charset="-128"/>
                <a:ea typeface="HGS創英角ﾎﾟｯﾌﾟ体" panose="040B0A00000000000000" pitchFamily="50" charset="-128"/>
                <a:cs typeface="Times New Roman"/>
              </a:rPr>
              <a:t>6941</a:t>
            </a:r>
            <a:r>
              <a:rPr lang="ja-JP" sz="900" kern="0" dirty="0">
                <a:effectLst/>
                <a:latin typeface="HGS創英角ﾎﾟｯﾌﾟ体" panose="040B0A00000000000000" pitchFamily="50" charset="-128"/>
                <a:ea typeface="HGS創英角ﾎﾟｯﾌﾟ体" panose="040B0A00000000000000" pitchFamily="50" charset="-128"/>
                <a:cs typeface="Times New Roman"/>
              </a:rPr>
              <a:t>）</a:t>
            </a:r>
            <a:r>
              <a:rPr lang="en-US" sz="900" kern="0" dirty="0">
                <a:effectLst/>
                <a:latin typeface="HGS創英角ﾎﾟｯﾌﾟ体" panose="040B0A00000000000000" pitchFamily="50" charset="-128"/>
                <a:ea typeface="HGS創英角ﾎﾟｯﾌﾟ体" panose="040B0A00000000000000" pitchFamily="50" charset="-128"/>
                <a:cs typeface="Times New Roman"/>
              </a:rPr>
              <a:t>0351</a:t>
            </a:r>
            <a:r>
              <a:rPr lang="ja-JP" sz="900" kern="0" dirty="0">
                <a:effectLst/>
                <a:latin typeface="HGS創英角ﾎﾟｯﾌﾟ体" panose="040B0A00000000000000" pitchFamily="50" charset="-128"/>
                <a:ea typeface="HGS創英角ﾎﾟｯﾌﾟ体" panose="040B0A00000000000000" pitchFamily="50" charset="-128"/>
                <a:cs typeface="Times New Roman"/>
              </a:rPr>
              <a:t>（内線</a:t>
            </a:r>
            <a:r>
              <a:rPr lang="en-US" sz="900" kern="0" dirty="0">
                <a:effectLst/>
                <a:latin typeface="HGS創英角ﾎﾟｯﾌﾟ体" panose="040B0A00000000000000" pitchFamily="50" charset="-128"/>
                <a:ea typeface="HGS創英角ﾎﾟｯﾌﾟ体" panose="040B0A00000000000000" pitchFamily="50" charset="-128"/>
                <a:cs typeface="Times New Roman"/>
              </a:rPr>
              <a:t>3420</a:t>
            </a:r>
            <a:r>
              <a:rPr lang="ja-JP" sz="900" kern="0" dirty="0">
                <a:effectLst/>
                <a:latin typeface="HGS創英角ﾎﾟｯﾌﾟ体" panose="040B0A00000000000000" pitchFamily="50" charset="-128"/>
                <a:ea typeface="HGS創英角ﾎﾟｯﾌﾟ体" panose="040B0A00000000000000" pitchFamily="50" charset="-128"/>
                <a:cs typeface="Times New Roman"/>
              </a:rPr>
              <a:t>）</a:t>
            </a:r>
            <a:endParaRPr lang="ja-JP" sz="900" kern="100" dirty="0">
              <a:effectLst/>
              <a:latin typeface="HGS創英角ﾎﾟｯﾌﾟ体" panose="040B0A00000000000000" pitchFamily="50" charset="-128"/>
              <a:ea typeface="HGS創英角ﾎﾟｯﾌﾟ体" panose="040B0A00000000000000" pitchFamily="50" charset="-128"/>
              <a:cs typeface="Times New Roman"/>
            </a:endParaRPr>
          </a:p>
          <a:p>
            <a:pPr>
              <a:spcAft>
                <a:spcPts val="0"/>
              </a:spcAft>
            </a:pPr>
            <a:r>
              <a:rPr lang="en-US" sz="900" kern="100" dirty="0">
                <a:effectLst/>
                <a:latin typeface="HGS創英角ﾎﾟｯﾌﾟ体" panose="040B0A00000000000000" pitchFamily="50" charset="-128"/>
                <a:ea typeface="HGS創英角ﾎﾟｯﾌﾟ体" panose="040B0A00000000000000" pitchFamily="50" charset="-128"/>
                <a:cs typeface="Times New Roman"/>
              </a:rPr>
              <a:t> </a:t>
            </a:r>
            <a:endParaRPr lang="ja-JP" sz="900" kern="100" dirty="0">
              <a:effectLst/>
              <a:latin typeface="HGS創英角ﾎﾟｯﾌﾟ体" panose="040B0A00000000000000" pitchFamily="50" charset="-128"/>
              <a:ea typeface="HGS創英角ﾎﾟｯﾌﾟ体" panose="040B0A00000000000000" pitchFamily="50" charset="-128"/>
              <a:cs typeface="Times New Roman"/>
            </a:endParaRPr>
          </a:p>
        </p:txBody>
      </p:sp>
      <p:pic>
        <p:nvPicPr>
          <p:cNvPr id="113" name="図 112"/>
          <p:cNvPicPr/>
          <p:nvPr/>
        </p:nvPicPr>
        <p:blipFill>
          <a:blip r:embed="rId2">
            <a:extLst>
              <a:ext uri="{28A0092B-C50C-407E-A947-70E740481C1C}">
                <a14:useLocalDpi xmlns:a14="http://schemas.microsoft.com/office/drawing/2010/main" val="0"/>
              </a:ext>
            </a:extLst>
          </a:blip>
          <a:stretch>
            <a:fillRect/>
          </a:stretch>
        </p:blipFill>
        <p:spPr>
          <a:xfrm>
            <a:off x="6525906" y="6452030"/>
            <a:ext cx="438785" cy="322580"/>
          </a:xfrm>
          <a:prstGeom prst="rect">
            <a:avLst/>
          </a:prstGeom>
        </p:spPr>
      </p:pic>
      <p:sp>
        <p:nvSpPr>
          <p:cNvPr id="114" name="テキスト ボックス 113"/>
          <p:cNvSpPr txBox="1"/>
          <p:nvPr/>
        </p:nvSpPr>
        <p:spPr>
          <a:xfrm>
            <a:off x="5025008" y="6127412"/>
            <a:ext cx="4859838" cy="253916"/>
          </a:xfrm>
          <a:prstGeom prst="rect">
            <a:avLst/>
          </a:prstGeom>
          <a:solidFill>
            <a:schemeClr val="bg1">
              <a:lumMod val="85000"/>
            </a:schemeClr>
          </a:solidFill>
          <a:ln cmpd="sng">
            <a:solidFill>
              <a:schemeClr val="tx1"/>
            </a:solidFill>
          </a:ln>
        </p:spPr>
        <p:txBody>
          <a:bodyPr wrap="square" rtlCol="0">
            <a:spAutoFit/>
          </a:bodyPr>
          <a:lstStyle/>
          <a:p>
            <a:r>
              <a:rPr kumimoji="1" lang="ja-JP" altLang="en-US" sz="1050" dirty="0" smtClean="0">
                <a:latin typeface="HG丸ｺﾞｼｯｸM-PRO" panose="020F0600000000000000" pitchFamily="50" charset="-128"/>
                <a:ea typeface="HG丸ｺﾞｼｯｸM-PRO" panose="020F0600000000000000" pitchFamily="50" charset="-128"/>
              </a:rPr>
              <a:t>取扱いについて不明な点がありましたら下の連絡先へお問い合わせください。</a:t>
            </a:r>
            <a:endParaRPr kumimoji="1" lang="ja-JP" altLang="en-US" sz="1050" dirty="0">
              <a:latin typeface="HG丸ｺﾞｼｯｸM-PRO" panose="020F0600000000000000" pitchFamily="50" charset="-128"/>
              <a:ea typeface="HG丸ｺﾞｼｯｸM-PRO" panose="020F0600000000000000" pitchFamily="50" charset="-128"/>
            </a:endParaRPr>
          </a:p>
        </p:txBody>
      </p:sp>
      <p:sp>
        <p:nvSpPr>
          <p:cNvPr id="59" name="右中かっこ 58"/>
          <p:cNvSpPr/>
          <p:nvPr/>
        </p:nvSpPr>
        <p:spPr>
          <a:xfrm rot="5400000">
            <a:off x="4034402" y="5067669"/>
            <a:ext cx="180891" cy="1080000"/>
          </a:xfrm>
          <a:prstGeom prst="rightBrace">
            <a:avLst>
              <a:gd name="adj1" fmla="val 44729"/>
              <a:gd name="adj2" fmla="val 50000"/>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8" name="下矢印 77"/>
          <p:cNvSpPr/>
          <p:nvPr/>
        </p:nvSpPr>
        <p:spPr>
          <a:xfrm>
            <a:off x="4030622" y="5616463"/>
            <a:ext cx="180000" cy="79200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正方形/長方形 78"/>
          <p:cNvSpPr/>
          <p:nvPr/>
        </p:nvSpPr>
        <p:spPr>
          <a:xfrm>
            <a:off x="3109611" y="6453336"/>
            <a:ext cx="1339333" cy="307777"/>
          </a:xfrm>
          <a:prstGeom prst="rect">
            <a:avLst/>
          </a:prstGeom>
          <a:ln>
            <a:solidFill>
              <a:schemeClr val="tx1"/>
            </a:solidFill>
          </a:ln>
        </p:spPr>
        <p:txBody>
          <a:bodyPr wrap="square">
            <a:spAutoFit/>
          </a:bodyPr>
          <a:lstStyle/>
          <a:p>
            <a:pPr algn="ctr"/>
            <a:r>
              <a:rPr lang="ja-JP" altLang="en-US" sz="1400" b="1" dirty="0" smtClean="0">
                <a:latin typeface="HG丸ｺﾞｼｯｸM-PRO" panose="020F0600000000000000" pitchFamily="50" charset="-128"/>
                <a:ea typeface="HG丸ｺﾞｼｯｸM-PRO" panose="020F0600000000000000" pitchFamily="50" charset="-128"/>
              </a:rPr>
              <a:t>≪不合格≫</a:t>
            </a:r>
            <a:endParaRPr lang="en-US" altLang="ja-JP" sz="1400" b="1" dirty="0" smtClean="0">
              <a:latin typeface="HG丸ｺﾞｼｯｸM-PRO" panose="020F0600000000000000" pitchFamily="50" charset="-128"/>
              <a:ea typeface="HG丸ｺﾞｼｯｸM-PRO" panose="020F0600000000000000" pitchFamily="50" charset="-128"/>
            </a:endParaRPr>
          </a:p>
        </p:txBody>
      </p:sp>
      <p:sp>
        <p:nvSpPr>
          <p:cNvPr id="82" name="四角形吹き出し 81"/>
          <p:cNvSpPr/>
          <p:nvPr/>
        </p:nvSpPr>
        <p:spPr>
          <a:xfrm>
            <a:off x="2832928" y="4171864"/>
            <a:ext cx="1731213" cy="346246"/>
          </a:xfrm>
          <a:prstGeom prst="wedgeRectCallout">
            <a:avLst>
              <a:gd name="adj1" fmla="val -17457"/>
              <a:gd name="adj2" fmla="val 9847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dirty="0" smtClean="0">
                <a:solidFill>
                  <a:schemeClr val="tx1"/>
                </a:solidFill>
                <a:latin typeface="HG丸ｺﾞｼｯｸM-PRO" panose="020F0600000000000000" pitchFamily="50" charset="-128"/>
                <a:ea typeface="HG丸ｺﾞｼｯｸM-PRO" panose="020F0600000000000000" pitchFamily="50" charset="-128"/>
              </a:rPr>
              <a:t>左の</a:t>
            </a:r>
            <a:r>
              <a:rPr kumimoji="1" lang="en-US" altLang="ja-JP" sz="800" dirty="0" smtClean="0">
                <a:solidFill>
                  <a:schemeClr val="tx1"/>
                </a:solidFill>
                <a:latin typeface="HG丸ｺﾞｼｯｸM-PRO" panose="020F0600000000000000" pitchFamily="50" charset="-128"/>
                <a:ea typeface="HG丸ｺﾞｼｯｸM-PRO" panose="020F0600000000000000" pitchFamily="50" charset="-128"/>
              </a:rPr>
              <a:t>20</a:t>
            </a:r>
            <a:r>
              <a:rPr kumimoji="1" lang="ja-JP" altLang="en-US" sz="800" dirty="0" smtClean="0">
                <a:solidFill>
                  <a:schemeClr val="tx1"/>
                </a:solidFill>
                <a:latin typeface="HG丸ｺﾞｼｯｸM-PRO" panose="020F0600000000000000" pitchFamily="50" charset="-128"/>
                <a:ea typeface="HG丸ｺﾞｼｯｸM-PRO" panose="020F0600000000000000" pitchFamily="50" charset="-128"/>
              </a:rPr>
              <a:t>人に、募集人員</a:t>
            </a:r>
            <a:r>
              <a:rPr kumimoji="1" lang="en-US" altLang="ja-JP" sz="800" dirty="0" smtClean="0">
                <a:solidFill>
                  <a:schemeClr val="tx1"/>
                </a:solidFill>
                <a:latin typeface="HG丸ｺﾞｼｯｸM-PRO" panose="020F0600000000000000" pitchFamily="50" charset="-128"/>
                <a:ea typeface="HG丸ｺﾞｼｯｸM-PRO" panose="020F0600000000000000" pitchFamily="50" charset="-128"/>
              </a:rPr>
              <a:t>200</a:t>
            </a:r>
            <a:r>
              <a:rPr kumimoji="1" lang="ja-JP" altLang="en-US" sz="800" dirty="0" smtClean="0">
                <a:solidFill>
                  <a:schemeClr val="tx1"/>
                </a:solidFill>
                <a:latin typeface="HG丸ｺﾞｼｯｸM-PRO" panose="020F0600000000000000" pitchFamily="50" charset="-128"/>
                <a:ea typeface="HG丸ｺﾞｼｯｸM-PRO" panose="020F0600000000000000" pitchFamily="50" charset="-128"/>
              </a:rPr>
              <a:t>人</a:t>
            </a:r>
            <a:r>
              <a:rPr lang="ja-JP" altLang="en-US" sz="800" dirty="0">
                <a:solidFill>
                  <a:schemeClr val="tx1"/>
                </a:solidFill>
                <a:latin typeface="HG丸ｺﾞｼｯｸM-PRO" panose="020F0600000000000000" pitchFamily="50" charset="-128"/>
                <a:ea typeface="HG丸ｺﾞｼｯｸM-PRO" panose="020F0600000000000000" pitchFamily="50" charset="-128"/>
              </a:rPr>
              <a:t>の</a:t>
            </a:r>
            <a:r>
              <a:rPr lang="en-US" altLang="ja-JP" sz="800" dirty="0" smtClean="0">
                <a:solidFill>
                  <a:schemeClr val="tx1"/>
                </a:solidFill>
                <a:latin typeface="HG丸ｺﾞｼｯｸM-PRO" panose="020F0600000000000000" pitchFamily="50" charset="-128"/>
                <a:ea typeface="HG丸ｺﾞｼｯｸM-PRO" panose="020F0600000000000000" pitchFamily="50" charset="-128"/>
              </a:rPr>
              <a:t>10%</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rPr>
              <a:t>（</a:t>
            </a:r>
            <a:r>
              <a:rPr lang="en-US" altLang="ja-JP" sz="800" dirty="0" smtClean="0">
                <a:solidFill>
                  <a:schemeClr val="tx1"/>
                </a:solidFill>
                <a:latin typeface="HG丸ｺﾞｼｯｸM-PRO" panose="020F0600000000000000" pitchFamily="50" charset="-128"/>
                <a:ea typeface="HG丸ｺﾞｼｯｸM-PRO" panose="020F0600000000000000" pitchFamily="50" charset="-128"/>
              </a:rPr>
              <a:t>20</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rPr>
              <a:t>人）を加えた数字です。</a:t>
            </a:r>
            <a:r>
              <a:rPr kumimoji="1" lang="ja-JP" altLang="en-US" sz="800" dirty="0" smtClean="0">
                <a:solidFill>
                  <a:schemeClr val="tx1"/>
                </a:solidFill>
                <a:latin typeface="HG丸ｺﾞｼｯｸM-PRO" panose="020F0600000000000000" pitchFamily="50" charset="-128"/>
                <a:ea typeface="HG丸ｺﾞｼｯｸM-PRO" panose="020F0600000000000000" pitchFamily="50" charset="-128"/>
              </a:rPr>
              <a:t>　</a:t>
            </a:r>
            <a:endParaRPr lang="en-US" altLang="ja-JP" sz="800" dirty="0">
              <a:solidFill>
                <a:schemeClr val="tx1"/>
              </a:solidFill>
              <a:latin typeface="HG丸ｺﾞｼｯｸM-PRO" panose="020F0600000000000000" pitchFamily="50" charset="-128"/>
              <a:ea typeface="HG丸ｺﾞｼｯｸM-PRO" panose="020F0600000000000000" pitchFamily="50" charset="-128"/>
            </a:endParaRPr>
          </a:p>
        </p:txBody>
      </p:sp>
      <p:sp>
        <p:nvSpPr>
          <p:cNvPr id="86" name="円/楕円 85"/>
          <p:cNvSpPr/>
          <p:nvPr/>
        </p:nvSpPr>
        <p:spPr>
          <a:xfrm>
            <a:off x="3344781" y="4733163"/>
            <a:ext cx="221963" cy="22440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正方形/長方形 79"/>
          <p:cNvSpPr/>
          <p:nvPr/>
        </p:nvSpPr>
        <p:spPr>
          <a:xfrm>
            <a:off x="1064568" y="6453336"/>
            <a:ext cx="1339200" cy="307777"/>
          </a:xfrm>
          <a:prstGeom prst="rect">
            <a:avLst/>
          </a:prstGeom>
          <a:ln>
            <a:solidFill>
              <a:schemeClr val="tx1"/>
            </a:solidFill>
          </a:ln>
        </p:spPr>
        <p:txBody>
          <a:bodyPr wrap="square">
            <a:spAutoFit/>
          </a:bodyPr>
          <a:lstStyle/>
          <a:p>
            <a:pPr algn="ctr"/>
            <a:r>
              <a:rPr lang="ja-JP" altLang="en-US" sz="1400" b="1" dirty="0" smtClean="0">
                <a:latin typeface="HG丸ｺﾞｼｯｸM-PRO" panose="020F0600000000000000" pitchFamily="50" charset="-128"/>
                <a:ea typeface="HG丸ｺﾞｼｯｸM-PRO" panose="020F0600000000000000" pitchFamily="50" charset="-128"/>
              </a:rPr>
              <a:t>≪合格≫</a:t>
            </a:r>
            <a:endParaRPr lang="en-US" altLang="ja-JP" sz="1400" b="1" dirty="0" smtClean="0">
              <a:latin typeface="HG丸ｺﾞｼｯｸM-PRO" panose="020F0600000000000000" pitchFamily="50" charset="-128"/>
              <a:ea typeface="HG丸ｺﾞｼｯｸM-PRO" panose="020F0600000000000000" pitchFamily="50" charset="-128"/>
            </a:endParaRPr>
          </a:p>
        </p:txBody>
      </p:sp>
      <p:sp>
        <p:nvSpPr>
          <p:cNvPr id="87" name="正方形/長方形 86"/>
          <p:cNvSpPr/>
          <p:nvPr/>
        </p:nvSpPr>
        <p:spPr>
          <a:xfrm>
            <a:off x="1928664" y="6093296"/>
            <a:ext cx="606414" cy="215444"/>
          </a:xfrm>
          <a:prstGeom prst="rect">
            <a:avLst/>
          </a:prstGeom>
          <a:ln>
            <a:solidFill>
              <a:schemeClr val="tx1"/>
            </a:solidFill>
          </a:ln>
        </p:spPr>
        <p:txBody>
          <a:bodyPr wrap="square">
            <a:spAutoFit/>
          </a:bodyPr>
          <a:lstStyle/>
          <a:p>
            <a:pPr algn="ctr"/>
            <a:r>
              <a:rPr lang="ja-JP" altLang="en-US" sz="800" dirty="0">
                <a:latin typeface="HG丸ｺﾞｼｯｸM-PRO" panose="020F0600000000000000" pitchFamily="50" charset="-128"/>
                <a:ea typeface="HG丸ｺﾞｼｯｸM-PRO" panose="020F0600000000000000" pitchFamily="50" charset="-128"/>
              </a:rPr>
              <a:t>はい</a:t>
            </a:r>
            <a:endParaRPr lang="en-US" altLang="ja-JP" sz="800" dirty="0" smtClean="0">
              <a:latin typeface="HG丸ｺﾞｼｯｸM-PRO" panose="020F0600000000000000" pitchFamily="50" charset="-128"/>
              <a:ea typeface="HG丸ｺﾞｼｯｸM-PRO" panose="020F0600000000000000" pitchFamily="50" charset="-128"/>
            </a:endParaRPr>
          </a:p>
        </p:txBody>
      </p:sp>
      <p:sp>
        <p:nvSpPr>
          <p:cNvPr id="89" name="正方形/長方形 88"/>
          <p:cNvSpPr/>
          <p:nvPr/>
        </p:nvSpPr>
        <p:spPr>
          <a:xfrm>
            <a:off x="3219154" y="6093296"/>
            <a:ext cx="538192" cy="215444"/>
          </a:xfrm>
          <a:prstGeom prst="rect">
            <a:avLst/>
          </a:prstGeom>
          <a:ln>
            <a:solidFill>
              <a:schemeClr val="tx1"/>
            </a:solidFill>
          </a:ln>
        </p:spPr>
        <p:txBody>
          <a:bodyPr wrap="square">
            <a:spAutoFit/>
          </a:bodyPr>
          <a:lstStyle/>
          <a:p>
            <a:pPr algn="ctr"/>
            <a:r>
              <a:rPr lang="ja-JP" altLang="en-US" sz="800" dirty="0">
                <a:latin typeface="HG丸ｺﾞｼｯｸM-PRO" panose="020F0600000000000000" pitchFamily="50" charset="-128"/>
                <a:ea typeface="HG丸ｺﾞｼｯｸM-PRO" panose="020F0600000000000000" pitchFamily="50" charset="-128"/>
              </a:rPr>
              <a:t>いいえ</a:t>
            </a:r>
            <a:endParaRPr lang="en-US" altLang="ja-JP" sz="800" dirty="0" smtClean="0">
              <a:latin typeface="HG丸ｺﾞｼｯｸM-PRO" panose="020F0600000000000000" pitchFamily="50" charset="-128"/>
              <a:ea typeface="HG丸ｺﾞｼｯｸM-PRO" panose="020F0600000000000000" pitchFamily="50" charset="-128"/>
            </a:endParaRPr>
          </a:p>
        </p:txBody>
      </p:sp>
      <p:sp>
        <p:nvSpPr>
          <p:cNvPr id="91" name="下矢印 90"/>
          <p:cNvSpPr/>
          <p:nvPr/>
        </p:nvSpPr>
        <p:spPr>
          <a:xfrm>
            <a:off x="2139034" y="6318000"/>
            <a:ext cx="180000" cy="10800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8" name="下矢印 97"/>
          <p:cNvSpPr/>
          <p:nvPr/>
        </p:nvSpPr>
        <p:spPr>
          <a:xfrm>
            <a:off x="3399194" y="6324128"/>
            <a:ext cx="180000" cy="10800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下矢印 98"/>
          <p:cNvSpPr/>
          <p:nvPr/>
        </p:nvSpPr>
        <p:spPr>
          <a:xfrm>
            <a:off x="2144688" y="5960869"/>
            <a:ext cx="180000" cy="10800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 name="下矢印 102"/>
          <p:cNvSpPr/>
          <p:nvPr/>
        </p:nvSpPr>
        <p:spPr>
          <a:xfrm>
            <a:off x="3404848" y="5960869"/>
            <a:ext cx="180000" cy="10800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 name="直線コネクタ 10"/>
          <p:cNvCxnSpPr/>
          <p:nvPr/>
        </p:nvCxnSpPr>
        <p:spPr>
          <a:xfrm>
            <a:off x="2180672" y="5960869"/>
            <a:ext cx="1368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2828776" y="5890773"/>
            <a:ext cx="108000" cy="58507"/>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正方形/長方形 103"/>
          <p:cNvSpPr/>
          <p:nvPr/>
        </p:nvSpPr>
        <p:spPr>
          <a:xfrm>
            <a:off x="4160912" y="5856014"/>
            <a:ext cx="612272" cy="307777"/>
          </a:xfrm>
          <a:prstGeom prst="rect">
            <a:avLst/>
          </a:prstGeom>
        </p:spPr>
        <p:txBody>
          <a:bodyPr wrap="square">
            <a:spAutoFit/>
          </a:bodyPr>
          <a:lstStyle/>
          <a:p>
            <a:r>
              <a:rPr lang="en-US" altLang="ja-JP" sz="700" dirty="0" smtClean="0">
                <a:latin typeface="HG丸ｺﾞｼｯｸM-PRO" panose="020F0600000000000000" pitchFamily="50" charset="-128"/>
                <a:ea typeface="HG丸ｺﾞｼｯｸM-PRO" panose="020F0600000000000000" pitchFamily="50" charset="-128"/>
              </a:rPr>
              <a:t>68</a:t>
            </a:r>
            <a:r>
              <a:rPr lang="ja-JP" altLang="en-US" sz="700" dirty="0" smtClean="0">
                <a:latin typeface="HG丸ｺﾞｼｯｸM-PRO" panose="020F0600000000000000" pitchFamily="50" charset="-128"/>
                <a:ea typeface="HG丸ｺﾞｼｯｸM-PRO" panose="020F0600000000000000" pitchFamily="50" charset="-128"/>
              </a:rPr>
              <a:t>位は</a:t>
            </a:r>
            <a:endParaRPr lang="en-US" altLang="ja-JP" sz="700" dirty="0" smtClean="0">
              <a:latin typeface="HG丸ｺﾞｼｯｸM-PRO" panose="020F0600000000000000" pitchFamily="50" charset="-128"/>
              <a:ea typeface="HG丸ｺﾞｼｯｸM-PRO" panose="020F0600000000000000" pitchFamily="50" charset="-128"/>
            </a:endParaRPr>
          </a:p>
          <a:p>
            <a:r>
              <a:rPr lang="ja-JP" altLang="en-US" sz="700" dirty="0" smtClean="0">
                <a:latin typeface="HG丸ｺﾞｼｯｸM-PRO" panose="020F0600000000000000" pitchFamily="50" charset="-128"/>
                <a:ea typeface="HG丸ｺﾞｼｯｸM-PRO" panose="020F0600000000000000" pitchFamily="50" charset="-128"/>
              </a:rPr>
              <a:t>不合格</a:t>
            </a:r>
            <a:endParaRPr lang="ja-JP" altLang="ja-JP" sz="800" dirty="0">
              <a:latin typeface="HG丸ｺﾞｼｯｸM-PRO" panose="020F0600000000000000" pitchFamily="50" charset="-128"/>
              <a:ea typeface="HG丸ｺﾞｼｯｸM-PRO" panose="020F0600000000000000" pitchFamily="50" charset="-128"/>
            </a:endParaRPr>
          </a:p>
        </p:txBody>
      </p:sp>
      <p:sp>
        <p:nvSpPr>
          <p:cNvPr id="115" name="右中かっこ 114"/>
          <p:cNvSpPr/>
          <p:nvPr/>
        </p:nvSpPr>
        <p:spPr>
          <a:xfrm rot="5400000">
            <a:off x="2792278" y="4941679"/>
            <a:ext cx="180891" cy="1332000"/>
          </a:xfrm>
          <a:prstGeom prst="rightBrace">
            <a:avLst>
              <a:gd name="adj1" fmla="val 44729"/>
              <a:gd name="adj2" fmla="val 50000"/>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6" name="正方形/長方形 115"/>
          <p:cNvSpPr/>
          <p:nvPr/>
        </p:nvSpPr>
        <p:spPr>
          <a:xfrm>
            <a:off x="8484873" y="5101153"/>
            <a:ext cx="1292663" cy="200055"/>
          </a:xfrm>
          <a:prstGeom prst="rect">
            <a:avLst/>
          </a:prstGeom>
        </p:spPr>
        <p:txBody>
          <a:bodyPr wrap="square">
            <a:spAutoFit/>
          </a:bodyPr>
          <a:lstStyle/>
          <a:p>
            <a:r>
              <a:rPr lang="en-US" altLang="ja-JP" sz="700" dirty="0" smtClean="0">
                <a:latin typeface="HG丸ｺﾞｼｯｸM-PRO" panose="020F0600000000000000" pitchFamily="50" charset="-128"/>
                <a:ea typeface="HG丸ｺﾞｼｯｸM-PRO" panose="020F0600000000000000" pitchFamily="50" charset="-128"/>
              </a:rPr>
              <a:t>103</a:t>
            </a:r>
            <a:r>
              <a:rPr lang="ja-JP" altLang="en-US" sz="700" dirty="0" smtClean="0">
                <a:latin typeface="HG丸ｺﾞｼｯｸM-PRO" panose="020F0600000000000000" pitchFamily="50" charset="-128"/>
                <a:ea typeface="HG丸ｺﾞｼｯｸM-PRO" panose="020F0600000000000000" pitchFamily="50" charset="-128"/>
              </a:rPr>
              <a:t>位、</a:t>
            </a:r>
            <a:r>
              <a:rPr lang="en-US" altLang="ja-JP" sz="700" dirty="0" smtClean="0">
                <a:latin typeface="HG丸ｺﾞｼｯｸM-PRO" panose="020F0600000000000000" pitchFamily="50" charset="-128"/>
                <a:ea typeface="HG丸ｺﾞｼｯｸM-PRO" panose="020F0600000000000000" pitchFamily="50" charset="-128"/>
              </a:rPr>
              <a:t>148</a:t>
            </a:r>
            <a:r>
              <a:rPr lang="ja-JP" altLang="en-US" sz="700" dirty="0" smtClean="0">
                <a:latin typeface="HG丸ｺﾞｼｯｸM-PRO" panose="020F0600000000000000" pitchFamily="50" charset="-128"/>
                <a:ea typeface="HG丸ｺﾞｼｯｸM-PRO" panose="020F0600000000000000" pitchFamily="50" charset="-128"/>
              </a:rPr>
              <a:t>位は不合格</a:t>
            </a:r>
            <a:endParaRPr lang="ja-JP" altLang="ja-JP" sz="800" dirty="0">
              <a:latin typeface="HG丸ｺﾞｼｯｸM-PRO" panose="020F0600000000000000" pitchFamily="50" charset="-128"/>
              <a:ea typeface="HG丸ｺﾞｼｯｸM-PRO" panose="020F0600000000000000" pitchFamily="50" charset="-128"/>
            </a:endParaRPr>
          </a:p>
        </p:txBody>
      </p:sp>
      <p:sp>
        <p:nvSpPr>
          <p:cNvPr id="117" name="右中かっこ 116"/>
          <p:cNvSpPr/>
          <p:nvPr/>
        </p:nvSpPr>
        <p:spPr>
          <a:xfrm rot="5400000">
            <a:off x="8301520" y="3861176"/>
            <a:ext cx="180000" cy="2484000"/>
          </a:xfrm>
          <a:prstGeom prst="rightBrace">
            <a:avLst>
              <a:gd name="adj1" fmla="val 36781"/>
              <a:gd name="adj2" fmla="val 50000"/>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8" name="正方形/長方形 117"/>
          <p:cNvSpPr/>
          <p:nvPr/>
        </p:nvSpPr>
        <p:spPr>
          <a:xfrm>
            <a:off x="128464" y="5858574"/>
            <a:ext cx="1002213" cy="307777"/>
          </a:xfrm>
          <a:prstGeom prst="rect">
            <a:avLst/>
          </a:prstGeom>
        </p:spPr>
        <p:txBody>
          <a:bodyPr wrap="square">
            <a:spAutoFit/>
          </a:bodyPr>
          <a:lstStyle/>
          <a:p>
            <a:pPr algn="r"/>
            <a:r>
              <a:rPr lang="en-US" altLang="ja-JP" sz="700" dirty="0" smtClean="0">
                <a:latin typeface="HG丸ｺﾞｼｯｸM-PRO" panose="020F0600000000000000" pitchFamily="50" charset="-128"/>
                <a:ea typeface="HG丸ｺﾞｼｯｸM-PRO" panose="020F0600000000000000" pitchFamily="50" charset="-128"/>
              </a:rPr>
              <a:t>1</a:t>
            </a:r>
            <a:r>
              <a:rPr lang="ja-JP" altLang="en-US" sz="700" dirty="0" smtClean="0">
                <a:latin typeface="HG丸ｺﾞｼｯｸM-PRO" panose="020F0600000000000000" pitchFamily="50" charset="-128"/>
                <a:ea typeface="HG丸ｺﾞｼｯｸM-PRO" panose="020F0600000000000000" pitchFamily="50" charset="-128"/>
              </a:rPr>
              <a:t>位、</a:t>
            </a:r>
            <a:r>
              <a:rPr lang="en-US" altLang="ja-JP" sz="700" dirty="0" smtClean="0">
                <a:latin typeface="HG丸ｺﾞｼｯｸM-PRO" panose="020F0600000000000000" pitchFamily="50" charset="-128"/>
                <a:ea typeface="HG丸ｺﾞｼｯｸM-PRO" panose="020F0600000000000000" pitchFamily="50" charset="-128"/>
              </a:rPr>
              <a:t>2</a:t>
            </a:r>
            <a:r>
              <a:rPr lang="ja-JP" altLang="en-US" sz="700" dirty="0" smtClean="0">
                <a:latin typeface="HG丸ｺﾞｼｯｸM-PRO" panose="020F0600000000000000" pitchFamily="50" charset="-128"/>
                <a:ea typeface="HG丸ｺﾞｼｯｸM-PRO" panose="020F0600000000000000" pitchFamily="50" charset="-128"/>
              </a:rPr>
              <a:t>位、</a:t>
            </a:r>
            <a:r>
              <a:rPr lang="en-US" altLang="ja-JP" sz="700" dirty="0">
                <a:latin typeface="HG丸ｺﾞｼｯｸM-PRO" panose="020F0600000000000000" pitchFamily="50" charset="-128"/>
                <a:ea typeface="HG丸ｺﾞｼｯｸM-PRO" panose="020F0600000000000000" pitchFamily="50" charset="-128"/>
              </a:rPr>
              <a:t>2</a:t>
            </a:r>
            <a:r>
              <a:rPr lang="en-US" altLang="ja-JP" sz="700" dirty="0" smtClean="0">
                <a:latin typeface="HG丸ｺﾞｼｯｸM-PRO" panose="020F0600000000000000" pitchFamily="50" charset="-128"/>
                <a:ea typeface="HG丸ｺﾞｼｯｸM-PRO" panose="020F0600000000000000" pitchFamily="50" charset="-128"/>
              </a:rPr>
              <a:t>0</a:t>
            </a:r>
            <a:r>
              <a:rPr lang="ja-JP" altLang="en-US" sz="700" dirty="0" smtClean="0">
                <a:latin typeface="HG丸ｺﾞｼｯｸM-PRO" panose="020F0600000000000000" pitchFamily="50" charset="-128"/>
                <a:ea typeface="HG丸ｺﾞｼｯｸM-PRO" panose="020F0600000000000000" pitchFamily="50" charset="-128"/>
              </a:rPr>
              <a:t>位は</a:t>
            </a:r>
            <a:endParaRPr lang="en-US" altLang="ja-JP" sz="700" dirty="0" smtClean="0">
              <a:latin typeface="HG丸ｺﾞｼｯｸM-PRO" panose="020F0600000000000000" pitchFamily="50" charset="-128"/>
              <a:ea typeface="HG丸ｺﾞｼｯｸM-PRO" panose="020F0600000000000000" pitchFamily="50" charset="-128"/>
            </a:endParaRPr>
          </a:p>
          <a:p>
            <a:pPr algn="r"/>
            <a:r>
              <a:rPr lang="ja-JP" altLang="en-US" sz="700" dirty="0" smtClean="0">
                <a:latin typeface="HG丸ｺﾞｼｯｸM-PRO" panose="020F0600000000000000" pitchFamily="50" charset="-128"/>
                <a:ea typeface="HG丸ｺﾞｼｯｸM-PRO" panose="020F0600000000000000" pitchFamily="50" charset="-128"/>
              </a:rPr>
              <a:t>合格</a:t>
            </a:r>
            <a:endParaRPr lang="ja-JP" altLang="ja-JP" sz="800" dirty="0">
              <a:latin typeface="HG丸ｺﾞｼｯｸM-PRO" panose="020F0600000000000000" pitchFamily="50" charset="-128"/>
              <a:ea typeface="HG丸ｺﾞｼｯｸM-PRO" panose="020F0600000000000000" pitchFamily="50" charset="-128"/>
            </a:endParaRPr>
          </a:p>
        </p:txBody>
      </p:sp>
      <p:sp>
        <p:nvSpPr>
          <p:cNvPr id="120" name="正方形/長方形 119"/>
          <p:cNvSpPr/>
          <p:nvPr/>
        </p:nvSpPr>
        <p:spPr>
          <a:xfrm>
            <a:off x="6108609" y="5101153"/>
            <a:ext cx="1292663" cy="200055"/>
          </a:xfrm>
          <a:prstGeom prst="rect">
            <a:avLst/>
          </a:prstGeom>
        </p:spPr>
        <p:txBody>
          <a:bodyPr wrap="square">
            <a:spAutoFit/>
          </a:bodyPr>
          <a:lstStyle/>
          <a:p>
            <a:pPr algn="r"/>
            <a:r>
              <a:rPr lang="en-US" altLang="ja-JP" sz="700" dirty="0" smtClean="0">
                <a:latin typeface="HG丸ｺﾞｼｯｸM-PRO" panose="020F0600000000000000" pitchFamily="50" charset="-128"/>
                <a:ea typeface="HG丸ｺﾞｼｯｸM-PRO" panose="020F0600000000000000" pitchFamily="50" charset="-128"/>
              </a:rPr>
              <a:t>1</a:t>
            </a:r>
            <a:r>
              <a:rPr lang="ja-JP" altLang="en-US" sz="700" dirty="0" smtClean="0">
                <a:latin typeface="HG丸ｺﾞｼｯｸM-PRO" panose="020F0600000000000000" pitchFamily="50" charset="-128"/>
                <a:ea typeface="HG丸ｺﾞｼｯｸM-PRO" panose="020F0600000000000000" pitchFamily="50" charset="-128"/>
              </a:rPr>
              <a:t>位、</a:t>
            </a:r>
            <a:r>
              <a:rPr lang="en-US" altLang="ja-JP" sz="700" dirty="0" smtClean="0">
                <a:latin typeface="HG丸ｺﾞｼｯｸM-PRO" panose="020F0600000000000000" pitchFamily="50" charset="-128"/>
                <a:ea typeface="HG丸ｺﾞｼｯｸM-PRO" panose="020F0600000000000000" pitchFamily="50" charset="-128"/>
              </a:rPr>
              <a:t>2</a:t>
            </a:r>
            <a:r>
              <a:rPr lang="ja-JP" altLang="en-US" sz="700" dirty="0" smtClean="0">
                <a:latin typeface="HG丸ｺﾞｼｯｸM-PRO" panose="020F0600000000000000" pitchFamily="50" charset="-128"/>
                <a:ea typeface="HG丸ｺﾞｼｯｸM-PRO" panose="020F0600000000000000" pitchFamily="50" charset="-128"/>
              </a:rPr>
              <a:t>位、</a:t>
            </a:r>
            <a:r>
              <a:rPr lang="en-US" altLang="ja-JP" sz="700" dirty="0" smtClean="0">
                <a:latin typeface="HG丸ｺﾞｼｯｸM-PRO" panose="020F0600000000000000" pitchFamily="50" charset="-128"/>
                <a:ea typeface="HG丸ｺﾞｼｯｸM-PRO" panose="020F0600000000000000" pitchFamily="50" charset="-128"/>
              </a:rPr>
              <a:t>100</a:t>
            </a:r>
            <a:r>
              <a:rPr lang="ja-JP" altLang="en-US" sz="700" dirty="0" smtClean="0">
                <a:latin typeface="HG丸ｺﾞｼｯｸM-PRO" panose="020F0600000000000000" pitchFamily="50" charset="-128"/>
                <a:ea typeface="HG丸ｺﾞｼｯｸM-PRO" panose="020F0600000000000000" pitchFamily="50" charset="-128"/>
              </a:rPr>
              <a:t>位は合格</a:t>
            </a:r>
            <a:endParaRPr lang="ja-JP" altLang="ja-JP" sz="8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42605443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1461</TotalTime>
  <Words>544</Words>
  <Application>Microsoft Office PowerPoint</Application>
  <PresentationFormat>A4 210 x 297 mm</PresentationFormat>
  <Paragraphs>117</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HOSTNAME</cp:lastModifiedBy>
  <cp:revision>119</cp:revision>
  <cp:lastPrinted>2018-07-02T09:39:03Z</cp:lastPrinted>
  <dcterms:created xsi:type="dcterms:W3CDTF">2018-06-15T10:08:15Z</dcterms:created>
  <dcterms:modified xsi:type="dcterms:W3CDTF">2018-07-04T09:59:48Z</dcterms:modified>
</cp:coreProperties>
</file>