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492" y="60"/>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CCC97C-CDBA-4A16-8213-8F17F58AF7A0}" type="datetimeFigureOut">
              <a:rPr kumimoji="1" lang="ja-JP" altLang="en-US" smtClean="0"/>
              <a:t>2022/2/3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CCC97C-CDBA-4A16-8213-8F17F58AF7A0}" type="datetimeFigureOut">
              <a:rPr kumimoji="1" lang="ja-JP" altLang="en-US" smtClean="0"/>
              <a:t>2022/2/3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CCC97C-CDBA-4A16-8213-8F17F58AF7A0}" type="datetimeFigureOut">
              <a:rPr kumimoji="1" lang="ja-JP" altLang="en-US" smtClean="0"/>
              <a:t>2022/2/3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CC97C-CDBA-4A16-8213-8F17F58AF7A0}" type="datetimeFigureOut">
              <a:rPr kumimoji="1" lang="ja-JP" altLang="en-US" smtClean="0"/>
              <a:t>2022/2/3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CCC97C-CDBA-4A16-8213-8F17F58AF7A0}" type="datetimeFigureOut">
              <a:rPr kumimoji="1" lang="ja-JP" altLang="en-US" smtClean="0"/>
              <a:t>2022/2/3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CC97C-CDBA-4A16-8213-8F17F58AF7A0}" type="datetimeFigureOut">
              <a:rPr kumimoji="1" lang="ja-JP" altLang="en-US" smtClean="0"/>
              <a:t>2022/2/3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a:xfrm>
            <a:off x="4082603" y="2289122"/>
            <a:ext cx="1867438" cy="684000"/>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sp>
        <p:nvSpPr>
          <p:cNvPr id="36" name="正方形/長方形 35"/>
          <p:cNvSpPr/>
          <p:nvPr/>
        </p:nvSpPr>
        <p:spPr>
          <a:xfrm>
            <a:off x="6362163" y="551901"/>
            <a:ext cx="2438805" cy="877654"/>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sp>
        <p:nvSpPr>
          <p:cNvPr id="59" name="正方形/長方形 58"/>
          <p:cNvSpPr/>
          <p:nvPr/>
        </p:nvSpPr>
        <p:spPr>
          <a:xfrm>
            <a:off x="3116690" y="2291170"/>
            <a:ext cx="962498" cy="685470"/>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一般選抜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（３</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９）</a:t>
            </a:r>
            <a:endParaRPr kumimoji="1" lang="ja-JP" altLang="en-US" sz="1200" b="1" dirty="0">
              <a:latin typeface="メイリオ" panose="020B0604030504040204" pitchFamily="50" charset="-128"/>
              <a:ea typeface="メイリオ" panose="020B0604030504040204" pitchFamily="50" charset="-128"/>
            </a:endParaRPr>
          </a:p>
        </p:txBody>
      </p:sp>
      <p:sp>
        <p:nvSpPr>
          <p:cNvPr id="22" name="正方形/長方形 21"/>
          <p:cNvSpPr/>
          <p:nvPr/>
        </p:nvSpPr>
        <p:spPr>
          <a:xfrm>
            <a:off x="662967" y="3322159"/>
            <a:ext cx="4810554" cy="684000"/>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cxnSp>
        <p:nvCxnSpPr>
          <p:cNvPr id="15" name="直線矢印コネクタ 14"/>
          <p:cNvCxnSpPr>
            <a:endCxn id="9" idx="0"/>
          </p:cNvCxnSpPr>
          <p:nvPr/>
        </p:nvCxnSpPr>
        <p:spPr>
          <a:xfrm>
            <a:off x="2128909" y="3786389"/>
            <a:ext cx="2218" cy="2337645"/>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23" name="正方形/長方形 22"/>
          <p:cNvSpPr/>
          <p:nvPr/>
        </p:nvSpPr>
        <p:spPr>
          <a:xfrm>
            <a:off x="2970608" y="5071381"/>
            <a:ext cx="3168194" cy="684000"/>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sp>
        <p:nvSpPr>
          <p:cNvPr id="7" name="正方形/長方形 6"/>
          <p:cNvSpPr/>
          <p:nvPr/>
        </p:nvSpPr>
        <p:spPr>
          <a:xfrm>
            <a:off x="275745" y="3321481"/>
            <a:ext cx="1008000" cy="684000"/>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追検査</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（３</a:t>
            </a:r>
            <a:r>
              <a:rPr kumimoji="1" lang="en-US" altLang="ja-JP" sz="1200" b="1" dirty="0" smtClean="0">
                <a:latin typeface="メイリオ" panose="020B0604030504040204" pitchFamily="50" charset="-128"/>
                <a:ea typeface="メイリオ" panose="020B0604030504040204" pitchFamily="50" charset="-128"/>
              </a:rPr>
              <a:t>/19</a:t>
            </a:r>
            <a:r>
              <a:rPr kumimoji="1" lang="ja-JP" altLang="en-US" sz="1200" b="1" dirty="0" smtClean="0">
                <a:latin typeface="メイリオ" panose="020B0604030504040204" pitchFamily="50" charset="-128"/>
                <a:ea typeface="メイリオ" panose="020B0604030504040204" pitchFamily="50" charset="-128"/>
              </a:rPr>
              <a:t>）</a:t>
            </a:r>
            <a:endParaRPr kumimoji="1" lang="ja-JP" altLang="en-US" sz="1200" b="1"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2660116" y="5069665"/>
            <a:ext cx="1006098" cy="684000"/>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二次・補充選抜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（３</a:t>
            </a:r>
            <a:r>
              <a:rPr kumimoji="1" lang="en-US" altLang="ja-JP" sz="1200" b="1" dirty="0" smtClean="0">
                <a:latin typeface="メイリオ" panose="020B0604030504040204" pitchFamily="50" charset="-128"/>
                <a:ea typeface="メイリオ" panose="020B0604030504040204" pitchFamily="50" charset="-128"/>
              </a:rPr>
              <a:t>/23</a:t>
            </a:r>
            <a:r>
              <a:rPr kumimoji="1" lang="ja-JP" altLang="en-US" sz="1200" b="1" dirty="0" smtClean="0">
                <a:latin typeface="メイリオ" panose="020B0604030504040204" pitchFamily="50" charset="-128"/>
                <a:ea typeface="メイリオ" panose="020B0604030504040204" pitchFamily="50" charset="-128"/>
              </a:rPr>
              <a:t>）</a:t>
            </a:r>
            <a:endParaRPr kumimoji="1" lang="ja-JP" altLang="en-US" sz="1200" b="1" dirty="0">
              <a:latin typeface="メイリオ" panose="020B0604030504040204" pitchFamily="50" charset="-128"/>
              <a:ea typeface="メイリオ" panose="020B0604030504040204" pitchFamily="50" charset="-128"/>
            </a:endParaRPr>
          </a:p>
        </p:txBody>
      </p:sp>
      <p:sp>
        <p:nvSpPr>
          <p:cNvPr id="9" name="正方形/長方形 8"/>
          <p:cNvSpPr/>
          <p:nvPr/>
        </p:nvSpPr>
        <p:spPr>
          <a:xfrm>
            <a:off x="1439533" y="6124034"/>
            <a:ext cx="1383188" cy="4458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10800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追検査</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に係る特別</a:t>
            </a:r>
            <a:r>
              <a:rPr kumimoji="1" lang="ja-JP" altLang="en-US" sz="1200" b="1" dirty="0">
                <a:latin typeface="メイリオ" panose="020B0604030504040204" pitchFamily="50" charset="-128"/>
                <a:ea typeface="メイリオ" panose="020B0604030504040204" pitchFamily="50" charset="-128"/>
              </a:rPr>
              <a:t>対応</a:t>
            </a:r>
          </a:p>
        </p:txBody>
      </p:sp>
      <p:sp>
        <p:nvSpPr>
          <p:cNvPr id="10" name="角丸四角形 9"/>
          <p:cNvSpPr/>
          <p:nvPr/>
        </p:nvSpPr>
        <p:spPr>
          <a:xfrm>
            <a:off x="1573068" y="3516286"/>
            <a:ext cx="3346662" cy="359458"/>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a:latin typeface="メイリオ" panose="020B0604030504040204" pitchFamily="50" charset="-128"/>
                <a:ea typeface="メイリオ" panose="020B0604030504040204" pitchFamily="50" charset="-128"/>
              </a:rPr>
              <a:t>受験が</a:t>
            </a:r>
            <a:r>
              <a:rPr kumimoji="1" lang="ja-JP" altLang="en-US" sz="1200" dirty="0" smtClean="0">
                <a:latin typeface="メイリオ" panose="020B0604030504040204" pitchFamily="50" charset="-128"/>
                <a:ea typeface="メイリオ" panose="020B0604030504040204" pitchFamily="50" charset="-128"/>
              </a:rPr>
              <a:t>認められなかった者</a:t>
            </a:r>
            <a:endParaRPr kumimoji="1" lang="ja-JP" altLang="en-US" sz="1200" dirty="0">
              <a:latin typeface="メイリオ" panose="020B0604030504040204" pitchFamily="50" charset="-128"/>
              <a:ea typeface="メイリオ" panose="020B0604030504040204" pitchFamily="50" charset="-128"/>
            </a:endParaRPr>
          </a:p>
        </p:txBody>
      </p:sp>
      <p:sp>
        <p:nvSpPr>
          <p:cNvPr id="43" name="正方形/長方形 42"/>
          <p:cNvSpPr/>
          <p:nvPr/>
        </p:nvSpPr>
        <p:spPr>
          <a:xfrm>
            <a:off x="83305" y="5123123"/>
            <a:ext cx="1276325" cy="556464"/>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pPr algn="ctr"/>
            <a:r>
              <a:rPr kumimoji="1" lang="ja-JP" altLang="en-US" sz="1200" b="1" dirty="0">
                <a:latin typeface="メイリオ" panose="020B0604030504040204" pitchFamily="50" charset="-128"/>
                <a:ea typeface="メイリオ" panose="020B0604030504040204" pitchFamily="50" charset="-128"/>
              </a:rPr>
              <a:t>私</a:t>
            </a:r>
            <a:r>
              <a:rPr kumimoji="1" lang="ja-JP" altLang="en-US" sz="1200" b="1" dirty="0" smtClean="0">
                <a:latin typeface="メイリオ" panose="020B0604030504040204" pitchFamily="50" charset="-128"/>
                <a:ea typeface="メイリオ" panose="020B0604030504040204" pitchFamily="50" charset="-128"/>
              </a:rPr>
              <a:t>立高等学校等</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進学先</a:t>
            </a:r>
            <a:r>
              <a:rPr kumimoji="1" lang="ja-JP" altLang="en-US" sz="1200" b="1" dirty="0">
                <a:latin typeface="メイリオ" panose="020B0604030504040204" pitchFamily="50" charset="-128"/>
                <a:ea typeface="メイリオ" panose="020B0604030504040204" pitchFamily="50" charset="-128"/>
              </a:rPr>
              <a:t>決定</a:t>
            </a:r>
          </a:p>
        </p:txBody>
      </p:sp>
      <p:cxnSp>
        <p:nvCxnSpPr>
          <p:cNvPr id="52" name="直線矢印コネクタ 51"/>
          <p:cNvCxnSpPr/>
          <p:nvPr/>
        </p:nvCxnSpPr>
        <p:spPr>
          <a:xfrm>
            <a:off x="4597761" y="2665926"/>
            <a:ext cx="12877" cy="682581"/>
          </a:xfrm>
          <a:prstGeom prst="straightConnector1">
            <a:avLst/>
          </a:prstGeom>
          <a:ln w="57150">
            <a:prstDash val="solid"/>
            <a:tailEnd type="triangle"/>
          </a:ln>
        </p:spPr>
        <p:style>
          <a:lnRef idx="1">
            <a:schemeClr val="accent2"/>
          </a:lnRef>
          <a:fillRef idx="0">
            <a:schemeClr val="accent2"/>
          </a:fillRef>
          <a:effectRef idx="0">
            <a:schemeClr val="accent2"/>
          </a:effectRef>
          <a:fontRef idx="minor">
            <a:schemeClr val="tx1"/>
          </a:fontRef>
        </p:style>
      </p:cxnSp>
      <p:sp>
        <p:nvSpPr>
          <p:cNvPr id="84" name="正方形/長方形 83"/>
          <p:cNvSpPr/>
          <p:nvPr/>
        </p:nvSpPr>
        <p:spPr>
          <a:xfrm>
            <a:off x="3800402" y="6124034"/>
            <a:ext cx="1383188" cy="4458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10800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二次・補充選抜に係る特別</a:t>
            </a:r>
            <a:r>
              <a:rPr kumimoji="1" lang="ja-JP" altLang="en-US" sz="1200" b="1" dirty="0">
                <a:latin typeface="メイリオ" panose="020B0604030504040204" pitchFamily="50" charset="-128"/>
                <a:ea typeface="メイリオ" panose="020B0604030504040204" pitchFamily="50" charset="-128"/>
              </a:rPr>
              <a:t>対応</a:t>
            </a:r>
          </a:p>
        </p:txBody>
      </p:sp>
      <p:sp>
        <p:nvSpPr>
          <p:cNvPr id="24" name="正方形/長方形 23"/>
          <p:cNvSpPr/>
          <p:nvPr/>
        </p:nvSpPr>
        <p:spPr>
          <a:xfrm>
            <a:off x="0" y="-17993"/>
            <a:ext cx="9144000" cy="47519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　令和４年度選抜における新型コロナウイルス感染症に係る特別対応について</a:t>
            </a:r>
            <a:endParaRPr lang="en-US" altLang="ja-JP" sz="2000" dirty="0"/>
          </a:p>
        </p:txBody>
      </p:sp>
      <p:sp>
        <p:nvSpPr>
          <p:cNvPr id="37" name="正方形/長方形 36"/>
          <p:cNvSpPr/>
          <p:nvPr/>
        </p:nvSpPr>
        <p:spPr>
          <a:xfrm>
            <a:off x="1380826" y="4414782"/>
            <a:ext cx="1503374" cy="350402"/>
          </a:xfrm>
          <a:prstGeom prst="rect">
            <a:avLst/>
          </a:prstGeom>
          <a:solidFill>
            <a:schemeClr val="tx1">
              <a:lumMod val="75000"/>
              <a:lumOff val="25000"/>
            </a:schemeClr>
          </a:solidFill>
          <a:ln>
            <a:solidFill>
              <a:schemeClr val="tx1">
                <a:lumMod val="65000"/>
                <a:lumOff val="35000"/>
              </a:schemeClr>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36000" rIns="91440" bIns="0" numCol="1" spcCol="0" rtlCol="0" fromWordArt="0" anchor="ctr" anchorCtr="0" forceAA="0" compatLnSpc="1">
            <a:prstTxWarp prst="textNoShape">
              <a:avLst/>
            </a:prstTxWarp>
            <a:noAutofit/>
          </a:bodyPr>
          <a:lstStyle/>
          <a:p>
            <a:pPr algn="ctr"/>
            <a:r>
              <a:rPr kumimoji="1" lang="ja-JP" altLang="en-US" sz="1200" b="1" dirty="0">
                <a:solidFill>
                  <a:schemeClr val="bg1"/>
                </a:solidFill>
                <a:latin typeface="メイリオ" panose="020B0604030504040204" pitchFamily="50" charset="-128"/>
                <a:ea typeface="メイリオ" panose="020B0604030504040204" pitchFamily="50" charset="-128"/>
              </a:rPr>
              <a:t>進学先が</a:t>
            </a:r>
            <a:r>
              <a:rPr kumimoji="1" lang="ja-JP" altLang="en-US" sz="1200" b="1" dirty="0" smtClean="0">
                <a:solidFill>
                  <a:schemeClr val="bg1"/>
                </a:solidFill>
                <a:latin typeface="メイリオ" panose="020B0604030504040204" pitchFamily="50" charset="-128"/>
                <a:ea typeface="メイリオ" panose="020B0604030504040204" pitchFamily="50" charset="-128"/>
              </a:rPr>
              <a:t>未決定</a:t>
            </a:r>
            <a:r>
              <a:rPr kumimoji="1" lang="en-US" altLang="ja-JP" sz="1200" b="1" dirty="0" smtClean="0">
                <a:solidFill>
                  <a:schemeClr val="bg1"/>
                </a:solidFill>
                <a:latin typeface="メイリオ" panose="020B0604030504040204" pitchFamily="50" charset="-128"/>
                <a:ea typeface="メイリオ" panose="020B0604030504040204" pitchFamily="50" charset="-128"/>
              </a:rPr>
              <a:t>※</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67" name="角丸四角形 66"/>
          <p:cNvSpPr/>
          <p:nvPr/>
        </p:nvSpPr>
        <p:spPr>
          <a:xfrm>
            <a:off x="4224273" y="2395471"/>
            <a:ext cx="1558342" cy="500132"/>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panose="020B0604030504040204" pitchFamily="50" charset="-128"/>
                <a:ea typeface="メイリオ" panose="020B0604030504040204" pitchFamily="50" charset="-128"/>
              </a:rPr>
              <a:t>欠席者（追検査の</a:t>
            </a:r>
            <a:endParaRPr kumimoji="1" lang="en-US" altLang="ja-JP" sz="1200" dirty="0" smtClean="0">
              <a:latin typeface="メイリオ" panose="020B0604030504040204" pitchFamily="50" charset="-128"/>
              <a:ea typeface="メイリオ" panose="020B0604030504040204" pitchFamily="50" charset="-128"/>
            </a:endParaRPr>
          </a:p>
          <a:p>
            <a:pPr algn="ctr"/>
            <a:r>
              <a:rPr kumimoji="1" lang="ja-JP" altLang="en-US" sz="1200" dirty="0" smtClean="0">
                <a:latin typeface="メイリオ" panose="020B0604030504040204" pitchFamily="50" charset="-128"/>
                <a:ea typeface="メイリオ" panose="020B0604030504040204" pitchFamily="50" charset="-128"/>
              </a:rPr>
              <a:t>受験資格あり）</a:t>
            </a:r>
            <a:endParaRPr kumimoji="1" lang="ja-JP" altLang="en-US" sz="1200" dirty="0">
              <a:latin typeface="メイリオ" panose="020B0604030504040204" pitchFamily="50" charset="-128"/>
              <a:ea typeface="メイリオ" panose="020B0604030504040204" pitchFamily="50" charset="-128"/>
            </a:endParaRPr>
          </a:p>
        </p:txBody>
      </p:sp>
      <p:sp>
        <p:nvSpPr>
          <p:cNvPr id="73" name="正方形/長方形 72"/>
          <p:cNvSpPr/>
          <p:nvPr/>
        </p:nvSpPr>
        <p:spPr>
          <a:xfrm>
            <a:off x="6085822" y="6111155"/>
            <a:ext cx="1383188" cy="4458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10800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自立・共生選抜に係る特別</a:t>
            </a:r>
            <a:r>
              <a:rPr kumimoji="1" lang="ja-JP" altLang="en-US" sz="1200" b="1" dirty="0">
                <a:latin typeface="メイリオ" panose="020B0604030504040204" pitchFamily="50" charset="-128"/>
                <a:ea typeface="メイリオ" panose="020B0604030504040204" pitchFamily="50" charset="-128"/>
              </a:rPr>
              <a:t>対応</a:t>
            </a:r>
          </a:p>
        </p:txBody>
      </p:sp>
      <p:cxnSp>
        <p:nvCxnSpPr>
          <p:cNvPr id="87" name="直線矢印コネクタ 86"/>
          <p:cNvCxnSpPr>
            <a:endCxn id="84" idx="0"/>
          </p:cNvCxnSpPr>
          <p:nvPr/>
        </p:nvCxnSpPr>
        <p:spPr>
          <a:xfrm>
            <a:off x="4489233" y="5467350"/>
            <a:ext cx="2763" cy="656684"/>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11" name="角丸四角形 10"/>
          <p:cNvSpPr/>
          <p:nvPr/>
        </p:nvSpPr>
        <p:spPr>
          <a:xfrm>
            <a:off x="3808126" y="5251060"/>
            <a:ext cx="2181629" cy="338374"/>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panose="020B0604030504040204" pitchFamily="50" charset="-128"/>
                <a:ea typeface="メイリオ" panose="020B0604030504040204" pitchFamily="50" charset="-128"/>
              </a:rPr>
              <a:t>受験が認められなかった者</a:t>
            </a:r>
            <a:endParaRPr kumimoji="1" lang="ja-JP" altLang="en-US" sz="1200" dirty="0">
              <a:latin typeface="メイリオ" panose="020B0604030504040204" pitchFamily="50" charset="-128"/>
              <a:ea typeface="メイリオ" panose="020B0604030504040204" pitchFamily="50" charset="-128"/>
            </a:endParaRPr>
          </a:p>
        </p:txBody>
      </p:sp>
      <p:sp>
        <p:nvSpPr>
          <p:cNvPr id="38" name="正方形/長方形 37"/>
          <p:cNvSpPr/>
          <p:nvPr/>
        </p:nvSpPr>
        <p:spPr>
          <a:xfrm>
            <a:off x="4700787" y="550654"/>
            <a:ext cx="1644072" cy="876926"/>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自立支援選抜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共生推進教室選抜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（２</a:t>
            </a:r>
            <a:r>
              <a:rPr kumimoji="1" lang="en-US" altLang="ja-JP" sz="1200" b="1" dirty="0" smtClean="0">
                <a:latin typeface="メイリオ" panose="020B0604030504040204" pitchFamily="50" charset="-128"/>
                <a:ea typeface="メイリオ" panose="020B0604030504040204" pitchFamily="50" charset="-128"/>
              </a:rPr>
              <a:t>/17</a:t>
            </a:r>
            <a:r>
              <a:rPr kumimoji="1" lang="ja-JP" altLang="en-US" sz="1200" b="1" dirty="0" err="1"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18</a:t>
            </a: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
            </a:r>
            <a:br>
              <a:rPr kumimoji="1" lang="en-US" altLang="ja-JP" sz="1200" b="1" dirty="0" smtClean="0">
                <a:latin typeface="メイリオ" panose="020B0604030504040204" pitchFamily="50" charset="-128"/>
                <a:ea typeface="メイリオ" panose="020B0604030504040204" pitchFamily="50" charset="-128"/>
              </a:rPr>
            </a:br>
            <a:r>
              <a:rPr kumimoji="1" lang="ja-JP" altLang="en-US" sz="1200" b="1" dirty="0" smtClean="0">
                <a:latin typeface="メイリオ" panose="020B0604030504040204" pitchFamily="50" charset="-128"/>
                <a:ea typeface="メイリオ" panose="020B0604030504040204" pitchFamily="50" charset="-128"/>
              </a:rPr>
              <a:t>予備日（</a:t>
            </a:r>
            <a:r>
              <a:rPr kumimoji="1" lang="en-US" altLang="ja-JP" sz="1200" b="1" dirty="0" smtClean="0">
                <a:latin typeface="メイリオ" panose="020B0604030504040204" pitchFamily="50" charset="-128"/>
                <a:ea typeface="メイリオ" panose="020B0604030504040204" pitchFamily="50" charset="-128"/>
              </a:rPr>
              <a:t>2/24</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39" name="角丸四角形 38"/>
          <p:cNvSpPr/>
          <p:nvPr/>
        </p:nvSpPr>
        <p:spPr>
          <a:xfrm>
            <a:off x="6452316" y="695458"/>
            <a:ext cx="2253802" cy="517237"/>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panose="020B0604030504040204" pitchFamily="50" charset="-128"/>
                <a:ea typeface="メイリオ" panose="020B0604030504040204" pitchFamily="50" charset="-128"/>
              </a:rPr>
              <a:t>受験</a:t>
            </a:r>
            <a:r>
              <a:rPr kumimoji="1" lang="ja-JP" altLang="en-US" sz="1200" dirty="0">
                <a:latin typeface="メイリオ" panose="020B0604030504040204" pitchFamily="50" charset="-128"/>
                <a:ea typeface="メイリオ" panose="020B0604030504040204" pitchFamily="50" charset="-128"/>
              </a:rPr>
              <a:t>が</a:t>
            </a:r>
            <a:r>
              <a:rPr kumimoji="1" lang="ja-JP" altLang="en-US" sz="1200" dirty="0" smtClean="0">
                <a:latin typeface="メイリオ" panose="020B0604030504040204" pitchFamily="50" charset="-128"/>
                <a:ea typeface="メイリオ" panose="020B0604030504040204" pitchFamily="50" charset="-128"/>
              </a:rPr>
              <a:t>認められなかった者</a:t>
            </a:r>
            <a:endParaRPr kumimoji="1" lang="ja-JP" altLang="en-US" sz="1200" dirty="0">
              <a:latin typeface="メイリオ" panose="020B0604030504040204" pitchFamily="50" charset="-128"/>
              <a:ea typeface="メイリオ" panose="020B0604030504040204" pitchFamily="50" charset="-128"/>
            </a:endParaRPr>
          </a:p>
        </p:txBody>
      </p:sp>
      <p:sp>
        <p:nvSpPr>
          <p:cNvPr id="54" name="正方形/長方形 53"/>
          <p:cNvSpPr/>
          <p:nvPr/>
        </p:nvSpPr>
        <p:spPr>
          <a:xfrm>
            <a:off x="4577180" y="3019746"/>
            <a:ext cx="627091"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出願</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78" name="正方形/長方形 77"/>
          <p:cNvSpPr/>
          <p:nvPr/>
        </p:nvSpPr>
        <p:spPr>
          <a:xfrm>
            <a:off x="3997504" y="4801056"/>
            <a:ext cx="1324697"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latin typeface="メイリオ" panose="020B0604030504040204" pitchFamily="50" charset="-128"/>
                <a:ea typeface="メイリオ" panose="020B0604030504040204" pitchFamily="50" charset="-128"/>
              </a:rPr>
              <a:t>出願可（</a:t>
            </a:r>
            <a:r>
              <a:rPr kumimoji="1" lang="ja-JP" altLang="en-US" sz="1200" b="1" dirty="0" smtClean="0">
                <a:latin typeface="メイリオ" panose="020B0604030504040204" pitchFamily="50" charset="-128"/>
                <a:ea typeface="メイリオ" panose="020B0604030504040204" pitchFamily="50" charset="-128"/>
              </a:rPr>
              <a:t>予定）</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55" name="正方形/長方形 54"/>
          <p:cNvSpPr/>
          <p:nvPr/>
        </p:nvSpPr>
        <p:spPr>
          <a:xfrm>
            <a:off x="7740919" y="5112280"/>
            <a:ext cx="1264151" cy="556464"/>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pPr algn="ctr"/>
            <a:r>
              <a:rPr kumimoji="1" lang="ja-JP" altLang="en-US" sz="1200" b="1" dirty="0">
                <a:latin typeface="メイリオ" panose="020B0604030504040204" pitchFamily="50" charset="-128"/>
                <a:ea typeface="メイリオ" panose="020B0604030504040204" pitchFamily="50" charset="-128"/>
              </a:rPr>
              <a:t>私</a:t>
            </a:r>
            <a:r>
              <a:rPr kumimoji="1" lang="ja-JP" altLang="en-US" sz="1200" b="1" dirty="0" smtClean="0">
                <a:latin typeface="メイリオ" panose="020B0604030504040204" pitchFamily="50" charset="-128"/>
                <a:ea typeface="メイリオ" panose="020B0604030504040204" pitchFamily="50" charset="-128"/>
              </a:rPr>
              <a:t>立高等学校等</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進学先</a:t>
            </a:r>
            <a:r>
              <a:rPr kumimoji="1" lang="ja-JP" altLang="en-US" sz="1200" b="1" dirty="0">
                <a:latin typeface="メイリオ" panose="020B0604030504040204" pitchFamily="50" charset="-128"/>
                <a:ea typeface="メイリオ" panose="020B0604030504040204" pitchFamily="50" charset="-128"/>
              </a:rPr>
              <a:t>決定</a:t>
            </a:r>
          </a:p>
        </p:txBody>
      </p:sp>
      <p:sp>
        <p:nvSpPr>
          <p:cNvPr id="106" name="正方形/長方形 105"/>
          <p:cNvSpPr/>
          <p:nvPr/>
        </p:nvSpPr>
        <p:spPr>
          <a:xfrm>
            <a:off x="5767164" y="1640286"/>
            <a:ext cx="987832"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出願可</a:t>
            </a:r>
            <a:endParaRPr kumimoji="1" lang="en-US" altLang="ja-JP" sz="1200" b="1" dirty="0" smtClean="0">
              <a:latin typeface="メイリオ" panose="020B0604030504040204" pitchFamily="50" charset="-128"/>
              <a:ea typeface="メイリオ" panose="020B0604030504040204" pitchFamily="50" charset="-128"/>
            </a:endParaRPr>
          </a:p>
        </p:txBody>
      </p:sp>
      <p:cxnSp>
        <p:nvCxnSpPr>
          <p:cNvPr id="40" name="直線矢印コネクタ 39"/>
          <p:cNvCxnSpPr/>
          <p:nvPr/>
        </p:nvCxnSpPr>
        <p:spPr>
          <a:xfrm flipH="1">
            <a:off x="4597758" y="1970468"/>
            <a:ext cx="3" cy="334850"/>
          </a:xfrm>
          <a:prstGeom prst="straightConnector1">
            <a:avLst/>
          </a:prstGeom>
          <a:ln w="57150">
            <a:prstDash val="solid"/>
            <a:tailEnd type="triangle"/>
          </a:ln>
        </p:spPr>
        <p:style>
          <a:lnRef idx="1">
            <a:schemeClr val="accent2"/>
          </a:lnRef>
          <a:fillRef idx="0">
            <a:schemeClr val="accent2"/>
          </a:fillRef>
          <a:effectRef idx="0">
            <a:schemeClr val="accent2"/>
          </a:effectRef>
          <a:fontRef idx="minor">
            <a:schemeClr val="tx1"/>
          </a:fontRef>
        </p:style>
      </p:cxnSp>
      <p:sp>
        <p:nvSpPr>
          <p:cNvPr id="41" name="正方形/長方形 40"/>
          <p:cNvSpPr/>
          <p:nvPr/>
        </p:nvSpPr>
        <p:spPr>
          <a:xfrm>
            <a:off x="4588777" y="1987725"/>
            <a:ext cx="627091"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出願</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35" name="正方形/長方形 34"/>
          <p:cNvSpPr/>
          <p:nvPr/>
        </p:nvSpPr>
        <p:spPr>
          <a:xfrm>
            <a:off x="3760631" y="1592165"/>
            <a:ext cx="1687140" cy="365424"/>
          </a:xfrm>
          <a:prstGeom prst="rect">
            <a:avLst/>
          </a:prstGeom>
          <a:solidFill>
            <a:schemeClr val="bg1"/>
          </a:solid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pPr algn="ctr"/>
            <a:r>
              <a:rPr kumimoji="1" lang="ja-JP" altLang="en-US" sz="1200" b="1" dirty="0" smtClean="0">
                <a:solidFill>
                  <a:schemeClr val="accent2">
                    <a:lumMod val="75000"/>
                  </a:schemeClr>
                </a:solidFill>
                <a:latin typeface="メイリオ" panose="020B0604030504040204" pitchFamily="50" charset="-128"/>
                <a:ea typeface="メイリオ" panose="020B0604030504040204" pitchFamily="50" charset="-128"/>
              </a:rPr>
              <a:t>一般選抜の志願者</a:t>
            </a:r>
            <a:endParaRPr kumimoji="1" lang="ja-JP" altLang="en-US" sz="1200" b="1" dirty="0">
              <a:solidFill>
                <a:schemeClr val="accent2">
                  <a:lumMod val="75000"/>
                </a:schemeClr>
              </a:solidFill>
              <a:latin typeface="メイリオ" panose="020B0604030504040204" pitchFamily="50" charset="-128"/>
              <a:ea typeface="メイリオ" panose="020B0604030504040204" pitchFamily="50" charset="-128"/>
            </a:endParaRPr>
          </a:p>
        </p:txBody>
      </p:sp>
      <p:sp>
        <p:nvSpPr>
          <p:cNvPr id="46" name="正方形/長方形 45"/>
          <p:cNvSpPr/>
          <p:nvPr/>
        </p:nvSpPr>
        <p:spPr>
          <a:xfrm>
            <a:off x="1387032" y="6528396"/>
            <a:ext cx="5771881" cy="36542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pPr algn="ctr"/>
            <a:r>
              <a:rPr kumimoji="1" lang="ja-JP" altLang="en-US" sz="1200" dirty="0" smtClean="0">
                <a:solidFill>
                  <a:schemeClr val="accent2">
                    <a:lumMod val="75000"/>
                  </a:schemeClr>
                </a:solidFill>
                <a:latin typeface="メイリオ" panose="020B0604030504040204" pitchFamily="50" charset="-128"/>
                <a:ea typeface="メイリオ" panose="020B0604030504040204" pitchFamily="50" charset="-128"/>
              </a:rPr>
              <a:t>（注：特別対応での受入れ校は、志願している学校とは限らない）</a:t>
            </a:r>
            <a:endParaRPr kumimoji="1" lang="ja-JP" altLang="en-US" sz="1200" dirty="0">
              <a:solidFill>
                <a:schemeClr val="accent2">
                  <a:lumMod val="75000"/>
                </a:schemeClr>
              </a:solidFill>
              <a:latin typeface="メイリオ" panose="020B0604030504040204" pitchFamily="50" charset="-128"/>
              <a:ea typeface="メイリオ" panose="020B0604030504040204" pitchFamily="50" charset="-128"/>
            </a:endParaRPr>
          </a:p>
        </p:txBody>
      </p:sp>
      <p:sp>
        <p:nvSpPr>
          <p:cNvPr id="3" name="屈折矢印 2"/>
          <p:cNvSpPr/>
          <p:nvPr/>
        </p:nvSpPr>
        <p:spPr>
          <a:xfrm rot="10800000">
            <a:off x="5679582" y="1906070"/>
            <a:ext cx="1068948" cy="373487"/>
          </a:xfrm>
          <a:prstGeom prst="bentUpArrow">
            <a:avLst>
              <a:gd name="adj1" fmla="val 18182"/>
              <a:gd name="adj2" fmla="val 25000"/>
              <a:gd name="adj3" fmla="val 27273"/>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屈折矢印 46"/>
          <p:cNvSpPr/>
          <p:nvPr/>
        </p:nvSpPr>
        <p:spPr>
          <a:xfrm rot="10800000">
            <a:off x="583444" y="4170606"/>
            <a:ext cx="1519707" cy="955186"/>
          </a:xfrm>
          <a:prstGeom prst="bentUpArrow">
            <a:avLst>
              <a:gd name="adj1" fmla="val 7396"/>
              <a:gd name="adj2" fmla="val 10168"/>
              <a:gd name="adj3" fmla="val 12442"/>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屈折矢印 48"/>
          <p:cNvSpPr/>
          <p:nvPr/>
        </p:nvSpPr>
        <p:spPr>
          <a:xfrm rot="10800000">
            <a:off x="5204815" y="4172755"/>
            <a:ext cx="1586249" cy="886496"/>
          </a:xfrm>
          <a:prstGeom prst="bentUpArrow">
            <a:avLst>
              <a:gd name="adj1" fmla="val 7396"/>
              <a:gd name="adj2" fmla="val 10168"/>
              <a:gd name="adj3" fmla="val 12442"/>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曲折矢印 3"/>
          <p:cNvSpPr/>
          <p:nvPr/>
        </p:nvSpPr>
        <p:spPr>
          <a:xfrm rot="5400000">
            <a:off x="7194802" y="3756147"/>
            <a:ext cx="927277" cy="1760511"/>
          </a:xfrm>
          <a:prstGeom prst="bentArrow">
            <a:avLst>
              <a:gd name="adj1" fmla="val 6452"/>
              <a:gd name="adj2" fmla="val 10784"/>
              <a:gd name="adj3" fmla="val 13715"/>
              <a:gd name="adj4" fmla="val 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曲折矢印 49"/>
          <p:cNvSpPr/>
          <p:nvPr/>
        </p:nvSpPr>
        <p:spPr>
          <a:xfrm rot="5400000">
            <a:off x="2461209" y="3850381"/>
            <a:ext cx="902327" cy="1545466"/>
          </a:xfrm>
          <a:prstGeom prst="bentArrow">
            <a:avLst>
              <a:gd name="adj1" fmla="val 7841"/>
              <a:gd name="adj2" fmla="val 10784"/>
              <a:gd name="adj3" fmla="val 13715"/>
              <a:gd name="adj4" fmla="val 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1" name="正方形/長方形 50"/>
          <p:cNvSpPr/>
          <p:nvPr/>
        </p:nvSpPr>
        <p:spPr>
          <a:xfrm>
            <a:off x="7547734" y="5814902"/>
            <a:ext cx="1485900" cy="98682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a:t>
            </a:r>
            <a:r>
              <a:rPr kumimoji="1" lang="en-US" altLang="ja-JP" sz="900" dirty="0" smtClean="0">
                <a:solidFill>
                  <a:schemeClr val="accent2">
                    <a:lumMod val="75000"/>
                  </a:schemeClr>
                </a:solidFill>
                <a:latin typeface="メイリオ" panose="020B0604030504040204" pitchFamily="50" charset="-128"/>
                <a:ea typeface="メイリオ" panose="020B0604030504040204" pitchFamily="50" charset="-128"/>
              </a:rPr>
              <a:t>※</a:t>
            </a:r>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国公私立の高等学校、高等専門学校のうち、いずれの入学者選抜にも合格していない者又は必要な手続きをしなかったため入学の資格を失った者が対象）</a:t>
            </a:r>
            <a:endParaRPr kumimoji="1" lang="ja-JP" altLang="en-US" sz="900" dirty="0">
              <a:solidFill>
                <a:schemeClr val="accent2">
                  <a:lumMod val="75000"/>
                </a:schemeClr>
              </a:solidFill>
              <a:latin typeface="メイリオ" panose="020B0604030504040204" pitchFamily="50" charset="-128"/>
              <a:ea typeface="メイリオ" panose="020B0604030504040204" pitchFamily="50" charset="-128"/>
            </a:endParaRPr>
          </a:p>
        </p:txBody>
      </p:sp>
      <p:sp>
        <p:nvSpPr>
          <p:cNvPr id="42" name="正方形/長方形 41"/>
          <p:cNvSpPr/>
          <p:nvPr/>
        </p:nvSpPr>
        <p:spPr>
          <a:xfrm>
            <a:off x="7084087" y="1483524"/>
            <a:ext cx="2059913" cy="86579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72000" rIns="91440" bIns="45720" numCol="1" spcCol="0" rtlCol="0" fromWordArt="0" anchor="ctr" anchorCtr="0" forceAA="0" compatLnSpc="1">
            <a:prstTxWarp prst="textNoShape">
              <a:avLst/>
            </a:prstTxWarp>
            <a:noAutofit/>
          </a:bodyPr>
          <a:lstStyle/>
          <a:p>
            <a:r>
              <a:rPr kumimoji="1" lang="en-US" altLang="ja-JP" sz="1000" b="1" dirty="0" smtClean="0">
                <a:solidFill>
                  <a:schemeClr val="accent2">
                    <a:lumMod val="75000"/>
                  </a:schemeClr>
                </a:solidFill>
                <a:latin typeface="メイリオ" panose="020B0604030504040204" pitchFamily="50" charset="-128"/>
                <a:ea typeface="メイリオ" panose="020B0604030504040204" pitchFamily="50" charset="-128"/>
              </a:rPr>
              <a:t>R4</a:t>
            </a:r>
            <a:r>
              <a:rPr kumimoji="1" lang="ja-JP" altLang="en-US" sz="1000" b="1" dirty="0" smtClean="0">
                <a:solidFill>
                  <a:schemeClr val="accent2">
                    <a:lumMod val="75000"/>
                  </a:schemeClr>
                </a:solidFill>
                <a:latin typeface="メイリオ" panose="020B0604030504040204" pitchFamily="50" charset="-128"/>
                <a:ea typeface="メイリオ" panose="020B0604030504040204" pitchFamily="50" charset="-128"/>
              </a:rPr>
              <a:t>年度選抜における新たな対応</a:t>
            </a:r>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a:t>
            </a:r>
            <a:r>
              <a:rPr kumimoji="1" lang="en-US" altLang="ja-JP" sz="900" dirty="0" smtClean="0">
                <a:solidFill>
                  <a:schemeClr val="accent2">
                    <a:lumMod val="75000"/>
                  </a:schemeClr>
                </a:solidFill>
                <a:latin typeface="メイリオ" panose="020B0604030504040204" pitchFamily="50" charset="-128"/>
                <a:ea typeface="メイリオ" panose="020B0604030504040204" pitchFamily="50" charset="-128"/>
              </a:rPr>
              <a:t>2/17</a:t>
            </a:r>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又は</a:t>
            </a:r>
            <a:r>
              <a:rPr kumimoji="1" lang="en-US" altLang="ja-JP" sz="900" dirty="0" smtClean="0">
                <a:solidFill>
                  <a:schemeClr val="accent2">
                    <a:lumMod val="75000"/>
                  </a:schemeClr>
                </a:solidFill>
                <a:latin typeface="メイリオ" panose="020B0604030504040204" pitchFamily="50" charset="-128"/>
                <a:ea typeface="メイリオ" panose="020B0604030504040204" pitchFamily="50" charset="-128"/>
              </a:rPr>
              <a:t>2/18</a:t>
            </a:r>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に実施する自立支援選抜・共生推進教室選抜の受験が認められなかった者を対象に</a:t>
            </a:r>
            <a:r>
              <a:rPr kumimoji="1" lang="en-US" altLang="ja-JP" sz="900" dirty="0" smtClean="0">
                <a:solidFill>
                  <a:schemeClr val="accent2">
                    <a:lumMod val="75000"/>
                  </a:schemeClr>
                </a:solidFill>
                <a:latin typeface="メイリオ" panose="020B0604030504040204" pitchFamily="50" charset="-128"/>
                <a:ea typeface="メイリオ" panose="020B0604030504040204" pitchFamily="50" charset="-128"/>
              </a:rPr>
              <a:t>2/24</a:t>
            </a:r>
            <a:r>
              <a:rPr kumimoji="1" lang="ja-JP" altLang="en-US" sz="900" dirty="0" smtClean="0">
                <a:solidFill>
                  <a:schemeClr val="accent2">
                    <a:lumMod val="75000"/>
                  </a:schemeClr>
                </a:solidFill>
                <a:latin typeface="メイリオ" panose="020B0604030504040204" pitchFamily="50" charset="-128"/>
                <a:ea typeface="メイリオ" panose="020B0604030504040204" pitchFamily="50" charset="-128"/>
              </a:rPr>
              <a:t>に予備日を設け、受験機会を確保</a:t>
            </a:r>
            <a:endParaRPr kumimoji="1" lang="ja-JP" altLang="en-US" sz="900" dirty="0">
              <a:solidFill>
                <a:schemeClr val="accent2">
                  <a:lumMod val="75000"/>
                </a:schemeClr>
              </a:solidFill>
              <a:latin typeface="メイリオ" panose="020B0604030504040204" pitchFamily="50" charset="-128"/>
              <a:ea typeface="メイリオ" panose="020B0604030504040204" pitchFamily="50" charset="-128"/>
            </a:endParaRPr>
          </a:p>
        </p:txBody>
      </p:sp>
      <p:sp>
        <p:nvSpPr>
          <p:cNvPr id="64" name="正方形/長方形 63"/>
          <p:cNvSpPr/>
          <p:nvPr/>
        </p:nvSpPr>
        <p:spPr>
          <a:xfrm>
            <a:off x="2229796" y="2951495"/>
            <a:ext cx="627091"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出願</a:t>
            </a:r>
            <a:endParaRPr kumimoji="1" lang="en-US" altLang="ja-JP" sz="1200" b="1" dirty="0" smtClean="0">
              <a:latin typeface="メイリオ" panose="020B0604030504040204" pitchFamily="50" charset="-128"/>
              <a:ea typeface="メイリオ" panose="020B0604030504040204" pitchFamily="50" charset="-128"/>
            </a:endParaRPr>
          </a:p>
        </p:txBody>
      </p:sp>
      <p:sp>
        <p:nvSpPr>
          <p:cNvPr id="66" name="正方形/長方形 65"/>
          <p:cNvSpPr/>
          <p:nvPr/>
        </p:nvSpPr>
        <p:spPr>
          <a:xfrm>
            <a:off x="2343955" y="566671"/>
            <a:ext cx="1994081" cy="862884"/>
          </a:xfrm>
          <a:prstGeom prst="rect">
            <a:avLst/>
          </a:prstGeom>
          <a:solidFill>
            <a:schemeClr val="accent2">
              <a:lumMod val="20000"/>
              <a:lumOff val="80000"/>
            </a:schemeClr>
          </a:solidFill>
          <a:ln w="31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b="1" dirty="0">
              <a:solidFill>
                <a:schemeClr val="accent2">
                  <a:lumMod val="20000"/>
                  <a:lumOff val="80000"/>
                </a:schemeClr>
              </a:solidFill>
              <a:latin typeface="メイリオ" panose="020B0604030504040204" pitchFamily="50" charset="-128"/>
              <a:ea typeface="メイリオ" panose="020B0604030504040204" pitchFamily="50" charset="-128"/>
            </a:endParaRPr>
          </a:p>
        </p:txBody>
      </p:sp>
      <p:sp>
        <p:nvSpPr>
          <p:cNvPr id="68" name="正方形/長方形 67"/>
          <p:cNvSpPr/>
          <p:nvPr/>
        </p:nvSpPr>
        <p:spPr>
          <a:xfrm>
            <a:off x="165281" y="566670"/>
            <a:ext cx="2191553" cy="862885"/>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特別選抜</a:t>
            </a: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能勢</a:t>
            </a:r>
            <a:r>
              <a:rPr kumimoji="1" lang="ja-JP" altLang="en-US" sz="1200" b="1" dirty="0">
                <a:latin typeface="メイリオ" panose="020B0604030504040204" pitchFamily="50" charset="-128"/>
                <a:ea typeface="メイリオ" panose="020B0604030504040204" pitchFamily="50" charset="-128"/>
              </a:rPr>
              <a:t>分校</a:t>
            </a:r>
            <a:r>
              <a:rPr kumimoji="1" lang="ja-JP" altLang="en-US" sz="1200" b="1" dirty="0" smtClean="0">
                <a:latin typeface="メイリオ" panose="020B0604030504040204" pitchFamily="50" charset="-128"/>
                <a:ea typeface="メイリオ" panose="020B0604030504040204" pitchFamily="50" charset="-128"/>
              </a:rPr>
              <a:t>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帰国生</a:t>
            </a:r>
            <a:r>
              <a:rPr kumimoji="1" lang="ja-JP" altLang="en-US" sz="1200" b="1" dirty="0" smtClean="0">
                <a:latin typeface="メイリオ" panose="020B0604030504040204" pitchFamily="50" charset="-128"/>
                <a:ea typeface="メイリオ" panose="020B0604030504040204" pitchFamily="50" charset="-128"/>
              </a:rPr>
              <a:t>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日本語指導</a:t>
            </a:r>
            <a:r>
              <a:rPr kumimoji="1" lang="ja-JP" altLang="en-US" sz="1200" b="1" dirty="0" smtClean="0">
                <a:latin typeface="メイリオ" panose="020B0604030504040204" pitchFamily="50" charset="-128"/>
                <a:ea typeface="メイリオ" panose="020B0604030504040204" pitchFamily="50" charset="-128"/>
              </a:rPr>
              <a:t>が必要な生徒選抜</a:t>
            </a:r>
            <a:endParaRPr kumimoji="1" lang="en-US" altLang="ja-JP" sz="1200" b="1" dirty="0" smtClean="0">
              <a:latin typeface="メイリオ" panose="020B0604030504040204" pitchFamily="50" charset="-128"/>
              <a:ea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rPr>
              <a:t>（２</a:t>
            </a:r>
            <a:r>
              <a:rPr kumimoji="1" lang="en-US" altLang="ja-JP" sz="1200" b="1" dirty="0" smtClean="0">
                <a:latin typeface="メイリオ" panose="020B0604030504040204" pitchFamily="50" charset="-128"/>
                <a:ea typeface="メイリオ" panose="020B0604030504040204" pitchFamily="50" charset="-128"/>
              </a:rPr>
              <a:t>/13</a:t>
            </a:r>
            <a:r>
              <a:rPr kumimoji="1" lang="ja-JP" altLang="en-US" sz="1200" b="1" dirty="0" err="1"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17</a:t>
            </a:r>
            <a:r>
              <a:rPr kumimoji="1" lang="ja-JP" altLang="en-US" sz="1200" b="1" dirty="0" err="1"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18</a:t>
            </a:r>
            <a:r>
              <a:rPr kumimoji="1" lang="ja-JP" altLang="en-US" sz="1200" b="1" dirty="0" smtClean="0">
                <a:latin typeface="メイリオ" panose="020B0604030504040204" pitchFamily="50" charset="-128"/>
                <a:ea typeface="メイリオ" panose="020B0604030504040204" pitchFamily="50" charset="-128"/>
              </a:rPr>
              <a:t>）</a:t>
            </a:r>
            <a:endParaRPr kumimoji="1" lang="ja-JP" altLang="en-US" sz="1200" b="1" dirty="0">
              <a:latin typeface="メイリオ" panose="020B0604030504040204" pitchFamily="50" charset="-128"/>
              <a:ea typeface="メイリオ" panose="020B0604030504040204" pitchFamily="50" charset="-128"/>
            </a:endParaRPr>
          </a:p>
        </p:txBody>
      </p:sp>
      <p:sp>
        <p:nvSpPr>
          <p:cNvPr id="69" name="角丸四角形 68"/>
          <p:cNvSpPr/>
          <p:nvPr/>
        </p:nvSpPr>
        <p:spPr>
          <a:xfrm>
            <a:off x="2434107" y="719070"/>
            <a:ext cx="1828800" cy="500132"/>
          </a:xfrm>
          <a:prstGeom prst="roundRect">
            <a:avLst>
              <a:gd name="adj" fmla="val 29630"/>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dirty="0" smtClean="0">
                <a:latin typeface="メイリオ" panose="020B0604030504040204" pitchFamily="50" charset="-128"/>
                <a:ea typeface="メイリオ" panose="020B0604030504040204" pitchFamily="50" charset="-128"/>
              </a:rPr>
              <a:t>欠席者（追検査の</a:t>
            </a:r>
            <a:endParaRPr kumimoji="1" lang="en-US" altLang="ja-JP" sz="1200" dirty="0" smtClean="0">
              <a:latin typeface="メイリオ" panose="020B0604030504040204" pitchFamily="50" charset="-128"/>
              <a:ea typeface="メイリオ" panose="020B0604030504040204" pitchFamily="50" charset="-128"/>
            </a:endParaRPr>
          </a:p>
          <a:p>
            <a:pPr algn="ctr"/>
            <a:r>
              <a:rPr kumimoji="1" lang="ja-JP" altLang="en-US" sz="1200" dirty="0" smtClean="0">
                <a:latin typeface="メイリオ" panose="020B0604030504040204" pitchFamily="50" charset="-128"/>
                <a:ea typeface="メイリオ" panose="020B0604030504040204" pitchFamily="50" charset="-128"/>
              </a:rPr>
              <a:t>受験資格あり）</a:t>
            </a:r>
            <a:endParaRPr kumimoji="1" lang="ja-JP" altLang="en-US" sz="1200" dirty="0">
              <a:latin typeface="メイリオ" panose="020B0604030504040204" pitchFamily="50" charset="-128"/>
              <a:ea typeface="メイリオ" panose="020B0604030504040204" pitchFamily="50" charset="-128"/>
            </a:endParaRPr>
          </a:p>
        </p:txBody>
      </p:sp>
      <p:cxnSp>
        <p:nvCxnSpPr>
          <p:cNvPr id="63" name="直線矢印コネクタ 62"/>
          <p:cNvCxnSpPr/>
          <p:nvPr/>
        </p:nvCxnSpPr>
        <p:spPr>
          <a:xfrm>
            <a:off x="2792573" y="1220877"/>
            <a:ext cx="2142" cy="2114751"/>
          </a:xfrm>
          <a:prstGeom prst="straightConnector1">
            <a:avLst/>
          </a:prstGeom>
          <a:ln w="57150">
            <a:prstDash val="solid"/>
            <a:tailEnd type="triangle"/>
          </a:ln>
        </p:spPr>
        <p:style>
          <a:lnRef idx="1">
            <a:schemeClr val="accent2"/>
          </a:lnRef>
          <a:fillRef idx="0">
            <a:schemeClr val="accent2"/>
          </a:fillRef>
          <a:effectRef idx="0">
            <a:schemeClr val="accent2"/>
          </a:effectRef>
          <a:fontRef idx="minor">
            <a:schemeClr val="tx1"/>
          </a:fontRef>
        </p:style>
      </p:cxnSp>
      <p:sp>
        <p:nvSpPr>
          <p:cNvPr id="70" name="屈折矢印 69"/>
          <p:cNvSpPr/>
          <p:nvPr/>
        </p:nvSpPr>
        <p:spPr>
          <a:xfrm rot="10800000">
            <a:off x="2818324" y="1929682"/>
            <a:ext cx="774882" cy="373487"/>
          </a:xfrm>
          <a:prstGeom prst="bentUpArrow">
            <a:avLst>
              <a:gd name="adj1" fmla="val 18182"/>
              <a:gd name="adj2" fmla="val 25000"/>
              <a:gd name="adj3" fmla="val 27273"/>
            </a:avLst>
          </a:prstGeom>
          <a:noFill/>
          <a:ln>
            <a:solidFill>
              <a:schemeClr val="accent2"/>
            </a:solid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2674089" y="1651018"/>
            <a:ext cx="987832" cy="33399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smtClean="0">
                <a:latin typeface="メイリオ" panose="020B0604030504040204" pitchFamily="50" charset="-128"/>
                <a:ea typeface="メイリオ" panose="020B0604030504040204" pitchFamily="50" charset="-128"/>
              </a:rPr>
              <a:t>出願可</a:t>
            </a:r>
            <a:endParaRPr kumimoji="1" lang="en-US" altLang="ja-JP" sz="1200" b="1" dirty="0" smtClean="0">
              <a:latin typeface="メイリオ" panose="020B0604030504040204" pitchFamily="50" charset="-128"/>
              <a:ea typeface="メイリオ" panose="020B0604030504040204" pitchFamily="50" charset="-128"/>
            </a:endParaRPr>
          </a:p>
        </p:txBody>
      </p:sp>
      <p:cxnSp>
        <p:nvCxnSpPr>
          <p:cNvPr id="72" name="直線矢印コネクタ 71"/>
          <p:cNvCxnSpPr/>
          <p:nvPr/>
        </p:nvCxnSpPr>
        <p:spPr>
          <a:xfrm>
            <a:off x="6748527" y="1210614"/>
            <a:ext cx="38639" cy="491973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25" name="正方形/長方形 24"/>
          <p:cNvSpPr/>
          <p:nvPr/>
        </p:nvSpPr>
        <p:spPr>
          <a:xfrm>
            <a:off x="6014170" y="4365937"/>
            <a:ext cx="1514612" cy="321972"/>
          </a:xfrm>
          <a:prstGeom prst="rect">
            <a:avLst/>
          </a:prstGeom>
          <a:solidFill>
            <a:schemeClr val="tx1">
              <a:lumMod val="75000"/>
              <a:lumOff val="25000"/>
            </a:schemeClr>
          </a:solidFill>
          <a:ln w="9525" cap="flat" cmpd="sng" algn="ctr">
            <a:solidFill>
              <a:schemeClr val="tx1">
                <a:lumMod val="65000"/>
                <a:lumOff val="3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a:r>
              <a:rPr kumimoji="1" lang="ja-JP" altLang="en-US" sz="1200" b="1" dirty="0" smtClean="0">
                <a:solidFill>
                  <a:schemeClr val="bg1"/>
                </a:solidFill>
                <a:latin typeface="メイリオ" panose="020B0604030504040204" pitchFamily="50" charset="-128"/>
                <a:ea typeface="メイリオ" panose="020B0604030504040204" pitchFamily="50" charset="-128"/>
              </a:rPr>
              <a:t>進学先が未決定</a:t>
            </a:r>
            <a:r>
              <a:rPr kumimoji="1" lang="en-US" altLang="ja-JP" sz="1200" b="1" dirty="0" smtClean="0">
                <a:solidFill>
                  <a:schemeClr val="bg1"/>
                </a:solidFill>
                <a:latin typeface="メイリオ" panose="020B0604030504040204" pitchFamily="50" charset="-128"/>
                <a:ea typeface="メイリオ" panose="020B0604030504040204" pitchFamily="50" charset="-128"/>
              </a:rPr>
              <a:t>※</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920424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2870</TotalTime>
  <Words>268</Words>
  <Application>Microsoft Office PowerPoint</Application>
  <PresentationFormat>画面に合わせる (4:3)</PresentationFormat>
  <Paragraphs>41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雅也</dc:creator>
  <cp:lastModifiedBy>笠松　由紀</cp:lastModifiedBy>
  <cp:revision>275</cp:revision>
  <cp:lastPrinted>2021-08-26T02:47:57Z</cp:lastPrinted>
  <dcterms:created xsi:type="dcterms:W3CDTF">2020-03-31T00:25:54Z</dcterms:created>
  <dcterms:modified xsi:type="dcterms:W3CDTF">2022-02-03T05:05:47Z</dcterms:modified>
</cp:coreProperties>
</file>