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p:scale>
          <a:sx n="110" d="100"/>
          <a:sy n="110" d="100"/>
        </p:scale>
        <p:origin x="270" y="-780"/>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2021/9/7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2021/9/7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直線矢印コネクタ 71"/>
          <p:cNvCxnSpPr/>
          <p:nvPr/>
        </p:nvCxnSpPr>
        <p:spPr>
          <a:xfrm>
            <a:off x="6417573" y="1504854"/>
            <a:ext cx="12110" cy="4606301"/>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58" name="正方形/長方形 57"/>
          <p:cNvSpPr/>
          <p:nvPr/>
        </p:nvSpPr>
        <p:spPr>
          <a:xfrm>
            <a:off x="650811" y="2186090"/>
            <a:ext cx="3663612"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36" name="正方形/長方形 35"/>
          <p:cNvSpPr/>
          <p:nvPr/>
        </p:nvSpPr>
        <p:spPr>
          <a:xfrm>
            <a:off x="5148088" y="642054"/>
            <a:ext cx="3652880" cy="864774"/>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263589" y="2188136"/>
            <a:ext cx="1008000" cy="68547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一般選抜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９）</a:t>
            </a:r>
            <a:endParaRPr kumimoji="1" lang="ja-JP" altLang="en-US" sz="1200" b="1" dirty="0">
              <a:latin typeface="メイリオ" panose="020B0604030504040204" pitchFamily="50" charset="-128"/>
              <a:ea typeface="メイリオ" panose="020B0604030504040204" pitchFamily="50" charset="-128"/>
            </a:endParaRPr>
          </a:p>
        </p:txBody>
      </p:sp>
      <p:sp>
        <p:nvSpPr>
          <p:cNvPr id="22" name="正方形/長方形 21"/>
          <p:cNvSpPr/>
          <p:nvPr/>
        </p:nvSpPr>
        <p:spPr>
          <a:xfrm>
            <a:off x="662967" y="3219127"/>
            <a:ext cx="3651456"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cxnSp>
        <p:nvCxnSpPr>
          <p:cNvPr id="15" name="直線矢印コネクタ 14"/>
          <p:cNvCxnSpPr>
            <a:endCxn id="9" idx="0"/>
          </p:cNvCxnSpPr>
          <p:nvPr/>
        </p:nvCxnSpPr>
        <p:spPr>
          <a:xfrm>
            <a:off x="2128909" y="3786389"/>
            <a:ext cx="2218" cy="2337645"/>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3" name="正方形/長方形 22"/>
          <p:cNvSpPr/>
          <p:nvPr/>
        </p:nvSpPr>
        <p:spPr>
          <a:xfrm>
            <a:off x="2828939" y="5071381"/>
            <a:ext cx="3168194"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275745" y="3218449"/>
            <a:ext cx="1008000" cy="68400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一般選抜（追検査</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/19</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2518447" y="5069665"/>
            <a:ext cx="1006098" cy="68400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二次・補充選抜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/23</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1439533" y="6124034"/>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追検査</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に係る特別</a:t>
            </a:r>
            <a:r>
              <a:rPr kumimoji="1" lang="ja-JP" altLang="en-US" sz="1200" b="1" dirty="0">
                <a:latin typeface="メイリオ" panose="020B0604030504040204" pitchFamily="50" charset="-128"/>
                <a:ea typeface="メイリオ" panose="020B0604030504040204" pitchFamily="50" charset="-128"/>
              </a:rPr>
              <a:t>対応</a:t>
            </a:r>
          </a:p>
        </p:txBody>
      </p:sp>
      <p:sp>
        <p:nvSpPr>
          <p:cNvPr id="10" name="角丸四角形 9"/>
          <p:cNvSpPr/>
          <p:nvPr/>
        </p:nvSpPr>
        <p:spPr>
          <a:xfrm>
            <a:off x="1573068" y="3413254"/>
            <a:ext cx="2458020" cy="359458"/>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latin typeface="メイリオ" panose="020B0604030504040204" pitchFamily="50" charset="-128"/>
                <a:ea typeface="メイリオ" panose="020B0604030504040204" pitchFamily="50" charset="-128"/>
              </a:rPr>
              <a:t>受験が</a:t>
            </a:r>
            <a:r>
              <a:rPr kumimoji="1" lang="ja-JP" altLang="en-US" sz="1200" dirty="0" smtClean="0">
                <a:latin typeface="メイリオ" panose="020B0604030504040204" pitchFamily="50" charset="-128"/>
                <a:ea typeface="メイリオ" panose="020B0604030504040204" pitchFamily="50" charset="-128"/>
              </a:rPr>
              <a:t>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43" name="正方形/長方形 42"/>
          <p:cNvSpPr/>
          <p:nvPr/>
        </p:nvSpPr>
        <p:spPr>
          <a:xfrm>
            <a:off x="83305" y="5123123"/>
            <a:ext cx="1276325" cy="5564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私</a:t>
            </a:r>
            <a:r>
              <a:rPr kumimoji="1" lang="ja-JP" altLang="en-US" sz="1200" b="1" dirty="0" smtClean="0">
                <a:latin typeface="メイリオ" panose="020B0604030504040204" pitchFamily="50" charset="-128"/>
                <a:ea typeface="メイリオ" panose="020B0604030504040204" pitchFamily="50" charset="-128"/>
              </a:rPr>
              <a:t>立高等学校等</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進学先</a:t>
            </a:r>
            <a:r>
              <a:rPr kumimoji="1" lang="ja-JP" altLang="en-US" sz="1200" b="1" dirty="0">
                <a:latin typeface="メイリオ" panose="020B0604030504040204" pitchFamily="50" charset="-128"/>
                <a:ea typeface="メイリオ" panose="020B0604030504040204" pitchFamily="50" charset="-128"/>
              </a:rPr>
              <a:t>決定</a:t>
            </a:r>
          </a:p>
        </p:txBody>
      </p:sp>
      <p:cxnSp>
        <p:nvCxnSpPr>
          <p:cNvPr id="52" name="直線矢印コネクタ 51"/>
          <p:cNvCxnSpPr/>
          <p:nvPr/>
        </p:nvCxnSpPr>
        <p:spPr>
          <a:xfrm flipH="1">
            <a:off x="2665927" y="2434107"/>
            <a:ext cx="1" cy="798490"/>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84" name="正方形/長方形 83"/>
          <p:cNvSpPr/>
          <p:nvPr/>
        </p:nvSpPr>
        <p:spPr>
          <a:xfrm>
            <a:off x="3555701" y="6124034"/>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二次・補充選抜に係る特別</a:t>
            </a:r>
            <a:r>
              <a:rPr kumimoji="1" lang="ja-JP" altLang="en-US" sz="1200" b="1" dirty="0">
                <a:latin typeface="メイリオ" panose="020B0604030504040204" pitchFamily="50" charset="-128"/>
                <a:ea typeface="メイリオ" panose="020B0604030504040204" pitchFamily="50" charset="-128"/>
              </a:rPr>
              <a:t>対応</a:t>
            </a:r>
          </a:p>
        </p:txBody>
      </p:sp>
      <p:sp>
        <p:nvSpPr>
          <p:cNvPr id="24" name="正方形/長方形 23"/>
          <p:cNvSpPr/>
          <p:nvPr/>
        </p:nvSpPr>
        <p:spPr>
          <a:xfrm>
            <a:off x="0" y="-17993"/>
            <a:ext cx="9144000" cy="47519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　令和４年度選抜における新型コロナウイルス感染症に係る特別対応について</a:t>
            </a:r>
            <a:endParaRPr lang="en-US" altLang="ja-JP" sz="2000" dirty="0"/>
          </a:p>
        </p:txBody>
      </p:sp>
      <p:sp>
        <p:nvSpPr>
          <p:cNvPr id="37" name="正方形/長方形 36"/>
          <p:cNvSpPr/>
          <p:nvPr/>
        </p:nvSpPr>
        <p:spPr>
          <a:xfrm>
            <a:off x="1483858" y="4414782"/>
            <a:ext cx="1503374" cy="350402"/>
          </a:xfrm>
          <a:prstGeom prst="rect">
            <a:avLst/>
          </a:prstGeom>
          <a:solidFill>
            <a:schemeClr val="tx1">
              <a:lumMod val="75000"/>
              <a:lumOff val="25000"/>
            </a:schemeClr>
          </a:solidFill>
          <a:ln>
            <a:solidFill>
              <a:schemeClr val="tx1">
                <a:lumMod val="65000"/>
                <a:lumOff val="35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36000" rIns="91440" bIns="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進学先が</a:t>
            </a:r>
            <a:r>
              <a:rPr kumimoji="1" lang="ja-JP" altLang="en-US" sz="1200" b="1" dirty="0" smtClean="0">
                <a:solidFill>
                  <a:schemeClr val="bg1"/>
                </a:solidFill>
                <a:latin typeface="メイリオ" panose="020B0604030504040204" pitchFamily="50" charset="-128"/>
                <a:ea typeface="メイリオ" panose="020B0604030504040204" pitchFamily="50" charset="-128"/>
              </a:rPr>
              <a:t>未決定</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67" name="角丸四角形 66"/>
          <p:cNvSpPr/>
          <p:nvPr/>
        </p:nvSpPr>
        <p:spPr>
          <a:xfrm>
            <a:off x="1493949" y="2367568"/>
            <a:ext cx="2575775" cy="373488"/>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欠席者（追検査の受験資格あり）</a:t>
            </a:r>
            <a:endParaRPr kumimoji="1" lang="ja-JP" altLang="en-US" sz="1200" dirty="0">
              <a:latin typeface="メイリオ" panose="020B0604030504040204" pitchFamily="50" charset="-128"/>
              <a:ea typeface="メイリオ" panose="020B0604030504040204" pitchFamily="50" charset="-128"/>
            </a:endParaRPr>
          </a:p>
        </p:txBody>
      </p:sp>
      <p:sp>
        <p:nvSpPr>
          <p:cNvPr id="73" name="正方形/長方形 72"/>
          <p:cNvSpPr/>
          <p:nvPr/>
        </p:nvSpPr>
        <p:spPr>
          <a:xfrm>
            <a:off x="5738089" y="6111155"/>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自立・共生選抜に係る特別</a:t>
            </a:r>
            <a:r>
              <a:rPr kumimoji="1" lang="ja-JP" altLang="en-US" sz="1200" b="1" dirty="0">
                <a:latin typeface="メイリオ" panose="020B0604030504040204" pitchFamily="50" charset="-128"/>
                <a:ea typeface="メイリオ" panose="020B0604030504040204" pitchFamily="50" charset="-128"/>
              </a:rPr>
              <a:t>対応</a:t>
            </a:r>
          </a:p>
        </p:txBody>
      </p:sp>
      <p:cxnSp>
        <p:nvCxnSpPr>
          <p:cNvPr id="87" name="直線矢印コネクタ 86"/>
          <p:cNvCxnSpPr>
            <a:endCxn id="84" idx="0"/>
          </p:cNvCxnSpPr>
          <p:nvPr/>
        </p:nvCxnSpPr>
        <p:spPr>
          <a:xfrm>
            <a:off x="4244532" y="5467350"/>
            <a:ext cx="2763" cy="656684"/>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11" name="角丸四角形 10"/>
          <p:cNvSpPr/>
          <p:nvPr/>
        </p:nvSpPr>
        <p:spPr>
          <a:xfrm>
            <a:off x="3653578" y="5251060"/>
            <a:ext cx="2181629" cy="338374"/>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受験が認められなかった者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4451771" y="627928"/>
            <a:ext cx="1545362" cy="876926"/>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自立支援選抜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共生推進教室選抜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（２</a:t>
            </a:r>
            <a:r>
              <a:rPr kumimoji="1" lang="en-US" altLang="ja-JP" sz="1200" b="1" dirty="0" smtClean="0">
                <a:latin typeface="メイリオ" panose="020B0604030504040204" pitchFamily="50" charset="-128"/>
                <a:ea typeface="メイリオ" panose="020B0604030504040204" pitchFamily="50" charset="-128"/>
              </a:rPr>
              <a:t>/17</a:t>
            </a:r>
            <a:r>
              <a:rPr kumimoji="1" lang="ja-JP" altLang="en-US" sz="1200" b="1" dirty="0" err="1"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18</a:t>
            </a: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
            </a:r>
            <a:br>
              <a:rPr kumimoji="1" lang="en-US" altLang="ja-JP" sz="1200" b="1" dirty="0" smtClean="0">
                <a:latin typeface="メイリオ" panose="020B0604030504040204" pitchFamily="50" charset="-128"/>
                <a:ea typeface="メイリオ" panose="020B0604030504040204" pitchFamily="50" charset="-128"/>
              </a:rPr>
            </a:br>
            <a:r>
              <a:rPr kumimoji="1" lang="ja-JP" altLang="en-US" sz="1200" b="1" dirty="0" smtClean="0">
                <a:latin typeface="メイリオ" panose="020B0604030504040204" pitchFamily="50" charset="-128"/>
                <a:ea typeface="メイリオ" panose="020B0604030504040204" pitchFamily="50" charset="-128"/>
              </a:rPr>
              <a:t>予備日（</a:t>
            </a:r>
            <a:r>
              <a:rPr kumimoji="1" lang="en-US" altLang="ja-JP" sz="1200" b="1" dirty="0" smtClean="0">
                <a:latin typeface="メイリオ" panose="020B0604030504040204" pitchFamily="50" charset="-128"/>
                <a:ea typeface="メイリオ" panose="020B0604030504040204" pitchFamily="50" charset="-128"/>
              </a:rPr>
              <a:t>2/24</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39" name="角丸四角形 38"/>
          <p:cNvSpPr/>
          <p:nvPr/>
        </p:nvSpPr>
        <p:spPr>
          <a:xfrm>
            <a:off x="6193050" y="904754"/>
            <a:ext cx="2412000" cy="359458"/>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受験</a:t>
            </a:r>
            <a:r>
              <a:rPr kumimoji="1" lang="ja-JP" altLang="en-US" sz="1200" dirty="0">
                <a:latin typeface="メイリオ" panose="020B0604030504040204" pitchFamily="50" charset="-128"/>
                <a:ea typeface="メイリオ" panose="020B0604030504040204" pitchFamily="50" charset="-128"/>
              </a:rPr>
              <a:t>が</a:t>
            </a:r>
            <a:r>
              <a:rPr kumimoji="1" lang="ja-JP" altLang="en-US" sz="1200" dirty="0" smtClean="0">
                <a:latin typeface="メイリオ" panose="020B0604030504040204" pitchFamily="50" charset="-128"/>
                <a:ea typeface="メイリオ" panose="020B0604030504040204" pitchFamily="50" charset="-128"/>
              </a:rPr>
              <a:t>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54" name="正方形/長方形 53"/>
          <p:cNvSpPr/>
          <p:nvPr/>
        </p:nvSpPr>
        <p:spPr>
          <a:xfrm>
            <a:off x="2091556" y="2929594"/>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78" name="正方形/長方形 77"/>
          <p:cNvSpPr/>
          <p:nvPr/>
        </p:nvSpPr>
        <p:spPr>
          <a:xfrm>
            <a:off x="3662650" y="4801056"/>
            <a:ext cx="1324697"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出願可（</a:t>
            </a:r>
            <a:r>
              <a:rPr kumimoji="1" lang="ja-JP" altLang="en-US" sz="1200" b="1" dirty="0" smtClean="0">
                <a:latin typeface="メイリオ" panose="020B0604030504040204" pitchFamily="50" charset="-128"/>
                <a:ea typeface="メイリオ" panose="020B0604030504040204" pitchFamily="50" charset="-128"/>
              </a:rPr>
              <a:t>予定）</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25" name="正方形/長方形 24"/>
          <p:cNvSpPr/>
          <p:nvPr/>
        </p:nvSpPr>
        <p:spPr>
          <a:xfrm>
            <a:off x="5692195" y="4365937"/>
            <a:ext cx="1514612" cy="321972"/>
          </a:xfrm>
          <a:prstGeom prst="rect">
            <a:avLst/>
          </a:prstGeom>
          <a:solidFill>
            <a:schemeClr val="tx1">
              <a:lumMod val="75000"/>
              <a:lumOff val="25000"/>
            </a:schemeClr>
          </a:solidFill>
          <a:ln w="9525" cap="flat" cmpd="sng" algn="ctr">
            <a:solidFill>
              <a:schemeClr val="tx1">
                <a:lumMod val="65000"/>
                <a:lumOff val="3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メイリオ" panose="020B0604030504040204" pitchFamily="50" charset="-128"/>
                <a:ea typeface="メイリオ" panose="020B0604030504040204" pitchFamily="50" charset="-128"/>
              </a:rPr>
              <a:t>進学先が未決定</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55" name="正方形/長方形 54"/>
          <p:cNvSpPr/>
          <p:nvPr/>
        </p:nvSpPr>
        <p:spPr>
          <a:xfrm>
            <a:off x="7431823" y="5112280"/>
            <a:ext cx="1264151" cy="5564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私</a:t>
            </a:r>
            <a:r>
              <a:rPr kumimoji="1" lang="ja-JP" altLang="en-US" sz="1200" b="1" dirty="0" smtClean="0">
                <a:latin typeface="メイリオ" panose="020B0604030504040204" pitchFamily="50" charset="-128"/>
                <a:ea typeface="メイリオ" panose="020B0604030504040204" pitchFamily="50" charset="-128"/>
              </a:rPr>
              <a:t>立高等学校等</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進学先</a:t>
            </a:r>
            <a:r>
              <a:rPr kumimoji="1" lang="ja-JP" altLang="en-US" sz="1200" b="1" dirty="0">
                <a:latin typeface="メイリオ" panose="020B0604030504040204" pitchFamily="50" charset="-128"/>
                <a:ea typeface="メイリオ" panose="020B0604030504040204" pitchFamily="50" charset="-128"/>
              </a:rPr>
              <a:t>決定</a:t>
            </a:r>
          </a:p>
        </p:txBody>
      </p:sp>
      <p:sp>
        <p:nvSpPr>
          <p:cNvPr id="106" name="正方形/長方形 105"/>
          <p:cNvSpPr/>
          <p:nvPr/>
        </p:nvSpPr>
        <p:spPr>
          <a:xfrm>
            <a:off x="3217148" y="1910742"/>
            <a:ext cx="987832"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出願可</a:t>
            </a:r>
            <a:endParaRPr kumimoji="1" lang="en-US" altLang="ja-JP" sz="1200" b="1" dirty="0" smtClean="0">
              <a:latin typeface="メイリオ" panose="020B0604030504040204" pitchFamily="50" charset="-128"/>
              <a:ea typeface="メイリオ" panose="020B0604030504040204" pitchFamily="50" charset="-128"/>
            </a:endParaRPr>
          </a:p>
        </p:txBody>
      </p:sp>
      <p:cxnSp>
        <p:nvCxnSpPr>
          <p:cNvPr id="40" name="直線矢印コネクタ 39"/>
          <p:cNvCxnSpPr/>
          <p:nvPr/>
        </p:nvCxnSpPr>
        <p:spPr>
          <a:xfrm>
            <a:off x="2665927" y="1287418"/>
            <a:ext cx="0" cy="898672"/>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41" name="正方形/長方形 40"/>
          <p:cNvSpPr/>
          <p:nvPr/>
        </p:nvSpPr>
        <p:spPr>
          <a:xfrm>
            <a:off x="2103151" y="1639995"/>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35" name="正方形/長方形 34"/>
          <p:cNvSpPr/>
          <p:nvPr/>
        </p:nvSpPr>
        <p:spPr>
          <a:xfrm>
            <a:off x="1558349" y="1064131"/>
            <a:ext cx="2176529" cy="365424"/>
          </a:xfrm>
          <a:prstGeom prst="rect">
            <a:avLst/>
          </a:prstGeom>
          <a:solidFill>
            <a:schemeClr val="bg1"/>
          </a:solid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accent2">
                    <a:lumMod val="75000"/>
                  </a:schemeClr>
                </a:solidFill>
                <a:latin typeface="メイリオ" panose="020B0604030504040204" pitchFamily="50" charset="-128"/>
                <a:ea typeface="メイリオ" panose="020B0604030504040204" pitchFamily="50" charset="-128"/>
              </a:rPr>
              <a:t>一般選抜の志願者</a:t>
            </a:r>
            <a:endPar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46" name="正方形/長方形 45"/>
          <p:cNvSpPr/>
          <p:nvPr/>
        </p:nvSpPr>
        <p:spPr>
          <a:xfrm>
            <a:off x="1387032" y="6528396"/>
            <a:ext cx="5771881" cy="36542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dirty="0" smtClean="0">
                <a:solidFill>
                  <a:schemeClr val="accent2">
                    <a:lumMod val="75000"/>
                  </a:schemeClr>
                </a:solidFill>
                <a:latin typeface="メイリオ" panose="020B0604030504040204" pitchFamily="50" charset="-128"/>
                <a:ea typeface="メイリオ" panose="020B0604030504040204" pitchFamily="50" charset="-128"/>
              </a:rPr>
              <a:t>（注：特別対応での受入れ校は、志願している学校とは限らない）</a:t>
            </a:r>
            <a:endParaRPr kumimoji="1" lang="ja-JP" altLang="en-US" sz="1200"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3" name="屈折矢印 2"/>
          <p:cNvSpPr/>
          <p:nvPr/>
        </p:nvSpPr>
        <p:spPr>
          <a:xfrm rot="10800000">
            <a:off x="3262250" y="1790164"/>
            <a:ext cx="3142445" cy="373487"/>
          </a:xfrm>
          <a:prstGeom prst="bentUpArrow">
            <a:avLst>
              <a:gd name="adj1" fmla="val 18182"/>
              <a:gd name="adj2" fmla="val 25000"/>
              <a:gd name="adj3" fmla="val 27273"/>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屈折矢印 46"/>
          <p:cNvSpPr/>
          <p:nvPr/>
        </p:nvSpPr>
        <p:spPr>
          <a:xfrm rot="10800000">
            <a:off x="583444" y="4170606"/>
            <a:ext cx="1519707" cy="955186"/>
          </a:xfrm>
          <a:prstGeom prst="bentUpArrow">
            <a:avLst>
              <a:gd name="adj1" fmla="val 7396"/>
              <a:gd name="adj2" fmla="val 10168"/>
              <a:gd name="adj3" fmla="val 12442"/>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屈折矢印 48"/>
          <p:cNvSpPr/>
          <p:nvPr/>
        </p:nvSpPr>
        <p:spPr>
          <a:xfrm rot="10800000">
            <a:off x="4831324" y="4172755"/>
            <a:ext cx="1586249" cy="886496"/>
          </a:xfrm>
          <a:prstGeom prst="bentUpArrow">
            <a:avLst>
              <a:gd name="adj1" fmla="val 7396"/>
              <a:gd name="adj2" fmla="val 10168"/>
              <a:gd name="adj3" fmla="val 12442"/>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曲折矢印 3"/>
          <p:cNvSpPr/>
          <p:nvPr/>
        </p:nvSpPr>
        <p:spPr>
          <a:xfrm rot="5400000">
            <a:off x="6821311" y="3756147"/>
            <a:ext cx="927277" cy="1760511"/>
          </a:xfrm>
          <a:prstGeom prst="bentArrow">
            <a:avLst>
              <a:gd name="adj1" fmla="val 6452"/>
              <a:gd name="adj2" fmla="val 10784"/>
              <a:gd name="adj3" fmla="val 13715"/>
              <a:gd name="adj4" fmla="val 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曲折矢印 49"/>
          <p:cNvSpPr/>
          <p:nvPr/>
        </p:nvSpPr>
        <p:spPr>
          <a:xfrm rot="5400000">
            <a:off x="2461209" y="3850381"/>
            <a:ext cx="902327" cy="1545466"/>
          </a:xfrm>
          <a:prstGeom prst="bentArrow">
            <a:avLst>
              <a:gd name="adj1" fmla="val 7841"/>
              <a:gd name="adj2" fmla="val 10784"/>
              <a:gd name="adj3" fmla="val 13715"/>
              <a:gd name="adj4" fmla="val 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1" name="正方形/長方形 50"/>
          <p:cNvSpPr/>
          <p:nvPr/>
        </p:nvSpPr>
        <p:spPr>
          <a:xfrm>
            <a:off x="7431823" y="5840660"/>
            <a:ext cx="1485900" cy="98682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国公私立の高等学校、高等専門学校のうち、いずれの入学者選抜にも合格していない者又は必要な手続きをしなかったため入学の資格を失った者が対象）</a:t>
            </a:r>
            <a:endParaRPr kumimoji="1" lang="ja-JP" altLang="en-US" sz="900"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42" name="正方形/長方形 41"/>
          <p:cNvSpPr/>
          <p:nvPr/>
        </p:nvSpPr>
        <p:spPr>
          <a:xfrm>
            <a:off x="6636061" y="1496403"/>
            <a:ext cx="2059913" cy="86579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r>
              <a:rPr kumimoji="1" lang="en-US" altLang="ja-JP" sz="1000" b="1" dirty="0" smtClean="0">
                <a:solidFill>
                  <a:schemeClr val="accent2">
                    <a:lumMod val="75000"/>
                  </a:schemeClr>
                </a:solidFill>
                <a:latin typeface="メイリオ" panose="020B0604030504040204" pitchFamily="50" charset="-128"/>
                <a:ea typeface="メイリオ" panose="020B0604030504040204" pitchFamily="50" charset="-128"/>
              </a:rPr>
              <a:t>R4</a:t>
            </a:r>
            <a:r>
              <a:rPr kumimoji="1" lang="ja-JP" altLang="en-US" sz="1000" b="1" dirty="0" smtClean="0">
                <a:solidFill>
                  <a:schemeClr val="accent2">
                    <a:lumMod val="75000"/>
                  </a:schemeClr>
                </a:solidFill>
                <a:latin typeface="メイリオ" panose="020B0604030504040204" pitchFamily="50" charset="-128"/>
                <a:ea typeface="メイリオ" panose="020B0604030504040204" pitchFamily="50" charset="-128"/>
              </a:rPr>
              <a:t>年度選抜における新たな</a:t>
            </a:r>
            <a:r>
              <a:rPr kumimoji="1" lang="ja-JP" altLang="en-US" sz="1000" b="1" dirty="0" smtClean="0">
                <a:solidFill>
                  <a:schemeClr val="accent2">
                    <a:lumMod val="75000"/>
                  </a:schemeClr>
                </a:solidFill>
                <a:latin typeface="メイリオ" panose="020B0604030504040204" pitchFamily="50" charset="-128"/>
                <a:ea typeface="メイリオ" panose="020B0604030504040204" pitchFamily="50" charset="-128"/>
              </a:rPr>
              <a:t>対応</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2/17</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又は</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2/18</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に実施する自立支援選抜・共生推進教室選抜の受験が認められなかった者を対象に</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2/24</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に予備日を設け、受験機会を</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確保</a:t>
            </a:r>
            <a:endParaRPr kumimoji="1" lang="ja-JP" altLang="en-US" sz="900" dirty="0">
              <a:solidFill>
                <a:schemeClr val="accent2">
                  <a:lumMod val="7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92042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2851</TotalTime>
  <Words>238</Words>
  <Application>Microsoft Office PowerPoint</Application>
  <PresentationFormat>画面に合わせる (4:3)</PresentationFormat>
  <Paragraphs>32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山崎　彩</cp:lastModifiedBy>
  <cp:revision>272</cp:revision>
  <cp:lastPrinted>2021-08-26T02:47:57Z</cp:lastPrinted>
  <dcterms:created xsi:type="dcterms:W3CDTF">2020-03-31T00:25:54Z</dcterms:created>
  <dcterms:modified xsi:type="dcterms:W3CDTF">2021-09-07T02:13:02Z</dcterms:modified>
</cp:coreProperties>
</file>