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3208000" cy="990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56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2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2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4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13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58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94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6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61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10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58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/>
          <p:cNvSpPr/>
          <p:nvPr/>
        </p:nvSpPr>
        <p:spPr>
          <a:xfrm>
            <a:off x="1326105" y="5133971"/>
            <a:ext cx="11709778" cy="264375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1310185" y="1259765"/>
            <a:ext cx="11709778" cy="245242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31181"/>
            <a:ext cx="13208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【</a:t>
            </a:r>
            <a:r>
              <a:rPr kumimoji="1" lang="ja-JP" altLang="en-US" sz="2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参考</a:t>
            </a:r>
            <a:r>
              <a:rPr kumimoji="1" lang="en-US" altLang="ja-JP" sz="2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】R</a:t>
            </a:r>
            <a:r>
              <a:rPr kumimoji="1" lang="ja-JP" altLang="en-US" sz="2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２以降使用中学校外国語教材</a:t>
            </a:r>
            <a:r>
              <a:rPr kumimoji="1" lang="ja-JP" altLang="en-US" sz="2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発送～到着数確認～不足調整のフロー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0398" y="529092"/>
            <a:ext cx="1285866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受取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56263" y="528933"/>
            <a:ext cx="2641155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到着数確認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7417" y="528933"/>
            <a:ext cx="2488717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報告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86134" y="528933"/>
            <a:ext cx="3319641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不足分の調整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846" y="1392067"/>
            <a:ext cx="430887" cy="57615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pPr algn="dist"/>
            <a:r>
              <a:rPr kumimoji="1" lang="ja-JP" altLang="en-US" sz="1600" b="1" dirty="0"/>
              <a:t>発送業者より直接送付　</a:t>
            </a:r>
          </a:p>
        </p:txBody>
      </p:sp>
      <p:sp>
        <p:nvSpPr>
          <p:cNvPr id="12" name="四角形: 角を丸くする 11"/>
          <p:cNvSpPr/>
          <p:nvPr/>
        </p:nvSpPr>
        <p:spPr>
          <a:xfrm>
            <a:off x="1448944" y="1307296"/>
            <a:ext cx="1171432" cy="559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中学校</a:t>
            </a:r>
            <a:endParaRPr kumimoji="1" lang="ja-JP" altLang="en-US" sz="2000" b="1" dirty="0"/>
          </a:p>
        </p:txBody>
      </p:sp>
      <p:sp>
        <p:nvSpPr>
          <p:cNvPr id="13" name="四角形: 角を丸くする 12"/>
          <p:cNvSpPr/>
          <p:nvPr/>
        </p:nvSpPr>
        <p:spPr>
          <a:xfrm>
            <a:off x="1448944" y="5239244"/>
            <a:ext cx="1171432" cy="35489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教育委員会等</a:t>
            </a:r>
          </a:p>
        </p:txBody>
      </p:sp>
      <p:sp>
        <p:nvSpPr>
          <p:cNvPr id="16" name="矢印: 右 15"/>
          <p:cNvSpPr/>
          <p:nvPr/>
        </p:nvSpPr>
        <p:spPr>
          <a:xfrm>
            <a:off x="859814" y="1392066"/>
            <a:ext cx="58913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右 16"/>
          <p:cNvSpPr/>
          <p:nvPr/>
        </p:nvSpPr>
        <p:spPr>
          <a:xfrm>
            <a:off x="859814" y="5218166"/>
            <a:ext cx="58913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56263" y="1300878"/>
            <a:ext cx="2110129" cy="10772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到着後すぐ</a:t>
            </a:r>
            <a:r>
              <a:rPr kumimoji="1" lang="ja-JP" altLang="en-US" sz="1600" dirty="0"/>
              <a:t>に開封し、内容物（数）と「納品書</a:t>
            </a:r>
            <a:r>
              <a:rPr kumimoji="1" lang="ja-JP" altLang="en-US" sz="1600" dirty="0" smtClean="0"/>
              <a:t>（または送付数リスト</a:t>
            </a:r>
            <a:r>
              <a:rPr kumimoji="1" lang="ja-JP" altLang="en-US" sz="1600" dirty="0"/>
              <a:t>）」を突合</a:t>
            </a:r>
            <a:endParaRPr kumimoji="1" lang="en-US" altLang="ja-JP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56262" y="5148320"/>
            <a:ext cx="2106547" cy="1077218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到着後すぐに開封し、内容物（数）と「納品書（または送付数リスト）」を突合</a:t>
            </a:r>
            <a:endParaRPr kumimoji="1" lang="en-US" altLang="ja-JP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756263" y="2666422"/>
            <a:ext cx="2110129" cy="95410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/>
              <a:t>★「納品書」と相違がある／破損がある場合</a:t>
            </a:r>
            <a:endParaRPr kumimoji="1" lang="en-US" altLang="ja-JP" sz="1400" dirty="0"/>
          </a:p>
          <a:p>
            <a:pPr marL="177800" indent="-177800"/>
            <a:r>
              <a:rPr kumimoji="1" lang="ja-JP" altLang="en-US" sz="1400" dirty="0"/>
              <a:t>→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至急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直接、業者に連絡して調整</a:t>
            </a:r>
            <a:endParaRPr kumimoji="1" lang="en-US" altLang="ja-JP" sz="1400" dirty="0"/>
          </a:p>
        </p:txBody>
      </p:sp>
      <p:sp>
        <p:nvSpPr>
          <p:cNvPr id="25" name="矢印: 右 24"/>
          <p:cNvSpPr/>
          <p:nvPr/>
        </p:nvSpPr>
        <p:spPr>
          <a:xfrm rot="10800000">
            <a:off x="859815" y="2718398"/>
            <a:ext cx="1868800" cy="24400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/>
          <p:cNvSpPr/>
          <p:nvPr/>
        </p:nvSpPr>
        <p:spPr>
          <a:xfrm>
            <a:off x="875735" y="2999481"/>
            <a:ext cx="1896448" cy="25759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59335" y="6676585"/>
            <a:ext cx="2907620" cy="954107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/>
              <a:t>★「納品書」と相違がある／破損がある場合</a:t>
            </a:r>
            <a:endParaRPr kumimoji="1" lang="en-US" altLang="ja-JP" sz="1400" dirty="0"/>
          </a:p>
          <a:p>
            <a:pPr marL="177800" indent="-177800"/>
            <a:r>
              <a:rPr kumimoji="1" lang="ja-JP" altLang="en-US" sz="1400" dirty="0"/>
              <a:t>→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至急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直接、業者に連絡して調整</a:t>
            </a:r>
            <a:endParaRPr kumimoji="1" lang="en-US" altLang="ja-JP" sz="1400" dirty="0"/>
          </a:p>
        </p:txBody>
      </p:sp>
      <p:sp>
        <p:nvSpPr>
          <p:cNvPr id="28" name="矢印: 右 27"/>
          <p:cNvSpPr/>
          <p:nvPr/>
        </p:nvSpPr>
        <p:spPr>
          <a:xfrm rot="10800000">
            <a:off x="875735" y="6708600"/>
            <a:ext cx="1852880" cy="26305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/>
          <p:cNvSpPr/>
          <p:nvPr/>
        </p:nvSpPr>
        <p:spPr>
          <a:xfrm>
            <a:off x="875735" y="6971660"/>
            <a:ext cx="1896448" cy="25759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97418" y="1300878"/>
            <a:ext cx="3656710" cy="187743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到着後～３月６日</a:t>
            </a:r>
            <a:r>
              <a:rPr kumimoji="1" lang="ja-JP" altLang="en-US" sz="1600" dirty="0" smtClean="0"/>
              <a:t>（金）</a:t>
            </a:r>
            <a:r>
              <a:rPr kumimoji="1" lang="en-US" altLang="ja-JP" sz="1600" dirty="0"/>
              <a:t>】</a:t>
            </a:r>
          </a:p>
          <a:p>
            <a:r>
              <a:rPr kumimoji="1" lang="ja-JP" altLang="en-US" sz="1400" dirty="0"/>
              <a:t>様式１「到着確認チェックシート」で、到着状況を報告</a:t>
            </a:r>
            <a:endParaRPr kumimoji="1" lang="en-US" altLang="ja-JP" sz="1400" dirty="0"/>
          </a:p>
          <a:p>
            <a:r>
              <a:rPr kumimoji="1" lang="ja-JP" altLang="en-US" sz="1200" dirty="0"/>
              <a:t>・市区町村立学校は市区町村教育委員会宛</a:t>
            </a:r>
          </a:p>
          <a:p>
            <a:r>
              <a:rPr kumimoji="1" lang="ja-JP" altLang="en-US" sz="1200" dirty="0"/>
              <a:t>・都道府県立学校は都道府県教育委員会宛</a:t>
            </a:r>
          </a:p>
          <a:p>
            <a:r>
              <a:rPr kumimoji="1" lang="ja-JP" altLang="en-US" sz="1200" dirty="0"/>
              <a:t>・私立学校は都道府県私立学校事務主管課宛</a:t>
            </a:r>
          </a:p>
          <a:p>
            <a:r>
              <a:rPr kumimoji="1" lang="ja-JP" altLang="en-US" sz="1200" dirty="0"/>
              <a:t>・国立学校は国立大学法人附属学校事務主管課宛</a:t>
            </a:r>
          </a:p>
          <a:p>
            <a:r>
              <a:rPr kumimoji="1" lang="ja-JP" altLang="en-US" sz="1200" dirty="0"/>
              <a:t>●</a:t>
            </a:r>
            <a:r>
              <a:rPr kumimoji="1" lang="ja-JP" altLang="en-US" sz="1200" dirty="0" smtClean="0"/>
              <a:t>外国人生徒や</a:t>
            </a:r>
            <a:r>
              <a:rPr kumimoji="1" lang="ja-JP" altLang="en-US" sz="1200" dirty="0"/>
              <a:t>配布のない在外教育施設等からの　転入等で不足が生じる場合→様式１で併せて報告</a:t>
            </a:r>
            <a:endParaRPr kumimoji="1" lang="en-US" altLang="ja-JP" sz="1200" dirty="0"/>
          </a:p>
        </p:txBody>
      </p:sp>
      <p:sp>
        <p:nvSpPr>
          <p:cNvPr id="35" name="矢印: 右 34"/>
          <p:cNvSpPr/>
          <p:nvPr/>
        </p:nvSpPr>
        <p:spPr>
          <a:xfrm>
            <a:off x="4862808" y="1769373"/>
            <a:ext cx="53461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矢印: 右 35"/>
          <p:cNvSpPr/>
          <p:nvPr/>
        </p:nvSpPr>
        <p:spPr>
          <a:xfrm rot="5400000">
            <a:off x="5353318" y="3939023"/>
            <a:ext cx="1999881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49204" y="5208757"/>
            <a:ext cx="2510291" cy="830997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所管する学校の報告（様式１）を取りまとめ、到着状況を把握</a:t>
            </a:r>
            <a:endParaRPr kumimoji="1" lang="en-US" altLang="ja-JP" sz="1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997427" y="5176418"/>
            <a:ext cx="2256045" cy="1508105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予備分で、学校不足分を</a:t>
            </a:r>
            <a:r>
              <a:rPr kumimoji="1" lang="ja-JP" altLang="en-US" sz="1600" dirty="0" smtClean="0"/>
              <a:t>充足</a:t>
            </a:r>
            <a:endParaRPr kumimoji="1" lang="en-US" altLang="ja-JP" sz="1600" dirty="0" smtClean="0"/>
          </a:p>
          <a:p>
            <a:r>
              <a:rPr kumimoji="1" lang="ja-JP" altLang="en-US" sz="1200" dirty="0" smtClean="0"/>
              <a:t>（基本的には、域内で不足分を充足できるよう調整。どうしても対応が難しい場合には、文部科学省あて報告）</a:t>
            </a:r>
            <a:endParaRPr kumimoji="1" lang="en-US" altLang="ja-JP" sz="1200" dirty="0" smtClean="0"/>
          </a:p>
          <a:p>
            <a:endParaRPr kumimoji="1" lang="en-US" altLang="ja-JP" sz="1200" dirty="0" smtClean="0"/>
          </a:p>
        </p:txBody>
      </p:sp>
      <p:sp>
        <p:nvSpPr>
          <p:cNvPr id="40" name="矢印: 右 39"/>
          <p:cNvSpPr/>
          <p:nvPr/>
        </p:nvSpPr>
        <p:spPr>
          <a:xfrm rot="16200000">
            <a:off x="7448341" y="3937905"/>
            <a:ext cx="2002112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/>
          <p:cNvSpPr/>
          <p:nvPr/>
        </p:nvSpPr>
        <p:spPr>
          <a:xfrm>
            <a:off x="1448944" y="7839164"/>
            <a:ext cx="1171432" cy="5595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文部科学省</a:t>
            </a:r>
          </a:p>
        </p:txBody>
      </p:sp>
      <p:sp>
        <p:nvSpPr>
          <p:cNvPr id="46" name="矢印: 上向き折線 45"/>
          <p:cNvSpPr/>
          <p:nvPr/>
        </p:nvSpPr>
        <p:spPr>
          <a:xfrm flipH="1">
            <a:off x="428921" y="7153639"/>
            <a:ext cx="1014377" cy="1047413"/>
          </a:xfrm>
          <a:prstGeom prst="bentUpArrow">
            <a:avLst>
              <a:gd name="adj1" fmla="val 14256"/>
              <a:gd name="adj2" fmla="val 21090"/>
              <a:gd name="adj3" fmla="val 3697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1477773" y="1321198"/>
            <a:ext cx="1337476" cy="120032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令和２年度以降の</a:t>
            </a:r>
            <a:r>
              <a:rPr kumimoji="1" lang="ja-JP" altLang="en-US" dirty="0"/>
              <a:t>使用に備えて適切に保管</a:t>
            </a:r>
            <a:endParaRPr kumimoji="1" lang="en-US" altLang="ja-JP" dirty="0"/>
          </a:p>
        </p:txBody>
      </p:sp>
      <p:sp>
        <p:nvSpPr>
          <p:cNvPr id="60" name="矢印: 右 59"/>
          <p:cNvSpPr/>
          <p:nvPr/>
        </p:nvSpPr>
        <p:spPr>
          <a:xfrm>
            <a:off x="9054128" y="1353440"/>
            <a:ext cx="2423643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31887" y="8527510"/>
            <a:ext cx="11673774" cy="11695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図中の「送付数リスト」とは</a:t>
            </a:r>
            <a:r>
              <a:rPr kumimoji="1" lang="ja-JP" altLang="en-US" sz="1400" dirty="0" smtClean="0"/>
              <a:t>、令和２年１月</a:t>
            </a:r>
            <a:r>
              <a:rPr kumimoji="1" lang="en-US" altLang="ja-JP" sz="1400" dirty="0" smtClean="0"/>
              <a:t>24</a:t>
            </a:r>
            <a:r>
              <a:rPr kumimoji="1" lang="ja-JP" altLang="en-US" sz="1400" dirty="0" smtClean="0"/>
              <a:t>日付け</a:t>
            </a:r>
            <a:r>
              <a:rPr kumimoji="1" lang="ja-JP" altLang="en-US" sz="1400" dirty="0"/>
              <a:t>事務連絡を送付したメールに添付の「送付数リスト」のことです。</a:t>
            </a:r>
            <a:endParaRPr kumimoji="1" lang="en-US" altLang="ja-JP" sz="1400" dirty="0"/>
          </a:p>
          <a:p>
            <a:r>
              <a:rPr kumimoji="1" lang="en-US" altLang="ja-JP" sz="1400" dirty="0"/>
              <a:t>※</a:t>
            </a:r>
            <a:r>
              <a:rPr kumimoji="1" lang="ja-JP" altLang="en-US" sz="1400" dirty="0" smtClean="0"/>
              <a:t>「拡大版・点字版</a:t>
            </a:r>
            <a:r>
              <a:rPr kumimoji="1" lang="ja-JP" altLang="en-US" sz="1400" dirty="0"/>
              <a:t>」は、３月中に別途送付します。</a:t>
            </a:r>
            <a:endParaRPr kumimoji="1" lang="en-US" altLang="ja-JP" sz="1400" dirty="0"/>
          </a:p>
          <a:p>
            <a:pPr marL="177800" indent="-177800"/>
            <a:r>
              <a:rPr kumimoji="1" lang="en-US" altLang="ja-JP" sz="1400" dirty="0"/>
              <a:t>※【</a:t>
            </a:r>
            <a:r>
              <a:rPr kumimoji="1" lang="ja-JP" altLang="en-US" sz="1400" dirty="0"/>
              <a:t>注意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発送業者に直接連絡するのは、同梱の「納品書（＝送付数リスト）」と内容物（数）が異なる場合、ならびに、破損等がある時のみです。送付リストそのものが間違っていた場合には、教育委員会等を通じて文部科学省で対応します。</a:t>
            </a:r>
            <a:endParaRPr kumimoji="1" lang="en-US" altLang="ja-JP" sz="1400" dirty="0"/>
          </a:p>
          <a:p>
            <a:r>
              <a:rPr kumimoji="1" lang="en-US" altLang="ja-JP" sz="1400" dirty="0"/>
              <a:t>※ALT</a:t>
            </a:r>
            <a:r>
              <a:rPr kumimoji="1" lang="ja-JP" altLang="en-US" sz="1400" dirty="0"/>
              <a:t>や支援員など外部指導者への配布は</a:t>
            </a:r>
            <a:r>
              <a:rPr kumimoji="1" lang="ja-JP" altLang="en-US" sz="1400" dirty="0" smtClean="0"/>
              <a:t>、必要に応じて予備分で</a:t>
            </a:r>
            <a:r>
              <a:rPr kumimoji="1" lang="ja-JP" altLang="en-US" sz="1400" dirty="0"/>
              <a:t>対応してください。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1239680" y="529407"/>
            <a:ext cx="1780283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保管</a:t>
            </a:r>
          </a:p>
        </p:txBody>
      </p:sp>
      <p:sp>
        <p:nvSpPr>
          <p:cNvPr id="2" name="四角形: 角を丸くする 1"/>
          <p:cNvSpPr/>
          <p:nvPr/>
        </p:nvSpPr>
        <p:spPr>
          <a:xfrm>
            <a:off x="428924" y="933048"/>
            <a:ext cx="5343505" cy="268298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２月上旬　　～　　２月下旬</a:t>
            </a:r>
          </a:p>
        </p:txBody>
      </p:sp>
      <p:sp>
        <p:nvSpPr>
          <p:cNvPr id="69" name="四角形: 角を丸くする 68"/>
          <p:cNvSpPr/>
          <p:nvPr/>
        </p:nvSpPr>
        <p:spPr>
          <a:xfrm>
            <a:off x="5847787" y="945420"/>
            <a:ext cx="7172176" cy="25550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３月上旬　　～　　３月中旬</a:t>
            </a:r>
          </a:p>
        </p:txBody>
      </p:sp>
      <p:sp>
        <p:nvSpPr>
          <p:cNvPr id="70" name="矢印: 右 69"/>
          <p:cNvSpPr/>
          <p:nvPr/>
        </p:nvSpPr>
        <p:spPr>
          <a:xfrm rot="5400000">
            <a:off x="3570666" y="2286609"/>
            <a:ext cx="328966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矢印: 右 70"/>
          <p:cNvSpPr/>
          <p:nvPr/>
        </p:nvSpPr>
        <p:spPr>
          <a:xfrm rot="5400000">
            <a:off x="3499268" y="6288985"/>
            <a:ext cx="423598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矢印: 右 72"/>
          <p:cNvSpPr/>
          <p:nvPr/>
        </p:nvSpPr>
        <p:spPr>
          <a:xfrm rot="19267616">
            <a:off x="4812655" y="2646720"/>
            <a:ext cx="58913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/>
          <p:cNvSpPr/>
          <p:nvPr/>
        </p:nvSpPr>
        <p:spPr>
          <a:xfrm>
            <a:off x="1310185" y="3887114"/>
            <a:ext cx="4633415" cy="107044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hangingPunct="0"/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発送業者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株式会社リフコム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</a:t>
            </a:r>
            <a:r>
              <a:rPr lang="ja-JP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佐藤</a:t>
            </a:r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 hangingPunct="0"/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</a:rPr>
              <a:t>E-Mail</a:t>
            </a:r>
            <a:r>
              <a:rPr lang="ja-JP" altLang="ja-JP" sz="1200" dirty="0">
                <a:solidFill>
                  <a:schemeClr val="tx1"/>
                </a:solidFill>
              </a:rPr>
              <a:t>：</a:t>
            </a:r>
            <a:r>
              <a:rPr lang="en-US" altLang="ja-JP" sz="1200" dirty="0">
                <a:solidFill>
                  <a:schemeClr val="tx1"/>
                </a:solidFill>
              </a:rPr>
              <a:t>sato@lifcom.co.jp</a:t>
            </a:r>
            <a:endParaRPr lang="ja-JP" altLang="ja-JP" sz="1200" dirty="0">
              <a:solidFill>
                <a:schemeClr val="tx1"/>
              </a:solidFill>
            </a:endParaRPr>
          </a:p>
          <a:p>
            <a:pPr fontAlgn="base" hangingPunct="0"/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ＴＥＬ：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０８０－５０５９－４４７１</a:t>
            </a:r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 hangingPunct="0"/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お問い合わせ時間：平日　午前９時～午後５時まで）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3302" y="5649328"/>
            <a:ext cx="1224822" cy="9002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2075" indent="-92075"/>
            <a:r>
              <a:rPr kumimoji="1" lang="ja-JP" altLang="en-US" sz="1050" dirty="0"/>
              <a:t>・</a:t>
            </a:r>
            <a:r>
              <a:rPr kumimoji="1" lang="ja-JP" altLang="en-US" sz="1050" dirty="0" smtClean="0"/>
              <a:t>都道府県・指定都市教育</a:t>
            </a:r>
            <a:r>
              <a:rPr kumimoji="1" lang="ja-JP" altLang="en-US" sz="1050" dirty="0"/>
              <a:t>委員会</a:t>
            </a:r>
            <a:endParaRPr kumimoji="1" lang="en-US" altLang="ja-JP" sz="1050" dirty="0"/>
          </a:p>
          <a:p>
            <a:pPr marL="92075" indent="-92075"/>
            <a:r>
              <a:rPr kumimoji="1" lang="ja-JP" altLang="en-US" sz="1050" dirty="0"/>
              <a:t>・都道府県私立学校</a:t>
            </a:r>
            <a:r>
              <a:rPr kumimoji="1" lang="ja-JP" altLang="en-US" sz="1050" dirty="0" smtClean="0"/>
              <a:t>主管課</a:t>
            </a:r>
            <a:endParaRPr kumimoji="1" lang="en-US" altLang="ja-JP" sz="1050" dirty="0"/>
          </a:p>
        </p:txBody>
      </p:sp>
      <p:sp>
        <p:nvSpPr>
          <p:cNvPr id="74" name="矢印: 右 73"/>
          <p:cNvSpPr/>
          <p:nvPr/>
        </p:nvSpPr>
        <p:spPr>
          <a:xfrm rot="18214836">
            <a:off x="5556840" y="6209406"/>
            <a:ext cx="830292" cy="35456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矢印: 右 74"/>
          <p:cNvSpPr/>
          <p:nvPr/>
        </p:nvSpPr>
        <p:spPr>
          <a:xfrm>
            <a:off x="7643166" y="5194037"/>
            <a:ext cx="380244" cy="35456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上向き折線 45"/>
          <p:cNvSpPr/>
          <p:nvPr/>
        </p:nvSpPr>
        <p:spPr>
          <a:xfrm rot="16200000" flipH="1">
            <a:off x="4865831" y="4463149"/>
            <a:ext cx="1338120" cy="5829021"/>
          </a:xfrm>
          <a:prstGeom prst="bentUpArrow">
            <a:avLst>
              <a:gd name="adj1" fmla="val 3439"/>
              <a:gd name="adj2" fmla="val 7268"/>
              <a:gd name="adj3" fmla="val 42987"/>
            </a:avLst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092342" y="6374225"/>
            <a:ext cx="1224822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2075" indent="-92075"/>
            <a:r>
              <a:rPr kumimoji="1" lang="ja-JP" altLang="en-US" sz="1050" dirty="0" smtClean="0"/>
              <a:t>・</a:t>
            </a:r>
            <a:r>
              <a:rPr kumimoji="1" lang="ja-JP" altLang="en-US" sz="1050" dirty="0"/>
              <a:t>国立大学附属学校</a:t>
            </a:r>
            <a:r>
              <a:rPr kumimoji="1" lang="ja-JP" altLang="en-US" sz="1050" dirty="0" smtClean="0"/>
              <a:t>主管課はこの過程以降について対応</a:t>
            </a:r>
            <a:endParaRPr kumimoji="1" lang="ja-JP" altLang="en-US" sz="1050" dirty="0"/>
          </a:p>
        </p:txBody>
      </p:sp>
      <p:sp>
        <p:nvSpPr>
          <p:cNvPr id="47" name="矢印: 上向き折線 45"/>
          <p:cNvSpPr/>
          <p:nvPr/>
        </p:nvSpPr>
        <p:spPr>
          <a:xfrm rot="16200000" flipH="1">
            <a:off x="6944442" y="3407449"/>
            <a:ext cx="669549" cy="9222184"/>
          </a:xfrm>
          <a:prstGeom prst="bentUpArrow">
            <a:avLst>
              <a:gd name="adj1" fmla="val 19627"/>
              <a:gd name="adj2" fmla="val 19104"/>
              <a:gd name="adj3" fmla="val 39345"/>
            </a:avLst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306285" y="4185144"/>
            <a:ext cx="2683149" cy="3554819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500" dirty="0" smtClean="0"/>
              <a:t>①指定都市</a:t>
            </a:r>
            <a:r>
              <a:rPr kumimoji="1" lang="ja-JP" altLang="en-US" sz="1500" dirty="0"/>
              <a:t>を除く市区町村教育</a:t>
            </a:r>
            <a:r>
              <a:rPr kumimoji="1" lang="ja-JP" altLang="en-US" sz="1500" dirty="0" smtClean="0"/>
              <a:t>委員会は、様式２で都道府県</a:t>
            </a:r>
            <a:r>
              <a:rPr kumimoji="1" lang="ja-JP" altLang="en-US" sz="1500" dirty="0"/>
              <a:t>教育</a:t>
            </a:r>
            <a:r>
              <a:rPr kumimoji="1" lang="ja-JP" altLang="en-US" sz="1500" dirty="0" smtClean="0"/>
              <a:t>委員会に</a:t>
            </a:r>
            <a:r>
              <a:rPr kumimoji="1" lang="ja-JP" altLang="en-US" sz="1500" dirty="0" smtClean="0"/>
              <a:t>報告</a:t>
            </a:r>
            <a:endParaRPr kumimoji="1" lang="en-US" altLang="ja-JP" sz="1500" dirty="0" smtClean="0"/>
          </a:p>
          <a:p>
            <a:r>
              <a:rPr kumimoji="1" lang="en-US" altLang="ja-JP" sz="1500" dirty="0"/>
              <a:t>【</a:t>
            </a:r>
            <a:r>
              <a:rPr kumimoji="1" lang="ja-JP" altLang="en-US" sz="1500" dirty="0" smtClean="0"/>
              <a:t>締切：都道府県が設定</a:t>
            </a:r>
            <a:r>
              <a:rPr kumimoji="1" lang="en-US" altLang="ja-JP" sz="1500" dirty="0" smtClean="0"/>
              <a:t>】</a:t>
            </a:r>
            <a:endParaRPr kumimoji="1" lang="en-US" altLang="ja-JP" sz="1500" dirty="0"/>
          </a:p>
          <a:p>
            <a:r>
              <a:rPr kumimoji="1" lang="ja-JP" altLang="en-US" sz="1500" dirty="0"/>
              <a:t>②</a:t>
            </a:r>
            <a:r>
              <a:rPr kumimoji="1" lang="ja-JP" altLang="en-US" sz="1500" dirty="0" smtClean="0"/>
              <a:t>都道府県教育委員会は様式３で所管</a:t>
            </a:r>
            <a:r>
              <a:rPr kumimoji="1" lang="ja-JP" altLang="en-US" sz="1500" dirty="0" smtClean="0"/>
              <a:t>する中学校分</a:t>
            </a:r>
            <a:r>
              <a:rPr kumimoji="1" lang="ja-JP" altLang="en-US" sz="1500" dirty="0" smtClean="0"/>
              <a:t>・市区町村分を</a:t>
            </a:r>
            <a:r>
              <a:rPr kumimoji="1" lang="ja-JP" altLang="en-US" sz="1500" dirty="0"/>
              <a:t>取りまとめ</a:t>
            </a:r>
            <a:r>
              <a:rPr kumimoji="1" lang="ja-JP" altLang="en-US" sz="1500" dirty="0" smtClean="0"/>
              <a:t>、文部科学省</a:t>
            </a:r>
            <a:r>
              <a:rPr kumimoji="1" lang="ja-JP" altLang="en-US" sz="1500" dirty="0"/>
              <a:t>に</a:t>
            </a:r>
            <a:r>
              <a:rPr kumimoji="1" lang="ja-JP" altLang="en-US" sz="1500" dirty="0" smtClean="0"/>
              <a:t>報告</a:t>
            </a:r>
            <a:endParaRPr kumimoji="1" lang="en-US" altLang="ja-JP" sz="1500" dirty="0" smtClean="0"/>
          </a:p>
          <a:p>
            <a:r>
              <a:rPr kumimoji="1" lang="en-US" altLang="ja-JP" sz="1500" dirty="0"/>
              <a:t>【</a:t>
            </a:r>
            <a:r>
              <a:rPr kumimoji="1" lang="ja-JP" altLang="en-US" sz="1500" dirty="0" smtClean="0"/>
              <a:t>締切：</a:t>
            </a:r>
            <a:r>
              <a:rPr kumimoji="1" lang="en-US" altLang="ja-JP" sz="1500" dirty="0" smtClean="0"/>
              <a:t>3</a:t>
            </a:r>
            <a:r>
              <a:rPr kumimoji="1" lang="ja-JP" altLang="en-US" sz="1500" dirty="0"/>
              <a:t>月</a:t>
            </a:r>
            <a:r>
              <a:rPr kumimoji="1" lang="en-US" altLang="ja-JP" sz="1500" dirty="0"/>
              <a:t>18</a:t>
            </a:r>
            <a:r>
              <a:rPr kumimoji="1" lang="ja-JP" altLang="en-US" sz="1500" dirty="0"/>
              <a:t>日（水）</a:t>
            </a:r>
            <a:r>
              <a:rPr kumimoji="1" lang="en-US" altLang="ja-JP" sz="1500" dirty="0"/>
              <a:t>】</a:t>
            </a:r>
          </a:p>
          <a:p>
            <a:r>
              <a:rPr kumimoji="1" lang="ja-JP" altLang="en-US" sz="1500" dirty="0" smtClean="0"/>
              <a:t>③</a:t>
            </a:r>
            <a:r>
              <a:rPr kumimoji="1" lang="ja-JP" altLang="en-US" sz="1500" dirty="0" smtClean="0"/>
              <a:t>指定</a:t>
            </a:r>
            <a:r>
              <a:rPr kumimoji="1" lang="ja-JP" altLang="en-US" sz="1500" dirty="0"/>
              <a:t>都市教育委員会・私立学校主管課・国立大学附属学校主管課は</a:t>
            </a:r>
            <a:r>
              <a:rPr kumimoji="1" lang="ja-JP" altLang="en-US" sz="1500" dirty="0" smtClean="0"/>
              <a:t>様式４で</a:t>
            </a:r>
            <a:r>
              <a:rPr kumimoji="1" lang="ja-JP" altLang="en-US" sz="1500" dirty="0"/>
              <a:t>所管</a:t>
            </a:r>
            <a:r>
              <a:rPr kumimoji="1" lang="ja-JP" altLang="en-US" sz="1500" dirty="0" smtClean="0"/>
              <a:t>する</a:t>
            </a:r>
            <a:r>
              <a:rPr kumimoji="1" lang="ja-JP" altLang="en-US" sz="1500" dirty="0"/>
              <a:t>中</a:t>
            </a:r>
            <a:r>
              <a:rPr kumimoji="1" lang="ja-JP" altLang="en-US" sz="1500" dirty="0" smtClean="0"/>
              <a:t>学校分</a:t>
            </a:r>
            <a:r>
              <a:rPr kumimoji="1" lang="ja-JP" altLang="en-US" sz="1500" dirty="0" smtClean="0"/>
              <a:t>を</a:t>
            </a:r>
            <a:r>
              <a:rPr kumimoji="1" lang="ja-JP" altLang="en-US" sz="1500" dirty="0"/>
              <a:t>取りまとめ、文部科学省に</a:t>
            </a:r>
            <a:r>
              <a:rPr kumimoji="1" lang="ja-JP" altLang="en-US" sz="1500" dirty="0" smtClean="0"/>
              <a:t>報告</a:t>
            </a:r>
            <a:endParaRPr kumimoji="1" lang="en-US" altLang="ja-JP" sz="1500" dirty="0" smtClean="0"/>
          </a:p>
          <a:p>
            <a:r>
              <a:rPr kumimoji="1" lang="en-US" altLang="ja-JP" sz="1500" dirty="0" smtClean="0"/>
              <a:t>【</a:t>
            </a:r>
            <a:r>
              <a:rPr kumimoji="1" lang="ja-JP" altLang="en-US" sz="1500" dirty="0" smtClean="0"/>
              <a:t>締切：</a:t>
            </a:r>
            <a:r>
              <a:rPr kumimoji="1" lang="en-US" altLang="ja-JP" sz="1500" dirty="0" smtClean="0"/>
              <a:t>3</a:t>
            </a:r>
            <a:r>
              <a:rPr kumimoji="1" lang="ja-JP" altLang="en-US" sz="1500" dirty="0" smtClean="0"/>
              <a:t>月</a:t>
            </a:r>
            <a:r>
              <a:rPr kumimoji="1" lang="en-US" altLang="ja-JP" sz="1500" dirty="0" smtClean="0"/>
              <a:t>18</a:t>
            </a:r>
            <a:r>
              <a:rPr kumimoji="1" lang="ja-JP" altLang="en-US" sz="1500" dirty="0" smtClean="0"/>
              <a:t>日（水）</a:t>
            </a:r>
            <a:r>
              <a:rPr kumimoji="1" lang="en-US" altLang="ja-JP" sz="1500" dirty="0" smtClean="0"/>
              <a:t>】</a:t>
            </a:r>
            <a:endParaRPr kumimoji="1" lang="en-US" altLang="ja-JP" sz="1500" dirty="0"/>
          </a:p>
        </p:txBody>
      </p:sp>
    </p:spTree>
    <p:extLst>
      <p:ext uri="{BB962C8B-B14F-4D97-AF65-F5344CB8AC3E}">
        <p14:creationId xmlns:p14="http://schemas.microsoft.com/office/powerpoint/2010/main" val="347997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3332</TotalTime>
  <Words>582</Words>
  <Application>Microsoft Office PowerPoint</Application>
  <PresentationFormat>ユーザー設定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ＤＨＰ特太ゴシック体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84</cp:revision>
  <cp:lastPrinted>2020-01-22T07:44:17Z</cp:lastPrinted>
  <dcterms:created xsi:type="dcterms:W3CDTF">2017-12-13T00:44:47Z</dcterms:created>
  <dcterms:modified xsi:type="dcterms:W3CDTF">2020-01-24T08:35:41Z</dcterms:modified>
</cp:coreProperties>
</file>