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108651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101154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1232781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3074302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1965957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58428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2380105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2918725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2655502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348022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894AD8-4A7E-4FFC-A2BF-384C81C0CC82}" type="datetimeFigureOut">
              <a:rPr kumimoji="1" lang="ja-JP" altLang="en-US" smtClean="0"/>
              <a:t>2021/1/28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476855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894AD8-4A7E-4FFC-A2BF-384C81C0CC82}" type="datetimeFigureOut">
              <a:rPr kumimoji="1" lang="ja-JP" altLang="en-US" smtClean="0"/>
              <a:t>2021/1/28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B19F6-025B-4FE8-883C-CC6875BA9ADE}" type="slidenum">
              <a:rPr kumimoji="1" lang="ja-JP" altLang="en-US" smtClean="0"/>
              <a:t>‹#›</a:t>
            </a:fld>
            <a:endParaRPr kumimoji="1" lang="ja-JP" altLang="en-US"/>
          </a:p>
        </p:txBody>
      </p:sp>
    </p:spTree>
    <p:extLst>
      <p:ext uri="{BB962C8B-B14F-4D97-AF65-F5344CB8AC3E}">
        <p14:creationId xmlns:p14="http://schemas.microsoft.com/office/powerpoint/2010/main" val="519581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24662"/>
            <a:ext cx="9144000" cy="338554"/>
          </a:xfrm>
          <a:prstGeom prst="rect">
            <a:avLst/>
          </a:prstGeom>
          <a:solidFill>
            <a:schemeClr val="bg1"/>
          </a:solidFill>
          <a:ln>
            <a:solidFill>
              <a:schemeClr val="tx1"/>
            </a:solidFill>
          </a:ln>
        </p:spPr>
        <p:txBody>
          <a:bodyPr wrap="square" rtlCol="0">
            <a:spAutoFit/>
          </a:bodyPr>
          <a:lstStyle/>
          <a:p>
            <a:r>
              <a:rPr kumimoji="1" lang="ja-JP" altLang="en-US" sz="1600" b="1" dirty="0" smtClean="0">
                <a:solidFill>
                  <a:srgbClr val="FF0000"/>
                </a:solidFill>
                <a:latin typeface="Meiryo UI" panose="020B0604030504040204" pitchFamily="50" charset="-128"/>
                <a:ea typeface="Meiryo UI" panose="020B0604030504040204" pitchFamily="50" charset="-128"/>
              </a:rPr>
              <a:t>　●●</a:t>
            </a:r>
            <a:r>
              <a:rPr kumimoji="1" lang="ja-JP" altLang="en-US" sz="1600" b="1" dirty="0">
                <a:solidFill>
                  <a:srgbClr val="FF0000"/>
                </a:solidFill>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による取組み　</a:t>
            </a:r>
            <a:r>
              <a:rPr kumimoji="1" lang="en-US" altLang="ja-JP" sz="1600" b="1" dirty="0" smtClean="0">
                <a:solidFill>
                  <a:srgbClr val="FF0000"/>
                </a:solidFill>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○○○：当該プログラムの主体を記載ください。</a:t>
            </a:r>
            <a:r>
              <a:rPr kumimoji="1" lang="en-US" altLang="ja-JP" sz="1600" b="1" dirty="0" smtClean="0">
                <a:solidFill>
                  <a:srgbClr val="FF0000"/>
                </a:solidFill>
                <a:latin typeface="Meiryo UI" panose="020B0604030504040204" pitchFamily="50" charset="-128"/>
                <a:ea typeface="Meiryo UI" panose="020B0604030504040204" pitchFamily="50" charset="-128"/>
              </a:rPr>
              <a:t>】</a:t>
            </a:r>
            <a:endParaRPr kumimoji="1" lang="ja-JP" altLang="en-US" sz="1600" b="1" dirty="0">
              <a:solidFill>
                <a:srgbClr val="FF0000"/>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66246"/>
            <a:ext cx="3734873"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ICT</a:t>
            </a:r>
            <a:r>
              <a:rPr kumimoji="1" lang="ja-JP" altLang="en-US" sz="1200" dirty="0" smtClean="0">
                <a:latin typeface="Meiryo UI" panose="020B0604030504040204" pitchFamily="50" charset="-128"/>
                <a:ea typeface="Meiryo UI" panose="020B0604030504040204" pitchFamily="50" charset="-128"/>
              </a:rPr>
              <a:t>を活用した高等学校等における国際交流の事例</a:t>
            </a:r>
            <a:endParaRPr kumimoji="1" lang="ja-JP" altLang="en-US" sz="1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36071" y="2182581"/>
            <a:ext cx="8871857" cy="1292662"/>
          </a:xfrm>
          <a:prstGeom prst="rect">
            <a:avLst/>
          </a:prstGeom>
          <a:noFill/>
        </p:spPr>
        <p:txBody>
          <a:bodyPr wrap="square" rtlCol="0">
            <a:spAutoFit/>
          </a:bodyPr>
          <a:lstStyle/>
          <a:p>
            <a:pPr marL="174625" lvl="0" indent="-174625">
              <a:defRPr/>
            </a:pPr>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プログラムの内容</a:t>
            </a:r>
            <a:r>
              <a:rPr kumimoji="1" lang="en-US" altLang="ja-JP" sz="1300" b="1" dirty="0" smtClean="0">
                <a:latin typeface="Meiryo UI" panose="020B0604030504040204" pitchFamily="50" charset="-128"/>
                <a:ea typeface="Meiryo UI" panose="020B0604030504040204" pitchFamily="50" charset="-128"/>
              </a:rPr>
              <a:t>】</a:t>
            </a:r>
          </a:p>
          <a:p>
            <a:pPr marL="174625" lvl="0" indent="-174625">
              <a:defRPr/>
            </a:pPr>
            <a:endParaRPr kumimoji="1" lang="en-US" altLang="ja-JP" sz="1300" b="1" dirty="0">
              <a:latin typeface="Meiryo UI" panose="020B0604030504040204" pitchFamily="50" charset="-128"/>
              <a:ea typeface="Meiryo UI" panose="020B0604030504040204" pitchFamily="50" charset="-128"/>
            </a:endParaRPr>
          </a:p>
          <a:p>
            <a:pPr marL="174625" lvl="0" indent="-174625">
              <a:defRPr/>
            </a:pPr>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工夫した</a:t>
            </a:r>
            <a:r>
              <a:rPr kumimoji="1" lang="ja-JP" altLang="en-US" sz="1300" b="1" dirty="0">
                <a:latin typeface="Meiryo UI" panose="020B0604030504040204" pitchFamily="50" charset="-128"/>
                <a:ea typeface="Meiryo UI" panose="020B0604030504040204" pitchFamily="50" charset="-128"/>
              </a:rPr>
              <a:t>点</a:t>
            </a:r>
            <a:r>
              <a:rPr kumimoji="1" lang="en-US" altLang="ja-JP" sz="1300" b="1" dirty="0" smtClean="0">
                <a:latin typeface="Meiryo UI" panose="020B0604030504040204" pitchFamily="50" charset="-128"/>
                <a:ea typeface="Meiryo UI" panose="020B0604030504040204" pitchFamily="50" charset="-128"/>
              </a:rPr>
              <a:t>】</a:t>
            </a:r>
          </a:p>
          <a:p>
            <a:pPr marL="174625" lvl="0" indent="-174625">
              <a:defRPr/>
            </a:pPr>
            <a:endParaRPr kumimoji="1" lang="en-US" altLang="ja-JP" sz="1300" b="1" dirty="0">
              <a:latin typeface="Meiryo UI" panose="020B0604030504040204" pitchFamily="50" charset="-128"/>
              <a:ea typeface="Meiryo UI" panose="020B0604030504040204" pitchFamily="50" charset="-128"/>
            </a:endParaRPr>
          </a:p>
          <a:p>
            <a:pPr marL="174625" lvl="0" indent="-174625">
              <a:defRPr/>
            </a:pPr>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今後の課題</a:t>
            </a:r>
            <a:r>
              <a:rPr kumimoji="1" lang="en-US" altLang="ja-JP" sz="1300" b="1" dirty="0" smtClean="0">
                <a:latin typeface="Meiryo UI" panose="020B0604030504040204" pitchFamily="50" charset="-128"/>
                <a:ea typeface="Meiryo UI" panose="020B0604030504040204" pitchFamily="50" charset="-128"/>
              </a:rPr>
              <a:t>】</a:t>
            </a:r>
          </a:p>
          <a:p>
            <a:pPr marL="174625" lvl="0" indent="-174625">
              <a:defRPr/>
            </a:pPr>
            <a:r>
              <a:rPr kumimoji="1" lang="ja-JP" altLang="en-US" sz="13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841906792"/>
              </p:ext>
            </p:extLst>
          </p:nvPr>
        </p:nvGraphicFramePr>
        <p:xfrm>
          <a:off x="398620" y="5310648"/>
          <a:ext cx="8551326" cy="1036320"/>
        </p:xfrm>
        <a:graphic>
          <a:graphicData uri="http://schemas.openxmlformats.org/drawingml/2006/table">
            <a:tbl>
              <a:tblPr firstRow="1" bandRow="1">
                <a:tableStyleId>{5940675A-B579-460E-94D1-54222C63F5DA}</a:tableStyleId>
              </a:tblPr>
              <a:tblGrid>
                <a:gridCol w="1539838">
                  <a:extLst>
                    <a:ext uri="{9D8B030D-6E8A-4147-A177-3AD203B41FA5}">
                      <a16:colId xmlns:a16="http://schemas.microsoft.com/office/drawing/2014/main" val="2888185855"/>
                    </a:ext>
                  </a:extLst>
                </a:gridCol>
                <a:gridCol w="7011488">
                  <a:extLst>
                    <a:ext uri="{9D8B030D-6E8A-4147-A177-3AD203B41FA5}">
                      <a16:colId xmlns:a16="http://schemas.microsoft.com/office/drawing/2014/main" val="3167278571"/>
                    </a:ext>
                  </a:extLst>
                </a:gridCol>
              </a:tblGrid>
              <a:tr h="243701">
                <a:tc>
                  <a:txBody>
                    <a:bodyPr/>
                    <a:lstStyle/>
                    <a:p>
                      <a:endParaRPr kumimoji="1" lang="en-US" altLang="ja-JP" sz="1100" dirty="0" smtClean="0">
                        <a:latin typeface="Meiryo UI" panose="020B0604030504040204" pitchFamily="50" charset="-128"/>
                        <a:ea typeface="Meiryo UI" panose="020B0604030504040204" pitchFamily="50" charset="-128"/>
                      </a:endParaRPr>
                    </a:p>
                  </a:txBody>
                  <a:tcPr>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35041248"/>
                  </a:ext>
                </a:extLst>
              </a:tr>
              <a:tr h="0">
                <a:tc>
                  <a:txBody>
                    <a:bodyPr/>
                    <a:lstStyle/>
                    <a:p>
                      <a:endParaRPr kumimoji="1" lang="ja-JP" altLang="en-US" sz="1100" dirty="0">
                        <a:latin typeface="Meiryo UI" panose="020B0604030504040204" pitchFamily="50" charset="-128"/>
                        <a:ea typeface="Meiryo UI" panose="020B0604030504040204" pitchFamily="50" charset="-128"/>
                      </a:endParaRPr>
                    </a:p>
                  </a:txBody>
                  <a:tcPr>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66342044"/>
                  </a:ext>
                </a:extLst>
              </a:tr>
              <a:tr h="0">
                <a:tc>
                  <a:txBody>
                    <a:bodyPr/>
                    <a:lstStyle/>
                    <a:p>
                      <a:endParaRPr kumimoji="1" lang="ja-JP" altLang="en-US" sz="1100" dirty="0">
                        <a:latin typeface="Meiryo UI" panose="020B0604030504040204" pitchFamily="50" charset="-128"/>
                        <a:ea typeface="Meiryo UI" panose="020B0604030504040204" pitchFamily="50" charset="-128"/>
                      </a:endParaRPr>
                    </a:p>
                  </a:txBody>
                  <a:tcPr>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74554770"/>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61045831"/>
                  </a:ext>
                </a:extLst>
              </a:tr>
            </a:tbl>
          </a:graphicData>
        </a:graphic>
      </p:graphicFrame>
      <p:sp>
        <p:nvSpPr>
          <p:cNvPr id="8" name="テキスト ボックス 7"/>
          <p:cNvSpPr txBox="1"/>
          <p:nvPr/>
        </p:nvSpPr>
        <p:spPr>
          <a:xfrm>
            <a:off x="136071" y="5043760"/>
            <a:ext cx="1552407" cy="292388"/>
          </a:xfrm>
          <a:prstGeom prst="rect">
            <a:avLst/>
          </a:prstGeom>
          <a:noFill/>
        </p:spPr>
        <p:txBody>
          <a:bodyPr wrap="square" rtlCol="0">
            <a:spAutoFit/>
          </a:bodyPr>
          <a:lstStyle/>
          <a:p>
            <a:pPr marL="174625" marR="0" lvl="0" indent="-174625" algn="l" defTabSz="457200" rtl="0" eaLnBrk="1" fontAlgn="auto" latinLnBrk="0" hangingPunct="1">
              <a:lnSpc>
                <a:spcPct val="100000"/>
              </a:lnSpc>
              <a:spcBef>
                <a:spcPts val="0"/>
              </a:spcBef>
              <a:spcAft>
                <a:spcPts val="0"/>
              </a:spcAft>
              <a:buClrTx/>
              <a:buSzTx/>
              <a:buFontTx/>
              <a:buNone/>
              <a:tabLst/>
              <a:defRPr/>
            </a:pPr>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経緯</a:t>
            </a:r>
            <a:r>
              <a:rPr kumimoji="1" lang="en-US" altLang="ja-JP" sz="1300" b="1" dirty="0" smtClean="0">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36071" y="1692233"/>
            <a:ext cx="8871857" cy="276999"/>
          </a:xfrm>
          <a:prstGeom prst="rect">
            <a:avLst/>
          </a:prstGeom>
          <a:noFill/>
          <a:ln w="6350" cmpd="dbl">
            <a:solidFill>
              <a:schemeClr val="tx1"/>
            </a:solidFill>
          </a:ln>
        </p:spPr>
        <p:txBody>
          <a:bodyPr wrap="square" rtlCol="0">
            <a:spAutoFit/>
          </a:bodyPr>
          <a:lstStyle/>
          <a:p>
            <a:r>
              <a:rPr kumimoji="1" lang="en-US" altLang="ja-JP"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プログラム</a:t>
            </a:r>
            <a:r>
              <a:rPr kumimoji="1" lang="ja-JP" altLang="en-US" sz="1200" dirty="0" smtClean="0">
                <a:solidFill>
                  <a:srgbClr val="FF0000"/>
                </a:solidFill>
                <a:latin typeface="Meiryo UI" panose="020B0604030504040204" pitchFamily="50" charset="-128"/>
                <a:ea typeface="Meiryo UI" panose="020B0604030504040204" pitchFamily="50" charset="-128"/>
              </a:rPr>
              <a:t>の概要を</a:t>
            </a:r>
            <a:r>
              <a:rPr kumimoji="1" lang="en-US" altLang="ja-JP" sz="1200" dirty="0" smtClean="0">
                <a:solidFill>
                  <a:srgbClr val="FF0000"/>
                </a:solidFill>
                <a:latin typeface="Meiryo UI" panose="020B0604030504040204" pitchFamily="50" charset="-128"/>
                <a:ea typeface="Meiryo UI" panose="020B0604030504040204" pitchFamily="50" charset="-128"/>
              </a:rPr>
              <a:t>4~5</a:t>
            </a:r>
            <a:r>
              <a:rPr kumimoji="1" lang="ja-JP" altLang="en-US" sz="1200" dirty="0" smtClean="0">
                <a:solidFill>
                  <a:srgbClr val="FF0000"/>
                </a:solidFill>
                <a:latin typeface="Meiryo UI" panose="020B0604030504040204" pitchFamily="50" charset="-128"/>
                <a:ea typeface="Meiryo UI" panose="020B0604030504040204" pitchFamily="50" charset="-128"/>
              </a:rPr>
              <a:t>行程度で簡潔に記載ください。</a:t>
            </a:r>
            <a:r>
              <a:rPr kumimoji="1" lang="en-US" altLang="ja-JP" sz="1200" dirty="0" smtClean="0">
                <a:solidFill>
                  <a:srgbClr val="FF0000"/>
                </a:solidFill>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1867436" y="2504700"/>
            <a:ext cx="6191012" cy="1077218"/>
          </a:xfrm>
          <a:prstGeom prst="rect">
            <a:avLst/>
          </a:prstGeom>
          <a:noFill/>
          <a:ln>
            <a:solidFill>
              <a:srgbClr val="FF0000"/>
            </a:solidFill>
            <a:prstDash val="sysDash"/>
          </a:ln>
        </p:spPr>
        <p:txBody>
          <a:bodyPr wrap="square" rtlCol="0">
            <a:spAutoFit/>
          </a:bodyPr>
          <a:lstStyle/>
          <a:p>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smtClean="0">
                <a:solidFill>
                  <a:srgbClr val="FF0000"/>
                </a:solidFill>
                <a:latin typeface="Meiryo UI" panose="020B0604030504040204" pitchFamily="50" charset="-128"/>
                <a:ea typeface="Meiryo UI" panose="020B0604030504040204" pitchFamily="50" charset="-128"/>
              </a:rPr>
              <a:t>プログラムの内容</a:t>
            </a:r>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err="1" smtClean="0">
                <a:solidFill>
                  <a:srgbClr val="FF0000"/>
                </a:solidFill>
                <a:latin typeface="Meiryo UI" panose="020B0604030504040204" pitchFamily="50" charset="-128"/>
                <a:ea typeface="Meiryo UI" panose="020B0604030504040204" pitchFamily="50" charset="-128"/>
              </a:rPr>
              <a:t>、</a:t>
            </a:r>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smtClean="0">
                <a:solidFill>
                  <a:srgbClr val="FF0000"/>
                </a:solidFill>
                <a:latin typeface="Meiryo UI" panose="020B0604030504040204" pitchFamily="50" charset="-128"/>
                <a:ea typeface="Meiryo UI" panose="020B0604030504040204" pitchFamily="50" charset="-128"/>
              </a:rPr>
              <a:t>工夫した</a:t>
            </a:r>
            <a:r>
              <a:rPr kumimoji="1" lang="ja-JP" altLang="en-US" sz="1400" dirty="0">
                <a:solidFill>
                  <a:srgbClr val="FF0000"/>
                </a:solidFill>
                <a:latin typeface="Meiryo UI" panose="020B0604030504040204" pitchFamily="50" charset="-128"/>
                <a:ea typeface="Meiryo UI" panose="020B0604030504040204" pitchFamily="50" charset="-128"/>
              </a:rPr>
              <a:t>点</a:t>
            </a:r>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err="1" smtClean="0">
                <a:solidFill>
                  <a:srgbClr val="FF0000"/>
                </a:solidFill>
                <a:latin typeface="Meiryo UI" panose="020B0604030504040204" pitchFamily="50" charset="-128"/>
                <a:ea typeface="Meiryo UI" panose="020B0604030504040204" pitchFamily="50" charset="-128"/>
              </a:rPr>
              <a:t>、</a:t>
            </a:r>
            <a:r>
              <a:rPr kumimoji="1" lang="en-US" altLang="ja-JP" sz="1400" dirty="0" smtClean="0">
                <a:solidFill>
                  <a:srgbClr val="FF0000"/>
                </a:solidFill>
                <a:latin typeface="Meiryo UI" panose="020B0604030504040204" pitchFamily="50" charset="-128"/>
                <a:ea typeface="Meiryo UI" panose="020B0604030504040204" pitchFamily="50" charset="-128"/>
              </a:rPr>
              <a:t>【</a:t>
            </a:r>
            <a:r>
              <a:rPr kumimoji="1" lang="ja-JP" altLang="en-US" sz="1400" dirty="0" smtClean="0">
                <a:solidFill>
                  <a:srgbClr val="FF0000"/>
                </a:solidFill>
                <a:latin typeface="Meiryo UI" panose="020B0604030504040204" pitchFamily="50" charset="-128"/>
                <a:ea typeface="Meiryo UI" panose="020B0604030504040204" pitchFamily="50" charset="-128"/>
              </a:rPr>
              <a:t>今後の課題</a:t>
            </a:r>
            <a:r>
              <a:rPr kumimoji="1" lang="en-US" altLang="ja-JP" sz="1400" dirty="0" smtClean="0">
                <a:solidFill>
                  <a:srgbClr val="FF0000"/>
                </a:solidFill>
                <a:latin typeface="Meiryo UI" panose="020B0604030504040204" pitchFamily="50" charset="-128"/>
                <a:ea typeface="Meiryo UI" panose="020B0604030504040204" pitchFamily="50" charset="-128"/>
              </a:rPr>
              <a:t>】</a:t>
            </a:r>
          </a:p>
          <a:p>
            <a:r>
              <a:rPr kumimoji="1" lang="ja-JP" altLang="en-US" sz="1400" dirty="0" smtClean="0">
                <a:solidFill>
                  <a:srgbClr val="FF0000"/>
                </a:solidFill>
                <a:latin typeface="Meiryo UI" panose="020B0604030504040204" pitchFamily="50" charset="-128"/>
                <a:ea typeface="Meiryo UI" panose="020B0604030504040204" pitchFamily="50" charset="-128"/>
              </a:rPr>
              <a:t>添付した事例を参考に、具体的な記載をお願いいたします。</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endParaRPr kumimoji="1" lang="en-US" altLang="ja-JP" sz="1200" dirty="0" smtClean="0">
              <a:solidFill>
                <a:srgbClr val="FF0000"/>
              </a:solidFill>
              <a:latin typeface="Meiryo UI" panose="020B0604030504040204" pitchFamily="50" charset="-128"/>
              <a:ea typeface="Meiryo UI" panose="020B0604030504040204" pitchFamily="50" charset="-128"/>
            </a:endParaRPr>
          </a:p>
          <a:p>
            <a:pPr marL="84138" indent="-84138"/>
            <a:r>
              <a:rPr kumimoji="1" lang="en-US" altLang="ja-JP"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ja-JP" altLang="en-US" sz="1200" dirty="0" smtClean="0">
                <a:solidFill>
                  <a:srgbClr val="FF0000"/>
                </a:solidFill>
                <a:latin typeface="Meiryo UI" panose="020B0604030504040204" pitchFamily="50" charset="-128"/>
                <a:ea typeface="Meiryo UI" panose="020B0604030504040204" pitchFamily="50" charset="-128"/>
              </a:rPr>
              <a:t>「プログラムの内容」については、上記</a:t>
            </a:r>
            <a:r>
              <a:rPr kumimoji="1" lang="en-US" altLang="ja-JP"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smtClean="0">
                <a:solidFill>
                  <a:srgbClr val="FF0000"/>
                </a:solidFill>
                <a:latin typeface="Meiryo UI" panose="020B0604030504040204" pitchFamily="50" charset="-128"/>
                <a:ea typeface="Meiryo UI" panose="020B0604030504040204" pitchFamily="50" charset="-128"/>
              </a:rPr>
              <a:t>プログラムの概要</a:t>
            </a:r>
            <a:r>
              <a:rPr kumimoji="1" lang="en-US" altLang="ja-JP" sz="1200" dirty="0" smtClean="0">
                <a:solidFill>
                  <a:srgbClr val="FF0000"/>
                </a:solidFill>
                <a:latin typeface="Meiryo UI" panose="020B0604030504040204" pitchFamily="50" charset="-128"/>
                <a:ea typeface="Meiryo UI" panose="020B0604030504040204" pitchFamily="50" charset="-128"/>
              </a:rPr>
              <a:t>(4</a:t>
            </a:r>
            <a:r>
              <a:rPr kumimoji="1" lang="ja-JP" altLang="en-US" sz="1200" dirty="0" smtClean="0">
                <a:solidFill>
                  <a:srgbClr val="FF0000"/>
                </a:solidFill>
                <a:latin typeface="Meiryo UI" panose="020B0604030504040204" pitchFamily="50" charset="-128"/>
                <a:ea typeface="Meiryo UI" panose="020B0604030504040204" pitchFamily="50" charset="-128"/>
              </a:rPr>
              <a:t>～</a:t>
            </a:r>
            <a:r>
              <a:rPr kumimoji="1" lang="en-US" altLang="ja-JP" sz="1200" dirty="0" smtClean="0">
                <a:solidFill>
                  <a:srgbClr val="FF0000"/>
                </a:solidFill>
                <a:latin typeface="Meiryo UI" panose="020B0604030504040204" pitchFamily="50" charset="-128"/>
                <a:ea typeface="Meiryo UI" panose="020B0604030504040204" pitchFamily="50" charset="-128"/>
              </a:rPr>
              <a:t>5</a:t>
            </a:r>
            <a:r>
              <a:rPr kumimoji="1" lang="ja-JP" altLang="en-US" sz="1200" dirty="0" smtClean="0">
                <a:solidFill>
                  <a:srgbClr val="FF0000"/>
                </a:solidFill>
                <a:latin typeface="Meiryo UI" panose="020B0604030504040204" pitchFamily="50" charset="-128"/>
                <a:ea typeface="Meiryo UI" panose="020B0604030504040204" pitchFamily="50" charset="-128"/>
              </a:rPr>
              <a:t>行程度</a:t>
            </a:r>
            <a:r>
              <a:rPr kumimoji="1" lang="en-US" altLang="ja-JP"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smtClean="0">
                <a:solidFill>
                  <a:srgbClr val="FF0000"/>
                </a:solidFill>
                <a:latin typeface="Meiryo UI" panose="020B0604030504040204" pitchFamily="50" charset="-128"/>
                <a:ea typeface="Meiryo UI" panose="020B0604030504040204" pitchFamily="50" charset="-128"/>
              </a:rPr>
              <a:t>に入りきらない具体的な情報がありましたら、添付した事例を参考に、記載ください。</a:t>
            </a:r>
            <a:endParaRPr kumimoji="1" lang="en-US" altLang="ja-JP" sz="1200" dirty="0" smtClean="0">
              <a:solidFill>
                <a:srgbClr val="FF0000"/>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524048" y="5422707"/>
            <a:ext cx="3047951" cy="738664"/>
          </a:xfrm>
          <a:prstGeom prst="rect">
            <a:avLst/>
          </a:prstGeom>
          <a:solidFill>
            <a:schemeClr val="bg1"/>
          </a:solidFill>
          <a:ln>
            <a:solidFill>
              <a:srgbClr val="FF0000"/>
            </a:solidFill>
            <a:prstDash val="sysDash"/>
          </a:ln>
        </p:spPr>
        <p:txBody>
          <a:bodyPr wrap="square" rtlCol="0">
            <a:spAutoFit/>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当該交流事業の実施に至った経緯（時系列）について、添付した</a:t>
            </a:r>
            <a:r>
              <a:rPr kumimoji="1" lang="ja-JP" altLang="en-US" sz="1400" dirty="0">
                <a:solidFill>
                  <a:srgbClr val="FF0000"/>
                </a:solidFill>
                <a:latin typeface="Meiryo UI" panose="020B0604030504040204" pitchFamily="50" charset="-128"/>
                <a:ea typeface="Meiryo UI" panose="020B0604030504040204" pitchFamily="50" charset="-128"/>
              </a:rPr>
              <a:t>事例</a:t>
            </a:r>
            <a:r>
              <a:rPr kumimoji="1" lang="ja-JP" altLang="en-US" sz="1400" dirty="0" smtClean="0">
                <a:solidFill>
                  <a:srgbClr val="FF0000"/>
                </a:solidFill>
                <a:latin typeface="Meiryo UI" panose="020B0604030504040204" pitchFamily="50" charset="-128"/>
                <a:ea typeface="Meiryo UI" panose="020B0604030504040204" pitchFamily="50" charset="-128"/>
              </a:rPr>
              <a:t>を参考に、具体的な記載をお願いいたします。</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085549" y="3927748"/>
            <a:ext cx="6972899" cy="1169551"/>
          </a:xfrm>
          <a:prstGeom prst="rect">
            <a:avLst/>
          </a:prstGeom>
          <a:noFill/>
          <a:ln w="12700">
            <a:solidFill>
              <a:srgbClr val="0000FF"/>
            </a:solidFill>
            <a:prstDash val="sysDash"/>
          </a:ln>
        </p:spPr>
        <p:txBody>
          <a:bodyPr wrap="square" rtlCol="0">
            <a:spAutoFit/>
          </a:bodyPr>
          <a:lstStyle/>
          <a:p>
            <a:r>
              <a:rPr kumimoji="1" lang="en-US" altLang="ja-JP" sz="1400" dirty="0" smtClean="0">
                <a:solidFill>
                  <a:srgbClr val="0000FF"/>
                </a:solidFill>
                <a:latin typeface="Meiryo UI" panose="020B0604030504040204" pitchFamily="50" charset="-128"/>
                <a:ea typeface="Meiryo UI" panose="020B0604030504040204" pitchFamily="50" charset="-128"/>
              </a:rPr>
              <a:t>1</a:t>
            </a:r>
            <a:r>
              <a:rPr kumimoji="1" lang="ja-JP" altLang="en-US" sz="1400" dirty="0" smtClean="0">
                <a:solidFill>
                  <a:srgbClr val="0000FF"/>
                </a:solidFill>
                <a:latin typeface="Meiryo UI" panose="020B0604030504040204" pitchFamily="50" charset="-128"/>
                <a:ea typeface="Meiryo UI" panose="020B0604030504040204" pitchFamily="50" charset="-128"/>
              </a:rPr>
              <a:t>資料あたり、</a:t>
            </a:r>
            <a:r>
              <a:rPr kumimoji="1" lang="en-US" altLang="ja-JP" sz="1400" dirty="0" smtClean="0">
                <a:solidFill>
                  <a:srgbClr val="0000FF"/>
                </a:solidFill>
                <a:latin typeface="Meiryo UI" panose="020B0604030504040204" pitchFamily="50" charset="-128"/>
                <a:ea typeface="Meiryo UI" panose="020B0604030504040204" pitchFamily="50" charset="-128"/>
              </a:rPr>
              <a:t>2~3</a:t>
            </a:r>
            <a:r>
              <a:rPr kumimoji="1" lang="ja-JP" altLang="en-US" sz="1400" dirty="0" smtClean="0">
                <a:solidFill>
                  <a:srgbClr val="0000FF"/>
                </a:solidFill>
                <a:latin typeface="Meiryo UI" panose="020B0604030504040204" pitchFamily="50" charset="-128"/>
                <a:ea typeface="Meiryo UI" panose="020B0604030504040204" pitchFamily="50" charset="-128"/>
              </a:rPr>
              <a:t>枚、様子がわかる写真を御提供ください。</a:t>
            </a:r>
            <a:endParaRPr kumimoji="1" lang="en-US" altLang="ja-JP" sz="1400" dirty="0" smtClean="0">
              <a:solidFill>
                <a:srgbClr val="0000FF"/>
              </a:solidFill>
              <a:latin typeface="Meiryo UI" panose="020B0604030504040204" pitchFamily="50" charset="-128"/>
              <a:ea typeface="Meiryo UI" panose="020B0604030504040204" pitchFamily="50" charset="-128"/>
            </a:endParaRPr>
          </a:p>
          <a:p>
            <a:r>
              <a:rPr kumimoji="1" lang="ja-JP" altLang="en-US" sz="1400" dirty="0">
                <a:solidFill>
                  <a:srgbClr val="0000FF"/>
                </a:solidFill>
                <a:latin typeface="Meiryo UI" panose="020B0604030504040204" pitchFamily="50" charset="-128"/>
                <a:ea typeface="Meiryo UI" panose="020B0604030504040204" pitchFamily="50" charset="-128"/>
              </a:rPr>
              <a:t>写真</a:t>
            </a:r>
            <a:r>
              <a:rPr kumimoji="1" lang="ja-JP" altLang="en-US" sz="1400" dirty="0" smtClean="0">
                <a:solidFill>
                  <a:srgbClr val="0000FF"/>
                </a:solidFill>
                <a:latin typeface="Meiryo UI" panose="020B0604030504040204" pitchFamily="50" charset="-128"/>
                <a:ea typeface="Meiryo UI" panose="020B0604030504040204" pitchFamily="50" charset="-128"/>
              </a:rPr>
              <a:t>の元データをお送りいただければ、当方で圧縮・レイアウトいたします。（できれば予備としてほかに数枚いただけますと、他事例との兼ね合いを見ながら、当方で選ぶことができますので、御検討いただければ幸いです。是非使ってほしい写真、等の御希望もいただければと思います。）</a:t>
            </a:r>
            <a:endParaRPr kumimoji="1" lang="en-US" altLang="ja-JP" sz="1400" dirty="0" smtClean="0">
              <a:solidFill>
                <a:srgbClr val="0000FF"/>
              </a:solidFill>
              <a:latin typeface="Meiryo UI" panose="020B0604030504040204" pitchFamily="50" charset="-128"/>
              <a:ea typeface="Meiryo UI" panose="020B0604030504040204" pitchFamily="50" charset="-128"/>
            </a:endParaRPr>
          </a:p>
          <a:p>
            <a:r>
              <a:rPr kumimoji="1" lang="ja-JP" altLang="en-US" sz="1400" dirty="0" smtClean="0">
                <a:solidFill>
                  <a:srgbClr val="0000FF"/>
                </a:solidFill>
                <a:latin typeface="Meiryo UI" panose="020B0604030504040204" pitchFamily="50" charset="-128"/>
                <a:ea typeface="Meiryo UI" panose="020B0604030504040204" pitchFamily="50" charset="-128"/>
              </a:rPr>
              <a:t>写っている生徒等の肖像権の確認等も併せてよろしくお願いいたします。</a:t>
            </a:r>
            <a:endParaRPr kumimoji="1" lang="ja-JP" altLang="en-US" sz="1400" dirty="0">
              <a:solidFill>
                <a:srgbClr val="0000FF"/>
              </a:solidFill>
              <a:latin typeface="Meiryo UI" panose="020B0604030504040204" pitchFamily="50" charset="-128"/>
              <a:ea typeface="Meiryo UI" panose="020B0604030504040204" pitchFamily="50" charset="-128"/>
            </a:endParaRPr>
          </a:p>
        </p:txBody>
      </p:sp>
      <p:sp>
        <p:nvSpPr>
          <p:cNvPr id="17" name="四角形吹き出し 16"/>
          <p:cNvSpPr/>
          <p:nvPr/>
        </p:nvSpPr>
        <p:spPr>
          <a:xfrm>
            <a:off x="456601" y="789122"/>
            <a:ext cx="5511491" cy="836478"/>
          </a:xfrm>
          <a:prstGeom prst="wedgeRectCallout">
            <a:avLst>
              <a:gd name="adj1" fmla="val -36534"/>
              <a:gd name="adj2" fmla="val -69051"/>
            </a:avLst>
          </a:prstGeom>
          <a:solidFill>
            <a:schemeClr val="bg1"/>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rgbClr val="FF0000"/>
                </a:solidFill>
                <a:latin typeface="Meiryo UI" panose="020B0604030504040204" pitchFamily="50" charset="-128"/>
                <a:ea typeface="Meiryo UI" panose="020B0604030504040204" pitchFamily="50" charset="-128"/>
              </a:rPr>
              <a:t>以下テーマから選択して記載ください。</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　・姉妹校提携による取組み</a:t>
            </a:r>
            <a:r>
              <a:rPr kumimoji="1" lang="ja-JP" altLang="en-US" sz="1400" dirty="0">
                <a:solidFill>
                  <a:srgbClr val="FF0000"/>
                </a:solidFill>
                <a:latin typeface="Meiryo UI" panose="020B0604030504040204" pitchFamily="50" charset="-128"/>
                <a:ea typeface="Meiryo UI" panose="020B0604030504040204" pitchFamily="50" charset="-128"/>
              </a:rPr>
              <a:t>　　</a:t>
            </a:r>
            <a:r>
              <a:rPr kumimoji="1" lang="ja-JP" altLang="en-US" sz="1400" dirty="0" smtClean="0">
                <a:solidFill>
                  <a:srgbClr val="FF0000"/>
                </a:solidFill>
                <a:latin typeface="Meiryo UI" panose="020B0604030504040204" pitchFamily="50" charset="-128"/>
                <a:ea typeface="Meiryo UI" panose="020B0604030504040204" pitchFamily="50" charset="-128"/>
              </a:rPr>
              <a:t>・海外の大学との連携による取組み</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　</a:t>
            </a:r>
            <a:r>
              <a:rPr kumimoji="1" lang="ja-JP" altLang="en-US" sz="1400" dirty="0" smtClean="0">
                <a:solidFill>
                  <a:srgbClr val="FF0000"/>
                </a:solidFill>
                <a:latin typeface="Meiryo UI" panose="020B0604030504040204" pitchFamily="50" charset="-128"/>
                <a:ea typeface="Meiryo UI" panose="020B0604030504040204" pitchFamily="50" charset="-128"/>
              </a:rPr>
              <a:t>・他機関との連携による取組み　　・その他（簡潔に御記載ください）</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771412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TotalTime>
  <Words>308</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MEXT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長濱　百華</cp:lastModifiedBy>
  <cp:revision>48</cp:revision>
  <cp:lastPrinted>2021-01-28T05:49:21Z</cp:lastPrinted>
  <dcterms:created xsi:type="dcterms:W3CDTF">2021-01-12T06:18:10Z</dcterms:created>
  <dcterms:modified xsi:type="dcterms:W3CDTF">2021-01-28T06:19:16Z</dcterms:modified>
</cp:coreProperties>
</file>