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502" r:id="rId2"/>
    <p:sldId id="503"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9933"/>
    <a:srgbClr val="FF7C80"/>
    <a:srgbClr val="FF99FF"/>
    <a:srgbClr val="006699"/>
    <a:srgbClr val="0066CC"/>
    <a:srgbClr val="00CC99"/>
    <a:srgbClr val="CCFFFF"/>
    <a:srgbClr val="CCFFCC"/>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75" autoAdjust="0"/>
    <p:restoredTop sz="85791" autoAdjust="0"/>
  </p:normalViewPr>
  <p:slideViewPr>
    <p:cSldViewPr>
      <p:cViewPr varScale="1">
        <p:scale>
          <a:sx n="78" d="100"/>
          <a:sy n="78" d="100"/>
        </p:scale>
        <p:origin x="3552" y="9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5F8790CD-9CE9-4BEA-A0E7-567BD6D6E43B}" type="datetimeFigureOut">
              <a:rPr kumimoji="1" lang="ja-JP" altLang="en-US" smtClean="0"/>
              <a:t>2020/8/6</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65B59C7D-0F83-4CE1-92E0-ECB5CE5BC5E0}" type="slidenum">
              <a:rPr kumimoji="1" lang="ja-JP" altLang="en-US" smtClean="0"/>
              <a:t>‹#›</a:t>
            </a:fld>
            <a:endParaRPr kumimoji="1" lang="ja-JP" altLang="en-US"/>
          </a:p>
        </p:txBody>
      </p:sp>
    </p:spTree>
    <p:extLst>
      <p:ext uri="{BB962C8B-B14F-4D97-AF65-F5344CB8AC3E}">
        <p14:creationId xmlns:p14="http://schemas.microsoft.com/office/powerpoint/2010/main" val="22407522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3FC000D8-D8D1-4BDE-8B82-06A1FFB95748}" type="datetimeFigureOut">
              <a:rPr kumimoji="1" lang="ja-JP" altLang="en-US" smtClean="0"/>
              <a:pPr/>
              <a:t>2020/8/6</a:t>
            </a:fld>
            <a:endParaRPr kumimoji="1" lang="ja-JP" altLang="en-US" dirty="0"/>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1B5FEE9-7C93-4865-8AC7-CD1DB7DD27FD}" type="slidenum">
              <a:rPr kumimoji="1" lang="ja-JP" altLang="en-US" smtClean="0"/>
              <a:pPr/>
              <a:t>‹#›</a:t>
            </a:fld>
            <a:endParaRPr kumimoji="1" lang="ja-JP" altLang="en-US" dirty="0"/>
          </a:p>
        </p:txBody>
      </p:sp>
    </p:spTree>
    <p:extLst>
      <p:ext uri="{BB962C8B-B14F-4D97-AF65-F5344CB8AC3E}">
        <p14:creationId xmlns:p14="http://schemas.microsoft.com/office/powerpoint/2010/main" val="2578847140"/>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98868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333799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285985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6" name="スライド番号プレースホルダー 5"/>
          <p:cNvSpPr>
            <a:spLocks noGrp="1"/>
          </p:cNvSpPr>
          <p:nvPr>
            <p:ph type="sldNum" sz="quarter" idx="12"/>
          </p:nvPr>
        </p:nvSpPr>
        <p:spPr>
          <a:xfrm>
            <a:off x="2636912" y="9378597"/>
            <a:ext cx="1600200" cy="527403"/>
          </a:xfrm>
        </p:spPr>
        <p:txBody>
          <a:bodyPr anchor="b"/>
          <a:lstStyle>
            <a:lvl1pPr algn="ctr">
              <a:defRPr sz="1400">
                <a:solidFill>
                  <a:schemeClr val="tx1"/>
                </a:solidFill>
              </a:defRPr>
            </a:lvl1pPr>
          </a:lstStyle>
          <a:p>
            <a:endParaRPr lang="ja-JP" altLang="en-US" dirty="0"/>
          </a:p>
        </p:txBody>
      </p:sp>
    </p:spTree>
    <p:extLst>
      <p:ext uri="{BB962C8B-B14F-4D97-AF65-F5344CB8AC3E}">
        <p14:creationId xmlns:p14="http://schemas.microsoft.com/office/powerpoint/2010/main" val="3865959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4"/>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562754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190508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2"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2"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3079700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29728677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a:xfrm>
            <a:off x="5257375" y="9633520"/>
            <a:ext cx="1600200" cy="272480"/>
          </a:xfrm>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91292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8"/>
            <a:ext cx="3833812"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4"/>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530964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F905C998-9BBB-4DEE-B1A0-7F3FC07E06DE}" type="slidenum">
              <a:rPr kumimoji="1" lang="ja-JP" altLang="en-US" smtClean="0"/>
              <a:pPr/>
              <a:t>‹#›</a:t>
            </a:fld>
            <a:endParaRPr kumimoji="1" lang="ja-JP" altLang="en-US" dirty="0"/>
          </a:p>
        </p:txBody>
      </p:sp>
    </p:spTree>
    <p:extLst>
      <p:ext uri="{BB962C8B-B14F-4D97-AF65-F5344CB8AC3E}">
        <p14:creationId xmlns:p14="http://schemas.microsoft.com/office/powerpoint/2010/main" val="1023404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dirty="0"/>
          </a:p>
        </p:txBody>
      </p:sp>
      <p:sp>
        <p:nvSpPr>
          <p:cNvPr id="5" name="フッター プレースホルダー 4"/>
          <p:cNvSpPr>
            <a:spLocks noGrp="1"/>
          </p:cNvSpPr>
          <p:nvPr>
            <p:ph type="ftr" sz="quarter" idx="3"/>
          </p:nvPr>
        </p:nvSpPr>
        <p:spPr>
          <a:xfrm>
            <a:off x="2343150" y="9181397"/>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257375" y="9378598"/>
            <a:ext cx="1600200" cy="527403"/>
          </a:xfrm>
          <a:prstGeom prst="rect">
            <a:avLst/>
          </a:prstGeom>
        </p:spPr>
        <p:txBody>
          <a:bodyPr vert="horz" lIns="91440" tIns="45720" rIns="91440" bIns="45720" rtlCol="0" anchor="ctr"/>
          <a:lstStyle>
            <a:lvl1pPr algn="r">
              <a:defRPr sz="1400">
                <a:solidFill>
                  <a:schemeClr val="tx1"/>
                </a:solidFill>
              </a:defRPr>
            </a:lvl1pPr>
          </a:lstStyle>
          <a:p>
            <a:fld id="{F905C998-9BBB-4DEE-B1A0-7F3FC07E06DE}" type="slidenum">
              <a:rPr lang="ja-JP" altLang="en-US" smtClean="0"/>
              <a:pPr/>
              <a:t>‹#›</a:t>
            </a:fld>
            <a:endParaRPr lang="ja-JP" altLang="en-US" dirty="0"/>
          </a:p>
        </p:txBody>
      </p:sp>
    </p:spTree>
    <p:extLst>
      <p:ext uri="{BB962C8B-B14F-4D97-AF65-F5344CB8AC3E}">
        <p14:creationId xmlns:p14="http://schemas.microsoft.com/office/powerpoint/2010/main" val="17073727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154724"/>
            <a:ext cx="6927025" cy="8107005"/>
          </a:xfrm>
          <a:prstGeom prst="rect">
            <a:avLst/>
          </a:prstGeom>
          <a:solidFill>
            <a:srgbClr val="EBFFF8"/>
          </a:solidFill>
          <a:ln>
            <a:noFill/>
          </a:ln>
        </p:spPr>
        <p:txBody>
          <a:bodyPr wrap="square" lIns="86999" tIns="108000" rIns="86999" bIns="43499">
            <a:noAutofit/>
          </a:bodyPr>
          <a:lstStyle/>
          <a:p>
            <a:pPr marL="0" marR="0" lvl="0" indent="0" algn="l" defTabSz="914400" rtl="0" eaLnBrk="1" fontAlgn="auto" latinLnBrk="0" hangingPunct="1">
              <a:lnSpc>
                <a:spcPts val="1800"/>
              </a:lnSpc>
              <a:spcBef>
                <a:spcPts val="600"/>
              </a:spcBef>
              <a:spcAft>
                <a:spcPts val="0"/>
              </a:spcAft>
              <a:buClrTx/>
              <a:buSzTx/>
              <a:buFontTx/>
              <a:buNone/>
              <a:tabLst/>
              <a:defRPr/>
            </a:pP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0" name="表 9">
            <a:extLst>
              <a:ext uri="{FF2B5EF4-FFF2-40B4-BE49-F238E27FC236}">
                <a16:creationId xmlns:a16="http://schemas.microsoft.com/office/drawing/2014/main" id="{DBB8A7D1-CA3E-4431-ABED-724E2873E596}"/>
              </a:ext>
            </a:extLst>
          </p:cNvPr>
          <p:cNvGraphicFramePr>
            <a:graphicFrameLocks noGrp="1"/>
          </p:cNvGraphicFramePr>
          <p:nvPr>
            <p:extLst>
              <p:ext uri="{D42A27DB-BD31-4B8C-83A1-F6EECF244321}">
                <p14:modId xmlns:p14="http://schemas.microsoft.com/office/powerpoint/2010/main" val="368637545"/>
              </p:ext>
            </p:extLst>
          </p:nvPr>
        </p:nvGraphicFramePr>
        <p:xfrm>
          <a:off x="229394" y="1568624"/>
          <a:ext cx="6322758" cy="1040731"/>
        </p:xfrm>
        <a:graphic>
          <a:graphicData uri="http://schemas.openxmlformats.org/drawingml/2006/table">
            <a:tbl>
              <a:tblPr/>
              <a:tblGrid>
                <a:gridCol w="3360772">
                  <a:extLst>
                    <a:ext uri="{9D8B030D-6E8A-4147-A177-3AD203B41FA5}">
                      <a16:colId xmlns:a16="http://schemas.microsoft.com/office/drawing/2014/main" val="1332711495"/>
                    </a:ext>
                  </a:extLst>
                </a:gridCol>
                <a:gridCol w="2961986">
                  <a:extLst>
                    <a:ext uri="{9D8B030D-6E8A-4147-A177-3AD203B41FA5}">
                      <a16:colId xmlns:a16="http://schemas.microsoft.com/office/drawing/2014/main" val="2601334681"/>
                    </a:ext>
                  </a:extLst>
                </a:gridCol>
              </a:tblGrid>
              <a:tr h="202091">
                <a:tc>
                  <a:txBody>
                    <a:bodyPr/>
                    <a:lstStyle/>
                    <a:p>
                      <a:pPr algn="ctr" fontAlgn="ct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　</a:t>
                      </a:r>
                      <a:r>
                        <a:rPr lang="ja-JP" altLang="en-US" sz="1100" b="1" i="0" u="none" strike="noStrike" dirty="0" smtClean="0">
                          <a:solidFill>
                            <a:schemeClr val="bg1"/>
                          </a:solidFill>
                          <a:effectLst/>
                          <a:latin typeface="メイリオ" panose="020B0604030504040204" pitchFamily="50" charset="-128"/>
                          <a:ea typeface="メイリオ" panose="020B0604030504040204" pitchFamily="50" charset="-128"/>
                        </a:rPr>
                        <a:t>休暇の取得日数</a:t>
                      </a:r>
                      <a:endParaRPr lang="ja-JP" altLang="en-US" sz="11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ED7D31"/>
                    </a:solidFill>
                  </a:tcPr>
                </a:tc>
                <a:tc>
                  <a:txBody>
                    <a:bodyPr/>
                    <a:lstStyle/>
                    <a:p>
                      <a:pPr algn="ctr" fontAlgn="ctr"/>
                      <a:r>
                        <a:rPr lang="ja-JP" altLang="en-US" sz="1200" b="1" i="0" u="none" strike="noStrike" dirty="0" smtClean="0">
                          <a:solidFill>
                            <a:srgbClr val="FFFFFF"/>
                          </a:solidFill>
                          <a:effectLst/>
                          <a:latin typeface="メイリオ" panose="020B0604030504040204" pitchFamily="50" charset="-128"/>
                          <a:ea typeface="メイリオ" panose="020B0604030504040204" pitchFamily="50" charset="-128"/>
                        </a:rPr>
                        <a:t>助成額</a:t>
                      </a:r>
                      <a:endParaRPr lang="ja-JP" altLang="en-US" sz="1200" b="1" i="0" u="none" strike="noStrike" dirty="0">
                        <a:solidFill>
                          <a:srgbClr val="FFFFFF"/>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ED7D31"/>
                    </a:solidFill>
                  </a:tcPr>
                </a:tc>
                <a:extLst>
                  <a:ext uri="{0D108BD9-81ED-4DB2-BD59-A6C34878D82A}">
                    <a16:rowId xmlns:a16="http://schemas.microsoft.com/office/drawing/2014/main" val="2997121949"/>
                  </a:ext>
                </a:extLst>
              </a:tr>
              <a:tr h="419320">
                <a:tc>
                  <a:txBody>
                    <a:bodyPr/>
                    <a:lstStyle/>
                    <a:p>
                      <a:pPr algn="ctr" fontAlgn="ct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合計５日以上</a:t>
                      </a:r>
                      <a:endParaRPr kumimoji="1" lang="en-US" altLang="ja-JP"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kumimoji="1" lang="ja-JP" altLang="en-US" sz="12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１０日未満</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6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２０</a:t>
                      </a:r>
                      <a:r>
                        <a:rPr kumimoji="1" lang="zh-TW" altLang="en-US" sz="16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zh-TW" sz="1600" b="1" i="0" u="sng"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CC"/>
                    </a:solidFill>
                  </a:tcPr>
                </a:tc>
                <a:extLst>
                  <a:ext uri="{0D108BD9-81ED-4DB2-BD59-A6C34878D82A}">
                    <a16:rowId xmlns:a16="http://schemas.microsoft.com/office/drawing/2014/main" val="2858020226"/>
                  </a:ext>
                </a:extLst>
              </a:tr>
              <a:tr h="419320">
                <a:tc>
                  <a:txBody>
                    <a:bodyPr/>
                    <a:lstStyle/>
                    <a:p>
                      <a:pPr algn="ctr" fontAlgn="ct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合計１０日以上</a:t>
                      </a:r>
                      <a:endParaRPr lang="ja-JP" altLang="en-US" sz="1200" b="1"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a:txBody>
                    <a:bodyPr/>
                    <a:lstStyle/>
                    <a:p>
                      <a:pPr algn="ctr" fontAlgn="ctr"/>
                      <a:r>
                        <a:rPr lang="ja-JP" altLang="en-US" sz="16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３５</a:t>
                      </a:r>
                      <a:r>
                        <a:rPr lang="zh-TW" altLang="en-US" sz="16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1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CC"/>
                    </a:solidFill>
                  </a:tcPr>
                </a:tc>
                <a:extLst>
                  <a:ext uri="{0D108BD9-81ED-4DB2-BD59-A6C34878D82A}">
                    <a16:rowId xmlns:a16="http://schemas.microsoft.com/office/drawing/2014/main" val="788611127"/>
                  </a:ext>
                </a:extLst>
              </a:tr>
            </a:tbl>
          </a:graphicData>
        </a:graphic>
      </p:graphicFrame>
      <p:sp>
        <p:nvSpPr>
          <p:cNvPr id="12" name="正方形/長方形 11"/>
          <p:cNvSpPr/>
          <p:nvPr/>
        </p:nvSpPr>
        <p:spPr>
          <a:xfrm>
            <a:off x="143234" y="3014008"/>
            <a:ext cx="6408917" cy="1785104"/>
          </a:xfrm>
          <a:prstGeom prst="rect">
            <a:avLst/>
          </a:prstGeom>
        </p:spPr>
        <p:txBody>
          <a:bodyPr wrap="square">
            <a:spAutoFit/>
          </a:bodyPr>
          <a:lstStyle/>
          <a:p>
            <a:pPr marL="179388" lvl="0" indent="-179388">
              <a:lnSpc>
                <a:spcPts val="1800"/>
              </a:lnSpc>
              <a:spcBef>
                <a:spcPts val="600"/>
              </a:spcBef>
              <a:defRPr/>
            </a:pPr>
            <a:r>
              <a:rPr lang="ja-JP" altLang="en-US" sz="13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　</a:t>
            </a:r>
            <a:r>
              <a:rPr lang="ja-JP" altLang="ja-JP" sz="1300" dirty="0">
                <a:latin typeface="メイリオ" panose="020B0604030504040204" pitchFamily="50" charset="-128"/>
                <a:ea typeface="メイリオ" panose="020B0604030504040204" pitchFamily="50" charset="-128"/>
                <a:cs typeface="Times New Roman" panose="02020603050405020304" pitchFamily="18" charset="0"/>
              </a:rPr>
              <a:t>新型コロナウイルス感染症への</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対応として</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利用できる</a:t>
            </a:r>
            <a:r>
              <a:rPr lang="ja-JP" altLang="ja-JP" sz="1300" b="1" dirty="0" smtClean="0">
                <a:latin typeface="メイリオ" panose="020B0604030504040204" pitchFamily="50" charset="-128"/>
                <a:ea typeface="メイリオ" panose="020B0604030504040204" pitchFamily="50" charset="-128"/>
                <a:cs typeface="Times New Roman" panose="02020603050405020304" pitchFamily="18" charset="0"/>
              </a:rPr>
              <a:t>介護</a:t>
            </a:r>
            <a:r>
              <a:rPr lang="ja-JP" altLang="ja-JP" sz="1300" b="1" dirty="0">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1300" b="1" dirty="0" smtClean="0">
                <a:latin typeface="メイリオ" panose="020B0604030504040204" pitchFamily="50" charset="-128"/>
                <a:ea typeface="メイリオ" panose="020B0604030504040204" pitchFamily="50" charset="-128"/>
                <a:cs typeface="Times New Roman" panose="02020603050405020304" pitchFamily="18" charset="0"/>
              </a:rPr>
              <a:t>ための有給</a:t>
            </a:r>
            <a:r>
              <a:rPr lang="ja-JP" altLang="ja-JP" sz="1300" b="1" dirty="0">
                <a:latin typeface="メイリオ" panose="020B0604030504040204" pitchFamily="50" charset="-128"/>
                <a:ea typeface="メイリオ" panose="020B0604030504040204" pitchFamily="50" charset="-128"/>
                <a:cs typeface="Times New Roman" panose="02020603050405020304" pitchFamily="18" charset="0"/>
              </a:rPr>
              <a:t>の</a:t>
            </a:r>
            <a:r>
              <a:rPr lang="ja-JP" altLang="ja-JP" sz="1300" b="1" dirty="0" smtClean="0">
                <a:latin typeface="メイリオ" panose="020B0604030504040204" pitchFamily="50" charset="-128"/>
                <a:ea typeface="メイリオ" panose="020B0604030504040204" pitchFamily="50" charset="-128"/>
                <a:cs typeface="Times New Roman" panose="02020603050405020304" pitchFamily="18" charset="0"/>
              </a:rPr>
              <a:t>休暇</a:t>
            </a:r>
            <a:r>
              <a:rPr lang="ja-JP" altLang="en-US" sz="1300" b="1" dirty="0" smtClean="0">
                <a:latin typeface="メイリオ" panose="020B0604030504040204" pitchFamily="50" charset="-128"/>
                <a:ea typeface="メイリオ" panose="020B0604030504040204" pitchFamily="50" charset="-128"/>
                <a:cs typeface="Times New Roman" panose="02020603050405020304" pitchFamily="18" charset="0"/>
              </a:rPr>
              <a:t>制度</a:t>
            </a:r>
            <a:r>
              <a:rPr lang="ja-JP" altLang="en-US" sz="1000" b="1"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を</a:t>
            </a:r>
            <a:r>
              <a:rPr lang="ja-JP" altLang="ja-JP" sz="1300" dirty="0">
                <a:latin typeface="メイリオ" panose="020B0604030504040204" pitchFamily="50" charset="-128"/>
                <a:ea typeface="メイリオ" panose="020B0604030504040204" pitchFamily="50" charset="-128"/>
                <a:cs typeface="Times New Roman" panose="02020603050405020304" pitchFamily="18" charset="0"/>
              </a:rPr>
              <a:t>設け、</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当該制度を含めて</a:t>
            </a:r>
            <a:r>
              <a:rPr lang="ja-JP" altLang="ja-JP" sz="1300" dirty="0">
                <a:latin typeface="メイリオ" panose="020B0604030504040204" pitchFamily="50" charset="-128"/>
                <a:ea typeface="メイリオ" panose="020B0604030504040204" pitchFamily="50" charset="-128"/>
                <a:cs typeface="Times New Roman" panose="02020603050405020304" pitchFamily="18" charset="0"/>
              </a:rPr>
              <a:t>仕事と介護の両立支援制度の内容を</a:t>
            </a:r>
            <a:r>
              <a:rPr lang="ja-JP" altLang="ja-JP" sz="1300" b="1" dirty="0">
                <a:latin typeface="メイリオ" panose="020B0604030504040204" pitchFamily="50" charset="-128"/>
                <a:ea typeface="メイリオ" panose="020B0604030504040204" pitchFamily="50" charset="-128"/>
                <a:cs typeface="Times New Roman" panose="02020603050405020304" pitchFamily="18" charset="0"/>
              </a:rPr>
              <a:t>社内に周知</a:t>
            </a:r>
            <a:r>
              <a:rPr lang="ja-JP" altLang="ja-JP" sz="1300" dirty="0">
                <a:latin typeface="メイリオ" panose="020B0604030504040204" pitchFamily="50" charset="-128"/>
                <a:ea typeface="メイリオ" panose="020B0604030504040204" pitchFamily="50" charset="-128"/>
                <a:cs typeface="Times New Roman" panose="02020603050405020304" pitchFamily="18" charset="0"/>
              </a:rPr>
              <a:t>すること</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a:t>
            </a:r>
            <a:endParaRPr lang="en-US" altLang="ja-JP" sz="1300" dirty="0" smtClean="0">
              <a:latin typeface="メイリオ" panose="020B0604030504040204" pitchFamily="50" charset="-128"/>
              <a:ea typeface="メイリオ" panose="020B0604030504040204" pitchFamily="50" charset="-128"/>
              <a:cs typeface="Times New Roman" panose="02020603050405020304" pitchFamily="18" charset="0"/>
            </a:endParaRPr>
          </a:p>
          <a:p>
            <a:pPr marL="179388" lvl="0" indent="-179388">
              <a:lnSpc>
                <a:spcPts val="1800"/>
              </a:lnSpc>
              <a:defRPr/>
            </a:pPr>
            <a:r>
              <a:rPr lang="ja-JP" altLang="en-US" sz="1100" b="1"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b="1"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所定労働日の</a:t>
            </a:r>
            <a:r>
              <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rPr>
              <a:t>20</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日以上取得できる制度</a:t>
            </a:r>
            <a:endPar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endParaRPr>
          </a:p>
          <a:p>
            <a:pPr marL="179388" indent="-179388">
              <a:lnSpc>
                <a:spcPts val="1800"/>
              </a:lnSpc>
              <a:defRPr/>
            </a:pPr>
            <a:r>
              <a:rPr lang="ja-JP" altLang="en-US" sz="1100" b="1" dirty="0" smtClean="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1100" b="1"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u="sng" dirty="0" smtClean="0">
                <a:latin typeface="メイリオ" panose="020B0604030504040204" pitchFamily="50" charset="-128"/>
                <a:ea typeface="メイリオ" panose="020B0604030504040204" pitchFamily="50" charset="-128"/>
                <a:cs typeface="Times New Roman" panose="02020603050405020304" pitchFamily="18" charset="0"/>
              </a:rPr>
              <a:t>法定</a:t>
            </a:r>
            <a:r>
              <a:rPr lang="ja-JP" altLang="en-US" sz="1100" u="sng" dirty="0">
                <a:latin typeface="メイリオ" panose="020B0604030504040204" pitchFamily="50" charset="-128"/>
                <a:ea typeface="メイリオ" panose="020B0604030504040204" pitchFamily="50" charset="-128"/>
                <a:cs typeface="Times New Roman" panose="02020603050405020304" pitchFamily="18" charset="0"/>
              </a:rPr>
              <a:t>の介護休業、介護休暇、年次有給休暇とは別の休暇制度</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であることが必要です。</a:t>
            </a:r>
            <a:endParaRPr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a:p>
            <a:pPr marL="179388" lvl="0" indent="-179388">
              <a:lnSpc>
                <a:spcPts val="1800"/>
              </a:lnSpc>
              <a:spcBef>
                <a:spcPts val="600"/>
              </a:spcBef>
              <a:defRPr/>
            </a:pP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　</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新型</a:t>
            </a:r>
            <a:r>
              <a:rPr lang="ja-JP" altLang="ja-JP" sz="1300" dirty="0">
                <a:latin typeface="メイリオ" panose="020B0604030504040204" pitchFamily="50" charset="-128"/>
                <a:ea typeface="メイリオ" panose="020B0604030504040204" pitchFamily="50" charset="-128"/>
                <a:cs typeface="Times New Roman" panose="02020603050405020304" pitchFamily="18" charset="0"/>
              </a:rPr>
              <a:t>コロナウイルス感染症の影響に</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より</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対象</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家族</a:t>
            </a:r>
            <a:r>
              <a:rPr lang="ja-JP" altLang="ja-JP" sz="1300" dirty="0">
                <a:latin typeface="メイリオ" panose="020B0604030504040204" pitchFamily="50" charset="-128"/>
                <a:ea typeface="メイリオ" panose="020B0604030504040204" pitchFamily="50" charset="-128"/>
                <a:cs typeface="Times New Roman" panose="02020603050405020304" pitchFamily="18" charset="0"/>
              </a:rPr>
              <a:t>の介護のために仕事を休まざるを得ない労働者</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が</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①</a:t>
            </a:r>
            <a:r>
              <a:rPr lang="ja-JP" altLang="ja-JP" sz="1300" dirty="0">
                <a:latin typeface="メイリオ" panose="020B0604030504040204" pitchFamily="50" charset="-128"/>
                <a:ea typeface="メイリオ" panose="020B0604030504040204" pitchFamily="50" charset="-128"/>
                <a:cs typeface="Times New Roman" panose="02020603050405020304" pitchFamily="18" charset="0"/>
              </a:rPr>
              <a:t>の休暇</a:t>
            </a:r>
            <a:r>
              <a:rPr lang="ja-JP" altLang="ja-JP" sz="1300" dirty="0" smtClean="0">
                <a:latin typeface="メイリオ" panose="020B0604030504040204" pitchFamily="50" charset="-128"/>
                <a:ea typeface="メイリオ" panose="020B0604030504040204" pitchFamily="50" charset="-128"/>
                <a:cs typeface="Times New Roman" panose="02020603050405020304" pitchFamily="18" charset="0"/>
              </a:rPr>
              <a:t>を</a:t>
            </a:r>
            <a:r>
              <a:rPr lang="ja-JP" altLang="en-US" sz="1300" b="1" dirty="0" smtClean="0">
                <a:latin typeface="メイリオ" panose="020B0604030504040204" pitchFamily="50" charset="-128"/>
                <a:ea typeface="メイリオ" panose="020B0604030504040204" pitchFamily="50" charset="-128"/>
                <a:cs typeface="Times New Roman" panose="02020603050405020304" pitchFamily="18" charset="0"/>
              </a:rPr>
              <a:t>合計５</a:t>
            </a:r>
            <a:r>
              <a:rPr lang="ja-JP" altLang="ja-JP" sz="1300" b="1" dirty="0" smtClean="0">
                <a:latin typeface="メイリオ" panose="020B0604030504040204" pitchFamily="50" charset="-128"/>
                <a:ea typeface="メイリオ" panose="020B0604030504040204" pitchFamily="50" charset="-128"/>
                <a:cs typeface="Times New Roman" panose="02020603050405020304" pitchFamily="18" charset="0"/>
              </a:rPr>
              <a:t>日以上</a:t>
            </a:r>
            <a:r>
              <a:rPr lang="ja-JP" altLang="en-US" sz="1300" b="1" dirty="0" smtClean="0">
                <a:latin typeface="メイリオ" panose="020B0604030504040204" pitchFamily="50" charset="-128"/>
                <a:ea typeface="メイリオ" panose="020B0604030504040204" pitchFamily="50" charset="-128"/>
                <a:cs typeface="Times New Roman" panose="02020603050405020304" pitchFamily="18" charset="0"/>
              </a:rPr>
              <a:t>取得</a:t>
            </a:r>
            <a:r>
              <a:rPr lang="ja-JP" altLang="en-US" sz="1000" b="1"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10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0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すること</a:t>
            </a:r>
            <a:r>
              <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143234" y="4738658"/>
            <a:ext cx="6829955" cy="669414"/>
          </a:xfrm>
          <a:prstGeom prst="rect">
            <a:avLst/>
          </a:prstGeom>
          <a:noFill/>
          <a:ln>
            <a:noFill/>
            <a:prstDash val="dash"/>
          </a:ln>
        </p:spPr>
        <p:txBody>
          <a:bodyPr wrap="square" rtlCol="0">
            <a:spAutoFit/>
          </a:bodyPr>
          <a:lstStyle/>
          <a:p>
            <a:pPr lvl="0">
              <a:lnSpc>
                <a:spcPts val="1500"/>
              </a:lnSpc>
              <a:defRPr/>
            </a:pPr>
            <a:r>
              <a:rPr lang="en-US" altLang="ja-JP" sz="1100" b="1"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対象となる休暇の取得期間は、令和</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２年４月１日から令和３年３月</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３１日までです。</a:t>
            </a:r>
            <a:endPar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endParaRPr>
          </a:p>
          <a:p>
            <a:pPr marL="185738" lvl="0" indent="-185738">
              <a:lnSpc>
                <a:spcPts val="1500"/>
              </a:lnSpc>
              <a:defRPr/>
            </a:pPr>
            <a:r>
              <a:rPr lang="en-US" altLang="ja-JP" sz="1100" b="1"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過去に年次有給休暇や欠勤により休んだ日について、事後的に①の休暇を取得したこととして振り替えた場合も対象となります。（振り替える際には労働者本人に説明し、同意が得ることが必要です。）</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12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14" name="テキスト ボックス 13"/>
          <p:cNvSpPr txBox="1"/>
          <p:nvPr/>
        </p:nvSpPr>
        <p:spPr>
          <a:xfrm>
            <a:off x="229393" y="8516404"/>
            <a:ext cx="6491757" cy="746358"/>
          </a:xfrm>
          <a:prstGeom prst="rect">
            <a:avLst/>
          </a:prstGeom>
          <a:noFill/>
          <a:ln>
            <a:noFill/>
            <a:prstDash val="dash"/>
          </a:ln>
        </p:spPr>
        <p:txBody>
          <a:bodyPr vert="horz" wrap="square" rtlCol="0" anchor="ctr" anchorCtr="0">
            <a:spAutoFit/>
          </a:bodyPr>
          <a:lstStyle/>
          <a:p>
            <a:pPr lvl="0">
              <a:lnSpc>
                <a:spcPts val="1700"/>
              </a:lnSpc>
              <a:defRPr/>
            </a:pPr>
            <a:r>
              <a:rPr kumimoji="1" lang="ja-JP" altLang="en-US" sz="1200" b="1" i="0" u="none" strike="noStrike" kern="1200" cap="none" spc="0" normalizeH="0" baseline="0" noProof="0" dirty="0" smtClean="0">
                <a:ln>
                  <a:noFill/>
                </a:ln>
                <a:solidFill>
                  <a:schemeClr val="accent1">
                    <a:lumMod val="75000"/>
                  </a:scheme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対象となる介護のための有給の休暇制度について就業規則等に規定し、さらに、対象労働者にかかる「介護支援プラン」を策定した場合は、通常の介護離職防止支援コースも併給できます。</a:t>
            </a:r>
            <a:endParaRPr lang="en-US" altLang="ja-JP" sz="12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35373" y="305207"/>
            <a:ext cx="6822627" cy="707886"/>
          </a:xfrm>
          <a:prstGeom prst="rect">
            <a:avLst/>
          </a:prstGeom>
          <a:solidFill>
            <a:srgbClr val="00CC99"/>
          </a:solidFill>
          <a:ln>
            <a:solidFill>
              <a:srgbClr val="00B050"/>
            </a:solidFill>
          </a:ln>
        </p:spPr>
        <p:txBody>
          <a:bodyPr wrap="square" rtlCol="0">
            <a:spAutoFit/>
          </a:bodyPr>
          <a:lstStyle/>
          <a:p>
            <a:pPr algn="ctr">
              <a:defRPr/>
            </a:pPr>
            <a:r>
              <a:rPr kumimoji="1" lang="ja-JP" altLang="en-US" sz="20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両立支援等助成金　</a:t>
            </a:r>
            <a:r>
              <a:rPr lang="ja-JP" altLang="en-US" sz="2000" b="1" dirty="0" smtClean="0">
                <a:solidFill>
                  <a:prstClr val="white"/>
                </a:solidFill>
                <a:latin typeface="メイリオ" panose="020B0604030504040204" pitchFamily="50" charset="-128"/>
                <a:ea typeface="メイリオ" panose="020B0604030504040204" pitchFamily="50" charset="-128"/>
              </a:rPr>
              <a:t>介護</a:t>
            </a:r>
            <a:r>
              <a:rPr lang="ja-JP" altLang="en-US" sz="2000" b="1" dirty="0">
                <a:solidFill>
                  <a:prstClr val="white"/>
                </a:solidFill>
                <a:latin typeface="メイリオ" panose="020B0604030504040204" pitchFamily="50" charset="-128"/>
                <a:ea typeface="メイリオ" panose="020B0604030504040204" pitchFamily="50" charset="-128"/>
              </a:rPr>
              <a:t>離職防止支援</a:t>
            </a:r>
            <a:r>
              <a:rPr lang="ja-JP" altLang="en-US" sz="2000" b="1" dirty="0" smtClean="0">
                <a:solidFill>
                  <a:prstClr val="white"/>
                </a:solidFill>
                <a:latin typeface="メイリオ" panose="020B0604030504040204" pitchFamily="50" charset="-128"/>
                <a:ea typeface="メイリオ" panose="020B0604030504040204" pitchFamily="50" charset="-128"/>
              </a:rPr>
              <a:t>コース </a:t>
            </a:r>
            <a:endParaRPr lang="en-US" altLang="ja-JP" sz="2000" b="1" dirty="0" smtClean="0">
              <a:solidFill>
                <a:prstClr val="white"/>
              </a:solidFill>
              <a:latin typeface="メイリオ" panose="020B0604030504040204" pitchFamily="50" charset="-128"/>
              <a:ea typeface="メイリオ" panose="020B0604030504040204" pitchFamily="50" charset="-128"/>
            </a:endParaRPr>
          </a:p>
          <a:p>
            <a:pPr algn="ctr">
              <a:defRPr/>
            </a:pPr>
            <a:r>
              <a:rPr lang="ja-JP" altLang="en-US" sz="2000" b="1" dirty="0" smtClean="0">
                <a:solidFill>
                  <a:prstClr val="white"/>
                </a:solidFill>
                <a:latin typeface="メイリオ" panose="020B0604030504040204" pitchFamily="50" charset="-128"/>
                <a:ea typeface="メイリオ" panose="020B0604030504040204" pitchFamily="50" charset="-128"/>
              </a:rPr>
              <a:t>「新型コロナウイルス感染症対応特例」のご案内</a:t>
            </a:r>
            <a:endParaRPr kumimoji="1" lang="ja-JP" altLang="en-US" sz="20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22" name="タイトル 1"/>
          <p:cNvSpPr txBox="1">
            <a:spLocks/>
          </p:cNvSpPr>
          <p:nvPr/>
        </p:nvSpPr>
        <p:spPr>
          <a:xfrm>
            <a:off x="90028" y="-19443"/>
            <a:ext cx="1511623" cy="371475"/>
          </a:xfrm>
          <a:prstGeom prst="rect">
            <a:avLst/>
          </a:prstGeom>
        </p:spPr>
        <p:txBody>
          <a:bodyPr vert="horz" lIns="91054" tIns="45527" rIns="91054" bIns="45527" rtlCol="0" anchor="ctr">
            <a:normAutofit/>
          </a:bodyPr>
          <a:lstStyle>
            <a:lvl1pPr algn="ctr" defTabSz="910552" rtl="0" eaLnBrk="1" latinLnBrk="0" hangingPunct="1">
              <a:spcBef>
                <a:spcPct val="0"/>
              </a:spcBef>
              <a:buNone/>
              <a:defRPr kumimoji="1" sz="4400" kern="1200">
                <a:solidFill>
                  <a:schemeClr val="tx1"/>
                </a:solidFill>
                <a:latin typeface="+mj-lt"/>
                <a:ea typeface="+mj-ea"/>
                <a:cs typeface="+mj-cs"/>
              </a:defRPr>
            </a:lvl1pPr>
          </a:lstStyle>
          <a:p>
            <a:pPr algn="l">
              <a:lnSpc>
                <a:spcPts val="2000"/>
              </a:lnSpc>
            </a:pPr>
            <a:r>
              <a:rPr lang="ja-JP" altLang="en-US" sz="1200" dirty="0">
                <a:latin typeface="メイリオ" pitchFamily="50" charset="-128"/>
                <a:ea typeface="メイリオ" pitchFamily="50" charset="-128"/>
                <a:cs typeface="メイリオ" pitchFamily="50" charset="-128"/>
              </a:rPr>
              <a:t>事業主の皆さまへ</a:t>
            </a:r>
          </a:p>
        </p:txBody>
      </p:sp>
      <p:sp>
        <p:nvSpPr>
          <p:cNvPr id="4" name="右矢印 3"/>
          <p:cNvSpPr/>
          <p:nvPr/>
        </p:nvSpPr>
        <p:spPr>
          <a:xfrm>
            <a:off x="5137268" y="8988087"/>
            <a:ext cx="1720732" cy="318769"/>
          </a:xfrm>
          <a:prstGeom prst="rightArrow">
            <a:avLst/>
          </a:prstGeom>
          <a:solidFill>
            <a:srgbClr val="00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詳細は裏面を参照</a:t>
            </a:r>
            <a:endParaRPr kumimoji="1" lang="ja-JP" altLang="en-US" sz="1400" dirty="0"/>
          </a:p>
        </p:txBody>
      </p:sp>
      <p:sp>
        <p:nvSpPr>
          <p:cNvPr id="23" name="角丸四角形 22"/>
          <p:cNvSpPr/>
          <p:nvPr/>
        </p:nvSpPr>
        <p:spPr>
          <a:xfrm>
            <a:off x="414457" y="2720752"/>
            <a:ext cx="1650802" cy="292043"/>
          </a:xfrm>
          <a:prstGeom prst="roundRect">
            <a:avLst/>
          </a:prstGeom>
          <a:solidFill>
            <a:srgbClr val="FF9933"/>
          </a:solid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lIns="0" tIns="3600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eiryo UI" panose="020B0604030504040204" pitchFamily="50" charset="-128"/>
              </a:rPr>
              <a:t>支給要件</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5" name="角丸四角形 24"/>
          <p:cNvSpPr/>
          <p:nvPr/>
        </p:nvSpPr>
        <p:spPr>
          <a:xfrm>
            <a:off x="-251448" y="7340766"/>
            <a:ext cx="1853099" cy="301750"/>
          </a:xfrm>
          <a:prstGeom prst="roundRect">
            <a:avLst/>
          </a:prstGeom>
          <a:noFill/>
          <a:ln w="19050">
            <a:noFill/>
          </a:ln>
        </p:spPr>
        <p:style>
          <a:lnRef idx="2">
            <a:schemeClr val="accent6"/>
          </a:lnRef>
          <a:fillRef idx="1">
            <a:schemeClr val="lt1"/>
          </a:fillRef>
          <a:effectRef idx="0">
            <a:schemeClr val="accent6"/>
          </a:effectRef>
          <a:fontRef idx="minor">
            <a:schemeClr val="dk1"/>
          </a:fontRef>
        </p:style>
        <p:txBody>
          <a:bodyPr lIns="0" tIns="36000" rIns="0" bIns="0" rtlCol="0" anchor="ctr"/>
          <a:lstStyle/>
          <a:p>
            <a:pPr lvl="0" algn="ctr">
              <a:defRPr/>
            </a:pPr>
            <a:r>
              <a:rPr lang="ja-JP" altLang="en-US" sz="14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○申請</a:t>
            </a: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期限○</a:t>
            </a:r>
            <a:endPar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8" name="テキスト ボックス 27"/>
          <p:cNvSpPr txBox="1"/>
          <p:nvPr/>
        </p:nvSpPr>
        <p:spPr>
          <a:xfrm>
            <a:off x="-28441" y="7645212"/>
            <a:ext cx="7330959" cy="477054"/>
          </a:xfrm>
          <a:prstGeom prst="rect">
            <a:avLst/>
          </a:prstGeom>
          <a:noFill/>
          <a:ln>
            <a:noFill/>
            <a:prstDash val="dash"/>
          </a:ln>
        </p:spPr>
        <p:txBody>
          <a:bodyPr wrap="square" rtlCol="0">
            <a:spAutoFit/>
          </a:bodyPr>
          <a:lstStyle/>
          <a:p>
            <a:pPr lvl="0">
              <a:lnSpc>
                <a:spcPts val="1500"/>
              </a:lnSpc>
              <a:defRPr/>
            </a:pP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1100" b="1" dirty="0" smtClean="0">
                <a:latin typeface="メイリオ" panose="020B0604030504040204" pitchFamily="50" charset="-128"/>
                <a:ea typeface="メイリオ" panose="020B0604030504040204" pitchFamily="50" charset="-128"/>
                <a:cs typeface="Times New Roman" panose="02020603050405020304" pitchFamily="18" charset="0"/>
              </a:rPr>
              <a:t>支給要件を満たした翌日から起算して２か月以内</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＊令和２年６月１５日より受付開始</a:t>
            </a:r>
            <a:endParaRPr lang="en-US" altLang="ja-JP" sz="1100" dirty="0" smtClean="0">
              <a:latin typeface="メイリオ" panose="020B0604030504040204" pitchFamily="50" charset="-128"/>
              <a:ea typeface="メイリオ" panose="020B0604030504040204" pitchFamily="50" charset="-128"/>
              <a:cs typeface="Times New Roman" panose="02020603050405020304" pitchFamily="18" charset="0"/>
            </a:endParaRPr>
          </a:p>
          <a:p>
            <a:pPr lvl="0">
              <a:lnSpc>
                <a:spcPts val="1500"/>
              </a:lnSpc>
              <a:defRPr/>
            </a:pPr>
            <a:r>
              <a:rPr lang="ja-JP" altLang="en-US" sz="1100" dirty="0" smtClean="0">
                <a:latin typeface="メイリオ" panose="020B0604030504040204" pitchFamily="50" charset="-128"/>
                <a:ea typeface="メイリオ" panose="020B0604030504040204" pitchFamily="50" charset="-128"/>
              </a:rPr>
              <a:t>　　なお</a:t>
            </a:r>
            <a:r>
              <a:rPr lang="ja-JP" altLang="en-US" sz="1100" dirty="0">
                <a:latin typeface="メイリオ" panose="020B0604030504040204" pitchFamily="50" charset="-128"/>
                <a:ea typeface="メイリオ" panose="020B0604030504040204" pitchFamily="50" charset="-128"/>
              </a:rPr>
              <a:t>、</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令和</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２年６月</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１５日より前に支給要件を満たしていた場合は、</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８月</a:t>
            </a:r>
            <a:r>
              <a:rPr kumimoji="1" lang="en-US" altLang="ja-JP"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1</a:t>
            </a:r>
            <a:r>
              <a:rPr kumimoji="1" lang="ja-JP" altLang="en-US" sz="11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５日が申請期限となります。　</a:t>
            </a:r>
            <a:r>
              <a:rPr kumimoji="1" lang="ja-JP" altLang="en-US" sz="9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　　　　　　　　　　　　　　　</a:t>
            </a:r>
            <a:endParaRPr kumimoji="1" lang="ja-JP" altLang="en-US" sz="12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31" name="角丸四角形 30"/>
          <p:cNvSpPr/>
          <p:nvPr/>
        </p:nvSpPr>
        <p:spPr>
          <a:xfrm>
            <a:off x="-251448" y="8020113"/>
            <a:ext cx="1650802" cy="301750"/>
          </a:xfrm>
          <a:prstGeom prst="roundRect">
            <a:avLst/>
          </a:prstGeom>
          <a:noFill/>
          <a:ln w="19050">
            <a:noFill/>
          </a:ln>
        </p:spPr>
        <p:style>
          <a:lnRef idx="2">
            <a:schemeClr val="accent6"/>
          </a:lnRef>
          <a:fillRef idx="1">
            <a:schemeClr val="lt1"/>
          </a:fillRef>
          <a:effectRef idx="0">
            <a:schemeClr val="accent6"/>
          </a:effectRef>
          <a:fontRef idx="minor">
            <a:schemeClr val="dk1"/>
          </a:fontRef>
        </p:style>
        <p:txBody>
          <a:bodyPr lIns="0" tIns="3600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rPr>
              <a:t>○申請先○</a:t>
            </a:r>
            <a:endPar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2" name="テキスト ボックス 31"/>
          <p:cNvSpPr txBox="1"/>
          <p:nvPr/>
        </p:nvSpPr>
        <p:spPr>
          <a:xfrm>
            <a:off x="90028" y="8251888"/>
            <a:ext cx="3183744" cy="284693"/>
          </a:xfrm>
          <a:prstGeom prst="rect">
            <a:avLst/>
          </a:prstGeom>
          <a:noFill/>
          <a:ln>
            <a:noFill/>
            <a:prstDash val="dash"/>
          </a:ln>
        </p:spPr>
        <p:txBody>
          <a:bodyPr wrap="square" rtlCol="0">
            <a:spAutoFit/>
          </a:bodyPr>
          <a:lstStyle/>
          <a:p>
            <a:pPr lvl="0">
              <a:lnSpc>
                <a:spcPts val="1500"/>
              </a:lnSpc>
              <a:defRPr/>
            </a:pP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・各都道府県労働局雇用環境・均等部（室）</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12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2" name="正方形/長方形 1"/>
          <p:cNvSpPr/>
          <p:nvPr/>
        </p:nvSpPr>
        <p:spPr>
          <a:xfrm>
            <a:off x="-3627784" y="4050844"/>
            <a:ext cx="1944216" cy="6009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207872" y="9530994"/>
            <a:ext cx="2115432" cy="210153"/>
          </a:xfrm>
          <a:prstGeom prst="rect">
            <a:avLst/>
          </a:prstGeom>
          <a:ln w="12700">
            <a:solidFill>
              <a:schemeClr val="accent5">
                <a:lumMod val="50000"/>
              </a:schemeClr>
            </a:solidFill>
          </a:ln>
        </p:spPr>
        <p:style>
          <a:lnRef idx="2">
            <a:schemeClr val="accent6"/>
          </a:lnRef>
          <a:fillRef idx="1">
            <a:schemeClr val="lt1"/>
          </a:fillRef>
          <a:effectRef idx="0">
            <a:schemeClr val="accent6"/>
          </a:effectRef>
          <a:fontRef idx="minor">
            <a:schemeClr val="dk1"/>
          </a:fontRef>
        </p:style>
        <p:txBody>
          <a:bodyPr rIns="0" rtlCol="0" anchor="ct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厚生労働省　介護　新型コロナ　</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5358638" y="9537481"/>
            <a:ext cx="575365" cy="203666"/>
          </a:xfrm>
          <a:prstGeom prst="roundRect">
            <a:avLst/>
          </a:prstGeom>
          <a:solidFill>
            <a:schemeClr val="accent5">
              <a:lumMod val="50000"/>
            </a:schemeClr>
          </a:solidFill>
          <a:ln>
            <a:solidFill>
              <a:schemeClr val="accent5">
                <a:lumMod val="50000"/>
              </a:schemeClr>
            </a:solidFill>
          </a:ln>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 索</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143235" y="9271313"/>
            <a:ext cx="6662896" cy="509779"/>
          </a:xfrm>
          <a:prstGeom prst="roundRect">
            <a:avLst>
              <a:gd name="adj" fmla="val 5959"/>
            </a:avLst>
          </a:prstGeom>
          <a:noFill/>
          <a:ln w="41275" cmpd="dbl">
            <a:solidFill>
              <a:schemeClr val="tx1"/>
            </a:solidFill>
          </a:ln>
        </p:spPr>
        <p:style>
          <a:lnRef idx="2">
            <a:schemeClr val="accent2"/>
          </a:lnRef>
          <a:fillRef idx="1">
            <a:schemeClr val="lt1"/>
          </a:fillRef>
          <a:effectRef idx="0">
            <a:schemeClr val="accent2"/>
          </a:effectRef>
          <a:fontRef idx="minor">
            <a:schemeClr val="dk1"/>
          </a:fontRef>
        </p:style>
        <p:txBody>
          <a:bodyPr wrap="square" tIns="36000" bIns="36000" numCol="1" rtlCol="0">
            <a:noAutofit/>
          </a:bodyPr>
          <a:lstStyle/>
          <a:p>
            <a:pPr marL="196246" indent="-196246"/>
            <a:endParaRPr lang="ja-JP" altLang="en-US" sz="1050" b="1" dirty="0">
              <a:solidFill>
                <a:schemeClr val="tx1"/>
              </a:solidFill>
              <a:latin typeface="メイリオ" pitchFamily="50" charset="-128"/>
              <a:ea typeface="メイリオ" pitchFamily="50" charset="-128"/>
              <a:cs typeface="メイリオ" panose="020B0604030504040204" pitchFamily="50" charset="-128"/>
            </a:endParaRPr>
          </a:p>
        </p:txBody>
      </p:sp>
      <p:sp>
        <p:nvSpPr>
          <p:cNvPr id="36" name="テキスト ボックス 35"/>
          <p:cNvSpPr txBox="1"/>
          <p:nvPr/>
        </p:nvSpPr>
        <p:spPr>
          <a:xfrm>
            <a:off x="414457" y="9271313"/>
            <a:ext cx="5845314" cy="51936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tIns="36000" bIns="36000" numCol="1" rtlCol="0">
            <a:noAutofit/>
          </a:bodyPr>
          <a:lstStyle/>
          <a:p>
            <a:pPr marL="196246" indent="-196246">
              <a:lnSpc>
                <a:spcPct val="110000"/>
              </a:lnSpc>
            </a:pPr>
            <a:r>
              <a:rPr lang="ja-JP" altLang="en-US" sz="1000" dirty="0">
                <a:solidFill>
                  <a:schemeClr val="tx1">
                    <a:lumMod val="85000"/>
                    <a:lumOff val="15000"/>
                  </a:schemeClr>
                </a:solidFill>
                <a:latin typeface="メイリオ" pitchFamily="50" charset="-128"/>
                <a:ea typeface="メイリオ" pitchFamily="50" charset="-128"/>
                <a:cs typeface="メイリオ" panose="020B0604030504040204" pitchFamily="50" charset="-128"/>
              </a:rPr>
              <a:t>◎その他詳しい支給の要件や</a:t>
            </a:r>
            <a:r>
              <a:rPr lang="ja-JP" altLang="en-US" sz="1000" dirty="0" smtClean="0">
                <a:solidFill>
                  <a:schemeClr val="tx1">
                    <a:lumMod val="85000"/>
                    <a:lumOff val="15000"/>
                  </a:schemeClr>
                </a:solidFill>
                <a:latin typeface="メイリオ" pitchFamily="50" charset="-128"/>
                <a:ea typeface="メイリオ" pitchFamily="50" charset="-128"/>
                <a:cs typeface="メイリオ" panose="020B0604030504040204" pitchFamily="50" charset="-128"/>
              </a:rPr>
              <a:t>手続に</a:t>
            </a:r>
            <a:r>
              <a:rPr lang="ja-JP" altLang="en-US" sz="1000" dirty="0">
                <a:solidFill>
                  <a:schemeClr val="tx1">
                    <a:lumMod val="85000"/>
                    <a:lumOff val="15000"/>
                  </a:schemeClr>
                </a:solidFill>
                <a:latin typeface="メイリオ" pitchFamily="50" charset="-128"/>
                <a:ea typeface="メイリオ" pitchFamily="50" charset="-128"/>
                <a:cs typeface="メイリオ" panose="020B0604030504040204" pitchFamily="50" charset="-128"/>
              </a:rPr>
              <a:t>ついては、厚生労働省</a:t>
            </a:r>
            <a:r>
              <a:rPr lang="en-US" altLang="ja-JP" sz="1000" dirty="0">
                <a:solidFill>
                  <a:schemeClr val="tx1">
                    <a:lumMod val="85000"/>
                    <a:lumOff val="15000"/>
                  </a:schemeClr>
                </a:solidFill>
                <a:latin typeface="メイリオ" pitchFamily="50" charset="-128"/>
                <a:ea typeface="メイリオ" pitchFamily="50" charset="-128"/>
                <a:cs typeface="メイリオ" panose="020B0604030504040204" pitchFamily="50" charset="-128"/>
              </a:rPr>
              <a:t>HP</a:t>
            </a:r>
            <a:r>
              <a:rPr lang="ja-JP" altLang="en-US" sz="1000" dirty="0">
                <a:solidFill>
                  <a:schemeClr val="tx1">
                    <a:lumMod val="85000"/>
                    <a:lumOff val="15000"/>
                  </a:schemeClr>
                </a:solidFill>
                <a:latin typeface="メイリオ" pitchFamily="50" charset="-128"/>
                <a:ea typeface="メイリオ" pitchFamily="50" charset="-128"/>
                <a:cs typeface="メイリオ" panose="020B0604030504040204" pitchFamily="50" charset="-128"/>
              </a:rPr>
              <a:t>をご参照いただくか</a:t>
            </a:r>
            <a:r>
              <a:rPr lang="ja-JP" altLang="en-US" sz="1000" dirty="0" smtClean="0">
                <a:solidFill>
                  <a:schemeClr val="tx1">
                    <a:lumMod val="85000"/>
                    <a:lumOff val="15000"/>
                  </a:schemeClr>
                </a:solidFill>
                <a:latin typeface="メイリオ" pitchFamily="50" charset="-128"/>
                <a:ea typeface="メイリオ" pitchFamily="50" charset="-128"/>
                <a:cs typeface="メイリオ" panose="020B0604030504040204" pitchFamily="50" charset="-128"/>
              </a:rPr>
              <a:t>、申請</a:t>
            </a:r>
            <a:r>
              <a:rPr lang="ja-JP" altLang="en-US" sz="1000" dirty="0">
                <a:solidFill>
                  <a:schemeClr val="tx1">
                    <a:lumMod val="85000"/>
                    <a:lumOff val="15000"/>
                  </a:schemeClr>
                </a:solidFill>
                <a:latin typeface="メイリオ" pitchFamily="50" charset="-128"/>
                <a:ea typeface="メイリオ" pitchFamily="50" charset="-128"/>
                <a:cs typeface="メイリオ" panose="020B0604030504040204" pitchFamily="50" charset="-128"/>
              </a:rPr>
              <a:t>する管轄の都道府県労働局へお問い合わせください。</a:t>
            </a:r>
            <a:endParaRPr lang="en-US" altLang="ja-JP" sz="1000" dirty="0">
              <a:solidFill>
                <a:schemeClr val="tx1">
                  <a:lumMod val="85000"/>
                  <a:lumOff val="15000"/>
                </a:schemeClr>
              </a:solidFill>
              <a:latin typeface="メイリオ" pitchFamily="50" charset="-128"/>
              <a:ea typeface="メイリオ" pitchFamily="50" charset="-128"/>
              <a:cs typeface="メイリオ" panose="020B0604030504040204" pitchFamily="50" charset="-128"/>
            </a:endParaRPr>
          </a:p>
        </p:txBody>
      </p:sp>
      <p:sp>
        <p:nvSpPr>
          <p:cNvPr id="37" name="テキスト プレースホルダー 3"/>
          <p:cNvSpPr txBox="1">
            <a:spLocks/>
          </p:cNvSpPr>
          <p:nvPr/>
        </p:nvSpPr>
        <p:spPr>
          <a:xfrm>
            <a:off x="-69025" y="1068068"/>
            <a:ext cx="6952177" cy="523220"/>
          </a:xfrm>
          <a:prstGeom prst="rect">
            <a:avLst/>
          </a:prstGeom>
        </p:spPr>
        <p:txBody>
          <a:bodyPr wrap="square">
            <a:spAutoFit/>
          </a:bodyPr>
          <a:lst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a:lstStyle>
          <a:p>
            <a:pPr marL="0" indent="0">
              <a:buNone/>
            </a:pPr>
            <a:r>
              <a:rPr lang="ja-JP" altLang="en-US" sz="1400" dirty="0" smtClean="0"/>
              <a:t>　</a:t>
            </a:r>
            <a:r>
              <a:rPr lang="ja-JP" altLang="en-US" sz="1400" dirty="0"/>
              <a:t>新型コロナウイルス感染症への対応として</a:t>
            </a:r>
            <a:r>
              <a:rPr lang="ja-JP" altLang="en-US" sz="1400" dirty="0" smtClean="0"/>
              <a:t>、介護</a:t>
            </a:r>
            <a:r>
              <a:rPr lang="ja-JP" altLang="en-US" sz="1400" dirty="0"/>
              <a:t>のための有給の休暇制度を設け、ご家族の介護を行う労働者が休みやすい環境を整備した中小企業事業主を</a:t>
            </a:r>
            <a:r>
              <a:rPr lang="ja-JP" altLang="en-US" sz="1400" dirty="0" smtClean="0"/>
              <a:t>支援します。</a:t>
            </a:r>
            <a:endParaRPr lang="ja-JP" altLang="ja-JP" sz="1400" dirty="0"/>
          </a:p>
        </p:txBody>
      </p:sp>
      <p:sp>
        <p:nvSpPr>
          <p:cNvPr id="38" name="角丸四角形 37"/>
          <p:cNvSpPr/>
          <p:nvPr/>
        </p:nvSpPr>
        <p:spPr>
          <a:xfrm>
            <a:off x="414457" y="5503612"/>
            <a:ext cx="1836772" cy="292043"/>
          </a:xfrm>
          <a:prstGeom prst="roundRect">
            <a:avLst/>
          </a:prstGeom>
          <a:solidFill>
            <a:srgbClr val="FF9933"/>
          </a:solidFill>
          <a:ln w="19050">
            <a:solidFill>
              <a:schemeClr val="accent6">
                <a:lumMod val="75000"/>
              </a:schemeClr>
            </a:solidFill>
          </a:ln>
        </p:spPr>
        <p:style>
          <a:lnRef idx="2">
            <a:schemeClr val="accent6"/>
          </a:lnRef>
          <a:fillRef idx="1">
            <a:schemeClr val="lt1"/>
          </a:fillRef>
          <a:effectRef idx="0">
            <a:schemeClr val="accent6"/>
          </a:effectRef>
          <a:fontRef idx="minor">
            <a:schemeClr val="dk1"/>
          </a:fontRef>
        </p:style>
        <p:txBody>
          <a:bodyPr lIns="0" tIns="3600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cs typeface="Meiryo UI" panose="020B0604030504040204" pitchFamily="50" charset="-128"/>
              </a:rPr>
              <a:t>対象となる労働者</a:t>
            </a:r>
            <a:endParaRPr kumimoji="1" lang="ja-JP" altLang="en-US" sz="14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9" name="テキスト ボックス 38"/>
          <p:cNvSpPr txBox="1"/>
          <p:nvPr/>
        </p:nvSpPr>
        <p:spPr>
          <a:xfrm>
            <a:off x="118769" y="5817096"/>
            <a:ext cx="6711825" cy="1631216"/>
          </a:xfrm>
          <a:prstGeom prst="rect">
            <a:avLst/>
          </a:prstGeom>
          <a:noFill/>
          <a:ln>
            <a:noFill/>
            <a:prstDash val="dash"/>
          </a:ln>
        </p:spPr>
        <p:txBody>
          <a:bodyPr wrap="square" rtlCol="0">
            <a:spAutoFit/>
          </a:bodyPr>
          <a:lstStyle/>
          <a:p>
            <a:pPr marL="182563" lvl="0" indent="-182563">
              <a:defRPr/>
            </a:pP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①　</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介護</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が必要な</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家族が</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通常利用して</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いる</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又</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は利用</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しようとしている介護サービス</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が、新型</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コロナウイルス感染症による休業等により利用できなくなった</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場合</a:t>
            </a:r>
            <a:endParaRPr lang="en-US" altLang="ja-JP" sz="1300" dirty="0" smtClean="0">
              <a:latin typeface="メイリオ" panose="020B0604030504040204" pitchFamily="50" charset="-128"/>
              <a:ea typeface="メイリオ" panose="020B0604030504040204" pitchFamily="50" charset="-128"/>
              <a:cs typeface="Times New Roman" panose="02020603050405020304" pitchFamily="18" charset="0"/>
            </a:endParaRPr>
          </a:p>
          <a:p>
            <a:pPr marL="182563" lvl="0" indent="-182563">
              <a:defRPr/>
            </a:pPr>
            <a:endParaRPr lang="en-US" altLang="ja-JP" sz="1050" dirty="0" smtClean="0">
              <a:latin typeface="メイリオ" panose="020B0604030504040204" pitchFamily="50" charset="-128"/>
              <a:ea typeface="メイリオ" panose="020B0604030504040204" pitchFamily="50" charset="-128"/>
              <a:cs typeface="Times New Roman" panose="02020603050405020304" pitchFamily="18" charset="0"/>
            </a:endParaRPr>
          </a:p>
          <a:p>
            <a:pPr marL="182563" lvl="0" indent="-182563">
              <a:defRPr/>
            </a:pPr>
            <a:r>
              <a:rPr lang="ja-JP" altLang="en-US" sz="13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②　</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家族</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が通常利用して</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いる又は利用</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しようとしている介護サービスに</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ついて、新型</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コロナウイルス感染症への対応のため利用を控える</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場合</a:t>
            </a:r>
            <a:endParaRPr lang="en-US" altLang="ja-JP" sz="1300" dirty="0" smtClean="0">
              <a:latin typeface="メイリオ" panose="020B0604030504040204" pitchFamily="50" charset="-128"/>
              <a:ea typeface="メイリオ" panose="020B0604030504040204" pitchFamily="50" charset="-128"/>
              <a:cs typeface="Times New Roman" panose="02020603050405020304" pitchFamily="18" charset="0"/>
            </a:endParaRPr>
          </a:p>
          <a:p>
            <a:pPr marL="182563" lvl="0" indent="-182563">
              <a:defRPr/>
            </a:pPr>
            <a:r>
              <a:rPr lang="ja-JP" altLang="en-US" sz="1050" dirty="0" smtClean="0">
                <a:latin typeface="メイリオ" panose="020B0604030504040204" pitchFamily="50" charset="-128"/>
                <a:ea typeface="メイリオ" panose="020B0604030504040204" pitchFamily="50" charset="-128"/>
                <a:cs typeface="Times New Roman" panose="02020603050405020304" pitchFamily="18" charset="0"/>
              </a:rPr>
              <a:t>　</a:t>
            </a:r>
            <a:endParaRPr kumimoji="1" lang="en-US" altLang="ja-JP" sz="130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endParaRPr>
          </a:p>
          <a:p>
            <a:pPr marL="182563" indent="-182563">
              <a:defRPr/>
            </a:pPr>
            <a:r>
              <a:rPr lang="ja-JP" altLang="en-US" sz="1300" b="1" dirty="0" smtClean="0">
                <a:latin typeface="メイリオ" panose="020B0604030504040204" pitchFamily="50" charset="-128"/>
                <a:ea typeface="メイリオ" panose="020B0604030504040204" pitchFamily="50" charset="-128"/>
                <a:cs typeface="Times New Roman" panose="02020603050405020304" pitchFamily="18" charset="0"/>
              </a:rPr>
              <a:t>③</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　家族</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を通常介護して</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いる者が、新型</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コロナウイルス感染症の影響に</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より家族</a:t>
            </a:r>
            <a:r>
              <a:rPr lang="ja-JP" altLang="en-US" sz="1300" dirty="0">
                <a:latin typeface="メイリオ" panose="020B0604030504040204" pitchFamily="50" charset="-128"/>
                <a:ea typeface="メイリオ" panose="020B0604030504040204" pitchFamily="50" charset="-128"/>
                <a:cs typeface="Times New Roman" panose="02020603050405020304" pitchFamily="18" charset="0"/>
              </a:rPr>
              <a:t>を介護することができなくなった</a:t>
            </a:r>
            <a:r>
              <a:rPr lang="ja-JP" altLang="en-US" sz="1300" dirty="0" smtClean="0">
                <a:latin typeface="メイリオ" panose="020B0604030504040204" pitchFamily="50" charset="-128"/>
                <a:ea typeface="メイリオ" panose="020B0604030504040204" pitchFamily="50" charset="-128"/>
                <a:cs typeface="Times New Roman" panose="02020603050405020304" pitchFamily="18" charset="0"/>
              </a:rPr>
              <a:t>場合</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12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41" name="テキスト ボックス 40"/>
          <p:cNvSpPr txBox="1"/>
          <p:nvPr/>
        </p:nvSpPr>
        <p:spPr>
          <a:xfrm>
            <a:off x="2168125" y="2720752"/>
            <a:ext cx="3183744" cy="284693"/>
          </a:xfrm>
          <a:prstGeom prst="rect">
            <a:avLst/>
          </a:prstGeom>
          <a:noFill/>
          <a:ln>
            <a:noFill/>
            <a:prstDash val="dash"/>
          </a:ln>
        </p:spPr>
        <p:txBody>
          <a:bodyPr wrap="square" rtlCol="0">
            <a:spAutoFit/>
          </a:bodyPr>
          <a:lstStyle/>
          <a:p>
            <a:pPr lvl="0">
              <a:lnSpc>
                <a:spcPts val="1500"/>
              </a:lnSpc>
              <a:defRPr/>
            </a:pP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＊１中小事業主あたり</a:t>
            </a:r>
            <a:r>
              <a:rPr lang="ja-JP" altLang="en-US" sz="1100" b="1" u="sng" dirty="0" smtClean="0">
                <a:latin typeface="メイリオ" panose="020B0604030504040204" pitchFamily="50" charset="-128"/>
                <a:ea typeface="メイリオ" panose="020B0604030504040204" pitchFamily="50" charset="-128"/>
                <a:cs typeface="Times New Roman" panose="02020603050405020304" pitchFamily="18" charset="0"/>
              </a:rPr>
              <a:t>５人まで</a:t>
            </a:r>
            <a:r>
              <a:rPr lang="ja-JP" altLang="en-US" sz="1100" dirty="0" smtClean="0">
                <a:latin typeface="メイリオ" panose="020B0604030504040204" pitchFamily="50" charset="-128"/>
                <a:ea typeface="メイリオ" panose="020B0604030504040204" pitchFamily="50" charset="-128"/>
                <a:cs typeface="Times New Roman" panose="02020603050405020304" pitchFamily="18" charset="0"/>
              </a:rPr>
              <a:t>申請可能です</a:t>
            </a:r>
            <a:r>
              <a:rPr kumimoji="1" lang="ja-JP" altLang="en-US" sz="11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9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　　　　　　　　　　　　　　　</a:t>
            </a:r>
            <a:endParaRPr kumimoji="1" lang="ja-JP" altLang="en-US" sz="1200" b="1" i="0" u="sng"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24" name="テキスト ボックス 5"/>
          <p:cNvSpPr txBox="1"/>
          <p:nvPr/>
        </p:nvSpPr>
        <p:spPr>
          <a:xfrm>
            <a:off x="5907359" y="42335"/>
            <a:ext cx="906017" cy="276999"/>
          </a:xfrm>
          <a:prstGeom prst="rect">
            <a:avLst/>
          </a:prstGeom>
          <a:noFill/>
          <a:ln>
            <a:solidFill>
              <a:schemeClr val="tx1"/>
            </a:solidFill>
          </a:ln>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200" dirty="0" smtClean="0"/>
              <a:t>参考資料４</a:t>
            </a:r>
            <a:endParaRPr kumimoji="1" lang="ja-JP" altLang="en-US" sz="1200" dirty="0"/>
          </a:p>
        </p:txBody>
      </p:sp>
    </p:spTree>
    <p:extLst>
      <p:ext uri="{BB962C8B-B14F-4D97-AF65-F5344CB8AC3E}">
        <p14:creationId xmlns:p14="http://schemas.microsoft.com/office/powerpoint/2010/main" val="4145710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6C89BF2-5EFB-4B5F-93D4-94F1AF32C758}"/>
              </a:ext>
            </a:extLst>
          </p:cNvPr>
          <p:cNvSpPr txBox="1"/>
          <p:nvPr/>
        </p:nvSpPr>
        <p:spPr>
          <a:xfrm>
            <a:off x="170926" y="8088012"/>
            <a:ext cx="4032449" cy="257933"/>
          </a:xfrm>
          <a:prstGeom prst="rect">
            <a:avLst/>
          </a:prstGeom>
          <a:solidFill>
            <a:schemeClr val="bg1"/>
          </a:solidFill>
          <a:ln w="9525">
            <a:noFill/>
            <a:prstDash val="sysDash"/>
          </a:ln>
        </p:spPr>
        <p:style>
          <a:lnRef idx="2">
            <a:schemeClr val="accent6"/>
          </a:lnRef>
          <a:fillRef idx="1">
            <a:schemeClr val="lt1"/>
          </a:fillRef>
          <a:effectRef idx="0">
            <a:schemeClr val="accent6"/>
          </a:effectRef>
          <a:fontRef idx="minor">
            <a:schemeClr val="dk1"/>
          </a:fontRef>
        </p:style>
        <p:txBody>
          <a:bodyPr lIns="0" rIns="36000" bIns="0" rtlCol="0" anchor="ctr"/>
          <a:lstStyle>
            <a:defPPr>
              <a:defRPr lang="ja-JP"/>
            </a:defPPr>
            <a:lvl1pPr algn="ctr">
              <a:defRPr sz="1000"/>
            </a:lvl1pPr>
          </a:lstStyle>
          <a:p>
            <a:pPr algn="l"/>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介護支援プラン</a:t>
            </a:r>
            <a:r>
              <a:rPr lang="ja-JP" altLang="en-US" sz="120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ついて</a:t>
            </a:r>
          </a:p>
        </p:txBody>
      </p:sp>
      <p:sp>
        <p:nvSpPr>
          <p:cNvPr id="8" name="正方形/長方形 7"/>
          <p:cNvSpPr/>
          <p:nvPr/>
        </p:nvSpPr>
        <p:spPr>
          <a:xfrm>
            <a:off x="4203375" y="1028270"/>
            <a:ext cx="3892787" cy="2579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10000"/>
              </a:lnSpc>
              <a:spcBef>
                <a:spcPts val="1200"/>
              </a:spcBef>
            </a:pPr>
            <a:r>
              <a:rPr lang="en-US" altLang="ja-JP" sz="800" dirty="0" smtClean="0">
                <a:solidFill>
                  <a:prstClr val="black"/>
                </a:solidFill>
                <a:latin typeface="ＭＳ Ｐゴシック" panose="020B0600070205080204" pitchFamily="50" charset="-128"/>
              </a:rPr>
              <a:t>※&lt; </a:t>
            </a:r>
            <a:r>
              <a:rPr lang="en-US" altLang="ja-JP" sz="800" dirty="0">
                <a:solidFill>
                  <a:prstClr val="black"/>
                </a:solidFill>
                <a:latin typeface="ＭＳ Ｐゴシック" panose="020B0600070205080204" pitchFamily="50" charset="-128"/>
              </a:rPr>
              <a:t>&gt;</a:t>
            </a:r>
            <a:r>
              <a:rPr lang="ja-JP" altLang="en-US" sz="800" dirty="0">
                <a:solidFill>
                  <a:prstClr val="black"/>
                </a:solidFill>
                <a:latin typeface="ＭＳ Ｐゴシック" panose="020B0600070205080204" pitchFamily="50" charset="-128"/>
              </a:rPr>
              <a:t>内は、生産性要件を満たした場合の支給</a:t>
            </a:r>
            <a:r>
              <a:rPr lang="ja-JP" altLang="en-US" sz="800" dirty="0" smtClean="0">
                <a:solidFill>
                  <a:prstClr val="black"/>
                </a:solidFill>
                <a:latin typeface="ＭＳ Ｐゴシック" panose="020B0600070205080204" pitchFamily="50" charset="-128"/>
              </a:rPr>
              <a:t>額</a:t>
            </a:r>
            <a:endParaRPr lang="ja-JP" altLang="ja-JP" sz="800" dirty="0">
              <a:latin typeface="メイリオ" pitchFamily="50" charset="-128"/>
              <a:ea typeface="メイリオ" pitchFamily="50" charset="-128"/>
              <a:cs typeface="メイリオ" pitchFamily="50" charset="-128"/>
            </a:endParaRPr>
          </a:p>
        </p:txBody>
      </p:sp>
      <p:sp>
        <p:nvSpPr>
          <p:cNvPr id="9" name="テキスト ボックス 8">
            <a:extLst>
              <a:ext uri="{FF2B5EF4-FFF2-40B4-BE49-F238E27FC236}">
                <a16:creationId xmlns:a16="http://schemas.microsoft.com/office/drawing/2014/main" id="{A893223F-1775-405B-8463-317B8A71DF73}"/>
              </a:ext>
            </a:extLst>
          </p:cNvPr>
          <p:cNvSpPr txBox="1"/>
          <p:nvPr/>
        </p:nvSpPr>
        <p:spPr>
          <a:xfrm>
            <a:off x="147304" y="8304636"/>
            <a:ext cx="6417902" cy="147732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numCol="1" rtlCol="0">
            <a:spAutoFit/>
          </a:bodyPr>
          <a:lstStyle/>
          <a:p>
            <a:pPr lvl="0">
              <a:defRPr/>
            </a:pP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労働者の介護</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休業の</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取得及び職場復帰を円滑にするため事業主</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に直面した労働者との</a:t>
            </a:r>
            <a:r>
              <a:rPr lang="ja-JP" altLang="en-US" sz="1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面談を実施</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し、面談結果を記録した上で介護の状況や今後の働き方についての希望等を確認のうえ</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作成したプラン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ja-JP" altLang="en-US" sz="1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プランの作成の際には、</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厚生労働省</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に掲載している</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「介護支援</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プラン策定マニュアル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参考にしてください。</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・プラン策定のノウハウを持つ</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と家庭の両立支援プランナー」が</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中小企業に</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訪問し</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、プラン策定支援を無料で行っています</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詳細</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HP</a:t>
            </a: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をご覧ください。</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lvl="0">
              <a:defRPr/>
            </a:pPr>
            <a:r>
              <a:rPr lang="ja-JP" altLang="en-US"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0" y="122762"/>
            <a:ext cx="6844517" cy="400110"/>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＜両立</a:t>
            </a:r>
            <a:r>
              <a:rPr kumimoji="1" lang="ja-JP" altLang="en-US" sz="20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支援等</a:t>
            </a:r>
            <a:r>
              <a:rPr kumimoji="1" lang="ja-JP" altLang="en-US" sz="2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助成金 介護</a:t>
            </a:r>
            <a:r>
              <a:rPr kumimoji="1" lang="ja-JP" altLang="en-US" sz="20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離職防止支援</a:t>
            </a:r>
            <a:r>
              <a:rPr kumimoji="1" lang="ja-JP" altLang="en-US" sz="2000" b="0"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コース＞</a:t>
            </a:r>
            <a:endParaRPr kumimoji="1" lang="ja-JP" altLang="en-US" sz="2000" b="0"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p:txBody>
      </p:sp>
      <p:sp>
        <p:nvSpPr>
          <p:cNvPr id="16" name="正方形/長方形 15"/>
          <p:cNvSpPr/>
          <p:nvPr/>
        </p:nvSpPr>
        <p:spPr>
          <a:xfrm>
            <a:off x="147303" y="3521185"/>
            <a:ext cx="6652108" cy="2124071"/>
          </a:xfrm>
          <a:prstGeom prst="rect">
            <a:avLst/>
          </a:prstGeom>
          <a:solidFill>
            <a:srgbClr val="CCFFCC"/>
          </a:solidFill>
          <a:ln w="19050">
            <a:noFill/>
          </a:ln>
        </p:spPr>
        <p:style>
          <a:lnRef idx="2">
            <a:schemeClr val="accent1"/>
          </a:lnRef>
          <a:fillRef idx="1">
            <a:schemeClr val="lt1"/>
          </a:fillRef>
          <a:effectRef idx="0">
            <a:schemeClr val="accent1"/>
          </a:effectRef>
          <a:fontRef idx="minor">
            <a:schemeClr val="dk1"/>
          </a:fontRef>
        </p:style>
        <p:txBody>
          <a:bodyPr lIns="90000" tIns="36000" rIns="72000" bIns="36000" rtlCol="0" anchor="t" anchorCtr="0"/>
          <a:lstStyle/>
          <a:p>
            <a:pPr marL="126000" indent="-126000">
              <a:spcBef>
                <a:spcPts val="400"/>
              </a:spcBef>
            </a:pPr>
            <a:r>
              <a:rPr lang="en-US" altLang="ja-JP" sz="120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A</a:t>
            </a:r>
            <a:r>
              <a:rPr lang="ja-JP" altLang="en-US" sz="120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　介護休業</a:t>
            </a:r>
            <a:endParaRPr lang="en-US" altLang="ja-JP" sz="120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spcBef>
                <a:spcPts val="400"/>
              </a:spcBef>
            </a:pPr>
            <a:r>
              <a:rPr lang="en-US" altLang="ja-JP" sz="105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&lt;</a:t>
            </a:r>
            <a:r>
              <a:rPr lang="ja-JP" altLang="en-US" sz="105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休業取得時</a:t>
            </a:r>
            <a:r>
              <a:rPr lang="en-US" altLang="ja-JP" sz="105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&gt;</a:t>
            </a:r>
          </a:p>
          <a:p>
            <a:pPr marL="126000" indent="-126000">
              <a:spcBef>
                <a:spcPts val="400"/>
              </a:spcBef>
            </a:pPr>
            <a:r>
              <a:rPr lang="ja-JP" altLang="en-US" sz="1050"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介護支援プランを作成し、対象労働者</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がそのプランに基づく</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合計５日（所定労働日）以上</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の介護休業を</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取得する</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spcBef>
                <a:spcPts val="200"/>
              </a:spcBef>
            </a:pP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介護休業は法定の介護休業制度のみならず、企業が任意で設けている法を上回る規定化された制度も対象となります</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spcBef>
                <a:spcPts val="200"/>
              </a:spcBef>
            </a:pPr>
            <a:endParaRPr lang="en-US" altLang="ja-JP" sz="85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spcBef>
                <a:spcPts val="400"/>
              </a:spcBef>
            </a:pPr>
            <a:r>
              <a:rPr lang="en-US" altLang="ja-JP" sz="105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&lt;</a:t>
            </a:r>
            <a:r>
              <a:rPr lang="ja-JP" altLang="en-US" sz="105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職場復帰時</a:t>
            </a:r>
            <a:r>
              <a:rPr lang="en-US" altLang="ja-JP" sz="105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&gt;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spcBef>
                <a:spcPts val="400"/>
              </a:spcBef>
            </a:pPr>
            <a:r>
              <a:rPr lang="ja-JP" altLang="en-US" sz="1050"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介護休業を取得した対象</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労働者を、面談結果を踏まえ原則として原職等に復帰させ</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、雇用保険被</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保険者として３か月以上継続雇用していること。</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26000" indent="-126000">
              <a:spcBef>
                <a:spcPts val="400"/>
              </a:spcBef>
            </a:pPr>
            <a:endPar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正方形/長方形 16"/>
          <p:cNvSpPr/>
          <p:nvPr/>
        </p:nvSpPr>
        <p:spPr>
          <a:xfrm>
            <a:off x="225801" y="5726030"/>
            <a:ext cx="6528260" cy="1848727"/>
          </a:xfrm>
          <a:prstGeom prst="rect">
            <a:avLst/>
          </a:prstGeom>
          <a:solidFill>
            <a:srgbClr val="CCFFFF"/>
          </a:solidFill>
          <a:ln w="19050">
            <a:noFill/>
          </a:ln>
        </p:spPr>
        <p:style>
          <a:lnRef idx="2">
            <a:schemeClr val="accent1"/>
          </a:lnRef>
          <a:fillRef idx="1">
            <a:schemeClr val="lt1"/>
          </a:fillRef>
          <a:effectRef idx="0">
            <a:schemeClr val="accent1"/>
          </a:effectRef>
          <a:fontRef idx="minor">
            <a:schemeClr val="dk1"/>
          </a:fontRef>
        </p:style>
        <p:txBody>
          <a:bodyPr lIns="90000" tIns="36000" rIns="72000" bIns="36000" rtlCol="0" anchor="t" anchorCtr="0"/>
          <a:lstStyle/>
          <a:p>
            <a:pPr marL="126000" indent="-126000">
              <a:spcBef>
                <a:spcPts val="400"/>
              </a:spcBef>
            </a:pPr>
            <a:r>
              <a:rPr lang="en-US" altLang="ja-JP" sz="120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B</a:t>
            </a:r>
            <a:r>
              <a:rPr lang="ja-JP" altLang="en-US" sz="1200" b="1" dirty="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介護両立支援制度</a:t>
            </a:r>
            <a:endParaRPr lang="en-US" altLang="ja-JP" sz="1050"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endParaRPr>
          </a:p>
          <a:p>
            <a:pPr marL="126000" lvl="0" indent="-126000">
              <a:spcBef>
                <a:spcPts val="400"/>
              </a:spcBef>
            </a:pPr>
            <a:r>
              <a:rPr lang="ja-JP" altLang="en-US" sz="1050" dirty="0" smtClean="0">
                <a:solidFill>
                  <a:srgbClr val="31859C"/>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介護支援プランを作成し、</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以下の</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いずれか</a:t>
            </a:r>
            <a:r>
              <a:rPr lang="en-US" altLang="ja-JP"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05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つ以上の介護両立支援制度を対象</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労働者がそのプランに基づき合計</a:t>
            </a:r>
            <a:r>
              <a:rPr lang="en-US" altLang="ja-JP"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日以上（＊１，２を除く）</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利用し、引き続き対象労働者を雇用保険被</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保険者として継続雇用していること。</a:t>
            </a:r>
            <a:endParaRPr lang="en-US" altLang="ja-JP"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8" name="表 17">
            <a:extLst>
              <a:ext uri="{FF2B5EF4-FFF2-40B4-BE49-F238E27FC236}">
                <a16:creationId xmlns:a16="http://schemas.microsoft.com/office/drawing/2014/main" id="{F5C489AB-DE6D-4197-9058-68B17F3A9DA2}"/>
              </a:ext>
            </a:extLst>
          </p:cNvPr>
          <p:cNvGraphicFramePr>
            <a:graphicFrameLocks noGrp="1"/>
          </p:cNvGraphicFramePr>
          <p:nvPr>
            <p:extLst>
              <p:ext uri="{D42A27DB-BD31-4B8C-83A1-F6EECF244321}">
                <p14:modId xmlns:p14="http://schemas.microsoft.com/office/powerpoint/2010/main" val="1912485852"/>
              </p:ext>
            </p:extLst>
          </p:nvPr>
        </p:nvGraphicFramePr>
        <p:xfrm>
          <a:off x="638514" y="6676263"/>
          <a:ext cx="5926692" cy="803370"/>
        </p:xfrm>
        <a:graphic>
          <a:graphicData uri="http://schemas.openxmlformats.org/drawingml/2006/table">
            <a:tbl>
              <a:tblPr/>
              <a:tblGrid>
                <a:gridCol w="2963490">
                  <a:extLst>
                    <a:ext uri="{9D8B030D-6E8A-4147-A177-3AD203B41FA5}">
                      <a16:colId xmlns:a16="http://schemas.microsoft.com/office/drawing/2014/main" val="1002456573"/>
                    </a:ext>
                  </a:extLst>
                </a:gridCol>
                <a:gridCol w="2963202">
                  <a:extLst>
                    <a:ext uri="{9D8B030D-6E8A-4147-A177-3AD203B41FA5}">
                      <a16:colId xmlns:a16="http://schemas.microsoft.com/office/drawing/2014/main" val="918452817"/>
                    </a:ext>
                  </a:extLst>
                </a:gridCol>
              </a:tblGrid>
              <a:tr h="190789">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・所定外労働の制限</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制度</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86" marR="9486" marT="94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・介護のための在宅勤務制度</a:t>
                      </a:r>
                    </a:p>
                  </a:txBody>
                  <a:tcPr marL="9486" marR="9486" marT="94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2367982"/>
                  </a:ext>
                </a:extLst>
              </a:tr>
              <a:tr h="184996">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・時差出勤制度</a:t>
                      </a:r>
                    </a:p>
                  </a:txBody>
                  <a:tcPr marL="9486" marR="9486" marT="94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0552"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法を</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上回る（時間単位・有給）介護</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休暇</a:t>
                      </a: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n-cs"/>
                        </a:rPr>
                        <a:t>制度＊１</a:t>
                      </a:r>
                      <a:endParaRPr kumimoji="1" lang="en-US" altLang="ja-JP" sz="8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endParaRPr>
                    </a:p>
                  </a:txBody>
                  <a:tcPr marL="9486" marR="9486" marT="94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3130160"/>
                  </a:ext>
                </a:extLst>
              </a:tr>
              <a:tr h="235474">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・深夜業の制限制度</a:t>
                      </a:r>
                    </a:p>
                  </a:txBody>
                  <a:tcPr marL="9486" marR="9486" marT="94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n-cs"/>
                        </a:rPr>
                        <a:t>介護のためのフレックスタイム制度</a:t>
                      </a:r>
                      <a:endParaRPr lang="ja-JP" altLang="en-US"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86" marR="9486" marT="94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7952993"/>
                  </a:ext>
                </a:extLst>
              </a:tr>
              <a:tr h="192111">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・短時間勤務制度</a:t>
                      </a:r>
                    </a:p>
                  </a:txBody>
                  <a:tcPr marL="9486" marR="9486" marT="948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ja-JP" altLang="en-US" sz="1000" b="0" i="0" u="none" strike="noStrike" dirty="0">
                          <a:solidFill>
                            <a:srgbClr val="000000"/>
                          </a:solidFill>
                          <a:effectLst/>
                          <a:latin typeface="メイリオ" panose="020B0604030504040204" pitchFamily="50" charset="-128"/>
                          <a:ea typeface="メイリオ" panose="020B0604030504040204" pitchFamily="50" charset="-128"/>
                        </a:rPr>
                        <a:t>・介護サービス費用補助</a:t>
                      </a:r>
                      <a:r>
                        <a:rPr lang="ja-JP" altLang="en-US" sz="1000" b="0" i="0" u="none" strike="noStrike" dirty="0" smtClean="0">
                          <a:solidFill>
                            <a:srgbClr val="000000"/>
                          </a:solidFill>
                          <a:effectLst/>
                          <a:latin typeface="メイリオ" panose="020B0604030504040204" pitchFamily="50" charset="-128"/>
                          <a:ea typeface="メイリオ" panose="020B0604030504040204" pitchFamily="50" charset="-128"/>
                        </a:rPr>
                        <a:t>制度＊２</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486" marR="9486" marT="948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3784973"/>
                  </a:ext>
                </a:extLst>
              </a:tr>
            </a:tbl>
          </a:graphicData>
        </a:graphic>
      </p:graphicFrame>
      <p:pic>
        <p:nvPicPr>
          <p:cNvPr id="15" name="図 14"/>
          <p:cNvPicPr>
            <a:picLocks noChangeAspect="1" noChangeArrowheads="1"/>
          </p:cNvPicPr>
          <p:nvPr/>
        </p:nvPicPr>
        <p:blipFill>
          <a:blip r:embed="rId2" cstate="print"/>
          <a:srcRect/>
          <a:stretch>
            <a:fillRect/>
          </a:stretch>
        </p:blipFill>
        <p:spPr bwMode="auto">
          <a:xfrm>
            <a:off x="2187151" y="9397403"/>
            <a:ext cx="319233" cy="278396"/>
          </a:xfrm>
          <a:prstGeom prst="rect">
            <a:avLst/>
          </a:prstGeom>
          <a:noFill/>
          <a:ln w="9525">
            <a:noFill/>
            <a:miter lim="800000"/>
            <a:headEnd/>
            <a:tailEnd/>
          </a:ln>
        </p:spPr>
      </p:pic>
      <p:sp>
        <p:nvSpPr>
          <p:cNvPr id="19" name="Rectangle 7"/>
          <p:cNvSpPr>
            <a:spLocks noChangeArrowheads="1"/>
          </p:cNvSpPr>
          <p:nvPr/>
        </p:nvSpPr>
        <p:spPr bwMode="auto">
          <a:xfrm>
            <a:off x="2519867" y="9397403"/>
            <a:ext cx="3514677" cy="2769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ja-JP" altLang="en-US" sz="1200" b="1" dirty="0">
                <a:latin typeface="メイリオ" pitchFamily="50" charset="-128"/>
                <a:ea typeface="メイリオ" pitchFamily="50" charset="-128"/>
                <a:cs typeface="Times New Roman" pitchFamily="18" charset="0"/>
              </a:rPr>
              <a:t>厚生労働省・都道府県労働局</a:t>
            </a:r>
            <a:endParaRPr lang="en-US" altLang="ja-JP" sz="1200" spc="-298" dirty="0">
              <a:latin typeface="メイリオ" pitchFamily="50" charset="-128"/>
              <a:ea typeface="メイリオ" pitchFamily="50" charset="-128"/>
              <a:cs typeface="ＭＳ Ｐゴシック" pitchFamily="50" charset="-128"/>
            </a:endParaRPr>
          </a:p>
        </p:txBody>
      </p:sp>
      <p:sp>
        <p:nvSpPr>
          <p:cNvPr id="2" name="正方形/長方形 1"/>
          <p:cNvSpPr/>
          <p:nvPr/>
        </p:nvSpPr>
        <p:spPr>
          <a:xfrm>
            <a:off x="151940" y="486718"/>
            <a:ext cx="6558709" cy="646331"/>
          </a:xfrm>
          <a:prstGeom prst="rect">
            <a:avLst/>
          </a:prstGeom>
        </p:spPr>
        <p:txBody>
          <a:bodyPr wrap="square">
            <a:spAutoFit/>
          </a:bodyPr>
          <a:lstStyle/>
          <a:p>
            <a:r>
              <a:rPr lang="ja-JP" altLang="en-US" sz="1200" dirty="0">
                <a:solidFill>
                  <a:prstClr val="black"/>
                </a:solidFill>
                <a:latin typeface="メイリオ" panose="020B0604030504040204" pitchFamily="50" charset="-128"/>
                <a:ea typeface="メイリオ" panose="020B0604030504040204" pitchFamily="50" charset="-128"/>
              </a:rPr>
              <a:t>「介護支援プラン」を策定し、プランに基づき労働者の円滑な介護休業の取得・復帰に取り組んだ中小企業事業主、または介護のための柔軟な就労形態の制度について、利用者が生じた中小企業事業主に</a:t>
            </a:r>
            <a:r>
              <a:rPr lang="ja-JP" altLang="en-US" sz="1200" dirty="0" smtClean="0">
                <a:solidFill>
                  <a:prstClr val="black"/>
                </a:solidFill>
                <a:latin typeface="メイリオ" panose="020B0604030504040204" pitchFamily="50" charset="-128"/>
                <a:ea typeface="メイリオ" panose="020B0604030504040204" pitchFamily="50" charset="-128"/>
              </a:rPr>
              <a:t>支給します。コースの詳細は以下のとおりです。</a:t>
            </a:r>
            <a:endParaRPr lang="ja-JP" altLang="en-US" sz="1200" dirty="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241793" y="2619326"/>
            <a:ext cx="6557619" cy="746358"/>
          </a:xfrm>
          <a:prstGeom prst="rect">
            <a:avLst/>
          </a:prstGeom>
          <a:noFill/>
          <a:ln w="38100">
            <a:noFill/>
            <a:prstDash val="solid"/>
          </a:ln>
        </p:spPr>
        <p:txBody>
          <a:bodyPr vert="horz" wrap="square" rtlCol="0" anchor="ctr" anchorCtr="0">
            <a:spAutoFit/>
          </a:bodyPr>
          <a:lstStyle/>
          <a:p>
            <a:pPr marL="180975" lvl="0" indent="-180975">
              <a:lnSpc>
                <a:spcPts val="1700"/>
              </a:lnSpc>
              <a:defRPr/>
            </a:pPr>
            <a:r>
              <a:rPr lang="ja-JP"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12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対象となる介護のための有給の休暇制度について就業規則等に規定し、さらに、対象労働者にかかる「介護支援プラン</a:t>
            </a:r>
            <a:r>
              <a:rPr lang="ja-JP"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策定した場合は、 「</a:t>
            </a:r>
            <a:r>
              <a:rPr kumimoji="1" lang="en-US" altLang="ja-JP" sz="1200" b="1" i="0" u="none" strike="noStrike" kern="1200" cap="none" spc="0" normalizeH="0" baseline="0" noProof="0" dirty="0" smtClean="0">
                <a:ln>
                  <a:noFill/>
                </a:ln>
                <a:solidFill>
                  <a:schemeClr val="accent1">
                    <a:lumMod val="75000"/>
                  </a:scheme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200" b="1" i="0" u="none" strike="noStrike" kern="1200" cap="none" spc="0" normalizeH="0" baseline="0" noProof="0" dirty="0" smtClean="0">
                <a:ln>
                  <a:noFill/>
                </a:ln>
                <a:solidFill>
                  <a:schemeClr val="accent1">
                    <a:lumMod val="75000"/>
                  </a:schemeClr>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介護休業</a:t>
            </a:r>
            <a:r>
              <a:rPr lang="ja-JP"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zh-TW"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B</a:t>
            </a:r>
            <a:r>
              <a:rPr lang="zh-TW"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2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両立支援</a:t>
            </a:r>
            <a:r>
              <a:rPr lang="zh-TW"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制度</a:t>
            </a:r>
            <a:r>
              <a:rPr lang="ja-JP"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支給</a:t>
            </a:r>
            <a:r>
              <a:rPr lang="ja-JP" altLang="en-US" sz="1200" b="1"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」（下記の赤枠囲み部分が対象です</a:t>
            </a:r>
            <a:r>
              <a:rPr lang="ja-JP" altLang="en-US" sz="1200" b="1"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。）対象となります。</a:t>
            </a:r>
            <a:endParaRPr lang="en-US" altLang="ja-JP" sz="12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3453457" y="9170948"/>
            <a:ext cx="2528636" cy="184622"/>
          </a:xfrm>
          <a:prstGeom prst="rect">
            <a:avLst/>
          </a:prstGeom>
          <a:ln w="12700">
            <a:solidFill>
              <a:srgbClr val="31859C"/>
            </a:solidFill>
          </a:ln>
        </p:spPr>
        <p:style>
          <a:lnRef idx="2">
            <a:schemeClr val="accent6"/>
          </a:lnRef>
          <a:fillRef idx="1">
            <a:schemeClr val="lt1"/>
          </a:fillRef>
          <a:effectRef idx="0">
            <a:schemeClr val="accent6"/>
          </a:effectRef>
          <a:fontRef idx="minor">
            <a:schemeClr val="dk1"/>
          </a:fontRef>
        </p:style>
        <p:txBody>
          <a:bodyPr rIns="0" rtlCol="0" anchor="ctr"/>
          <a:lstStyle/>
          <a:p>
            <a:r>
              <a:rPr lang="ja-JP" altLang="en-US" sz="1000" dirty="0">
                <a:latin typeface="Meiryo UI" panose="020B0604030504040204" pitchFamily="50" charset="-128"/>
                <a:ea typeface="Meiryo UI" panose="020B0604030504040204" pitchFamily="50" charset="-128"/>
                <a:cs typeface="Meiryo UI" panose="020B0604030504040204" pitchFamily="50" charset="-128"/>
              </a:rPr>
              <a:t>厚生労働省　</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仕事と家庭の両立支援プランナー</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6028603" y="9155483"/>
            <a:ext cx="382246" cy="223197"/>
          </a:xfrm>
          <a:prstGeom prst="roundRect">
            <a:avLst/>
          </a:prstGeom>
          <a:solidFill>
            <a:srgbClr val="31859C"/>
          </a:solidFill>
          <a:ln>
            <a:solidFill>
              <a:srgbClr val="31859C"/>
            </a:solidFill>
          </a:ln>
        </p:spPr>
        <p:style>
          <a:lnRef idx="2">
            <a:schemeClr val="accent6"/>
          </a:lnRef>
          <a:fillRef idx="1">
            <a:schemeClr val="lt1"/>
          </a:fillRef>
          <a:effectRef idx="0">
            <a:schemeClr val="accent6"/>
          </a:effectRef>
          <a:fontRef idx="minor">
            <a:schemeClr val="dk1"/>
          </a:fontRef>
        </p:style>
        <p:txBody>
          <a:bodyPr lIns="0" rIns="0" rtlCol="0" anchor="ctr"/>
          <a:lstStyle/>
          <a:p>
            <a:pPr algn="ctr"/>
            <a:r>
              <a:rPr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検 索</a:t>
            </a:r>
            <a:endParaRPr kumimoji="1" lang="ja-JP" altLang="en-US" sz="105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スライド番号プレースホルダ 47"/>
          <p:cNvSpPr>
            <a:spLocks noGrp="1"/>
          </p:cNvSpPr>
          <p:nvPr>
            <p:ph type="sldNum" sz="quarter" idx="12"/>
          </p:nvPr>
        </p:nvSpPr>
        <p:spPr>
          <a:xfrm>
            <a:off x="4482064" y="9349901"/>
            <a:ext cx="2959316" cy="527401"/>
          </a:xfrm>
        </p:spPr>
        <p:txBody>
          <a:bodyPr/>
          <a:lstStyle/>
          <a:p>
            <a:r>
              <a:rPr kumimoji="1" lang="ja-JP" altLang="en-US" sz="800" dirty="0" smtClean="0">
                <a:solidFill>
                  <a:schemeClr val="tx1"/>
                </a:solidFill>
              </a:rPr>
              <a:t>雇用環境・均等局　</a:t>
            </a:r>
            <a:r>
              <a:rPr kumimoji="1" lang="en-US" altLang="ja-JP" sz="800" dirty="0" smtClean="0">
                <a:solidFill>
                  <a:schemeClr val="tx1"/>
                </a:solidFill>
              </a:rPr>
              <a:t> 2020</a:t>
            </a:r>
            <a:r>
              <a:rPr kumimoji="1" lang="ja-JP" altLang="en-US" sz="800" dirty="0" smtClean="0">
                <a:solidFill>
                  <a:schemeClr val="tx1"/>
                </a:solidFill>
              </a:rPr>
              <a:t>年</a:t>
            </a:r>
            <a:r>
              <a:rPr kumimoji="1" lang="en-US" altLang="ja-JP" sz="800" dirty="0" smtClean="0">
                <a:solidFill>
                  <a:schemeClr val="tx1"/>
                </a:solidFill>
              </a:rPr>
              <a:t>6</a:t>
            </a:r>
            <a:r>
              <a:rPr kumimoji="1" lang="ja-JP" altLang="en-US" sz="800" dirty="0" smtClean="0">
                <a:solidFill>
                  <a:schemeClr val="tx1"/>
                </a:solidFill>
              </a:rPr>
              <a:t>月</a:t>
            </a:r>
            <a:r>
              <a:rPr kumimoji="1" lang="ja-JP" altLang="en-US" sz="800" dirty="0">
                <a:solidFill>
                  <a:schemeClr val="tx1"/>
                </a:solidFill>
              </a:rPr>
              <a:t>作成　</a:t>
            </a:r>
            <a:endParaRPr kumimoji="1" lang="ja-JP" altLang="en-US" sz="800" dirty="0">
              <a:solidFill>
                <a:srgbClr val="FF0000"/>
              </a:solidFill>
            </a:endParaRPr>
          </a:p>
        </p:txBody>
      </p:sp>
      <p:sp>
        <p:nvSpPr>
          <p:cNvPr id="25" name="正方形/長方形 24"/>
          <p:cNvSpPr/>
          <p:nvPr/>
        </p:nvSpPr>
        <p:spPr>
          <a:xfrm>
            <a:off x="786336" y="6441038"/>
            <a:ext cx="5468531" cy="151023"/>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Ins="0" rtlCol="0" anchor="ctr"/>
          <a:lstStyle/>
          <a:p>
            <a:pPr algn="ctr"/>
            <a:r>
              <a:rPr kumimoji="1" lang="ja-JP" altLang="en-US" sz="1000" dirty="0" smtClean="0">
                <a:latin typeface="メイリオ" panose="020B0604030504040204" pitchFamily="50" charset="-128"/>
                <a:ea typeface="メイリオ" panose="020B0604030504040204" pitchFamily="50" charset="-128"/>
              </a:rPr>
              <a:t>＊１，２　利用期間が利用開始から６か月を経過する日の間に一定の要件をみたすことが必要</a:t>
            </a:r>
          </a:p>
        </p:txBody>
      </p:sp>
      <p:graphicFrame>
        <p:nvGraphicFramePr>
          <p:cNvPr id="26" name="表 25">
            <a:extLst>
              <a:ext uri="{FF2B5EF4-FFF2-40B4-BE49-F238E27FC236}">
                <a16:creationId xmlns:a16="http://schemas.microsoft.com/office/drawing/2014/main" id="{DBB8A7D1-CA3E-4431-ABED-724E2873E596}"/>
              </a:ext>
            </a:extLst>
          </p:cNvPr>
          <p:cNvGraphicFramePr>
            <a:graphicFrameLocks noGrp="1"/>
          </p:cNvGraphicFramePr>
          <p:nvPr>
            <p:extLst>
              <p:ext uri="{D42A27DB-BD31-4B8C-83A1-F6EECF244321}">
                <p14:modId xmlns:p14="http://schemas.microsoft.com/office/powerpoint/2010/main" val="322961014"/>
              </p:ext>
            </p:extLst>
          </p:nvPr>
        </p:nvGraphicFramePr>
        <p:xfrm>
          <a:off x="231530" y="1251643"/>
          <a:ext cx="6362075" cy="1319309"/>
        </p:xfrm>
        <a:graphic>
          <a:graphicData uri="http://schemas.openxmlformats.org/drawingml/2006/table">
            <a:tbl>
              <a:tblPr/>
              <a:tblGrid>
                <a:gridCol w="2534197">
                  <a:extLst>
                    <a:ext uri="{9D8B030D-6E8A-4147-A177-3AD203B41FA5}">
                      <a16:colId xmlns:a16="http://schemas.microsoft.com/office/drawing/2014/main" val="1329679383"/>
                    </a:ext>
                  </a:extLst>
                </a:gridCol>
                <a:gridCol w="1488620">
                  <a:extLst>
                    <a:ext uri="{9D8B030D-6E8A-4147-A177-3AD203B41FA5}">
                      <a16:colId xmlns:a16="http://schemas.microsoft.com/office/drawing/2014/main" val="1332711495"/>
                    </a:ext>
                  </a:extLst>
                </a:gridCol>
                <a:gridCol w="2339258">
                  <a:extLst>
                    <a:ext uri="{9D8B030D-6E8A-4147-A177-3AD203B41FA5}">
                      <a16:colId xmlns:a16="http://schemas.microsoft.com/office/drawing/2014/main" val="2601334681"/>
                    </a:ext>
                  </a:extLst>
                </a:gridCol>
              </a:tblGrid>
              <a:tr h="352814">
                <a:tc>
                  <a:txBody>
                    <a:bodyPr/>
                    <a:lstStyle/>
                    <a:p>
                      <a:pPr algn="ctr" fontAlgn="ct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　</a:t>
                      </a:r>
                      <a:r>
                        <a:rPr kumimoji="1" lang="ja-JP" altLang="en-US" sz="11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介護離職防止支援コース</a:t>
                      </a:r>
                      <a:endParaRPr lang="ja-JP" altLang="en-US" sz="1100" b="1" i="0" u="none" strike="noStrike" dirty="0">
                        <a:solidFill>
                          <a:schemeClr val="bg1"/>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ED7D31"/>
                    </a:solidFill>
                  </a:tcPr>
                </a:tc>
                <a:tc>
                  <a:txBody>
                    <a:bodyPr/>
                    <a:lstStyle/>
                    <a:p>
                      <a:pPr algn="ctr" fontAlgn="ct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ED7D31"/>
                    </a:solidFill>
                  </a:tcPr>
                </a:tc>
                <a:tc>
                  <a:txBody>
                    <a:bodyPr/>
                    <a:lstStyle/>
                    <a:p>
                      <a:pPr algn="ctr" fontAlgn="ctr"/>
                      <a:r>
                        <a:rPr lang="ja-JP" altLang="en-US" sz="1200" b="1" i="0" u="none" strike="noStrike" dirty="0">
                          <a:solidFill>
                            <a:srgbClr val="FFFFFF"/>
                          </a:solidFill>
                          <a:effectLst/>
                          <a:latin typeface="メイリオ" panose="020B0604030504040204" pitchFamily="50" charset="-128"/>
                          <a:ea typeface="メイリオ" panose="020B0604030504040204" pitchFamily="50" charset="-128"/>
                        </a:rPr>
                        <a:t>支給額</a:t>
                      </a: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ED7D31"/>
                    </a:solidFill>
                  </a:tcPr>
                </a:tc>
                <a:extLst>
                  <a:ext uri="{0D108BD9-81ED-4DB2-BD59-A6C34878D82A}">
                    <a16:rowId xmlns:a16="http://schemas.microsoft.com/office/drawing/2014/main" val="2997121949"/>
                  </a:ext>
                </a:extLst>
              </a:tr>
              <a:tr h="322165">
                <a:tc rowSpan="2">
                  <a:txBody>
                    <a:bodyPr/>
                    <a:lstStyle/>
                    <a:p>
                      <a:pPr algn="ctr" fontAlgn="ctr"/>
                      <a:r>
                        <a:rPr lang="en-US" sz="1200" b="1" i="0" u="none" strike="noStrike" dirty="0">
                          <a:solidFill>
                            <a:srgbClr val="000000"/>
                          </a:solidFill>
                          <a:effectLst/>
                          <a:latin typeface="メイリオ" panose="020B0604030504040204" pitchFamily="50" charset="-128"/>
                          <a:ea typeface="メイリオ" panose="020B0604030504040204" pitchFamily="50" charset="-128"/>
                        </a:rPr>
                        <a:t>A </a:t>
                      </a: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介護休業</a:t>
                      </a: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休業取得時</a:t>
                      </a: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a:txBody>
                    <a:bodyPr/>
                    <a:lstStyle/>
                    <a:p>
                      <a:pPr algn="ctr" fontAlgn="ctr"/>
                      <a:r>
                        <a:rPr lang="en-US" altLang="ja-JP" sz="1100" b="1" i="0" u="none" strike="noStrike" dirty="0">
                          <a:solidFill>
                            <a:srgbClr val="000000"/>
                          </a:solidFill>
                          <a:effectLst/>
                          <a:latin typeface="メイリオ" panose="020B0604030504040204" pitchFamily="50" charset="-128"/>
                          <a:ea typeface="メイリオ" panose="020B0604030504040204" pitchFamily="50" charset="-128"/>
                        </a:rPr>
                        <a:t>28.5</a:t>
                      </a: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万円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&lt;36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&gt;</a:t>
                      </a: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CC"/>
                    </a:solidFill>
                  </a:tcPr>
                </a:tc>
                <a:extLst>
                  <a:ext uri="{0D108BD9-81ED-4DB2-BD59-A6C34878D82A}">
                    <a16:rowId xmlns:a16="http://schemas.microsoft.com/office/drawing/2014/main" val="2858020226"/>
                  </a:ext>
                </a:extLst>
              </a:tr>
              <a:tr h="322165">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職場復帰時</a:t>
                      </a: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a:txBody>
                    <a:bodyPr/>
                    <a:lstStyle/>
                    <a:p>
                      <a:pPr algn="ctr" fontAlgn="ctr"/>
                      <a:r>
                        <a:rPr lang="en-US" altLang="ja-JP" sz="1100" b="1" i="0" u="none" strike="noStrike" dirty="0">
                          <a:solidFill>
                            <a:srgbClr val="000000"/>
                          </a:solidFill>
                          <a:effectLst/>
                          <a:latin typeface="メイリオ" panose="020B0604030504040204" pitchFamily="50" charset="-128"/>
                          <a:ea typeface="メイリオ" panose="020B0604030504040204" pitchFamily="50" charset="-128"/>
                        </a:rPr>
                        <a:t>28.5</a:t>
                      </a: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万円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&lt;36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&gt;</a:t>
                      </a: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CC"/>
                    </a:solidFill>
                  </a:tcPr>
                </a:tc>
                <a:extLst>
                  <a:ext uri="{0D108BD9-81ED-4DB2-BD59-A6C34878D82A}">
                    <a16:rowId xmlns:a16="http://schemas.microsoft.com/office/drawing/2014/main" val="788611127"/>
                  </a:ext>
                </a:extLst>
              </a:tr>
              <a:tr h="322165">
                <a:tc>
                  <a:txBody>
                    <a:bodyPr/>
                    <a:lstStyle/>
                    <a:p>
                      <a:pPr algn="ctr" fontAlgn="ctr"/>
                      <a:r>
                        <a:rPr lang="en-US" altLang="zh-TW" sz="1200" b="1" i="0" u="none" strike="noStrike" dirty="0">
                          <a:solidFill>
                            <a:srgbClr val="000000"/>
                          </a:solidFill>
                          <a:effectLst/>
                          <a:latin typeface="メイリオ" panose="020B0604030504040204" pitchFamily="50" charset="-128"/>
                          <a:ea typeface="メイリオ" panose="020B0604030504040204" pitchFamily="50" charset="-128"/>
                        </a:rPr>
                        <a:t>B </a:t>
                      </a:r>
                      <a:r>
                        <a:rPr lang="zh-TW" altLang="en-US" sz="1200" b="1" i="0" u="none" strike="noStrike" dirty="0">
                          <a:solidFill>
                            <a:srgbClr val="000000"/>
                          </a:solidFill>
                          <a:effectLst/>
                          <a:latin typeface="メイリオ" panose="020B0604030504040204" pitchFamily="50" charset="-128"/>
                          <a:ea typeface="メイリオ" panose="020B0604030504040204" pitchFamily="50" charset="-128"/>
                        </a:rPr>
                        <a:t>介護両立支援制度</a:t>
                      </a: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tcPr>
                </a:tc>
                <a:tc gridSpan="2">
                  <a:txBody>
                    <a:bodyPr/>
                    <a:lstStyle/>
                    <a:p>
                      <a:pPr algn="ctr" fontAlgn="ctr"/>
                      <a:r>
                        <a:rPr lang="en-US" altLang="ja-JP" sz="1100" b="1" i="0" u="none" strike="noStrike" dirty="0">
                          <a:solidFill>
                            <a:srgbClr val="000000"/>
                          </a:solidFill>
                          <a:effectLst/>
                          <a:latin typeface="メイリオ" panose="020B0604030504040204" pitchFamily="50" charset="-128"/>
                          <a:ea typeface="メイリオ" panose="020B0604030504040204" pitchFamily="50" charset="-128"/>
                        </a:rPr>
                        <a:t>28.5</a:t>
                      </a:r>
                      <a:r>
                        <a:rPr lang="ja-JP" altLang="en-US" sz="1100" b="1" i="0" u="none" strike="noStrike" dirty="0">
                          <a:solidFill>
                            <a:srgbClr val="000000"/>
                          </a:solidFill>
                          <a:effectLst/>
                          <a:latin typeface="メイリオ" panose="020B0604030504040204" pitchFamily="50" charset="-128"/>
                          <a:ea typeface="メイリオ" panose="020B0604030504040204" pitchFamily="50" charset="-128"/>
                        </a:rPr>
                        <a:t>万円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&lt;36</a:t>
                      </a:r>
                      <a:r>
                        <a:rPr lang="ja-JP" altLang="en-US" sz="900" b="0" i="0" u="none" strike="noStrike" dirty="0">
                          <a:solidFill>
                            <a:srgbClr val="000000"/>
                          </a:solidFill>
                          <a:effectLst/>
                          <a:latin typeface="メイリオ" panose="020B0604030504040204" pitchFamily="50" charset="-128"/>
                          <a:ea typeface="メイリオ" panose="020B0604030504040204" pitchFamily="50" charset="-128"/>
                        </a:rPr>
                        <a:t>万円</a:t>
                      </a:r>
                      <a:r>
                        <a:rPr lang="en-US" altLang="ja-JP" sz="900" b="0" i="0" u="none" strike="noStrike" dirty="0">
                          <a:solidFill>
                            <a:srgbClr val="000000"/>
                          </a:solidFill>
                          <a:effectLst/>
                          <a:latin typeface="メイリオ" panose="020B0604030504040204" pitchFamily="50" charset="-128"/>
                          <a:ea typeface="メイリオ" panose="020B0604030504040204" pitchFamily="50" charset="-128"/>
                        </a:rPr>
                        <a:t>&gt;</a:t>
                      </a:r>
                      <a:endParaRPr lang="en-US" altLang="ja-JP" sz="10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w="12700" cap="flat" cmpd="sng" algn="ctr">
                      <a:solidFill>
                        <a:srgbClr val="ED7D31"/>
                      </a:solidFill>
                      <a:prstDash val="solid"/>
                      <a:round/>
                      <a:headEnd type="none" w="med" len="med"/>
                      <a:tailEnd type="none" w="med" len="med"/>
                    </a:lnL>
                    <a:lnR w="12700" cap="flat" cmpd="sng" algn="ctr">
                      <a:solidFill>
                        <a:srgbClr val="ED7D31"/>
                      </a:solidFill>
                      <a:prstDash val="solid"/>
                      <a:round/>
                      <a:headEnd type="none" w="med" len="med"/>
                      <a:tailEnd type="none" w="med" len="med"/>
                    </a:lnR>
                    <a:lnT w="12700" cap="flat" cmpd="sng" algn="ctr">
                      <a:solidFill>
                        <a:srgbClr val="ED7D31"/>
                      </a:solidFill>
                      <a:prstDash val="solid"/>
                      <a:round/>
                      <a:headEnd type="none" w="med" len="med"/>
                      <a:tailEnd type="none" w="med" len="med"/>
                    </a:lnT>
                    <a:lnB w="12700" cap="flat" cmpd="sng" algn="ctr">
                      <a:solidFill>
                        <a:srgbClr val="ED7D31"/>
                      </a:solidFill>
                      <a:prstDash val="solid"/>
                      <a:round/>
                      <a:headEnd type="none" w="med" len="med"/>
                      <a:tailEnd type="none" w="med" len="med"/>
                    </a:lnB>
                    <a:solidFill>
                      <a:srgbClr val="FFFFCC"/>
                    </a:solidFill>
                  </a:tcPr>
                </a:tc>
                <a:tc hMerge="1">
                  <a:txBody>
                    <a:bodyPr/>
                    <a:lstStyle/>
                    <a:p>
                      <a:endParaRPr kumimoji="1" lang="ja-JP" altLang="en-US"/>
                    </a:p>
                  </a:txBody>
                  <a:tcPr/>
                </a:tc>
                <a:extLst>
                  <a:ext uri="{0D108BD9-81ED-4DB2-BD59-A6C34878D82A}">
                    <a16:rowId xmlns:a16="http://schemas.microsoft.com/office/drawing/2014/main" val="1111154767"/>
                  </a:ext>
                </a:extLst>
              </a:tr>
            </a:tbl>
          </a:graphicData>
        </a:graphic>
      </p:graphicFrame>
      <p:sp>
        <p:nvSpPr>
          <p:cNvPr id="3" name="正方形/長方形 2"/>
          <p:cNvSpPr/>
          <p:nvPr/>
        </p:nvSpPr>
        <p:spPr>
          <a:xfrm>
            <a:off x="147304" y="3521185"/>
            <a:ext cx="6652108" cy="212407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573017" y="6808685"/>
            <a:ext cx="2992189" cy="28325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線吹き出し 1 (枠付き) 9"/>
          <p:cNvSpPr/>
          <p:nvPr/>
        </p:nvSpPr>
        <p:spPr>
          <a:xfrm>
            <a:off x="147303" y="7674688"/>
            <a:ext cx="6652108" cy="389573"/>
          </a:xfrm>
          <a:prstGeom prst="borderCallout1">
            <a:avLst>
              <a:gd name="adj1" fmla="val 219"/>
              <a:gd name="adj2" fmla="val 68484"/>
              <a:gd name="adj3" fmla="val -119130"/>
              <a:gd name="adj4" fmla="val 7230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メイリオ" panose="020B0604030504040204" pitchFamily="50" charset="-128"/>
                <a:ea typeface="メイリオ" panose="020B0604030504040204" pitchFamily="50" charset="-128"/>
              </a:rPr>
              <a:t>（併給の場合の注意点）</a:t>
            </a:r>
            <a:r>
              <a:rPr lang="ja-JP" altLang="ja-JP" sz="800" dirty="0" smtClean="0">
                <a:solidFill>
                  <a:schemeClr val="tx1"/>
                </a:solidFill>
                <a:latin typeface="メイリオ" panose="020B0604030504040204" pitchFamily="50" charset="-128"/>
                <a:ea typeface="メイリオ" panose="020B0604030504040204" pitchFamily="50" charset="-128"/>
              </a:rPr>
              <a:t>法定</a:t>
            </a:r>
            <a:r>
              <a:rPr lang="ja-JP" altLang="ja-JP" sz="800" dirty="0">
                <a:solidFill>
                  <a:schemeClr val="tx1"/>
                </a:solidFill>
                <a:latin typeface="メイリオ" panose="020B0604030504040204" pitchFamily="50" charset="-128"/>
                <a:ea typeface="メイリオ" panose="020B0604030504040204" pitchFamily="50" charset="-128"/>
              </a:rPr>
              <a:t>の介護休暇日数（年５日（対象家族が２人以上の場合は年</a:t>
            </a:r>
            <a:r>
              <a:rPr lang="en-US" altLang="ja-JP" sz="800" dirty="0">
                <a:solidFill>
                  <a:schemeClr val="tx1"/>
                </a:solidFill>
                <a:latin typeface="メイリオ" panose="020B0604030504040204" pitchFamily="50" charset="-128"/>
                <a:ea typeface="メイリオ" panose="020B0604030504040204" pitchFamily="50" charset="-128"/>
              </a:rPr>
              <a:t>10</a:t>
            </a:r>
            <a:r>
              <a:rPr lang="ja-JP" altLang="ja-JP" sz="800" dirty="0">
                <a:solidFill>
                  <a:schemeClr val="tx1"/>
                </a:solidFill>
                <a:latin typeface="メイリオ" panose="020B0604030504040204" pitchFamily="50" charset="-128"/>
                <a:ea typeface="メイリオ" panose="020B0604030504040204" pitchFamily="50" charset="-128"/>
              </a:rPr>
              <a:t>日））に、</a:t>
            </a:r>
            <a:r>
              <a:rPr lang="en-US" altLang="ja-JP" sz="800" dirty="0">
                <a:solidFill>
                  <a:schemeClr val="tx1"/>
                </a:solidFill>
                <a:latin typeface="メイリオ" panose="020B0604030504040204" pitchFamily="50" charset="-128"/>
                <a:ea typeface="メイリオ" panose="020B0604030504040204" pitchFamily="50" charset="-128"/>
              </a:rPr>
              <a:t>20</a:t>
            </a:r>
            <a:r>
              <a:rPr lang="ja-JP" altLang="ja-JP" sz="800" dirty="0">
                <a:solidFill>
                  <a:schemeClr val="tx1"/>
                </a:solidFill>
                <a:latin typeface="メイリオ" panose="020B0604030504040204" pitchFamily="50" charset="-128"/>
                <a:ea typeface="メイリオ" panose="020B0604030504040204" pitchFamily="50" charset="-128"/>
              </a:rPr>
              <a:t>日</a:t>
            </a:r>
            <a:r>
              <a:rPr lang="ja-JP" altLang="en-US" sz="800" dirty="0" smtClean="0">
                <a:solidFill>
                  <a:schemeClr val="tx1"/>
                </a:solidFill>
                <a:latin typeface="メイリオ" panose="020B0604030504040204" pitchFamily="50" charset="-128"/>
                <a:ea typeface="メイリオ" panose="020B0604030504040204" pitchFamily="50" charset="-128"/>
              </a:rPr>
              <a:t>（所定労働日ベース・有給休暇）</a:t>
            </a:r>
            <a:r>
              <a:rPr lang="ja-JP" altLang="ja-JP" sz="800" dirty="0">
                <a:solidFill>
                  <a:schemeClr val="tx1"/>
                </a:solidFill>
                <a:latin typeface="メイリオ" panose="020B0604030504040204" pitchFamily="50" charset="-128"/>
                <a:ea typeface="メイリオ" panose="020B0604030504040204" pitchFamily="50" charset="-128"/>
              </a:rPr>
              <a:t>を加えた日数</a:t>
            </a:r>
            <a:r>
              <a:rPr lang="ja-JP" altLang="ja-JP" sz="800" dirty="0" smtClean="0">
                <a:solidFill>
                  <a:schemeClr val="tx1"/>
                </a:solidFill>
                <a:latin typeface="メイリオ" panose="020B0604030504040204" pitchFamily="50" charset="-128"/>
                <a:ea typeface="メイリオ" panose="020B0604030504040204" pitchFamily="50" charset="-128"/>
              </a:rPr>
              <a:t>以上</a:t>
            </a:r>
            <a:r>
              <a:rPr lang="ja-JP" altLang="en-US" sz="800" dirty="0" smtClean="0">
                <a:solidFill>
                  <a:schemeClr val="tx1"/>
                </a:solidFill>
                <a:latin typeface="メイリオ" panose="020B0604030504040204" pitchFamily="50" charset="-128"/>
                <a:ea typeface="メイリオ" panose="020B0604030504040204" pitchFamily="50" charset="-128"/>
              </a:rPr>
              <a:t>の制度を規定化、プランを策定し、新型</a:t>
            </a:r>
            <a:r>
              <a:rPr lang="ja-JP" altLang="en-US" sz="800" dirty="0">
                <a:solidFill>
                  <a:schemeClr val="tx1"/>
                </a:solidFill>
                <a:latin typeface="メイリオ" panose="020B0604030504040204" pitchFamily="50" charset="-128"/>
                <a:ea typeface="メイリオ" panose="020B0604030504040204" pitchFamily="50" charset="-128"/>
              </a:rPr>
              <a:t>コロナウイルス感染症に係る有給休暇を取得すれば、前ページ</a:t>
            </a:r>
            <a:r>
              <a:rPr lang="ja-JP" altLang="en-US" sz="800" dirty="0" smtClean="0">
                <a:solidFill>
                  <a:schemeClr val="tx1"/>
                </a:solidFill>
                <a:latin typeface="メイリオ" panose="020B0604030504040204" pitchFamily="50" charset="-128"/>
                <a:ea typeface="メイリオ" panose="020B0604030504040204" pitchFamily="50" charset="-128"/>
              </a:rPr>
              <a:t>の特例と併給できます。</a:t>
            </a:r>
            <a:endParaRPr kumimoji="1" lang="ja-JP" altLang="en-US" sz="800" dirty="0"/>
          </a:p>
        </p:txBody>
      </p:sp>
      <p:sp>
        <p:nvSpPr>
          <p:cNvPr id="31" name="線吹き出し 1 (枠付き) 30"/>
          <p:cNvSpPr/>
          <p:nvPr/>
        </p:nvSpPr>
        <p:spPr>
          <a:xfrm>
            <a:off x="1322991" y="4626273"/>
            <a:ext cx="5270614" cy="424371"/>
          </a:xfrm>
          <a:prstGeom prst="borderCallout1">
            <a:avLst>
              <a:gd name="adj1" fmla="val -29990"/>
              <a:gd name="adj2" fmla="val 35825"/>
              <a:gd name="adj3" fmla="val -11037"/>
              <a:gd name="adj4" fmla="val 48557"/>
            </a:avLst>
          </a:prstGeom>
          <a:no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800" dirty="0" smtClean="0">
                <a:solidFill>
                  <a:schemeClr val="tx1"/>
                </a:solidFill>
                <a:latin typeface="メイリオ" panose="020B0604030504040204" pitchFamily="50" charset="-128"/>
                <a:ea typeface="メイリオ" panose="020B0604030504040204" pitchFamily="50" charset="-128"/>
              </a:rPr>
              <a:t>法定</a:t>
            </a:r>
            <a:r>
              <a:rPr lang="ja-JP" altLang="ja-JP" sz="800" dirty="0">
                <a:solidFill>
                  <a:schemeClr val="tx1"/>
                </a:solidFill>
                <a:latin typeface="メイリオ" panose="020B0604030504040204" pitchFamily="50" charset="-128"/>
                <a:ea typeface="メイリオ" panose="020B0604030504040204" pitchFamily="50" charset="-128"/>
              </a:rPr>
              <a:t>の介護休業期間（</a:t>
            </a:r>
            <a:r>
              <a:rPr lang="en-US" altLang="ja-JP" sz="800" dirty="0">
                <a:solidFill>
                  <a:schemeClr val="tx1"/>
                </a:solidFill>
                <a:latin typeface="メイリオ" panose="020B0604030504040204" pitchFamily="50" charset="-128"/>
                <a:ea typeface="メイリオ" panose="020B0604030504040204" pitchFamily="50" charset="-128"/>
              </a:rPr>
              <a:t>93</a:t>
            </a:r>
            <a:r>
              <a:rPr lang="ja-JP" altLang="ja-JP" sz="800" dirty="0">
                <a:solidFill>
                  <a:schemeClr val="tx1"/>
                </a:solidFill>
                <a:latin typeface="メイリオ" panose="020B0604030504040204" pitchFamily="50" charset="-128"/>
                <a:ea typeface="メイリオ" panose="020B0604030504040204" pitchFamily="50" charset="-128"/>
              </a:rPr>
              <a:t>日）に、</a:t>
            </a:r>
            <a:r>
              <a:rPr lang="en-US" altLang="ja-JP" sz="800" dirty="0">
                <a:solidFill>
                  <a:schemeClr val="tx1"/>
                </a:solidFill>
                <a:latin typeface="メイリオ" panose="020B0604030504040204" pitchFamily="50" charset="-128"/>
                <a:ea typeface="メイリオ" panose="020B0604030504040204" pitchFamily="50" charset="-128"/>
              </a:rPr>
              <a:t>20</a:t>
            </a:r>
            <a:r>
              <a:rPr lang="ja-JP" altLang="ja-JP" sz="800" dirty="0">
                <a:solidFill>
                  <a:schemeClr val="tx1"/>
                </a:solidFill>
                <a:latin typeface="メイリオ" panose="020B0604030504040204" pitchFamily="50" charset="-128"/>
                <a:ea typeface="メイリオ" panose="020B0604030504040204" pitchFamily="50" charset="-128"/>
              </a:rPr>
              <a:t>日</a:t>
            </a:r>
            <a:r>
              <a:rPr lang="ja-JP" altLang="en-US" sz="800" dirty="0" smtClean="0">
                <a:solidFill>
                  <a:schemeClr val="tx1"/>
                </a:solidFill>
                <a:latin typeface="メイリオ" panose="020B0604030504040204" pitchFamily="50" charset="-128"/>
                <a:ea typeface="メイリオ" panose="020B0604030504040204" pitchFamily="50" charset="-128"/>
              </a:rPr>
              <a:t>（所定労働日ベース・有給休暇）</a:t>
            </a:r>
            <a:r>
              <a:rPr lang="ja-JP" altLang="ja-JP" sz="800" dirty="0">
                <a:solidFill>
                  <a:schemeClr val="tx1"/>
                </a:solidFill>
                <a:latin typeface="メイリオ" panose="020B0604030504040204" pitchFamily="50" charset="-128"/>
                <a:ea typeface="メイリオ" panose="020B0604030504040204" pitchFamily="50" charset="-128"/>
              </a:rPr>
              <a:t>を加えた</a:t>
            </a:r>
            <a:r>
              <a:rPr lang="ja-JP" altLang="ja-JP" sz="800" dirty="0" smtClean="0">
                <a:solidFill>
                  <a:schemeClr val="tx1"/>
                </a:solidFill>
                <a:latin typeface="メイリオ" panose="020B0604030504040204" pitchFamily="50" charset="-128"/>
                <a:ea typeface="メイリオ" panose="020B0604030504040204" pitchFamily="50" charset="-128"/>
              </a:rPr>
              <a:t>期間以上</a:t>
            </a:r>
            <a:r>
              <a:rPr lang="ja-JP" altLang="en-US" sz="800" dirty="0" smtClean="0">
                <a:solidFill>
                  <a:schemeClr val="tx1"/>
                </a:solidFill>
                <a:latin typeface="メイリオ" panose="020B0604030504040204" pitchFamily="50" charset="-128"/>
                <a:ea typeface="メイリオ" panose="020B0604030504040204" pitchFamily="50" charset="-128"/>
              </a:rPr>
              <a:t>の制度を規定化、プランを策定し、新型コロナウイルス感染症に係る有給休暇を取得すれば前ページの特例と併給できます。</a:t>
            </a:r>
            <a:endParaRPr lang="en-US" altLang="ja-JP" sz="1000" dirty="0">
              <a:solidFill>
                <a:schemeClr val="tx1"/>
              </a:solidFill>
            </a:endParaRPr>
          </a:p>
        </p:txBody>
      </p:sp>
    </p:spTree>
    <p:extLst>
      <p:ext uri="{BB962C8B-B14F-4D97-AF65-F5344CB8AC3E}">
        <p14:creationId xmlns:p14="http://schemas.microsoft.com/office/powerpoint/2010/main" val="41850368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a:spPr>
      <a:bodyPr wrap="square" lIns="0" tIns="0" rIns="0" bIns="0">
        <a:spAutoFit/>
      </a:bodyPr>
      <a:lstStyle>
        <a:defPPr defTabSz="914400" eaLnBrk="1" hangingPunct="1">
          <a:spcBef>
            <a:spcPct val="50000"/>
          </a:spcBef>
          <a:defRPr sz="1200" dirty="0" smtClean="0">
            <a:solidFill>
              <a:srgbClr val="0000CC"/>
            </a:solidFill>
            <a:latin typeface="HGSｺﾞｼｯｸM" pitchFamily="50" charset="-128"/>
            <a:ea typeface="HGSｺﾞｼｯｸM"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4278</TotalTime>
  <Words>1409</Words>
  <Application>Microsoft Office PowerPoint</Application>
  <PresentationFormat>A4 210 x 297 mm</PresentationFormat>
  <Paragraphs>81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メイリオ</vt:lpstr>
      <vt:lpstr>游ゴシック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野原 久仁恵(nohara-kunie)</dc:creator>
  <cp:lastModifiedBy>野口 史温(noguchi-shion.5r4)</cp:lastModifiedBy>
  <cp:revision>358</cp:revision>
  <cp:lastPrinted>2020-06-19T14:15:43Z</cp:lastPrinted>
  <dcterms:modified xsi:type="dcterms:W3CDTF">2020-08-06T01:33:19Z</dcterms:modified>
</cp:coreProperties>
</file>