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67" r:id="rId2"/>
    <p:sldId id="265"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119" userDrawn="1">
          <p15:clr>
            <a:srgbClr val="A4A3A4"/>
          </p15:clr>
        </p15:guide>
        <p15:guide id="3" pos="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00B050"/>
    <a:srgbClr val="99FF66"/>
    <a:srgbClr val="E6E6E6"/>
    <a:srgbClr val="66FF33"/>
    <a:srgbClr val="FF0000"/>
    <a:srgbClr val="FF0066"/>
    <a:srgbClr val="008000"/>
    <a:srgbClr val="FF9933"/>
    <a:srgbClr val="FF8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93" autoAdjust="0"/>
    <p:restoredTop sz="94660"/>
  </p:normalViewPr>
  <p:slideViewPr>
    <p:cSldViewPr snapToGrid="0">
      <p:cViewPr varScale="1">
        <p:scale>
          <a:sx n="78" d="100"/>
          <a:sy n="78" d="100"/>
        </p:scale>
        <p:origin x="3606" y="90"/>
      </p:cViewPr>
      <p:guideLst>
        <p:guide orient="horz" pos="3097"/>
        <p:guide pos="119"/>
        <p:guide pos="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575433D7-3B5A-45C7-8FCC-AAAB68C9978B}" type="datetimeFigureOut">
              <a:rPr kumimoji="1" lang="ja-JP" altLang="en-US" smtClean="0"/>
              <a:t>2020/8/6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4E6078E-8163-4587-B773-89E3602BAF16}" type="slidenum">
              <a:rPr kumimoji="1" lang="ja-JP" altLang="en-US" smtClean="0"/>
              <a:t>‹#›</a:t>
            </a:fld>
            <a:endParaRPr kumimoji="1" lang="ja-JP" altLang="en-US"/>
          </a:p>
        </p:txBody>
      </p:sp>
    </p:spTree>
    <p:extLst>
      <p:ext uri="{BB962C8B-B14F-4D97-AF65-F5344CB8AC3E}">
        <p14:creationId xmlns:p14="http://schemas.microsoft.com/office/powerpoint/2010/main" val="36478034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8DA82-07F5-4A3B-9D9C-364392BE5BF2}"/>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E3A7125-091B-4A6F-A267-A43EB33C66F3}"/>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A79E001-664A-44BC-821E-DB7A4FCDC9B3}"/>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07F5FACF-EAA4-4D0E-ADAD-1F92658D5DE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705316B-D350-4274-946A-CC137BDC181E}"/>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4138334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A67A43-7876-4042-B2FC-C6076689C74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CFFDEB9-E1F9-4BB2-A04E-DE180A31FF4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736A71-3B29-4329-A6DE-958BCED37C5F}"/>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DF67024B-1996-4979-A8BB-A39B552E113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F0832B6-AA05-4F2E-B28D-FF51D671BE86}"/>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6479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E5D62F6-9477-4C76-825F-7CBD3A6EEBE5}"/>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B5B351D-498A-44EE-807B-5A9EC6317CF2}"/>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8F8543-30D8-46CC-80DA-DFC02A43CEA8}"/>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0A952567-9007-4FD9-B134-BD8910B3DF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197C42F-304A-4522-AF43-BA1FD0C333FC}"/>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277998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A0F8E-B832-4A9D-9C04-AD416FEF1B6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266066-F2B5-46A9-BA60-32C2F9F2F65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0C188A-1364-4BA1-B1E9-11483F13C768}"/>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6DF19FB4-ACB3-47EB-92E9-62B75CC4E6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E65634-C2CF-484B-A77D-830DA23B6C87}"/>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8084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B460F7-BBB1-49FF-97F4-9FBE2FC005BA}"/>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60FED1-102E-456F-BB3A-C72122EA99F4}"/>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78A42AC-8776-4761-87AA-1559F707A48A}"/>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EB935F88-15F4-4EBD-9A48-4ECA74C616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CF048EA-858C-4580-98EC-EC3BEE82D7C8}"/>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78820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E80767-71C0-45EA-835B-64002BFFDBE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9177DD-4AF2-4A05-99CE-DB93CB092348}"/>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CE4CABE-6C1F-480A-9CA1-A56231AEB583}"/>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CF6E90F-AF89-43D0-9326-91F9CA8900E1}"/>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6" name="フッター プレースホルダー 5">
            <a:extLst>
              <a:ext uri="{FF2B5EF4-FFF2-40B4-BE49-F238E27FC236}">
                <a16:creationId xmlns:a16="http://schemas.microsoft.com/office/drawing/2014/main" id="{95414D53-7357-4FDE-B6C6-033F7504E80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A4EC1B-56BD-4400-9519-66F59EC28C88}"/>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62631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22B44E-6D22-4F13-9C60-E3A79CFA1FC7}"/>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B4AA2BE-032F-4753-8197-D9883D576E44}"/>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0830C73-4C39-49BF-8013-7558EAFDAC79}"/>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DAE9F96-13E5-4AC8-9AB7-E0560865CBAD}"/>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E8A03FF-E254-4D4D-8D00-20ED1E96B69A}"/>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5DDC351-D3E7-401E-9FAC-6436949E79F0}"/>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8" name="フッター プレースホルダー 7">
            <a:extLst>
              <a:ext uri="{FF2B5EF4-FFF2-40B4-BE49-F238E27FC236}">
                <a16:creationId xmlns:a16="http://schemas.microsoft.com/office/drawing/2014/main" id="{EDC74936-7BB2-43AD-B523-6925684AE7C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5D4BE5-F24D-4E9D-8D43-D8C1EDDA70D0}"/>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1577195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E08508-F72B-445C-B59D-280579DA32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DFABF5-E1D8-470A-90AB-F61B11AF5CF8}"/>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4" name="フッター プレースホルダー 3">
            <a:extLst>
              <a:ext uri="{FF2B5EF4-FFF2-40B4-BE49-F238E27FC236}">
                <a16:creationId xmlns:a16="http://schemas.microsoft.com/office/drawing/2014/main" id="{03CF8355-B979-4994-B608-D9D6284B7D5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A434C89-B9F6-499B-A7CE-85D14B1071BE}"/>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78561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8A70F9D-9150-482F-B807-1D7302CEC95C}"/>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3" name="フッター プレースホルダー 2">
            <a:extLst>
              <a:ext uri="{FF2B5EF4-FFF2-40B4-BE49-F238E27FC236}">
                <a16:creationId xmlns:a16="http://schemas.microsoft.com/office/drawing/2014/main" id="{77C9DB90-D1DB-42EB-9C92-C5041A4A989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89DE28C-9E57-4BB7-9833-FC1404DFB168}"/>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5963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69A1D1-7E05-42BC-B4B2-87FC541402E9}"/>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8BD2AE1-B45B-4323-A49F-A9358B751FCA}"/>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0FEE5D4-1494-46B8-832A-5118DE2768C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BCCB543-84F0-44F6-9E8F-F2B5B66869FC}"/>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6" name="フッター プレースホルダー 5">
            <a:extLst>
              <a:ext uri="{FF2B5EF4-FFF2-40B4-BE49-F238E27FC236}">
                <a16:creationId xmlns:a16="http://schemas.microsoft.com/office/drawing/2014/main" id="{128DAD97-39E6-4C3A-A5FA-86F7806DF14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C6A939-2D93-4BB3-97FD-613E87807F2E}"/>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58475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F7819A-F82B-4B60-9FEB-E147613E3ACB}"/>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AFF1B3B-8FF4-418C-88AE-FB68D5C5F42F}"/>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E5749C30-A68B-4C2C-9854-C9480214E3DF}"/>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16B84C6-E0DA-4E78-80E9-BF15D883D2F0}"/>
              </a:ext>
            </a:extLst>
          </p:cNvPr>
          <p:cNvSpPr>
            <a:spLocks noGrp="1"/>
          </p:cNvSpPr>
          <p:nvPr>
            <p:ph type="dt" sz="half" idx="10"/>
          </p:nvPr>
        </p:nvSpPr>
        <p:spPr/>
        <p:txBody>
          <a:bodyPr/>
          <a:lstStyle/>
          <a:p>
            <a:fld id="{D264F422-AA51-4FD9-A73B-C833599C60C4}" type="datetimeFigureOut">
              <a:rPr kumimoji="1" lang="ja-JP" altLang="en-US" smtClean="0"/>
              <a:t>2020/8/6</a:t>
            </a:fld>
            <a:endParaRPr kumimoji="1" lang="ja-JP" altLang="en-US"/>
          </a:p>
        </p:txBody>
      </p:sp>
      <p:sp>
        <p:nvSpPr>
          <p:cNvPr id="6" name="フッター プレースホルダー 5">
            <a:extLst>
              <a:ext uri="{FF2B5EF4-FFF2-40B4-BE49-F238E27FC236}">
                <a16:creationId xmlns:a16="http://schemas.microsoft.com/office/drawing/2014/main" id="{BD552F60-48C3-4A9F-A476-F6475779A5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204024-85CA-4D16-A0D0-FF2E8942BA2F}"/>
              </a:ext>
            </a:extLst>
          </p:cNvPr>
          <p:cNvSpPr>
            <a:spLocks noGrp="1"/>
          </p:cNvSpPr>
          <p:nvPr>
            <p:ph type="sldNum" sz="quarter" idx="12"/>
          </p:nvPr>
        </p:nvSpPr>
        <p:spPr/>
        <p:txBody>
          <a:body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3236698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81CEC15-B71F-46BA-938F-D7F805B9E049}"/>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B54955B-8252-4093-9E9E-75866319DEB3}"/>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3A9E50-D109-46E7-B9E3-52F03BC5C4BE}"/>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D264F422-AA51-4FD9-A73B-C833599C60C4}" type="datetimeFigureOut">
              <a:rPr kumimoji="1" lang="ja-JP" altLang="en-US" smtClean="0"/>
              <a:t>2020/8/6</a:t>
            </a:fld>
            <a:endParaRPr kumimoji="1" lang="ja-JP" altLang="en-US"/>
          </a:p>
        </p:txBody>
      </p:sp>
      <p:sp>
        <p:nvSpPr>
          <p:cNvPr id="5" name="フッター プレースホルダー 4">
            <a:extLst>
              <a:ext uri="{FF2B5EF4-FFF2-40B4-BE49-F238E27FC236}">
                <a16:creationId xmlns:a16="http://schemas.microsoft.com/office/drawing/2014/main" id="{EC450D60-4F63-469A-8742-C75CA7C5B71A}"/>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19E7D05-C854-48BD-A0A8-5D63784919D5}"/>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487DFF66-72F6-4BA2-B1CB-39A4F7E181F0}" type="slidenum">
              <a:rPr kumimoji="1" lang="ja-JP" altLang="en-US" smtClean="0"/>
              <a:t>‹#›</a:t>
            </a:fld>
            <a:endParaRPr kumimoji="1" lang="ja-JP" altLang="en-US"/>
          </a:p>
        </p:txBody>
      </p:sp>
    </p:spTree>
    <p:extLst>
      <p:ext uri="{BB962C8B-B14F-4D97-AF65-F5344CB8AC3E}">
        <p14:creationId xmlns:p14="http://schemas.microsoft.com/office/powerpoint/2010/main" val="25658541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072F258-EEF8-40E6-A16C-00750FD47BCA}"/>
              </a:ext>
            </a:extLst>
          </p:cNvPr>
          <p:cNvSpPr/>
          <p:nvPr/>
        </p:nvSpPr>
        <p:spPr>
          <a:xfrm>
            <a:off x="10690" y="1079666"/>
            <a:ext cx="6778833" cy="404919"/>
          </a:xfrm>
          <a:prstGeom prst="rect">
            <a:avLst/>
          </a:prstGeom>
        </p:spPr>
        <p:txBody>
          <a:bodyPr wrap="square">
            <a:spAutoFit/>
          </a:bodyPr>
          <a:lstStyle/>
          <a:p>
            <a:pPr marL="0" marR="0" lvl="0" indent="0" algn="just" defTabSz="910552" rtl="0" eaLnBrk="1" fontAlgn="auto" latinLnBrk="0" hangingPunct="1">
              <a:lnSpc>
                <a:spcPts val="2800"/>
              </a:lnSpc>
              <a:spcBef>
                <a:spcPts val="1200"/>
              </a:spcBef>
              <a:spcAft>
                <a:spcPts val="0"/>
              </a:spcAft>
              <a:buClrTx/>
              <a:buSzTx/>
              <a:buFontTx/>
              <a:buNone/>
              <a:tabLst/>
              <a:defRPr/>
            </a:pPr>
            <a:endParaRPr kumimoji="1" lang="ja-JP" altLang="en-US" sz="20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メイリオ" pitchFamily="50" charset="-128"/>
            </a:endParaRPr>
          </a:p>
        </p:txBody>
      </p:sp>
      <p:sp>
        <p:nvSpPr>
          <p:cNvPr id="48" name="テキスト ボックス 47">
            <a:extLst>
              <a:ext uri="{FF2B5EF4-FFF2-40B4-BE49-F238E27FC236}">
                <a16:creationId xmlns:a16="http://schemas.microsoft.com/office/drawing/2014/main" id="{15F59869-09B0-44D1-AEA1-9401990D6A11}"/>
              </a:ext>
            </a:extLst>
          </p:cNvPr>
          <p:cNvSpPr txBox="1"/>
          <p:nvPr/>
        </p:nvSpPr>
        <p:spPr>
          <a:xfrm>
            <a:off x="0" y="3725906"/>
            <a:ext cx="6871268" cy="1041311"/>
          </a:xfrm>
          <a:prstGeom prst="rect">
            <a:avLst/>
          </a:prstGeom>
          <a:noFill/>
        </p:spPr>
        <p:txBody>
          <a:bodyPr wrap="square" rtlCol="0">
            <a:spAutoFit/>
          </a:bodyPr>
          <a:lstStyle/>
          <a:p>
            <a:pPr marL="88900" marR="0" lvl="0" indent="-88900" algn="l" defTabSz="914400" rtl="0" eaLnBrk="1" fontAlgn="auto" latinLnBrk="0" hangingPunct="1">
              <a:lnSpc>
                <a:spcPts val="2200"/>
              </a:lnSpc>
              <a:spcBef>
                <a:spcPts val="0"/>
              </a:spcBef>
              <a:spcAft>
                <a:spcPts val="0"/>
              </a:spcAft>
              <a:buClrTx/>
              <a:buSzTx/>
              <a:buFontTx/>
              <a:buNone/>
              <a:tabLst/>
              <a:defRPr/>
            </a:pPr>
            <a:r>
              <a:rPr kumimoji="1" lang="ja-JP" altLang="en-US" sz="1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助成内容：</a:t>
            </a:r>
            <a:r>
              <a:rPr lang="ja-JP" altLang="ja-JP" sz="1500" b="1" dirty="0" smtClean="0">
                <a:latin typeface="Meiryo UI" panose="020B0604030504040204" pitchFamily="50" charset="-128"/>
                <a:ea typeface="Meiryo UI" panose="020B0604030504040204" pitchFamily="50" charset="-128"/>
              </a:rPr>
              <a:t>有給休暇を取得した対象労働者に支払った賃金</a:t>
            </a:r>
            <a:r>
              <a:rPr lang="ja-JP" altLang="en-US" sz="1500" b="1" dirty="0" smtClean="0">
                <a:latin typeface="Meiryo UI" panose="020B0604030504040204" pitchFamily="50" charset="-128"/>
                <a:ea typeface="Meiryo UI" panose="020B0604030504040204" pitchFamily="50" charset="-128"/>
              </a:rPr>
              <a:t>相当</a:t>
            </a:r>
            <a:r>
              <a:rPr lang="ja-JP" altLang="ja-JP" sz="1500" b="1" dirty="0" smtClean="0">
                <a:latin typeface="Meiryo UI" panose="020B0604030504040204" pitchFamily="50" charset="-128"/>
                <a:ea typeface="Meiryo UI" panose="020B0604030504040204" pitchFamily="50" charset="-128"/>
              </a:rPr>
              <a:t>額</a:t>
            </a:r>
            <a:r>
              <a:rPr lang="en-US" altLang="ja-JP" sz="1500" b="1" dirty="0" smtClean="0">
                <a:latin typeface="Meiryo UI" panose="020B0604030504040204" pitchFamily="50" charset="-128"/>
                <a:ea typeface="Meiryo UI" panose="020B0604030504040204" pitchFamily="50" charset="-128"/>
              </a:rPr>
              <a:t>×10</a:t>
            </a:r>
            <a:r>
              <a:rPr lang="ja-JP" altLang="en-US" sz="1500" b="1" dirty="0" smtClean="0">
                <a:latin typeface="Meiryo UI" panose="020B0604030504040204" pitchFamily="50" charset="-128"/>
                <a:ea typeface="Meiryo UI" panose="020B0604030504040204" pitchFamily="50" charset="-128"/>
              </a:rPr>
              <a:t>／</a:t>
            </a:r>
            <a:r>
              <a:rPr lang="en-US" altLang="ja-JP" sz="1500" b="1" dirty="0" smtClean="0">
                <a:latin typeface="Meiryo UI" panose="020B0604030504040204" pitchFamily="50" charset="-128"/>
                <a:ea typeface="Meiryo UI" panose="020B0604030504040204" pitchFamily="50" charset="-128"/>
              </a:rPr>
              <a:t>10</a:t>
            </a:r>
          </a:p>
          <a:p>
            <a:pPr marL="88900" indent="-88900">
              <a:lnSpc>
                <a:spcPts val="1400"/>
              </a:lnSpc>
              <a:defRPr/>
            </a:pPr>
            <a:r>
              <a:rPr lang="ja-JP" altLang="en-US" sz="1050" kern="1000" dirty="0" smtClean="0">
                <a:solidFill>
                  <a:prstClr val="black"/>
                </a:solidFill>
                <a:latin typeface="Meiryo UI" panose="020B0604030504040204" pitchFamily="50" charset="-128"/>
                <a:ea typeface="Meiryo UI" panose="020B0604030504040204" pitchFamily="50" charset="-128"/>
              </a:rPr>
              <a:t>　　　　　　　　　　　</a:t>
            </a:r>
            <a:r>
              <a:rPr lang="ja-JP" altLang="en-US" sz="900" kern="1000" dirty="0" smtClean="0">
                <a:latin typeface="Meiryo UI" panose="020B0604030504040204" pitchFamily="50" charset="-128"/>
                <a:ea typeface="Meiryo UI" panose="020B0604030504040204" pitchFamily="50" charset="-128"/>
              </a:rPr>
              <a:t>具体的には、対象労働者１人につき、</a:t>
            </a:r>
            <a:r>
              <a:rPr kumimoji="1" lang="ja-JP" altLang="en-US" sz="900" b="1" i="0"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対象労働者の日額換算賃金額</a:t>
            </a:r>
            <a:r>
              <a:rPr kumimoji="1" lang="en-US" altLang="ja-JP" sz="900" b="1" i="0" strike="noStrike" kern="1000" cap="none" spc="0" normalizeH="0" baseline="30000" noProof="0" dirty="0" smtClean="0">
                <a:ln>
                  <a:noFill/>
                </a:ln>
                <a:effectLst/>
                <a:uLnTx/>
                <a:uFillTx/>
                <a:latin typeface="Meiryo UI" panose="020B0604030504040204" pitchFamily="50" charset="-128"/>
                <a:ea typeface="Meiryo UI" panose="020B0604030504040204" pitchFamily="50" charset="-128"/>
              </a:rPr>
              <a:t>※</a:t>
            </a:r>
            <a:r>
              <a:rPr kumimoji="1" lang="en-US" altLang="ja-JP" sz="900" b="1" i="0"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a:t>
            </a:r>
            <a:r>
              <a:rPr kumimoji="1" lang="ja-JP" altLang="en-US" sz="900" b="1" i="0"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有給休暇の日数</a:t>
            </a:r>
            <a:r>
              <a:rPr kumimoji="1" lang="ja-JP" altLang="en-US" sz="90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で算出した合計額を支給します。</a:t>
            </a:r>
            <a:endParaRPr kumimoji="1" lang="en-US" altLang="ja-JP" sz="90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marL="88900" indent="-88900">
              <a:lnSpc>
                <a:spcPts val="1400"/>
              </a:lnSpc>
              <a:defRPr/>
            </a:pPr>
            <a:r>
              <a:rPr kumimoji="1" lang="ja-JP" altLang="en-US" sz="90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　　　　　　　　　　　　</a:t>
            </a:r>
            <a:r>
              <a:rPr kumimoji="1" lang="ja-JP" altLang="en-US" sz="9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　</a:t>
            </a:r>
            <a:r>
              <a:rPr kumimoji="1" lang="en-US" altLang="ja-JP"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a:t>
            </a:r>
            <a:r>
              <a:rPr kumimoji="1" lang="ja-JP" altLang="en-US"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各対象労働者の通常の賃金を日額換算したもの（</a:t>
            </a:r>
            <a:r>
              <a:rPr kumimoji="1" lang="en-US" altLang="ja-JP"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8,330</a:t>
            </a:r>
            <a:r>
              <a:rPr kumimoji="1" lang="ja-JP" altLang="en-US"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円（４月１日以降に取得した休暇は</a:t>
            </a:r>
            <a:r>
              <a:rPr kumimoji="1" lang="en-US" altLang="ja-JP"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15,000</a:t>
            </a:r>
            <a:r>
              <a:rPr kumimoji="1" lang="ja-JP" altLang="en-US"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円）を</a:t>
            </a:r>
            <a:r>
              <a:rPr lang="ja-JP" altLang="en-US" sz="850" kern="1000" dirty="0">
                <a:latin typeface="Meiryo UI" panose="020B0604030504040204" pitchFamily="50" charset="-128"/>
                <a:ea typeface="Meiryo UI" panose="020B0604030504040204" pitchFamily="50" charset="-128"/>
              </a:rPr>
              <a:t>上限</a:t>
            </a:r>
            <a:r>
              <a:rPr lang="ja-JP" altLang="en-US" sz="850" kern="1000" dirty="0" smtClean="0">
                <a:latin typeface="Meiryo UI" panose="020B0604030504040204" pitchFamily="50" charset="-128"/>
                <a:ea typeface="Meiryo UI" panose="020B0604030504040204" pitchFamily="50" charset="-128"/>
              </a:rPr>
              <a:t>とす</a:t>
            </a:r>
            <a:r>
              <a:rPr lang="ja-JP" altLang="en-US" sz="850" kern="1000" dirty="0">
                <a:latin typeface="Meiryo UI" panose="020B0604030504040204" pitchFamily="50" charset="-128"/>
                <a:ea typeface="Meiryo UI" panose="020B0604030504040204" pitchFamily="50" charset="-128"/>
              </a:rPr>
              <a:t>る</a:t>
            </a:r>
            <a:r>
              <a:rPr kumimoji="1" lang="ja-JP" altLang="en-US"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rPr>
              <a:t>）</a:t>
            </a:r>
            <a:endParaRPr kumimoji="1" lang="en-US" altLang="ja-JP" sz="850" b="0" i="0" u="none" strike="noStrike" kern="10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a:lnSpc>
                <a:spcPts val="800"/>
              </a:lnSpc>
              <a:defRPr/>
            </a:pPr>
            <a:endParaRPr lang="en-US" altLang="ja-JP" sz="800" noProof="0" dirty="0">
              <a:latin typeface="Meiryo UI" panose="020B0604030504040204" pitchFamily="50" charset="-128"/>
              <a:ea typeface="Meiryo UI" panose="020B0604030504040204" pitchFamily="50" charset="-128"/>
            </a:endParaRPr>
          </a:p>
          <a:p>
            <a:pPr marL="88900" indent="-88900">
              <a:lnSpc>
                <a:spcPts val="400"/>
              </a:lnSpc>
              <a:defRPr/>
            </a:pPr>
            <a:endParaRPr lang="en-US" altLang="ja-JP" sz="1500" b="1" dirty="0" smtClean="0">
              <a:latin typeface="Meiryo UI" panose="020B0604030504040204" pitchFamily="50" charset="-128"/>
              <a:ea typeface="Meiryo UI" panose="020B0604030504040204" pitchFamily="50" charset="-128"/>
            </a:endParaRPr>
          </a:p>
          <a:p>
            <a:pPr marL="88900" indent="-88900">
              <a:lnSpc>
                <a:spcPts val="1200"/>
              </a:lnSpc>
              <a:defRPr/>
            </a:pPr>
            <a:r>
              <a:rPr lang="ja-JP" altLang="en-US" sz="1500" b="1" dirty="0" smtClean="0">
                <a:solidFill>
                  <a:prstClr val="black"/>
                </a:solidFill>
                <a:latin typeface="Meiryo UI" panose="020B0604030504040204" pitchFamily="50" charset="-128"/>
                <a:ea typeface="Meiryo UI" panose="020B0604030504040204" pitchFamily="50" charset="-128"/>
              </a:rPr>
              <a:t>申請期間：</a:t>
            </a:r>
            <a:r>
              <a:rPr lang="ja-JP" altLang="en-US" sz="1500" b="1" dirty="0" smtClean="0">
                <a:solidFill>
                  <a:schemeClr val="tx1">
                    <a:lumMod val="95000"/>
                    <a:lumOff val="5000"/>
                  </a:schemeClr>
                </a:solidFill>
                <a:latin typeface="メイリオ" panose="020B0604030504040204" pitchFamily="50" charset="-128"/>
                <a:ea typeface="メイリオ" panose="020B0604030504040204" pitchFamily="50" charset="-128"/>
              </a:rPr>
              <a:t>令和２年</a:t>
            </a:r>
            <a:r>
              <a:rPr lang="en-US" altLang="ja-JP" sz="1500" b="1" dirty="0" smtClean="0">
                <a:solidFill>
                  <a:schemeClr val="tx1">
                    <a:lumMod val="95000"/>
                    <a:lumOff val="5000"/>
                  </a:schemeClr>
                </a:solidFill>
                <a:latin typeface="メイリオ" panose="020B0604030504040204" pitchFamily="50" charset="-128"/>
                <a:ea typeface="メイリオ" panose="020B0604030504040204" pitchFamily="50" charset="-128"/>
              </a:rPr>
              <a:t>12</a:t>
            </a:r>
            <a:r>
              <a:rPr lang="ja-JP" altLang="en-US" sz="1500" b="1" dirty="0" smtClean="0">
                <a:solidFill>
                  <a:schemeClr val="tx1">
                    <a:lumMod val="95000"/>
                    <a:lumOff val="5000"/>
                  </a:schemeClr>
                </a:solidFill>
                <a:latin typeface="メイリオ" panose="020B0604030504040204" pitchFamily="50" charset="-128"/>
                <a:ea typeface="メイリオ" panose="020B0604030504040204" pitchFamily="50" charset="-128"/>
              </a:rPr>
              <a:t>月</a:t>
            </a:r>
            <a:r>
              <a:rPr lang="en-US" altLang="ja-JP" sz="1500" b="1" dirty="0" smtClean="0">
                <a:solidFill>
                  <a:schemeClr val="tx1">
                    <a:lumMod val="95000"/>
                    <a:lumOff val="5000"/>
                  </a:schemeClr>
                </a:solidFill>
                <a:latin typeface="メイリオ" panose="020B0604030504040204" pitchFamily="50" charset="-128"/>
                <a:ea typeface="メイリオ" panose="020B0604030504040204" pitchFamily="50" charset="-128"/>
              </a:rPr>
              <a:t>28</a:t>
            </a:r>
            <a:r>
              <a:rPr lang="ja-JP" altLang="en-US" sz="1500" b="1" dirty="0" smtClean="0">
                <a:solidFill>
                  <a:schemeClr val="tx1">
                    <a:lumMod val="95000"/>
                    <a:lumOff val="5000"/>
                  </a:schemeClr>
                </a:solidFill>
                <a:latin typeface="メイリオ" panose="020B0604030504040204" pitchFamily="50" charset="-128"/>
                <a:ea typeface="メイリオ" panose="020B0604030504040204" pitchFamily="50" charset="-128"/>
              </a:rPr>
              <a:t>日まで</a:t>
            </a:r>
            <a:r>
              <a:rPr lang="ja-JP" altLang="en-US" sz="1500" dirty="0" smtClean="0">
                <a:solidFill>
                  <a:prstClr val="black"/>
                </a:solidFill>
                <a:latin typeface="メイリオ" panose="020B0604030504040204" pitchFamily="50" charset="-128"/>
                <a:ea typeface="メイリオ" panose="020B0604030504040204" pitchFamily="50" charset="-128"/>
              </a:rPr>
              <a:t>です。</a:t>
            </a:r>
            <a:endParaRPr lang="en-US" altLang="ja-JP" sz="1500" dirty="0" smtClean="0">
              <a:latin typeface="メイリオ" panose="020B0604030504040204" pitchFamily="50" charset="-128"/>
              <a:ea typeface="メイリオ" panose="020B0604030504040204" pitchFamily="50" charset="-128"/>
            </a:endParaRPr>
          </a:p>
        </p:txBody>
      </p:sp>
      <p:sp>
        <p:nvSpPr>
          <p:cNvPr id="24" name="Rectangle 7">
            <a:extLst>
              <a:ext uri="{FF2B5EF4-FFF2-40B4-BE49-F238E27FC236}">
                <a16:creationId xmlns:a16="http://schemas.microsoft.com/office/drawing/2014/main" id="{5A756B15-B321-4A40-8F9D-0F3E8FB44C20}"/>
              </a:ext>
            </a:extLst>
          </p:cNvPr>
          <p:cNvSpPr>
            <a:spLocks noChangeArrowheads="1"/>
          </p:cNvSpPr>
          <p:nvPr/>
        </p:nvSpPr>
        <p:spPr bwMode="auto">
          <a:xfrm>
            <a:off x="4451145" y="91700"/>
            <a:ext cx="2604564"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Times New Roman" pitchFamily="18" charset="0"/>
              </a:rPr>
              <a:t>厚生労働省・都道府県労働局</a:t>
            </a:r>
            <a:endParaRPr kumimoji="1" lang="en-US" altLang="ja-JP" sz="1400" b="0" i="0" u="none" strike="noStrike" kern="1200" cap="none" spc="-298" normalizeH="0" baseline="0" noProof="0" dirty="0">
              <a:ln>
                <a:noFill/>
              </a:ln>
              <a:solidFill>
                <a:prstClr val="black"/>
              </a:solidFill>
              <a:effectLst/>
              <a:uLnTx/>
              <a:uFillTx/>
              <a:latin typeface="メイリオ" pitchFamily="50" charset="-128"/>
              <a:ea typeface="メイリオ" pitchFamily="50" charset="-128"/>
              <a:cs typeface="ＭＳ Ｐゴシック" pitchFamily="50" charset="-128"/>
            </a:endParaRPr>
          </a:p>
        </p:txBody>
      </p:sp>
      <p:pic>
        <p:nvPicPr>
          <p:cNvPr id="25" name="図 24">
            <a:extLst>
              <a:ext uri="{FF2B5EF4-FFF2-40B4-BE49-F238E27FC236}">
                <a16:creationId xmlns:a16="http://schemas.microsoft.com/office/drawing/2014/main" id="{7D9A947C-E28D-46D3-86B7-1E9C0B6B7C4B}"/>
              </a:ext>
            </a:extLst>
          </p:cNvPr>
          <p:cNvPicPr>
            <a:picLocks noChangeAspect="1" noChangeArrowheads="1"/>
          </p:cNvPicPr>
          <p:nvPr/>
        </p:nvPicPr>
        <p:blipFill>
          <a:blip r:embed="rId2" cstate="print"/>
          <a:srcRect/>
          <a:stretch>
            <a:fillRect/>
          </a:stretch>
        </p:blipFill>
        <p:spPr bwMode="auto">
          <a:xfrm>
            <a:off x="4182540" y="20164"/>
            <a:ext cx="292007" cy="328508"/>
          </a:xfrm>
          <a:prstGeom prst="rect">
            <a:avLst/>
          </a:prstGeom>
          <a:noFill/>
          <a:ln w="9525">
            <a:noFill/>
            <a:miter lim="800000"/>
            <a:headEnd/>
            <a:tailEnd/>
          </a:ln>
        </p:spPr>
      </p:pic>
      <p:sp>
        <p:nvSpPr>
          <p:cNvPr id="4" name="正方形/長方形 3"/>
          <p:cNvSpPr/>
          <p:nvPr/>
        </p:nvSpPr>
        <p:spPr>
          <a:xfrm>
            <a:off x="175723" y="4784919"/>
            <a:ext cx="6639348" cy="646331"/>
          </a:xfrm>
          <a:prstGeom prst="rect">
            <a:avLst/>
          </a:prstGeom>
        </p:spPr>
        <p:txBody>
          <a:bodyPr wrap="square">
            <a:spAutoFit/>
          </a:bodyPr>
          <a:lstStyle/>
          <a:p>
            <a:pPr marL="85725" lvl="0" indent="-85725"/>
            <a:r>
              <a:rPr lang="ja-JP" altLang="en-US" sz="1200" dirty="0" smtClean="0">
                <a:latin typeface="メイリオ" panose="020B0604030504040204" pitchFamily="50" charset="-128"/>
                <a:ea typeface="メイリオ" panose="020B0604030504040204" pitchFamily="50" charset="-128"/>
              </a:rPr>
              <a:t>＊①雇用保険被保険者の方用と、②雇用保険被</a:t>
            </a:r>
            <a:r>
              <a:rPr lang="ja-JP" altLang="en-US" sz="1200" dirty="0">
                <a:latin typeface="メイリオ" panose="020B0604030504040204" pitchFamily="50" charset="-128"/>
                <a:ea typeface="メイリオ" panose="020B0604030504040204" pitchFamily="50" charset="-128"/>
              </a:rPr>
              <a:t>保険者</a:t>
            </a:r>
            <a:r>
              <a:rPr lang="ja-JP" altLang="en-US" sz="1200" dirty="0" smtClean="0">
                <a:latin typeface="メイリオ" panose="020B0604030504040204" pitchFamily="50" charset="-128"/>
                <a:ea typeface="メイリオ" panose="020B0604030504040204" pitchFamily="50" charset="-128"/>
              </a:rPr>
              <a:t>以外の方用の</a:t>
            </a:r>
            <a:r>
              <a:rPr lang="ja-JP" altLang="en-US" sz="1200" b="1" dirty="0" smtClean="0">
                <a:latin typeface="メイリオ" panose="020B0604030504040204" pitchFamily="50" charset="-128"/>
                <a:ea typeface="メイリオ" panose="020B0604030504040204" pitchFamily="50" charset="-128"/>
              </a:rPr>
              <a:t>２</a:t>
            </a:r>
            <a:r>
              <a:rPr lang="ja-JP" altLang="en-US" sz="1200" b="1" dirty="0">
                <a:latin typeface="メイリオ" panose="020B0604030504040204" pitchFamily="50" charset="-128"/>
                <a:ea typeface="メイリオ" panose="020B0604030504040204" pitchFamily="50" charset="-128"/>
              </a:rPr>
              <a:t>種類</a:t>
            </a:r>
            <a:r>
              <a:rPr lang="ja-JP" altLang="en-US" sz="1200" b="1" dirty="0" smtClean="0">
                <a:latin typeface="メイリオ" panose="020B0604030504040204" pitchFamily="50" charset="-128"/>
                <a:ea typeface="メイリオ" panose="020B0604030504040204" pitchFamily="50" charset="-128"/>
              </a:rPr>
              <a:t>の様式</a:t>
            </a:r>
            <a:r>
              <a:rPr lang="ja-JP" altLang="en-US" sz="1200" dirty="0" smtClean="0">
                <a:latin typeface="メイリオ" panose="020B0604030504040204" pitchFamily="50" charset="-128"/>
                <a:ea typeface="メイリオ" panose="020B0604030504040204" pitchFamily="50" charset="-128"/>
              </a:rPr>
              <a:t>があります。</a:t>
            </a:r>
            <a:endParaRPr lang="en-US" altLang="ja-JP" sz="1200" dirty="0">
              <a:latin typeface="メイリオ" panose="020B0604030504040204" pitchFamily="50" charset="-128"/>
              <a:ea typeface="メイリオ" panose="020B0604030504040204" pitchFamily="50" charset="-128"/>
            </a:endParaRPr>
          </a:p>
          <a:p>
            <a:pPr marL="185738" lvl="0" indent="-185738"/>
            <a:r>
              <a:rPr lang="ja-JP" altLang="en-US" sz="1200" dirty="0" smtClean="0">
                <a:latin typeface="メイリオ" panose="020B0604030504040204" pitchFamily="50" charset="-128"/>
                <a:ea typeface="メイリオ" panose="020B0604030504040204" pitchFamily="50" charset="-128"/>
              </a:rPr>
              <a:t>＊事業所</a:t>
            </a:r>
            <a:r>
              <a:rPr lang="ja-JP" altLang="en-US" sz="1200" dirty="0">
                <a:latin typeface="メイリオ" panose="020B0604030504040204" pitchFamily="50" charset="-128"/>
                <a:ea typeface="メイリオ" panose="020B0604030504040204" pitchFamily="50" charset="-128"/>
              </a:rPr>
              <a:t>単位ではなく</a:t>
            </a:r>
            <a:r>
              <a:rPr lang="ja-JP" altLang="en-US" sz="1200" b="1" dirty="0">
                <a:latin typeface="メイリオ" panose="020B0604030504040204" pitchFamily="50" charset="-128"/>
                <a:ea typeface="メイリオ" panose="020B0604030504040204" pitchFamily="50" charset="-128"/>
              </a:rPr>
              <a:t>法人ごとの申請</a:t>
            </a:r>
            <a:r>
              <a:rPr lang="ja-JP" altLang="en-US" sz="1200" dirty="0">
                <a:latin typeface="メイリオ" panose="020B0604030504040204" pitchFamily="50" charset="-128"/>
                <a:ea typeface="メイリオ" panose="020B0604030504040204" pitchFamily="50" charset="-128"/>
              </a:rPr>
              <a:t>となります。また、法人内の対象労働者に</a:t>
            </a:r>
            <a:r>
              <a:rPr lang="ja-JP" altLang="en-US" sz="1200" dirty="0" smtClean="0">
                <a:latin typeface="メイリオ" panose="020B0604030504040204" pitchFamily="50" charset="-128"/>
                <a:ea typeface="メイリオ" panose="020B0604030504040204" pitchFamily="50" charset="-128"/>
              </a:rPr>
              <a:t>ついて可能な限りまとめて申請をお願いします。</a:t>
            </a:r>
            <a:endParaRPr lang="en-US" altLang="ja-JP" sz="1200"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37990" y="66770"/>
            <a:ext cx="2762360" cy="276999"/>
          </a:xfrm>
          <a:prstGeom prst="rect">
            <a:avLst/>
          </a:prstGeom>
          <a:noFill/>
          <a:ln>
            <a:noFill/>
          </a:ln>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rPr>
              <a:t>労働者を雇用す</a:t>
            </a:r>
            <a:r>
              <a:rPr lang="ja-JP" altLang="en-US" sz="1200" dirty="0">
                <a:latin typeface="メイリオ" panose="020B0604030504040204" pitchFamily="50" charset="-128"/>
                <a:ea typeface="メイリオ" panose="020B0604030504040204" pitchFamily="50" charset="-128"/>
              </a:rPr>
              <a:t>る</a:t>
            </a:r>
            <a:r>
              <a:rPr kumimoji="1" lang="ja-JP" altLang="en-US" sz="1200" dirty="0" smtClean="0">
                <a:latin typeface="メイリオ" panose="020B0604030504040204" pitchFamily="50" charset="-128"/>
                <a:ea typeface="メイリオ" panose="020B0604030504040204" pitchFamily="50" charset="-128"/>
              </a:rPr>
              <a:t>事業主の皆さまへ</a:t>
            </a:r>
            <a:endParaRPr kumimoji="1" lang="ja-JP" altLang="en-US" sz="1200"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0" y="369501"/>
            <a:ext cx="6858000" cy="792000"/>
          </a:xfrm>
          <a:prstGeom prst="rect">
            <a:avLst/>
          </a:prstGeom>
          <a:solidFill>
            <a:srgbClr val="00B050"/>
          </a:solidFill>
        </p:spPr>
        <p:txBody>
          <a:bodyPr wrap="square">
            <a:spAutoFit/>
          </a:bodyPr>
          <a:lstStyle/>
          <a:p>
            <a:pPr lvl="0" algn="ctr" defTabSz="910552">
              <a:defRPr/>
            </a:pP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新型コロナウイルス感染症</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による</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0552">
              <a:lnSpc>
                <a:spcPts val="600"/>
              </a:lnSpc>
              <a:defRPr/>
            </a:pP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0552">
              <a:defRPr/>
            </a:pPr>
            <a:r>
              <a:rPr lang="ja-JP" altLang="en-US" sz="2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小学校</a:t>
            </a:r>
            <a:r>
              <a:rPr lang="ja-JP" altLang="en-US" sz="2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休業</a:t>
            </a:r>
            <a:r>
              <a:rPr lang="ja-JP" altLang="en-US" sz="2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等対応助成金</a:t>
            </a: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ご活用</a:t>
            </a: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en-US" altLang="ja-JP"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32"/>
          <p:cNvSpPr/>
          <p:nvPr/>
        </p:nvSpPr>
        <p:spPr>
          <a:xfrm>
            <a:off x="25902" y="5556230"/>
            <a:ext cx="6799869" cy="4234287"/>
          </a:xfrm>
          <a:prstGeom prst="rect">
            <a:avLst/>
          </a:prstGeom>
          <a:pattFill prst="pct50">
            <a:fgClr>
              <a:srgbClr val="FFFF00"/>
            </a:fgClr>
            <a:bgClr>
              <a:schemeClr val="bg1"/>
            </a:bgClr>
          </a:pattFill>
          <a:ln w="34925" cmpd="thickThin">
            <a:solidFill>
              <a:srgbClr val="C00000">
                <a:alpha val="67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gn="just" defTabSz="910552">
              <a:spcBef>
                <a:spcPts val="600"/>
              </a:spcBef>
              <a:defRPr/>
            </a:pPr>
            <a:endParaRPr lang="ja-JP" altLang="ja-JP" sz="1200" dirty="0"/>
          </a:p>
          <a:p>
            <a:pPr marL="177800" marR="0" lvl="0" indent="-177800" algn="just" defTabSz="910552" rtl="0" eaLnBrk="1" fontAlgn="auto" latinLnBrk="0" hangingPunct="1">
              <a:lnSpc>
                <a:spcPct val="100000"/>
              </a:lnSpc>
              <a:spcBef>
                <a:spcPts val="600"/>
              </a:spcBef>
              <a:spcAft>
                <a:spcPts val="0"/>
              </a:spcAft>
              <a:buClrTx/>
              <a:buSzTx/>
              <a:buFontTx/>
              <a:buNone/>
              <a:tabLst/>
              <a:defRPr/>
            </a:pPr>
            <a:endParaRPr lang="en-US" altLang="ja-JP" sz="1200" dirty="0" smtClean="0">
              <a:solidFill>
                <a:srgbClr val="FF0066"/>
              </a:solidFill>
              <a:latin typeface="メイリオ" panose="020B0604030504040204" pitchFamily="50" charset="-128"/>
              <a:ea typeface="メイリオ" panose="020B0604030504040204" pitchFamily="50" charset="-128"/>
            </a:endParaRPr>
          </a:p>
          <a:p>
            <a:pPr marL="177800" marR="0" lvl="0" indent="-177800" algn="just" defTabSz="910552" rtl="0" eaLnBrk="1" fontAlgn="auto" latinLnBrk="0" hangingPunct="1">
              <a:lnSpc>
                <a:spcPct val="100000"/>
              </a:lnSpc>
              <a:spcBef>
                <a:spcPts val="600"/>
              </a:spcBef>
              <a:spcAft>
                <a:spcPts val="0"/>
              </a:spcAft>
              <a:buClrTx/>
              <a:buSzTx/>
              <a:buFontTx/>
              <a:buNone/>
              <a:tabLst/>
              <a:defRPr/>
            </a:pPr>
            <a:endParaRPr lang="en-US" altLang="ja-JP" sz="1200" dirty="0" smtClean="0">
              <a:solidFill>
                <a:srgbClr val="FF0066"/>
              </a:solidFill>
              <a:latin typeface="メイリオ" panose="020B0604030504040204" pitchFamily="50" charset="-128"/>
              <a:ea typeface="メイリオ" panose="020B0604030504040204" pitchFamily="50" charset="-128"/>
            </a:endParaRPr>
          </a:p>
        </p:txBody>
      </p:sp>
      <p:grpSp>
        <p:nvGrpSpPr>
          <p:cNvPr id="10" name="グループ化 9"/>
          <p:cNvGrpSpPr/>
          <p:nvPr/>
        </p:nvGrpSpPr>
        <p:grpSpPr>
          <a:xfrm>
            <a:off x="4396390" y="8550241"/>
            <a:ext cx="2282531" cy="574375"/>
            <a:chOff x="1354513" y="8071624"/>
            <a:chExt cx="2282531" cy="574375"/>
          </a:xfrm>
        </p:grpSpPr>
        <p:sp>
          <p:nvSpPr>
            <p:cNvPr id="32" name="正方形/長方形 31"/>
            <p:cNvSpPr/>
            <p:nvPr/>
          </p:nvSpPr>
          <p:spPr>
            <a:xfrm>
              <a:off x="1354513" y="8314758"/>
              <a:ext cx="1104645" cy="193289"/>
            </a:xfrm>
            <a:prstGeom prst="rect">
              <a:avLst/>
            </a:prstGeom>
            <a:ln w="12700">
              <a:solidFill>
                <a:schemeClr val="accent1"/>
              </a:solidFill>
            </a:ln>
          </p:spPr>
          <p:style>
            <a:lnRef idx="2">
              <a:schemeClr val="accent6"/>
            </a:lnRef>
            <a:fillRef idx="1">
              <a:schemeClr val="lt1"/>
            </a:fillRef>
            <a:effectRef idx="0">
              <a:schemeClr val="accent6"/>
            </a:effectRef>
            <a:fontRef idx="minor">
              <a:schemeClr val="dk1"/>
            </a:fontRef>
          </p:style>
          <p:txBody>
            <a:bodyPr r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新型コロナ</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休暇支援</a:t>
              </a: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角丸四角形 33"/>
            <p:cNvSpPr/>
            <p:nvPr/>
          </p:nvSpPr>
          <p:spPr>
            <a:xfrm>
              <a:off x="2449726" y="8315647"/>
              <a:ext cx="443973" cy="192400"/>
            </a:xfrm>
            <a:prstGeom prst="roundRect">
              <a:avLst/>
            </a:prstGeom>
            <a:solidFill>
              <a:schemeClr val="accent1"/>
            </a:solidFill>
            <a:ln>
              <a:solidFill>
                <a:schemeClr val="accent1"/>
              </a:solidFill>
            </a:ln>
          </p:spPr>
          <p:style>
            <a:lnRef idx="2">
              <a:schemeClr val="accent6"/>
            </a:lnRef>
            <a:fillRef idx="1">
              <a:schemeClr val="lt1"/>
            </a:fillRef>
            <a:effectRef idx="0">
              <a:schemeClr val="accent6"/>
            </a:effectRef>
            <a:fontRef idx="minor">
              <a:schemeClr val="dk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検 索</a:t>
              </a:r>
            </a:p>
          </p:txBody>
        </p:sp>
        <p:pic>
          <p:nvPicPr>
            <p:cNvPr id="12" name="図 11"/>
            <p:cNvPicPr>
              <a:picLocks noChangeAspect="1"/>
            </p:cNvPicPr>
            <p:nvPr/>
          </p:nvPicPr>
          <p:blipFill>
            <a:blip r:embed="rId3"/>
            <a:stretch>
              <a:fillRect/>
            </a:stretch>
          </p:blipFill>
          <p:spPr>
            <a:xfrm>
              <a:off x="3040548" y="8071624"/>
              <a:ext cx="596496" cy="574375"/>
            </a:xfrm>
            <a:prstGeom prst="rect">
              <a:avLst/>
            </a:prstGeom>
          </p:spPr>
        </p:pic>
      </p:grpSp>
      <p:sp>
        <p:nvSpPr>
          <p:cNvPr id="7" name="右矢印 6"/>
          <p:cNvSpPr/>
          <p:nvPr/>
        </p:nvSpPr>
        <p:spPr>
          <a:xfrm>
            <a:off x="175723" y="3293463"/>
            <a:ext cx="234778" cy="184697"/>
          </a:xfrm>
          <a:prstGeom prst="rightArrow">
            <a:avLst/>
          </a:prstGeom>
          <a:solidFill>
            <a:srgbClr val="00B05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00B050"/>
              </a:solidFill>
            </a:endParaRPr>
          </a:p>
        </p:txBody>
      </p:sp>
      <p:sp>
        <p:nvSpPr>
          <p:cNvPr id="5" name="正方形/長方形 4"/>
          <p:cNvSpPr/>
          <p:nvPr/>
        </p:nvSpPr>
        <p:spPr>
          <a:xfrm>
            <a:off x="61025" y="9100511"/>
            <a:ext cx="6764746" cy="400110"/>
          </a:xfrm>
          <a:prstGeom prst="rect">
            <a:avLst/>
          </a:prstGeom>
        </p:spPr>
        <p:txBody>
          <a:bodyPr wrap="square">
            <a:spAutoFit/>
          </a:bodyPr>
          <a:lstStyle/>
          <a:p>
            <a:pPr marL="177800" lvl="0" indent="-177800" algn="just" defTabSz="910552">
              <a:defRPr/>
            </a:pPr>
            <a:r>
              <a:rPr lang="en-US" altLang="ja-JP"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詐欺</a:t>
            </a:r>
            <a:r>
              <a:rPr lang="ja-JP" altLang="en-US"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にご注意ください。国や委託事業者から、助成金の相談について</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電話</a:t>
            </a:r>
            <a:r>
              <a:rPr lang="ja-JP" altLang="en-US"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など</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勧誘することはありません</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lvl="0" indent="-177800" algn="just" defTabSz="910552">
              <a:defRPr/>
            </a:pPr>
            <a:r>
              <a:rPr lang="en-US" altLang="ja-JP" sz="1000"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sz="1000" dirty="0" smtClean="0">
                <a:solidFill>
                  <a:schemeClr val="accent1">
                    <a:lumMod val="50000"/>
                  </a:schemeClr>
                </a:solidFill>
                <a:latin typeface="メイリオ" panose="020B0604030504040204" pitchFamily="50" charset="-128"/>
                <a:ea typeface="メイリオ" panose="020B0604030504040204" pitchFamily="50" charset="-128"/>
              </a:rPr>
              <a:t>  </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rPr>
              <a:t>また</a:t>
            </a:r>
            <a:r>
              <a:rPr lang="ja-JP" altLang="en-US" sz="1000" dirty="0">
                <a:solidFill>
                  <a:schemeClr val="accent1">
                    <a:lumMod val="50000"/>
                  </a:schemeClr>
                </a:solidFill>
                <a:latin typeface="メイリオ" panose="020B0604030504040204" pitchFamily="50" charset="-128"/>
                <a:ea typeface="メイリオ" panose="020B0604030504040204" pitchFamily="50" charset="-128"/>
              </a:rPr>
              <a:t>、振込先、口座番号やその他の</a:t>
            </a:r>
            <a:r>
              <a:rPr lang="ja-JP" altLang="en-US"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個人情報を個人の方に</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電話などで</a:t>
            </a:r>
            <a:r>
              <a:rPr lang="ja-JP" altLang="en-US"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問い合わせることはありません。</a:t>
            </a:r>
            <a:endParaRPr lang="en-US" altLang="ja-JP" sz="10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24714" y="9535026"/>
            <a:ext cx="6747102" cy="400110"/>
          </a:xfrm>
          <a:prstGeom prst="rect">
            <a:avLst/>
          </a:prstGeom>
        </p:spPr>
        <p:txBody>
          <a:bodyPr wrap="square">
            <a:spAutoFit/>
          </a:bodyPr>
          <a:lstStyle/>
          <a:p>
            <a:pPr lvl="0" algn="just" defTabSz="910552">
              <a:defRPr/>
            </a:pPr>
            <a:r>
              <a:rPr lang="en-US" altLang="ja-JP" sz="1000" dirty="0" smtClean="0">
                <a:solidFill>
                  <a:schemeClr val="accent1">
                    <a:lumMod val="50000"/>
                  </a:schemeClr>
                </a:solidFill>
                <a:latin typeface="メイリオ" panose="020B0604030504040204" pitchFamily="50" charset="-128"/>
                <a:ea typeface="メイリオ" panose="020B0604030504040204" pitchFamily="50" charset="-128"/>
              </a:rPr>
              <a:t>※</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rPr>
              <a:t>雇用</a:t>
            </a:r>
            <a:r>
              <a:rPr lang="ja-JP" altLang="en-US" sz="1000" dirty="0">
                <a:solidFill>
                  <a:schemeClr val="accent1">
                    <a:lumMod val="50000"/>
                  </a:schemeClr>
                </a:solidFill>
                <a:latin typeface="メイリオ" panose="020B0604030504040204" pitchFamily="50" charset="-128"/>
                <a:ea typeface="メイリオ" panose="020B0604030504040204" pitchFamily="50" charset="-128"/>
              </a:rPr>
              <a:t>調整助成金も申請される方は、最寄りの都道府県</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rPr>
              <a:t>労働局などでも</a:t>
            </a:r>
            <a:r>
              <a:rPr lang="ja-JP" altLang="en-US" sz="1000" dirty="0">
                <a:solidFill>
                  <a:schemeClr val="accent1">
                    <a:lumMod val="50000"/>
                  </a:schemeClr>
                </a:solidFill>
                <a:latin typeface="メイリオ" panose="020B0604030504040204" pitchFamily="50" charset="-128"/>
                <a:ea typeface="メイリオ" panose="020B0604030504040204" pitchFamily="50" charset="-128"/>
              </a:rPr>
              <a:t>受け付けますのでご相談ください</a:t>
            </a:r>
            <a:r>
              <a:rPr lang="ja-JP" altLang="en-US" sz="1000" dirty="0" smtClean="0">
                <a:solidFill>
                  <a:schemeClr val="accent1">
                    <a:lumMod val="50000"/>
                  </a:schemeClr>
                </a:solidFill>
                <a:latin typeface="メイリオ" panose="020B0604030504040204" pitchFamily="50" charset="-128"/>
                <a:ea typeface="メイリオ" panose="020B0604030504040204" pitchFamily="50" charset="-128"/>
              </a:rPr>
              <a:t>。</a:t>
            </a:r>
            <a:endParaRPr lang="en-US" altLang="ja-JP" sz="1000" dirty="0" smtClean="0">
              <a:solidFill>
                <a:schemeClr val="accent1">
                  <a:lumMod val="50000"/>
                </a:schemeClr>
              </a:solidFill>
              <a:latin typeface="メイリオ" panose="020B0604030504040204" pitchFamily="50" charset="-128"/>
              <a:ea typeface="メイリオ" panose="020B0604030504040204" pitchFamily="50" charset="-128"/>
            </a:endParaRPr>
          </a:p>
          <a:p>
            <a:pPr lvl="0" algn="just" defTabSz="910552">
              <a:defRPr/>
            </a:pPr>
            <a:r>
              <a:rPr lang="ja-JP" altLang="en-US" sz="1000" b="1" dirty="0" smtClean="0">
                <a:solidFill>
                  <a:srgbClr val="FF0066"/>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00" b="1" dirty="0">
              <a:solidFill>
                <a:srgbClr val="FF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7453" y="5744374"/>
            <a:ext cx="6876788" cy="3080330"/>
          </a:xfrm>
          <a:prstGeom prst="rect">
            <a:avLst/>
          </a:prstGeom>
        </p:spPr>
        <p:txBody>
          <a:bodyPr wrap="square">
            <a:spAutoFit/>
          </a:bodyPr>
          <a:lstStyle/>
          <a:p>
            <a:pPr marL="180000" indent="-180000" algn="just" defTabSz="910552">
              <a:lnSpc>
                <a:spcPts val="1500"/>
              </a:lnSpc>
              <a:defRPr/>
            </a:pPr>
            <a:r>
              <a:rPr lang="ja-JP" altLang="en-US" sz="14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①支給要件の詳細や具体的な手続きは厚生労働省ホームページにて確認ください</a:t>
            </a: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lgn="just" defTabSz="910552">
              <a:lnSpc>
                <a:spcPts val="1500"/>
              </a:lnSpc>
              <a:defRPr/>
            </a:pP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申請書は、厚生労働省</a:t>
            </a:r>
            <a:r>
              <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から印刷してください。</a:t>
            </a:r>
            <a:r>
              <a:rPr lang="ja-JP" altLang="en-US" sz="8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（印刷できない場合はコールセンターに御連絡下さい）</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lgn="just" defTabSz="910552">
              <a:lnSpc>
                <a:spcPts val="600"/>
              </a:lnSpc>
              <a:defRPr/>
            </a:pP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lvl="0" indent="-180000" algn="just" defTabSz="910552">
              <a:lnSpc>
                <a:spcPts val="500"/>
              </a:lnSpc>
              <a:spcBef>
                <a:spcPts val="600"/>
              </a:spcBef>
              <a:defRPr/>
            </a:pP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lvl="0" indent="-180000" algn="just" defTabSz="910552">
              <a:lnSpc>
                <a:spcPts val="200"/>
              </a:lnSpc>
              <a:spcBef>
                <a:spcPts val="600"/>
              </a:spcBef>
              <a:defRPr/>
            </a:pP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lvl="0" indent="-180000" algn="just" defTabSz="910552">
              <a:lnSpc>
                <a:spcPts val="1500"/>
              </a:lnSpc>
              <a:spcBef>
                <a:spcPts val="600"/>
              </a:spcBef>
              <a:defRPr/>
            </a:pP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4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お問い合わせについては</a:t>
            </a: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、下記のフリーダイヤル（コールセンター）まで</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200"/>
              </a:lnSpc>
              <a:defRPr/>
            </a:pPr>
            <a:endParaRPr lang="en-US" altLang="ja-JP" sz="800" i="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600"/>
              </a:lnSpc>
              <a:defRPr/>
            </a:pPr>
            <a:r>
              <a:rPr lang="ja-JP" altLang="en-US" sz="105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（フリーダイヤル）</a:t>
            </a:r>
            <a:r>
              <a:rPr lang="en-US" altLang="ja-JP"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0120-60-3999</a:t>
            </a:r>
            <a:r>
              <a:rPr lang="ja-JP" altLang="en-US" sz="14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受付</a:t>
            </a:r>
            <a:r>
              <a:rPr lang="ja-JP" altLang="en-US" sz="13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時間：９：</a:t>
            </a:r>
            <a:r>
              <a:rPr lang="en-US" altLang="ja-JP" sz="13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00</a:t>
            </a:r>
            <a:r>
              <a:rPr lang="ja-JP" altLang="en-US" sz="13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13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00 </a:t>
            </a:r>
            <a:r>
              <a:rPr lang="ja-JP" altLang="en-US" sz="11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土日</a:t>
            </a:r>
            <a:r>
              <a:rPr lang="ja-JP" altLang="en-US" sz="11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・祝日</a:t>
            </a:r>
            <a:r>
              <a:rPr lang="ja-JP" altLang="en-US" sz="11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含む</a:t>
            </a:r>
            <a:endParaRPr lang="en-US" altLang="ja-JP" sz="6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2100"/>
              </a:lnSpc>
              <a:defRPr/>
            </a:pPr>
            <a:endParaRPr lang="en-US" altLang="ja-JP" sz="5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500"/>
              </a:lnSpc>
              <a:defRPr/>
            </a:pPr>
            <a:r>
              <a:rPr lang="ja-JP" altLang="en-US" sz="13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14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申請書の</a:t>
            </a: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提出先</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600"/>
              </a:lnSpc>
              <a:defRPr/>
            </a:pPr>
            <a:endParaRPr lang="en-US" altLang="ja-JP" sz="10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200"/>
              </a:lnSpc>
              <a:defRPr/>
            </a:pPr>
            <a:endParaRPr lang="en-US" altLang="ja-JP" sz="1000"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500"/>
              </a:lnSpc>
              <a:defRPr/>
            </a:pPr>
            <a:r>
              <a:rPr lang="ja-JP" altLang="en-US" sz="1400"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〒１３７－８６９１　新東京郵便局　私書箱１３２号</a:t>
            </a:r>
          </a:p>
          <a:p>
            <a:pPr lvl="0" algn="just" defTabSz="910552">
              <a:lnSpc>
                <a:spcPts val="1500"/>
              </a:lnSpc>
              <a:defRPr/>
            </a:pPr>
            <a:r>
              <a:rPr lang="ja-JP" altLang="en-US" sz="14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　学校</a:t>
            </a:r>
            <a:r>
              <a:rPr lang="ja-JP" altLang="en-US" sz="14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等休業助成金・支援金受付</a:t>
            </a:r>
            <a:r>
              <a:rPr lang="ja-JP" altLang="en-US" sz="14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センター</a:t>
            </a:r>
            <a:endParaRPr lang="ja-JP" altLang="en-US" sz="14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000"/>
              </a:lnSpc>
              <a:defRPr/>
            </a:pPr>
            <a:r>
              <a:rPr lang="ja-JP" altLang="en-US" sz="14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500"/>
              </a:lnSpc>
              <a:defRPr/>
            </a:pP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郵送先は厚生</a:t>
            </a:r>
            <a:r>
              <a:rPr lang="ja-JP" altLang="en-US" sz="12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労働省では</a:t>
            </a: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ありません。</a:t>
            </a:r>
            <a:endParaRPr lang="en-US" altLang="ja-JP"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500"/>
              </a:lnSpc>
              <a:defRPr/>
            </a:pP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必ず配達</a:t>
            </a:r>
            <a:r>
              <a:rPr lang="ja-JP" altLang="en-US" sz="12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記録が</a:t>
            </a: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残る郵便（</a:t>
            </a:r>
            <a:r>
              <a:rPr lang="ja-JP" altLang="en-US" sz="12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特定記録郵便やレターパックなど）で配送してください。</a:t>
            </a:r>
          </a:p>
          <a:p>
            <a:pPr lvl="0" algn="just" defTabSz="910552">
              <a:lnSpc>
                <a:spcPts val="1500"/>
              </a:lnSpc>
              <a:defRPr/>
            </a:pPr>
            <a:r>
              <a:rPr lang="ja-JP" altLang="en-US" sz="9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（宅配便などは受付不可）</a:t>
            </a:r>
            <a:endParaRPr lang="en-US" altLang="ja-JP" sz="12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a:extLst>
              <a:ext uri="{FF2B5EF4-FFF2-40B4-BE49-F238E27FC236}">
                <a16:creationId xmlns:a16="http://schemas.microsoft.com/office/drawing/2014/main" id="{15F59869-09B0-44D1-AEA1-9401990D6A11}"/>
              </a:ext>
            </a:extLst>
          </p:cNvPr>
          <p:cNvSpPr txBox="1"/>
          <p:nvPr/>
        </p:nvSpPr>
        <p:spPr>
          <a:xfrm>
            <a:off x="1" y="1164923"/>
            <a:ext cx="6871268" cy="1272143"/>
          </a:xfrm>
          <a:prstGeom prst="rect">
            <a:avLst/>
          </a:prstGeom>
          <a:noFill/>
        </p:spPr>
        <p:txBody>
          <a:bodyPr wrap="square" rtlCol="0">
            <a:spAutoFit/>
          </a:bodyPr>
          <a:lstStyle/>
          <a:p>
            <a:pPr lvl="0" algn="just" defTabSz="910552">
              <a:lnSpc>
                <a:spcPct val="125000"/>
              </a:lnSpc>
              <a:defRPr/>
            </a:pPr>
            <a:r>
              <a:rPr lang="ja-JP" altLang="ja-JP" sz="1400" b="1" dirty="0">
                <a:latin typeface="Meiryo UI" panose="020B0604030504040204" pitchFamily="50" charset="-128"/>
                <a:ea typeface="Meiryo UI" panose="020B0604030504040204" pitchFamily="50" charset="-128"/>
              </a:rPr>
              <a:t>令和</a:t>
            </a:r>
            <a:r>
              <a:rPr lang="ja-JP" altLang="ja-JP" sz="1400" b="1" dirty="0" smtClean="0">
                <a:latin typeface="Meiryo UI" panose="020B0604030504040204" pitchFamily="50" charset="-128"/>
                <a:ea typeface="Meiryo UI" panose="020B0604030504040204" pitchFamily="50" charset="-128"/>
              </a:rPr>
              <a:t>２年</a:t>
            </a:r>
            <a:r>
              <a:rPr lang="ja-JP" altLang="en-US" sz="1400" b="1" dirty="0" smtClean="0">
                <a:latin typeface="Meiryo UI" panose="020B0604030504040204" pitchFamily="50" charset="-128"/>
                <a:ea typeface="Meiryo UI" panose="020B0604030504040204" pitchFamily="50" charset="-128"/>
              </a:rPr>
              <a:t>２</a:t>
            </a:r>
            <a:r>
              <a:rPr lang="ja-JP" altLang="ja-JP" sz="1400" b="1" dirty="0" smtClean="0">
                <a:latin typeface="Meiryo UI" panose="020B0604030504040204" pitchFamily="50" charset="-128"/>
                <a:ea typeface="Meiryo UI" panose="020B0604030504040204" pitchFamily="50" charset="-128"/>
              </a:rPr>
              <a:t>月</a:t>
            </a:r>
            <a:r>
              <a:rPr lang="en-US" altLang="ja-JP" sz="1400" b="1" dirty="0" smtClean="0">
                <a:latin typeface="Meiryo UI" panose="020B0604030504040204" pitchFamily="50" charset="-128"/>
                <a:ea typeface="Meiryo UI" panose="020B0604030504040204" pitchFamily="50" charset="-128"/>
              </a:rPr>
              <a:t>27</a:t>
            </a:r>
            <a:r>
              <a:rPr lang="ja-JP" altLang="ja-JP" sz="1400" b="1" dirty="0" smtClean="0">
                <a:latin typeface="Meiryo UI" panose="020B0604030504040204" pitchFamily="50" charset="-128"/>
                <a:ea typeface="Meiryo UI" panose="020B0604030504040204" pitchFamily="50" charset="-128"/>
              </a:rPr>
              <a:t>日から</a:t>
            </a:r>
            <a:r>
              <a:rPr lang="ja-JP" altLang="en-US" sz="1400" b="1" dirty="0" smtClean="0">
                <a:latin typeface="Meiryo UI" panose="020B0604030504040204" pitchFamily="50" charset="-128"/>
                <a:ea typeface="Meiryo UI" panose="020B0604030504040204" pitchFamily="50" charset="-128"/>
              </a:rPr>
              <a:t>９</a:t>
            </a:r>
            <a:r>
              <a:rPr lang="ja-JP" altLang="ja-JP" sz="1400" b="1" dirty="0" smtClean="0">
                <a:latin typeface="Meiryo UI" panose="020B0604030504040204" pitchFamily="50" charset="-128"/>
                <a:ea typeface="Meiryo UI" panose="020B0604030504040204" pitchFamily="50" charset="-128"/>
              </a:rPr>
              <a:t>月</a:t>
            </a:r>
            <a:r>
              <a:rPr lang="en-US" altLang="ja-JP" sz="1400" b="1" dirty="0" smtClean="0">
                <a:latin typeface="Meiryo UI" panose="020B0604030504040204" pitchFamily="50" charset="-128"/>
                <a:ea typeface="Meiryo UI" panose="020B0604030504040204" pitchFamily="50" charset="-128"/>
              </a:rPr>
              <a:t>30</a:t>
            </a:r>
            <a:r>
              <a:rPr lang="ja-JP" altLang="ja-JP" sz="1400" b="1" dirty="0" smtClean="0">
                <a:latin typeface="Meiryo UI" panose="020B0604030504040204" pitchFamily="50" charset="-128"/>
                <a:ea typeface="Meiryo UI" panose="020B0604030504040204" pitchFamily="50" charset="-128"/>
              </a:rPr>
              <a:t>日</a:t>
            </a:r>
            <a:r>
              <a:rPr lang="ja-JP" altLang="en-US" sz="1400" dirty="0" smtClean="0">
                <a:latin typeface="Meiryo UI" panose="020B0604030504040204" pitchFamily="50" charset="-128"/>
                <a:ea typeface="Meiryo UI" panose="020B0604030504040204" pitchFamily="50" charset="-128"/>
              </a:rPr>
              <a:t>までの間に、以下の子どもの世話を保護者として行うことが必要となった労働者に対し、</a:t>
            </a:r>
            <a:r>
              <a:rPr lang="ja-JP" altLang="en-US" sz="1400" dirty="0">
                <a:latin typeface="Meiryo UI" panose="020B0604030504040204" pitchFamily="50" charset="-128"/>
                <a:ea typeface="Meiryo UI" panose="020B0604030504040204" pitchFamily="50" charset="-128"/>
                <a:cs typeface="メイリオ" pitchFamily="50" charset="-128"/>
              </a:rPr>
              <a:t>有給（賃金全額支給）の休暇（労働基準法上の年次有給休暇を除く）を取得させた事業</a:t>
            </a:r>
            <a:r>
              <a:rPr lang="ja-JP" altLang="en-US" sz="1400" dirty="0" smtClean="0">
                <a:latin typeface="Meiryo UI" panose="020B0604030504040204" pitchFamily="50" charset="-128"/>
                <a:ea typeface="Meiryo UI" panose="020B0604030504040204" pitchFamily="50" charset="-128"/>
                <a:cs typeface="メイリオ" pitchFamily="50" charset="-128"/>
              </a:rPr>
              <a:t>主は助成金の対象となります！</a:t>
            </a:r>
            <a:endParaRPr lang="en-US" altLang="ja-JP" sz="1400" dirty="0" smtClean="0">
              <a:latin typeface="Meiryo UI" panose="020B0604030504040204" pitchFamily="50" charset="-128"/>
              <a:ea typeface="Meiryo UI" panose="020B0604030504040204" pitchFamily="50" charset="-128"/>
              <a:cs typeface="メイリオ" pitchFamily="50" charset="-128"/>
            </a:endParaRPr>
          </a:p>
          <a:p>
            <a:pPr lvl="0" algn="just" defTabSz="910552">
              <a:lnSpc>
                <a:spcPct val="125000"/>
              </a:lnSpc>
              <a:defRPr/>
            </a:pPr>
            <a:r>
              <a:rPr lang="ja-JP" altLang="en-US" sz="1400" dirty="0" smtClean="0">
                <a:latin typeface="Meiryo UI" panose="020B0604030504040204" pitchFamily="50" charset="-128"/>
                <a:ea typeface="Meiryo UI" panose="020B0604030504040204" pitchFamily="50" charset="-128"/>
                <a:cs typeface="メイリオ" pitchFamily="50" charset="-128"/>
              </a:rPr>
              <a:t>　　</a:t>
            </a:r>
            <a:endParaRPr lang="en-US" altLang="ja-JP" sz="1400" dirty="0">
              <a:latin typeface="Meiryo UI" panose="020B0604030504040204" pitchFamily="50" charset="-128"/>
              <a:ea typeface="Meiryo UI" panose="020B0604030504040204" pitchFamily="50" charset="-128"/>
              <a:cs typeface="メイリオ" pitchFamily="50" charset="-128"/>
            </a:endParaRPr>
          </a:p>
          <a:p>
            <a:pPr algn="just" defTabSz="910552">
              <a:lnSpc>
                <a:spcPts val="800"/>
              </a:lnSpc>
              <a:defRPr/>
            </a:pPr>
            <a:endParaRPr lang="en-US" altLang="ja-JP" sz="800" dirty="0">
              <a:latin typeface="Meiryo UI" panose="020B0604030504040204" pitchFamily="50" charset="-128"/>
              <a:ea typeface="Meiryo UI" panose="020B0604030504040204" pitchFamily="50" charset="-128"/>
              <a:cs typeface="メイリオ" pitchFamily="50" charset="-128"/>
            </a:endParaRPr>
          </a:p>
        </p:txBody>
      </p:sp>
      <p:sp>
        <p:nvSpPr>
          <p:cNvPr id="26" name="テキスト ボックス 25"/>
          <p:cNvSpPr txBox="1"/>
          <p:nvPr/>
        </p:nvSpPr>
        <p:spPr>
          <a:xfrm>
            <a:off x="4328544" y="1760634"/>
            <a:ext cx="1816994" cy="230832"/>
          </a:xfrm>
          <a:prstGeom prst="rect">
            <a:avLst/>
          </a:prstGeom>
          <a:noFill/>
        </p:spPr>
        <p:txBody>
          <a:bodyPr wrap="square" rtlCol="0">
            <a:spAutoFit/>
          </a:bodyPr>
          <a:lstStyle/>
          <a:p>
            <a:r>
              <a:rPr kumimoji="1" lang="ja-JP" altLang="en-US" sz="900" dirty="0" smtClean="0">
                <a:latin typeface="メイリオ" panose="020B0604030504040204" pitchFamily="50" charset="-128"/>
                <a:ea typeface="メイリオ" panose="020B0604030504040204" pitchFamily="50" charset="-128"/>
              </a:rPr>
              <a:t>＊詳細は裏面をご参照ください</a:t>
            </a:r>
            <a:endParaRPr kumimoji="1" lang="ja-JP" altLang="en-US" sz="900" dirty="0">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410501" y="3074546"/>
            <a:ext cx="6331533" cy="707886"/>
          </a:xfrm>
          <a:prstGeom prst="rect">
            <a:avLst/>
          </a:prstGeom>
          <a:noFill/>
        </p:spPr>
        <p:txBody>
          <a:bodyPr wrap="square" rtlCol="0">
            <a:spAutoFit/>
          </a:bodyPr>
          <a:lstStyle/>
          <a:p>
            <a:pPr algn="just">
              <a:lnSpc>
                <a:spcPts val="1600"/>
              </a:lnSpc>
            </a:pPr>
            <a:r>
              <a:rPr lang="ja-JP" altLang="en-US" sz="1400" dirty="0" smtClean="0">
                <a:latin typeface="Meiryo UI" panose="020B0604030504040204" pitchFamily="50" charset="-128"/>
                <a:ea typeface="Meiryo UI" panose="020B0604030504040204" pitchFamily="50" charset="-128"/>
                <a:cs typeface="メイリオ" pitchFamily="50" charset="-128"/>
              </a:rPr>
              <a:t>事業</a:t>
            </a:r>
            <a:r>
              <a:rPr lang="ja-JP" altLang="en-US" sz="1400" dirty="0">
                <a:latin typeface="Meiryo UI" panose="020B0604030504040204" pitchFamily="50" charset="-128"/>
                <a:ea typeface="Meiryo UI" panose="020B0604030504040204" pitchFamily="50" charset="-128"/>
                <a:cs typeface="メイリオ" pitchFamily="50" charset="-128"/>
              </a:rPr>
              <a:t>主の</a:t>
            </a:r>
            <a:r>
              <a:rPr lang="ja-JP" altLang="en-US" sz="1400" dirty="0" smtClean="0">
                <a:latin typeface="Meiryo UI" panose="020B0604030504040204" pitchFamily="50" charset="-128"/>
                <a:ea typeface="Meiryo UI" panose="020B0604030504040204" pitchFamily="50" charset="-128"/>
                <a:cs typeface="メイリオ" pitchFamily="50" charset="-128"/>
              </a:rPr>
              <a:t>皆さまには、</a:t>
            </a:r>
            <a:r>
              <a:rPr lang="ja-JP" altLang="en-US" sz="1400" b="1" dirty="0" smtClean="0">
                <a:latin typeface="Meiryo UI" panose="020B0604030504040204" pitchFamily="50" charset="-128"/>
                <a:ea typeface="Meiryo UI" panose="020B0604030504040204" pitchFamily="50" charset="-128"/>
                <a:cs typeface="メイリオ" pitchFamily="50" charset="-128"/>
              </a:rPr>
              <a:t>こ</a:t>
            </a:r>
            <a:r>
              <a:rPr lang="ja-JP" altLang="en-US" sz="1400" b="1" dirty="0">
                <a:latin typeface="Meiryo UI" panose="020B0604030504040204" pitchFamily="50" charset="-128"/>
                <a:ea typeface="Meiryo UI" panose="020B0604030504040204" pitchFamily="50" charset="-128"/>
                <a:cs typeface="メイリオ" pitchFamily="50" charset="-128"/>
              </a:rPr>
              <a:t>の</a:t>
            </a:r>
            <a:r>
              <a:rPr lang="ja-JP" altLang="en-US" sz="1400" b="1" dirty="0" smtClean="0">
                <a:latin typeface="Meiryo UI" panose="020B0604030504040204" pitchFamily="50" charset="-128"/>
                <a:ea typeface="Meiryo UI" panose="020B0604030504040204" pitchFamily="50" charset="-128"/>
                <a:cs typeface="メイリオ" pitchFamily="50" charset="-128"/>
              </a:rPr>
              <a:t>助成金</a:t>
            </a:r>
            <a:r>
              <a:rPr lang="ja-JP" altLang="en-US" sz="1400" b="1" dirty="0">
                <a:latin typeface="Meiryo UI" panose="020B0604030504040204" pitchFamily="50" charset="-128"/>
                <a:ea typeface="Meiryo UI" panose="020B0604030504040204" pitchFamily="50" charset="-128"/>
                <a:cs typeface="メイリオ" pitchFamily="50" charset="-128"/>
              </a:rPr>
              <a:t>を活用して</a:t>
            </a:r>
            <a:r>
              <a:rPr lang="ja-JP" altLang="en-US" sz="1400" b="1" dirty="0">
                <a:latin typeface="Meiryo UI" panose="020B0604030504040204" pitchFamily="50" charset="-128"/>
                <a:ea typeface="Meiryo UI" panose="020B0604030504040204" pitchFamily="50" charset="-128"/>
              </a:rPr>
              <a:t>有給の休暇制度を設けていただき、年休の有無にかかわらず利用できるようにする</a:t>
            </a:r>
            <a:r>
              <a:rPr lang="ja-JP" altLang="en-US" sz="1400" dirty="0">
                <a:latin typeface="Meiryo UI" panose="020B0604030504040204" pitchFamily="50" charset="-128"/>
                <a:ea typeface="Meiryo UI" panose="020B0604030504040204" pitchFamily="50" charset="-128"/>
              </a:rPr>
              <a:t>ことで、</a:t>
            </a:r>
            <a:r>
              <a:rPr lang="ja-JP" altLang="en-US" sz="1400" b="1" dirty="0">
                <a:latin typeface="Meiryo UI" panose="020B0604030504040204" pitchFamily="50" charset="-128"/>
                <a:ea typeface="Meiryo UI" panose="020B0604030504040204" pitchFamily="50" charset="-128"/>
              </a:rPr>
              <a:t>保護者が希望に応じて休暇を取得できる環境</a:t>
            </a:r>
            <a:r>
              <a:rPr lang="ja-JP" altLang="en-US" sz="1400" dirty="0">
                <a:latin typeface="Meiryo UI" panose="020B0604030504040204" pitchFamily="50" charset="-128"/>
                <a:ea typeface="Meiryo UI" panose="020B0604030504040204" pitchFamily="50" charset="-128"/>
              </a:rPr>
              <a:t>を整えていただけるようお願いします</a:t>
            </a:r>
            <a:r>
              <a:rPr lang="ja-JP" altLang="en-US" sz="1400" dirty="0" smtClean="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1" name="正方形/長方形 20"/>
          <p:cNvSpPr/>
          <p:nvPr/>
        </p:nvSpPr>
        <p:spPr>
          <a:xfrm>
            <a:off x="215169" y="6161856"/>
            <a:ext cx="6840540" cy="246221"/>
          </a:xfrm>
          <a:prstGeom prst="rect">
            <a:avLst/>
          </a:prstGeom>
        </p:spPr>
        <p:txBody>
          <a:bodyPr wrap="square">
            <a:spAutoFit/>
          </a:bodyPr>
          <a:lstStyle/>
          <a:p>
            <a:pPr marL="177800" indent="-177800" defTabSz="910552">
              <a:spcBef>
                <a:spcPts val="600"/>
              </a:spcBef>
              <a:defRPr/>
            </a:pPr>
            <a:r>
              <a:rPr lang="en-US" altLang="ja-JP" sz="1000" dirty="0" smtClean="0">
                <a:solidFill>
                  <a:srgbClr val="002060"/>
                </a:solidFill>
                <a:latin typeface="メイリオ" panose="020B0604030504040204" pitchFamily="50" charset="-128"/>
                <a:ea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rPr>
              <a:t>　 </a:t>
            </a:r>
            <a:r>
              <a:rPr lang="en-US" altLang="ja-JP" sz="850" dirty="0" smtClean="0">
                <a:solidFill>
                  <a:schemeClr val="accent1">
                    <a:lumMod val="50000"/>
                  </a:schemeClr>
                </a:solidFill>
                <a:latin typeface="メイリオ" panose="020B0604030504040204" pitchFamily="50" charset="-128"/>
                <a:ea typeface="メイリオ" panose="020B0604030504040204" pitchFamily="50" charset="-128"/>
              </a:rPr>
              <a:t>https</a:t>
            </a:r>
            <a:r>
              <a:rPr lang="en-US" altLang="ja-JP" sz="850" dirty="0">
                <a:solidFill>
                  <a:schemeClr val="accent1">
                    <a:lumMod val="50000"/>
                  </a:schemeClr>
                </a:solidFill>
                <a:latin typeface="メイリオ" panose="020B0604030504040204" pitchFamily="50" charset="-128"/>
                <a:ea typeface="メイリオ" panose="020B0604030504040204" pitchFamily="50" charset="-128"/>
              </a:rPr>
              <a:t>://</a:t>
            </a:r>
            <a:r>
              <a:rPr lang="en-US" altLang="ja-JP" sz="850" dirty="0" smtClean="0">
                <a:solidFill>
                  <a:schemeClr val="accent1">
                    <a:lumMod val="50000"/>
                  </a:schemeClr>
                </a:solidFill>
                <a:latin typeface="メイリオ" panose="020B0604030504040204" pitchFamily="50" charset="-128"/>
                <a:ea typeface="メイリオ" panose="020B0604030504040204" pitchFamily="50" charset="-128"/>
              </a:rPr>
              <a:t>www.mhlw.go.jp/stf/seisakunitsuite/bunya/koyou_roudou/koyou/kyufukin/pageL07_00002.html</a:t>
            </a:r>
            <a:endParaRPr lang="ja-JP" altLang="ja-JP" sz="850" u="sng" dirty="0">
              <a:solidFill>
                <a:schemeClr val="accent1">
                  <a:lumMod val="50000"/>
                </a:schemeClr>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15F59869-09B0-44D1-AEA1-9401990D6A11}"/>
              </a:ext>
            </a:extLst>
          </p:cNvPr>
          <p:cNvSpPr txBox="1"/>
          <p:nvPr/>
        </p:nvSpPr>
        <p:spPr>
          <a:xfrm>
            <a:off x="37990" y="2130052"/>
            <a:ext cx="6777081" cy="861774"/>
          </a:xfrm>
          <a:prstGeom prst="rect">
            <a:avLst/>
          </a:prstGeom>
          <a:noFill/>
          <a:ln w="57150">
            <a:solidFill>
              <a:srgbClr val="FF0000"/>
            </a:solidFill>
          </a:ln>
        </p:spPr>
        <p:txBody>
          <a:bodyPr wrap="square" rtlCol="0">
            <a:spAutoFit/>
          </a:bodyPr>
          <a:lstStyle/>
          <a:p>
            <a:pPr lvl="0" algn="ctr" defTabSz="910552">
              <a:lnSpc>
                <a:spcPct val="125000"/>
              </a:lnSpc>
              <a:defRPr/>
            </a:pPr>
            <a:r>
              <a:rPr lang="ja-JP" altLang="en-US" sz="1400" dirty="0" smtClean="0">
                <a:latin typeface="Meiryo UI" panose="020B0604030504040204" pitchFamily="50" charset="-128"/>
                <a:ea typeface="Meiryo UI" panose="020B0604030504040204" pitchFamily="50" charset="-128"/>
                <a:cs typeface="メイリオ" pitchFamily="50" charset="-128"/>
              </a:rPr>
              <a:t>４月１日以降取得した休暇分については</a:t>
            </a:r>
            <a:r>
              <a:rPr lang="ja-JP" altLang="en-US" sz="1400" b="1" dirty="0" smtClean="0">
                <a:latin typeface="Meiryo UI" panose="020B0604030504040204" pitchFamily="50" charset="-128"/>
                <a:ea typeface="Meiryo UI" panose="020B0604030504040204" pitchFamily="50" charset="-128"/>
                <a:cs typeface="メイリオ" pitchFamily="50" charset="-128"/>
              </a:rPr>
              <a:t>日額上限額を</a:t>
            </a:r>
            <a:r>
              <a:rPr lang="en-US" altLang="ja-JP" sz="1400" b="1" dirty="0" smtClean="0">
                <a:latin typeface="Meiryo UI" panose="020B0604030504040204" pitchFamily="50" charset="-128"/>
                <a:ea typeface="Meiryo UI" panose="020B0604030504040204" pitchFamily="50" charset="-128"/>
                <a:cs typeface="メイリオ" pitchFamily="50" charset="-128"/>
              </a:rPr>
              <a:t>15,000</a:t>
            </a:r>
            <a:r>
              <a:rPr lang="ja-JP" altLang="en-US" sz="1400" b="1" dirty="0" smtClean="0">
                <a:latin typeface="Meiryo UI" panose="020B0604030504040204" pitchFamily="50" charset="-128"/>
                <a:ea typeface="Meiryo UI" panose="020B0604030504040204" pitchFamily="50" charset="-128"/>
                <a:cs typeface="メイリオ" pitchFamily="50" charset="-128"/>
              </a:rPr>
              <a:t>円</a:t>
            </a:r>
            <a:r>
              <a:rPr lang="ja-JP" altLang="en-US" sz="1400" dirty="0" smtClean="0">
                <a:latin typeface="Meiryo UI" panose="020B0604030504040204" pitchFamily="50" charset="-128"/>
                <a:ea typeface="Meiryo UI" panose="020B0604030504040204" pitchFamily="50" charset="-128"/>
                <a:cs typeface="メイリオ" pitchFamily="50" charset="-128"/>
              </a:rPr>
              <a:t>に引き上げました！</a:t>
            </a:r>
            <a:endParaRPr lang="en-US" altLang="ja-JP" sz="1400" dirty="0" smtClean="0">
              <a:latin typeface="Meiryo UI" panose="020B0604030504040204" pitchFamily="50" charset="-128"/>
              <a:ea typeface="Meiryo UI" panose="020B0604030504040204" pitchFamily="50" charset="-128"/>
              <a:cs typeface="メイリオ" pitchFamily="50" charset="-128"/>
            </a:endParaRPr>
          </a:p>
          <a:p>
            <a:pPr lvl="0" algn="ctr" defTabSz="910552">
              <a:lnSpc>
                <a:spcPct val="125000"/>
              </a:lnSpc>
              <a:defRPr/>
            </a:pPr>
            <a:r>
              <a:rPr lang="ja-JP" altLang="en-US" sz="1200" dirty="0" smtClean="0">
                <a:latin typeface="Meiryo UI" panose="020B0604030504040204" pitchFamily="50" charset="-128"/>
                <a:ea typeface="Meiryo UI" panose="020B0604030504040204" pitchFamily="50" charset="-128"/>
                <a:cs typeface="メイリオ" pitchFamily="50" charset="-128"/>
              </a:rPr>
              <a:t>（</a:t>
            </a:r>
            <a:r>
              <a:rPr lang="en-US" altLang="ja-JP" sz="1200" dirty="0" smtClean="0">
                <a:latin typeface="Meiryo UI" panose="020B0604030504040204" pitchFamily="50" charset="-128"/>
                <a:ea typeface="Meiryo UI" panose="020B0604030504040204" pitchFamily="50" charset="-128"/>
                <a:cs typeface="メイリオ" pitchFamily="50" charset="-128"/>
              </a:rPr>
              <a:t>2</a:t>
            </a:r>
            <a:r>
              <a:rPr lang="ja-JP" altLang="en-US" sz="1200" dirty="0" smtClean="0">
                <a:latin typeface="Meiryo UI" panose="020B0604030504040204" pitchFamily="50" charset="-128"/>
                <a:ea typeface="Meiryo UI" panose="020B0604030504040204" pitchFamily="50" charset="-128"/>
                <a:cs typeface="メイリオ" pitchFamily="50" charset="-128"/>
              </a:rPr>
              <a:t>月２７日から３月３１日までの休暇分については日額上限額は</a:t>
            </a:r>
            <a:r>
              <a:rPr lang="en-US" altLang="ja-JP" sz="1200" dirty="0" smtClean="0">
                <a:latin typeface="Meiryo UI" panose="020B0604030504040204" pitchFamily="50" charset="-128"/>
                <a:ea typeface="Meiryo UI" panose="020B0604030504040204" pitchFamily="50" charset="-128"/>
                <a:cs typeface="メイリオ" pitchFamily="50" charset="-128"/>
              </a:rPr>
              <a:t>8,330</a:t>
            </a:r>
            <a:r>
              <a:rPr lang="ja-JP" altLang="en-US" sz="1200" dirty="0" smtClean="0">
                <a:latin typeface="Meiryo UI" panose="020B0604030504040204" pitchFamily="50" charset="-128"/>
                <a:ea typeface="Meiryo UI" panose="020B0604030504040204" pitchFamily="50" charset="-128"/>
                <a:cs typeface="メイリオ" pitchFamily="50" charset="-128"/>
              </a:rPr>
              <a:t>円）</a:t>
            </a:r>
            <a:endParaRPr lang="en-US" altLang="ja-JP" sz="1200" dirty="0" smtClean="0">
              <a:latin typeface="Meiryo UI" panose="020B0604030504040204" pitchFamily="50" charset="-128"/>
              <a:ea typeface="Meiryo UI" panose="020B0604030504040204" pitchFamily="50" charset="-128"/>
              <a:cs typeface="メイリオ" pitchFamily="50" charset="-128"/>
            </a:endParaRPr>
          </a:p>
          <a:p>
            <a:pPr defTabSz="910552">
              <a:lnSpc>
                <a:spcPct val="125000"/>
              </a:lnSpc>
              <a:defRPr/>
            </a:pPr>
            <a:r>
              <a:rPr lang="en-US" altLang="ja-JP" sz="1400" dirty="0" smtClean="0">
                <a:latin typeface="Meiryo UI" panose="020B0604030504040204" pitchFamily="50" charset="-128"/>
                <a:ea typeface="Meiryo UI" panose="020B0604030504040204" pitchFamily="50" charset="-128"/>
                <a:cs typeface="メイリオ" pitchFamily="50" charset="-128"/>
              </a:rPr>
              <a:t>※</a:t>
            </a:r>
            <a:r>
              <a:rPr lang="ja-JP" altLang="en-US" sz="1400" dirty="0" smtClean="0">
                <a:latin typeface="Meiryo UI" panose="020B0604030504040204" pitchFamily="50" charset="-128"/>
                <a:ea typeface="Meiryo UI" panose="020B0604030504040204" pitchFamily="50" charset="-128"/>
                <a:cs typeface="メイリオ" pitchFamily="50" charset="-128"/>
              </a:rPr>
              <a:t>既に申請や支給済の場合、追加</a:t>
            </a:r>
            <a:r>
              <a:rPr lang="ja-JP" altLang="en-US" sz="1400" dirty="0">
                <a:latin typeface="Meiryo UI" panose="020B0604030504040204" pitchFamily="50" charset="-128"/>
                <a:ea typeface="Meiryo UI" panose="020B0604030504040204" pitchFamily="50" charset="-128"/>
                <a:cs typeface="メイリオ" pitchFamily="50" charset="-128"/>
              </a:rPr>
              <a:t>の給付</a:t>
            </a:r>
            <a:r>
              <a:rPr lang="ja-JP" altLang="en-US" sz="1400" dirty="0" smtClean="0">
                <a:latin typeface="Meiryo UI" panose="020B0604030504040204" pitchFamily="50" charset="-128"/>
                <a:ea typeface="Meiryo UI" panose="020B0604030504040204" pitchFamily="50" charset="-128"/>
                <a:cs typeface="メイリオ" pitchFamily="50" charset="-128"/>
              </a:rPr>
              <a:t>を順次行いますので、再度の申請は必要ありません。</a:t>
            </a:r>
            <a:endParaRPr lang="en-US" altLang="ja-JP" sz="1600" dirty="0">
              <a:latin typeface="Meiryo UI" panose="020B0604030504040204" pitchFamily="50" charset="-128"/>
              <a:ea typeface="Meiryo UI" panose="020B0604030504040204" pitchFamily="50" charset="-128"/>
              <a:cs typeface="メイリオ" pitchFamily="50" charset="-128"/>
            </a:endParaRPr>
          </a:p>
        </p:txBody>
      </p:sp>
      <p:sp>
        <p:nvSpPr>
          <p:cNvPr id="6" name="テキスト ボックス 5"/>
          <p:cNvSpPr txBox="1"/>
          <p:nvPr/>
        </p:nvSpPr>
        <p:spPr>
          <a:xfrm>
            <a:off x="5856736" y="345586"/>
            <a:ext cx="954107" cy="276999"/>
          </a:xfrm>
          <a:prstGeom prst="rect">
            <a:avLst/>
          </a:prstGeom>
          <a:noFill/>
          <a:ln>
            <a:solidFill>
              <a:schemeClr val="tx1"/>
            </a:solidFill>
          </a:ln>
        </p:spPr>
        <p:txBody>
          <a:bodyPr wrap="none" rtlCol="0">
            <a:spAutoFit/>
          </a:bodyPr>
          <a:lstStyle/>
          <a:p>
            <a:r>
              <a:rPr kumimoji="1" lang="ja-JP" altLang="en-US" sz="1200" dirty="0" smtClean="0"/>
              <a:t>参考資料３</a:t>
            </a:r>
            <a:endParaRPr kumimoji="1" lang="ja-JP" altLang="en-US" sz="1200" dirty="0"/>
          </a:p>
        </p:txBody>
      </p:sp>
    </p:spTree>
    <p:extLst>
      <p:ext uri="{BB962C8B-B14F-4D97-AF65-F5344CB8AC3E}">
        <p14:creationId xmlns:p14="http://schemas.microsoft.com/office/powerpoint/2010/main" val="1649956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角丸四角形 37"/>
          <p:cNvSpPr/>
          <p:nvPr/>
        </p:nvSpPr>
        <p:spPr>
          <a:xfrm>
            <a:off x="0" y="5425743"/>
            <a:ext cx="6857999" cy="306000"/>
          </a:xfrm>
          <a:prstGeom prst="roundRect">
            <a:avLst>
              <a:gd name="adj" fmla="val 5959"/>
            </a:avLst>
          </a:prstGeom>
          <a:solidFill>
            <a:schemeClr val="accent4">
              <a:lumMod val="20000"/>
              <a:lumOff val="80000"/>
            </a:schemeClr>
          </a:solidFill>
          <a:ln w="41275" cap="flat" cmpd="dbl" algn="ctr">
            <a:noFill/>
            <a:prstDash val="solid"/>
          </a:ln>
          <a:effectLst/>
        </p:spPr>
        <p:txBody>
          <a:bodyPr wrap="square" tIns="36000" bIns="36000" numCol="1" rtlCol="0">
            <a:noAutofit/>
          </a:bodyPr>
          <a:lstStyle/>
          <a:p>
            <a:pPr marL="196246" marR="0" lvl="0" indent="-196246" algn="l" defTabSz="910552"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67" name="角丸四角形 66"/>
          <p:cNvSpPr/>
          <p:nvPr/>
        </p:nvSpPr>
        <p:spPr>
          <a:xfrm>
            <a:off x="0" y="2868441"/>
            <a:ext cx="6858000" cy="306000"/>
          </a:xfrm>
          <a:prstGeom prst="roundRect">
            <a:avLst>
              <a:gd name="adj" fmla="val 5959"/>
            </a:avLst>
          </a:prstGeom>
          <a:solidFill>
            <a:schemeClr val="accent5">
              <a:lumMod val="20000"/>
              <a:lumOff val="80000"/>
            </a:schemeClr>
          </a:solidFill>
          <a:ln w="41275" cap="flat" cmpd="dbl" algn="ctr">
            <a:noFill/>
            <a:prstDash val="solid"/>
          </a:ln>
          <a:effectLst/>
        </p:spPr>
        <p:txBody>
          <a:bodyPr wrap="square" tIns="36000" bIns="36000" numCol="1" rtlCol="0">
            <a:noAutofit/>
          </a:bodyPr>
          <a:lstStyle/>
          <a:p>
            <a:pPr marL="196246" marR="0" lvl="0" indent="-196246" algn="l" defTabSz="910552"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63" name="角丸四角形 62"/>
          <p:cNvSpPr/>
          <p:nvPr/>
        </p:nvSpPr>
        <p:spPr>
          <a:xfrm>
            <a:off x="0" y="2203"/>
            <a:ext cx="6867221" cy="306000"/>
          </a:xfrm>
          <a:prstGeom prst="roundRect">
            <a:avLst>
              <a:gd name="adj" fmla="val 5959"/>
            </a:avLst>
          </a:prstGeom>
          <a:solidFill>
            <a:schemeClr val="accent6">
              <a:lumMod val="20000"/>
              <a:lumOff val="80000"/>
            </a:schemeClr>
          </a:solidFill>
          <a:ln w="41275" cap="flat" cmpd="dbl" algn="ctr">
            <a:noFill/>
            <a:prstDash val="solid"/>
          </a:ln>
          <a:effectLst/>
        </p:spPr>
        <p:txBody>
          <a:bodyPr wrap="square" tIns="36000" bIns="36000" numCol="1" rtlCol="0">
            <a:noAutofit/>
          </a:bodyPr>
          <a:lstStyle/>
          <a:p>
            <a:pPr marL="196246" marR="0" lvl="0" indent="-196246" algn="l" defTabSz="910552"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15" name="角丸四角形 14"/>
          <p:cNvSpPr/>
          <p:nvPr/>
        </p:nvSpPr>
        <p:spPr>
          <a:xfrm>
            <a:off x="0" y="4251396"/>
            <a:ext cx="6857999" cy="306000"/>
          </a:xfrm>
          <a:prstGeom prst="roundRect">
            <a:avLst>
              <a:gd name="adj" fmla="val 5959"/>
            </a:avLst>
          </a:prstGeom>
          <a:solidFill>
            <a:schemeClr val="accent2">
              <a:lumMod val="20000"/>
              <a:lumOff val="80000"/>
            </a:schemeClr>
          </a:solidFill>
          <a:ln w="41275" cap="flat" cmpd="dbl" algn="ctr">
            <a:noFill/>
            <a:prstDash val="solid"/>
          </a:ln>
          <a:effectLst/>
        </p:spPr>
        <p:txBody>
          <a:bodyPr wrap="square" tIns="36000" bIns="36000" numCol="1" rtlCol="0">
            <a:noAutofit/>
          </a:bodyPr>
          <a:lstStyle/>
          <a:p>
            <a:pPr marL="196246" marR="0" lvl="0" indent="-196246" algn="l" defTabSz="910552" rtl="0" eaLnBrk="1" fontAlgn="auto" latinLnBrk="0" hangingPunct="1">
              <a:lnSpc>
                <a:spcPct val="100000"/>
              </a:lnSpc>
              <a:spcBef>
                <a:spcPts val="0"/>
              </a:spcBef>
              <a:spcAft>
                <a:spcPts val="0"/>
              </a:spcAft>
              <a:buClrTx/>
              <a:buSzTx/>
              <a:buFontTx/>
              <a:buNone/>
              <a:tabLst/>
              <a:defRPr/>
            </a:pPr>
            <a:endParaRPr kumimoji="0" lang="ja-JP" altLang="en-US" sz="1050" b="1" i="0" u="none" strike="noStrike" kern="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17" name="テキスト ボックス 16">
            <a:extLst>
              <a:ext uri="{FF2B5EF4-FFF2-40B4-BE49-F238E27FC236}">
                <a16:creationId xmlns:a16="http://schemas.microsoft.com/office/drawing/2014/main" id="{15F59869-09B0-44D1-AEA1-9401990D6A11}"/>
              </a:ext>
            </a:extLst>
          </p:cNvPr>
          <p:cNvSpPr txBox="1"/>
          <p:nvPr/>
        </p:nvSpPr>
        <p:spPr>
          <a:xfrm>
            <a:off x="-7838" y="5384332"/>
            <a:ext cx="5116747" cy="374461"/>
          </a:xfrm>
          <a:prstGeom prst="rect">
            <a:avLst/>
          </a:prstGeom>
          <a:noFill/>
        </p:spPr>
        <p:txBody>
          <a:bodyPr wrap="square" rtlCol="0">
            <a:spAutoFit/>
          </a:bodyPr>
          <a:lstStyle/>
          <a:p>
            <a:pPr marL="88900" lvl="0" indent="-88900">
              <a:lnSpc>
                <a:spcPts val="2200"/>
              </a:lnSpc>
              <a:defRPr/>
            </a:pPr>
            <a:r>
              <a:rPr lang="ja-JP" altLang="en-US" sz="1400" b="1" dirty="0" smtClean="0">
                <a:solidFill>
                  <a:srgbClr val="002060"/>
                </a:solidFill>
                <a:latin typeface="Meiryo UI" panose="020B0604030504040204" pitchFamily="50" charset="-128"/>
                <a:ea typeface="Meiryo UI" panose="020B0604030504040204" pitchFamily="50" charset="-128"/>
              </a:rPr>
              <a:t>④対象となる有給の休暇の範囲</a:t>
            </a:r>
            <a:endParaRPr lang="en-US" altLang="ja-JP" sz="1400" b="1" dirty="0">
              <a:solidFill>
                <a:srgbClr val="002060"/>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15F59869-09B0-44D1-AEA1-9401990D6A11}"/>
              </a:ext>
            </a:extLst>
          </p:cNvPr>
          <p:cNvSpPr txBox="1"/>
          <p:nvPr/>
        </p:nvSpPr>
        <p:spPr>
          <a:xfrm>
            <a:off x="-7838" y="5701559"/>
            <a:ext cx="6938487" cy="4131900"/>
          </a:xfrm>
          <a:prstGeom prst="rect">
            <a:avLst/>
          </a:prstGeom>
          <a:noFill/>
        </p:spPr>
        <p:txBody>
          <a:bodyPr wrap="square" lIns="0" rIns="0" rtlCol="0">
            <a:spAutoFit/>
          </a:bodyPr>
          <a:lstStyle/>
          <a:p>
            <a:pPr marL="88900" indent="-88900">
              <a:lnSpc>
                <a:spcPts val="2200"/>
              </a:lnSpc>
              <a:defRPr/>
            </a:pPr>
            <a:r>
              <a:rPr lang="ja-JP" altLang="en-US" sz="1500" b="1" dirty="0" smtClean="0">
                <a:solidFill>
                  <a:srgbClr val="002060"/>
                </a:solidFill>
                <a:latin typeface="Meiryo UI" panose="020B0604030504040204" pitchFamily="50" charset="-128"/>
                <a:ea typeface="Meiryo UI" panose="020B0604030504040204" pitchFamily="50" charset="-128"/>
              </a:rPr>
              <a:t>　</a:t>
            </a:r>
            <a:r>
              <a:rPr lang="ja-JP" altLang="en-US" sz="1400" b="1" dirty="0" smtClean="0">
                <a:solidFill>
                  <a:srgbClr val="002060"/>
                </a:solidFill>
                <a:latin typeface="Meiryo UI" panose="020B0604030504040204" pitchFamily="50" charset="-128"/>
                <a:ea typeface="Meiryo UI" panose="020B0604030504040204" pitchFamily="50" charset="-128"/>
              </a:rPr>
              <a:t>日曜日、夏休みなどに取得した休暇の扱い</a:t>
            </a:r>
            <a:endParaRPr lang="en-US" altLang="ja-JP" sz="1400" dirty="0" smtClean="0">
              <a:solidFill>
                <a:srgbClr val="002060"/>
              </a:solidFill>
              <a:latin typeface="Meiryo UI" panose="020B0604030504040204" pitchFamily="50" charset="-128"/>
              <a:ea typeface="Meiryo UI" panose="020B0604030504040204" pitchFamily="50" charset="-128"/>
            </a:endParaRPr>
          </a:p>
          <a:p>
            <a:pPr marL="88900" indent="-88900">
              <a:lnSpc>
                <a:spcPts val="1600"/>
              </a:lnSpc>
              <a:defRPr/>
            </a:pPr>
            <a:r>
              <a:rPr lang="ja-JP" altLang="en-US" sz="10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　　　　</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「①に該当する</a:t>
            </a:r>
            <a:r>
              <a:rPr lang="ja-JP" altLang="en-US" sz="1200" b="1" dirty="0" smtClean="0">
                <a:solidFill>
                  <a:srgbClr val="002060"/>
                </a:solidFill>
                <a:latin typeface="Meiryo UI" panose="020B0604030504040204" pitchFamily="50" charset="-128"/>
                <a:ea typeface="Meiryo UI" panose="020B0604030504040204" pitchFamily="50" charset="-128"/>
              </a:rPr>
              <a:t>子ども」に関する休暇の対象は以下のとおりです。</a:t>
            </a:r>
            <a:endParaRPr lang="en-US" altLang="ja-JP" sz="1200" b="1" dirty="0">
              <a:solidFill>
                <a:srgbClr val="002060"/>
              </a:solidFill>
              <a:latin typeface="Meiryo UI" panose="020B0604030504040204" pitchFamily="50" charset="-128"/>
              <a:ea typeface="Meiryo UI" panose="020B0604030504040204" pitchFamily="50" charset="-128"/>
            </a:endParaRPr>
          </a:p>
          <a:p>
            <a:pPr marL="88900" indent="355600">
              <a:lnSpc>
                <a:spcPts val="1600"/>
              </a:lnSpc>
              <a:defRPr/>
            </a:pP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・学校：</a:t>
            </a:r>
            <a:r>
              <a:rPr lang="ja-JP" altLang="en-US" sz="1200" b="1" dirty="0" smtClean="0">
                <a:solidFill>
                  <a:srgbClr val="002060"/>
                </a:solidFill>
                <a:latin typeface="Meiryo UI" panose="020B0604030504040204" pitchFamily="50" charset="-128"/>
                <a:ea typeface="Meiryo UI" panose="020B0604030504040204" pitchFamily="50" charset="-128"/>
                <a:cs typeface="メイリオ" pitchFamily="50" charset="-128"/>
              </a:rPr>
              <a:t>授業日　</a:t>
            </a:r>
            <a:r>
              <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日曜日や夏休み</a:t>
            </a:r>
            <a:r>
              <a:rPr lang="ja-JP" altLang="en-US" sz="1050" dirty="0" smtClean="0">
                <a:solidFill>
                  <a:srgbClr val="002060"/>
                </a:solidFill>
                <a:latin typeface="Meiryo UI" panose="020B0604030504040204" pitchFamily="50" charset="-128"/>
                <a:ea typeface="Meiryo UI" panose="020B0604030504040204" pitchFamily="50" charset="-128"/>
                <a:cs typeface="メイリオ" pitchFamily="50" charset="-128"/>
              </a:rPr>
              <a:t>（夏休み期間が再設定された場合は、再設定後のもの）</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などは対象外　</a:t>
            </a:r>
            <a:endPar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endParaRPr>
          </a:p>
          <a:p>
            <a:pPr marL="88900" indent="355600">
              <a:lnSpc>
                <a:spcPts val="1600"/>
              </a:lnSpc>
              <a:defRPr/>
            </a:pP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・その他の施設（放課後児童クラブなど）：</a:t>
            </a:r>
            <a:r>
              <a:rPr lang="ja-JP" altLang="en-US" sz="1200" b="1" dirty="0" smtClean="0">
                <a:solidFill>
                  <a:srgbClr val="002060"/>
                </a:solidFill>
                <a:latin typeface="Meiryo UI" panose="020B0604030504040204" pitchFamily="50" charset="-128"/>
                <a:ea typeface="Meiryo UI" panose="020B0604030504040204" pitchFamily="50" charset="-128"/>
                <a:cs typeface="メイリオ" pitchFamily="50" charset="-128"/>
              </a:rPr>
              <a:t>本来施設が利用可能な日</a:t>
            </a:r>
            <a:endPar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endParaRPr>
          </a:p>
          <a:p>
            <a:pPr marL="88900" indent="-88900">
              <a:lnSpc>
                <a:spcPts val="1600"/>
              </a:lnSpc>
              <a:defRPr/>
            </a:pPr>
            <a:r>
              <a:rPr lang="ja-JP" altLang="en-US" sz="1200" b="1" dirty="0" smtClean="0">
                <a:solidFill>
                  <a:srgbClr val="002060"/>
                </a:solidFill>
                <a:latin typeface="Meiryo UI" panose="020B0604030504040204" pitchFamily="50" charset="-128"/>
                <a:ea typeface="Meiryo UI" panose="020B0604030504040204" pitchFamily="50" charset="-128"/>
              </a:rPr>
              <a:t>　　　「②に該当する子ども」に関する休暇の対象は以下のとおりです。</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marL="88900" indent="269875">
              <a:lnSpc>
                <a:spcPts val="1600"/>
              </a:lnSpc>
              <a:defRPr/>
            </a:pPr>
            <a:r>
              <a:rPr lang="ja-JP" altLang="en-US" sz="1200" b="1" dirty="0" smtClean="0">
                <a:solidFill>
                  <a:srgbClr val="002060"/>
                </a:solidFill>
                <a:latin typeface="Meiryo UI" panose="020B0604030504040204" pitchFamily="50" charset="-128"/>
                <a:ea typeface="Meiryo UI" panose="020B0604030504040204" pitchFamily="50" charset="-128"/>
              </a:rPr>
              <a:t>　</a:t>
            </a: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rPr>
              <a:t>授業日であるかにかかわらず、その子どもの世話をするために休暇を取得した日</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marL="88900" indent="-88900">
              <a:lnSpc>
                <a:spcPts val="1600"/>
              </a:lnSpc>
              <a:defRPr/>
            </a:pPr>
            <a:r>
              <a:rPr lang="ja-JP" altLang="en-US" sz="1200" b="1" dirty="0" smtClean="0">
                <a:solidFill>
                  <a:srgbClr val="002060"/>
                </a:solidFill>
                <a:latin typeface="Meiryo UI" panose="020B0604030504040204" pitchFamily="50" charset="-128"/>
                <a:ea typeface="Meiryo UI" panose="020B0604030504040204" pitchFamily="50" charset="-128"/>
              </a:rPr>
              <a:t>　</a:t>
            </a:r>
            <a:r>
              <a:rPr lang="ja-JP" altLang="en-US" sz="1400" b="1" dirty="0" smtClean="0">
                <a:solidFill>
                  <a:srgbClr val="002060"/>
                </a:solidFill>
                <a:latin typeface="Meiryo UI" panose="020B0604030504040204" pitchFamily="50" charset="-128"/>
                <a:ea typeface="Meiryo UI" panose="020B0604030504040204" pitchFamily="50" charset="-128"/>
              </a:rPr>
              <a:t>半日単位の休暇、時間単位の休暇の扱い</a:t>
            </a:r>
            <a:endParaRPr lang="en-US" altLang="ja-JP" sz="1400" b="1" dirty="0" smtClean="0">
              <a:solidFill>
                <a:srgbClr val="002060"/>
              </a:solidFill>
              <a:latin typeface="Meiryo UI" panose="020B0604030504040204" pitchFamily="50" charset="-128"/>
              <a:ea typeface="Meiryo UI" panose="020B0604030504040204" pitchFamily="50" charset="-128"/>
            </a:endParaRPr>
          </a:p>
          <a:p>
            <a:pPr marL="88900" indent="355600">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rPr>
              <a:t>対象</a:t>
            </a:r>
            <a:r>
              <a:rPr lang="ja-JP" altLang="en-US" sz="1200" dirty="0" smtClean="0">
                <a:solidFill>
                  <a:srgbClr val="002060"/>
                </a:solidFill>
                <a:latin typeface="Meiryo UI" panose="020B0604030504040204" pitchFamily="50" charset="-128"/>
                <a:ea typeface="Meiryo UI" panose="020B0604030504040204" pitchFamily="50" charset="-128"/>
              </a:rPr>
              <a:t>となります。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88900" indent="454025">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なお、勤務時間短縮は所定労働時間自体の短縮措置であり、休暇とは異なるため対象外となります。</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marL="88900" indent="-88900">
              <a:lnSpc>
                <a:spcPts val="2200"/>
              </a:lnSpc>
              <a:defRPr/>
            </a:pPr>
            <a:r>
              <a:rPr lang="ja-JP" altLang="en-US" sz="1200" b="1" dirty="0" smtClean="0">
                <a:solidFill>
                  <a:srgbClr val="002060"/>
                </a:solidFill>
                <a:latin typeface="Meiryo UI" panose="020B0604030504040204" pitchFamily="50" charset="-128"/>
                <a:ea typeface="Meiryo UI" panose="020B0604030504040204" pitchFamily="50" charset="-128"/>
              </a:rPr>
              <a:t>　</a:t>
            </a:r>
            <a:r>
              <a:rPr lang="ja-JP" altLang="en-US" sz="1400" b="1" dirty="0" smtClean="0">
                <a:solidFill>
                  <a:srgbClr val="002060"/>
                </a:solidFill>
                <a:latin typeface="Meiryo UI" panose="020B0604030504040204" pitchFamily="50" charset="-128"/>
                <a:ea typeface="Meiryo UI" panose="020B0604030504040204" pitchFamily="50" charset="-128"/>
              </a:rPr>
              <a:t>就業規則などにおける規定の有無</a:t>
            </a:r>
            <a:endParaRPr lang="en-US" altLang="ja-JP" sz="1400" b="1" dirty="0" smtClean="0">
              <a:solidFill>
                <a:srgbClr val="002060"/>
              </a:solidFill>
              <a:latin typeface="Meiryo UI" panose="020B0604030504040204" pitchFamily="50" charset="-128"/>
              <a:ea typeface="Meiryo UI" panose="020B0604030504040204" pitchFamily="50" charset="-128"/>
            </a:endParaRPr>
          </a:p>
          <a:p>
            <a:pPr marL="88900" indent="355600">
              <a:lnSpc>
                <a:spcPts val="1500"/>
              </a:lnSpc>
              <a:defRPr/>
            </a:pPr>
            <a:r>
              <a:rPr lang="ja-JP" altLang="en-US" sz="1200" b="1" dirty="0" smtClean="0">
                <a:solidFill>
                  <a:srgbClr val="002060"/>
                </a:solidFill>
                <a:latin typeface="Meiryo UI" panose="020B0604030504040204" pitchFamily="50" charset="-128"/>
                <a:ea typeface="Meiryo UI" panose="020B0604030504040204"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rPr>
              <a:t>休暇制度について就業規則や社内規定の整備を行うことが望ましいですが、</a:t>
            </a:r>
            <a:r>
              <a:rPr lang="ja-JP" altLang="en-US" sz="1200" b="1" dirty="0" smtClean="0">
                <a:solidFill>
                  <a:srgbClr val="002060"/>
                </a:solidFill>
                <a:latin typeface="Meiryo UI" panose="020B0604030504040204" pitchFamily="50" charset="-128"/>
                <a:ea typeface="Meiryo UI" panose="020B0604030504040204" pitchFamily="50" charset="-128"/>
              </a:rPr>
              <a:t>就業規則などが整備</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marL="88900" indent="-88900">
              <a:lnSpc>
                <a:spcPts val="1500"/>
              </a:lnSpc>
              <a:defRPr/>
            </a:pPr>
            <a:r>
              <a:rPr lang="ja-JP" altLang="en-US" sz="1200" b="1" dirty="0">
                <a:solidFill>
                  <a:srgbClr val="002060"/>
                </a:solidFill>
                <a:latin typeface="Meiryo UI" panose="020B0604030504040204" pitchFamily="50" charset="-128"/>
                <a:ea typeface="Meiryo UI" panose="020B0604030504040204" pitchFamily="50" charset="-128"/>
              </a:rPr>
              <a:t>　</a:t>
            </a:r>
            <a:r>
              <a:rPr lang="ja-JP" altLang="en-US" sz="1200" b="1" dirty="0" smtClean="0">
                <a:solidFill>
                  <a:srgbClr val="002060"/>
                </a:solidFill>
                <a:latin typeface="Meiryo UI" panose="020B0604030504040204" pitchFamily="50" charset="-128"/>
                <a:ea typeface="Meiryo UI" panose="020B0604030504040204" pitchFamily="50" charset="-128"/>
              </a:rPr>
              <a:t>　　　　 されていない場合でも、要件に該当する休暇を付与した場合は対象</a:t>
            </a:r>
            <a:r>
              <a:rPr lang="ja-JP" altLang="en-US" sz="1200" dirty="0" smtClean="0">
                <a:solidFill>
                  <a:srgbClr val="002060"/>
                </a:solidFill>
                <a:latin typeface="Meiryo UI" panose="020B0604030504040204" pitchFamily="50" charset="-128"/>
                <a:ea typeface="Meiryo UI" panose="020B0604030504040204" pitchFamily="50" charset="-128"/>
              </a:rPr>
              <a:t>となります。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88900" indent="-88900">
              <a:lnSpc>
                <a:spcPts val="1500"/>
              </a:lnSpc>
              <a:spcBef>
                <a:spcPts val="300"/>
              </a:spcBef>
              <a:defRPr/>
            </a:pPr>
            <a:r>
              <a:rPr lang="ja-JP" altLang="en-US" sz="1200" dirty="0" smtClean="0">
                <a:solidFill>
                  <a:srgbClr val="002060"/>
                </a:solidFill>
                <a:latin typeface="Meiryo UI" panose="020B0604030504040204" pitchFamily="50" charset="-128"/>
                <a:ea typeface="Meiryo UI" panose="020B0604030504040204" pitchFamily="50" charset="-128"/>
              </a:rPr>
              <a:t>　</a:t>
            </a:r>
            <a:r>
              <a:rPr lang="ja-JP" altLang="en-US" sz="1400" b="1" dirty="0" smtClean="0">
                <a:solidFill>
                  <a:srgbClr val="002060"/>
                </a:solidFill>
                <a:latin typeface="Meiryo UI" panose="020B0604030504040204" pitchFamily="50" charset="-128"/>
                <a:ea typeface="Meiryo UI" panose="020B0604030504040204" pitchFamily="50" charset="-128"/>
              </a:rPr>
              <a:t>年次</a:t>
            </a:r>
            <a:r>
              <a:rPr lang="ja-JP" altLang="ja-JP" sz="1400" b="1" dirty="0" smtClean="0">
                <a:solidFill>
                  <a:srgbClr val="002060"/>
                </a:solidFill>
                <a:latin typeface="Meiryo UI" panose="020B0604030504040204" pitchFamily="50" charset="-128"/>
                <a:ea typeface="Meiryo UI" panose="020B0604030504040204" pitchFamily="50" charset="-128"/>
              </a:rPr>
              <a:t>有給</a:t>
            </a:r>
            <a:r>
              <a:rPr lang="ja-JP" altLang="ja-JP" sz="1400" b="1" dirty="0">
                <a:solidFill>
                  <a:srgbClr val="002060"/>
                </a:solidFill>
                <a:latin typeface="Meiryo UI" panose="020B0604030504040204" pitchFamily="50" charset="-128"/>
                <a:ea typeface="Meiryo UI" panose="020B0604030504040204" pitchFamily="50" charset="-128"/>
              </a:rPr>
              <a:t>休暇や</a:t>
            </a:r>
            <a:r>
              <a:rPr lang="ja-JP" altLang="ja-JP" sz="1400" b="1" dirty="0" smtClean="0">
                <a:solidFill>
                  <a:srgbClr val="002060"/>
                </a:solidFill>
                <a:latin typeface="Meiryo UI" panose="020B0604030504040204" pitchFamily="50" charset="-128"/>
                <a:ea typeface="Meiryo UI" panose="020B0604030504040204" pitchFamily="50" charset="-128"/>
              </a:rPr>
              <a:t>欠勤</a:t>
            </a:r>
            <a:r>
              <a:rPr lang="ja-JP" altLang="en-US" sz="1400" b="1" dirty="0" smtClean="0">
                <a:solidFill>
                  <a:srgbClr val="002060"/>
                </a:solidFill>
                <a:latin typeface="Meiryo UI" panose="020B0604030504040204" pitchFamily="50" charset="-128"/>
                <a:ea typeface="Meiryo UI" panose="020B0604030504040204" pitchFamily="50" charset="-128"/>
              </a:rPr>
              <a:t>、勤務時間短縮</a:t>
            </a:r>
            <a:r>
              <a:rPr lang="ja-JP" altLang="ja-JP" sz="1400" b="1" dirty="0" smtClean="0">
                <a:solidFill>
                  <a:srgbClr val="002060"/>
                </a:solidFill>
                <a:latin typeface="Meiryo UI" panose="020B0604030504040204" pitchFamily="50" charset="-128"/>
                <a:ea typeface="Meiryo UI" panose="020B0604030504040204" pitchFamily="50" charset="-128"/>
              </a:rPr>
              <a:t>を</a:t>
            </a:r>
            <a:r>
              <a:rPr lang="ja-JP" altLang="ja-JP" sz="1400" b="1" dirty="0">
                <a:solidFill>
                  <a:srgbClr val="002060"/>
                </a:solidFill>
                <a:latin typeface="Meiryo UI" panose="020B0604030504040204" pitchFamily="50" charset="-128"/>
                <a:ea typeface="Meiryo UI" panose="020B0604030504040204" pitchFamily="50" charset="-128"/>
              </a:rPr>
              <a:t>、事後的に特別休暇に振り替えた</a:t>
            </a:r>
            <a:r>
              <a:rPr lang="ja-JP" altLang="ja-JP" sz="1400" b="1" dirty="0" smtClean="0">
                <a:solidFill>
                  <a:srgbClr val="002060"/>
                </a:solidFill>
                <a:latin typeface="Meiryo UI" panose="020B0604030504040204" pitchFamily="50" charset="-128"/>
                <a:ea typeface="Meiryo UI" panose="020B0604030504040204" pitchFamily="50" charset="-128"/>
              </a:rPr>
              <a:t>場合</a:t>
            </a:r>
            <a:r>
              <a:rPr lang="ja-JP" altLang="en-US" sz="1400" b="1" dirty="0" smtClean="0">
                <a:solidFill>
                  <a:srgbClr val="002060"/>
                </a:solidFill>
                <a:latin typeface="Meiryo UI" panose="020B0604030504040204" pitchFamily="50" charset="-128"/>
                <a:ea typeface="Meiryo UI" panose="020B0604030504040204" pitchFamily="50" charset="-128"/>
              </a:rPr>
              <a:t>の扱い</a:t>
            </a:r>
            <a:endParaRPr lang="en-US" altLang="ja-JP" sz="1400" b="1" dirty="0" smtClean="0">
              <a:solidFill>
                <a:srgbClr val="002060"/>
              </a:solidFill>
              <a:latin typeface="Meiryo UI" panose="020B0604030504040204" pitchFamily="50" charset="-128"/>
              <a:ea typeface="Meiryo UI" panose="020B0604030504040204" pitchFamily="50" charset="-128"/>
            </a:endParaRPr>
          </a:p>
          <a:p>
            <a:pPr marL="444500">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ja-JP" sz="1200" dirty="0" smtClean="0">
                <a:solidFill>
                  <a:srgbClr val="002060"/>
                </a:solidFill>
                <a:latin typeface="Meiryo UI" panose="020B0604030504040204" pitchFamily="50" charset="-128"/>
                <a:ea typeface="Meiryo UI" panose="020B0604030504040204" pitchFamily="50" charset="-128"/>
              </a:rPr>
              <a:t>対象</a:t>
            </a:r>
            <a:r>
              <a:rPr lang="ja-JP" altLang="ja-JP" sz="1200" dirty="0">
                <a:solidFill>
                  <a:srgbClr val="002060"/>
                </a:solidFill>
                <a:latin typeface="Meiryo UI" panose="020B0604030504040204" pitchFamily="50" charset="-128"/>
                <a:ea typeface="Meiryo UI" panose="020B0604030504040204" pitchFamily="50" charset="-128"/>
              </a:rPr>
              <a:t>になります</a:t>
            </a:r>
            <a:r>
              <a:rPr lang="ja-JP" altLang="ja-JP" sz="1200" dirty="0" smtClean="0">
                <a:solidFill>
                  <a:srgbClr val="002060"/>
                </a:solidFill>
                <a:latin typeface="Meiryo UI" panose="020B0604030504040204" pitchFamily="50" charset="-128"/>
                <a:ea typeface="Meiryo UI" panose="020B0604030504040204"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rPr>
              <a:t>ただし、事後的に特別休暇に振り替えることについて労働者本人に説明し、</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444500" indent="-444500">
              <a:lnSpc>
                <a:spcPts val="1500"/>
              </a:lnSpc>
              <a:defRPr/>
            </a:pPr>
            <a:r>
              <a:rPr lang="ja-JP" altLang="en-US" sz="1200" dirty="0">
                <a:solidFill>
                  <a:srgbClr val="002060"/>
                </a:solidFill>
                <a:latin typeface="Meiryo UI" panose="020B0604030504040204" pitchFamily="50" charset="-128"/>
                <a:ea typeface="Meiryo UI" panose="020B0604030504040204" pitchFamily="50" charset="-128"/>
              </a:rPr>
              <a:t>　</a:t>
            </a:r>
            <a:r>
              <a:rPr lang="ja-JP" altLang="en-US" sz="1200" dirty="0" smtClean="0">
                <a:solidFill>
                  <a:srgbClr val="002060"/>
                </a:solidFill>
                <a:latin typeface="Meiryo UI" panose="020B0604030504040204" pitchFamily="50" charset="-128"/>
                <a:ea typeface="Meiryo UI" panose="020B0604030504040204" pitchFamily="50" charset="-128"/>
              </a:rPr>
              <a:t>　　　　 同意を得ていただくことが必要です。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88900" indent="-88900">
              <a:lnSpc>
                <a:spcPts val="2200"/>
              </a:lnSpc>
              <a:defRPr/>
            </a:pPr>
            <a:r>
              <a:rPr lang="ja-JP" altLang="en-US" sz="1400" b="1" dirty="0" smtClean="0">
                <a:solidFill>
                  <a:srgbClr val="002060"/>
                </a:solidFill>
                <a:latin typeface="Meiryo UI" panose="020B0604030504040204" pitchFamily="50" charset="-128"/>
                <a:ea typeface="Meiryo UI" panose="020B0604030504040204" pitchFamily="50" charset="-128"/>
              </a:rPr>
              <a:t>　労働者に対して支払う賃金の額</a:t>
            </a:r>
            <a:endParaRPr lang="en-US" altLang="ja-JP" sz="1400" b="1" dirty="0" smtClean="0">
              <a:solidFill>
                <a:srgbClr val="002060"/>
              </a:solidFill>
              <a:latin typeface="Meiryo UI" panose="020B0604030504040204" pitchFamily="50" charset="-128"/>
              <a:ea typeface="Meiryo UI" panose="020B0604030504040204" pitchFamily="50" charset="-128"/>
            </a:endParaRPr>
          </a:p>
          <a:p>
            <a:pPr marL="88900" indent="355600">
              <a:lnSpc>
                <a:spcPts val="1500"/>
              </a:lnSpc>
              <a:defRPr/>
            </a:pPr>
            <a:r>
              <a:rPr lang="ja-JP" altLang="en-US" sz="1200" b="1" dirty="0" smtClean="0">
                <a:solidFill>
                  <a:srgbClr val="002060"/>
                </a:solidFill>
                <a:latin typeface="Meiryo UI" panose="020B0604030504040204" pitchFamily="50" charset="-128"/>
                <a:ea typeface="Meiryo UI" panose="020B0604030504040204"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rPr>
              <a:t>年次有給休暇を取得した場合に支払う賃金の額を支払うことが必要です。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630238" indent="-87313">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助成金の支給上限である</a:t>
            </a:r>
            <a:r>
              <a:rPr lang="en-US" altLang="ja-JP" sz="1200" dirty="0" smtClean="0">
                <a:solidFill>
                  <a:srgbClr val="002060"/>
                </a:solidFill>
                <a:latin typeface="Meiryo UI" panose="020B0604030504040204" pitchFamily="50" charset="-128"/>
                <a:ea typeface="Meiryo UI" panose="020B0604030504040204" pitchFamily="50" charset="-128"/>
              </a:rPr>
              <a:t>8,330</a:t>
            </a:r>
            <a:r>
              <a:rPr lang="ja-JP" altLang="en-US" sz="1200" dirty="0" smtClean="0">
                <a:solidFill>
                  <a:srgbClr val="002060"/>
                </a:solidFill>
                <a:latin typeface="Meiryo UI" panose="020B0604030504040204" pitchFamily="50" charset="-128"/>
                <a:ea typeface="Meiryo UI" panose="020B0604030504040204" pitchFamily="50" charset="-128"/>
              </a:rPr>
              <a:t>円（４月１日以降に取得した休暇は</a:t>
            </a:r>
            <a:r>
              <a:rPr lang="en-US" altLang="ja-JP" sz="1200" dirty="0" smtClean="0">
                <a:solidFill>
                  <a:srgbClr val="002060"/>
                </a:solidFill>
                <a:latin typeface="Meiryo UI" panose="020B0604030504040204" pitchFamily="50" charset="-128"/>
                <a:ea typeface="Meiryo UI" panose="020B0604030504040204" pitchFamily="50" charset="-128"/>
              </a:rPr>
              <a:t>15,000</a:t>
            </a:r>
            <a:r>
              <a:rPr lang="ja-JP" altLang="en-US" sz="1200" dirty="0" smtClean="0">
                <a:solidFill>
                  <a:srgbClr val="002060"/>
                </a:solidFill>
                <a:latin typeface="Meiryo UI" panose="020B0604030504040204" pitchFamily="50" charset="-128"/>
                <a:ea typeface="Meiryo UI" panose="020B0604030504040204" pitchFamily="50" charset="-128"/>
              </a:rPr>
              <a:t>円）を超える場合で</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630238" indent="-87313">
              <a:lnSpc>
                <a:spcPts val="1500"/>
              </a:lnSpc>
              <a:defRPr/>
            </a:pPr>
            <a:r>
              <a:rPr lang="en-US" altLang="ja-JP" sz="1200" dirty="0">
                <a:solidFill>
                  <a:srgbClr val="002060"/>
                </a:solidFill>
                <a:latin typeface="Meiryo UI" panose="020B0604030504040204" pitchFamily="50" charset="-128"/>
                <a:ea typeface="Meiryo UI" panose="020B0604030504040204" pitchFamily="50" charset="-128"/>
              </a:rPr>
              <a:t> </a:t>
            </a:r>
            <a:r>
              <a:rPr lang="ja-JP" altLang="en-US" sz="1200" dirty="0" smtClean="0">
                <a:solidFill>
                  <a:srgbClr val="002060"/>
                </a:solidFill>
                <a:latin typeface="Meiryo UI" panose="020B0604030504040204" pitchFamily="50" charset="-128"/>
                <a:ea typeface="Meiryo UI" panose="020B0604030504040204" pitchFamily="50" charset="-128"/>
              </a:rPr>
              <a:t>あっても、</a:t>
            </a:r>
            <a:r>
              <a:rPr lang="ja-JP" altLang="en-US" sz="1200" dirty="0" smtClean="0">
                <a:solidFill>
                  <a:schemeClr val="accent1">
                    <a:lumMod val="50000"/>
                  </a:schemeClr>
                </a:solidFill>
                <a:latin typeface="Meiryo UI" panose="020B0604030504040204" pitchFamily="50" charset="-128"/>
                <a:ea typeface="Meiryo UI" panose="020B0604030504040204" pitchFamily="50" charset="-128"/>
              </a:rPr>
              <a:t>全額を支払う必要があります。</a:t>
            </a:r>
            <a:endParaRPr lang="en-US" altLang="ja-JP" sz="1200" dirty="0" smtClean="0">
              <a:solidFill>
                <a:schemeClr val="accent1">
                  <a:lumMod val="50000"/>
                </a:schemeClr>
              </a:solidFill>
              <a:latin typeface="Meiryo UI" panose="020B0604030504040204" pitchFamily="50" charset="-128"/>
              <a:ea typeface="Meiryo UI" panose="020B0604030504040204" pitchFamily="50" charset="-128"/>
            </a:endParaRPr>
          </a:p>
        </p:txBody>
      </p:sp>
      <p:sp>
        <p:nvSpPr>
          <p:cNvPr id="28" name="スライド番号プレースホルダ 47"/>
          <p:cNvSpPr>
            <a:spLocks noGrp="1"/>
          </p:cNvSpPr>
          <p:nvPr>
            <p:ph type="sldNum" sz="quarter" idx="12"/>
          </p:nvPr>
        </p:nvSpPr>
        <p:spPr>
          <a:xfrm>
            <a:off x="3944976" y="9695034"/>
            <a:ext cx="2959316" cy="328147"/>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8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令和２年８月１日作成</a:t>
            </a:r>
            <a:r>
              <a:rPr kumimoji="1" lang="ja-JP" altLang="en-US"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8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15F59869-09B0-44D1-AEA1-9401990D6A11}"/>
              </a:ext>
            </a:extLst>
          </p:cNvPr>
          <p:cNvSpPr txBox="1"/>
          <p:nvPr/>
        </p:nvSpPr>
        <p:spPr>
          <a:xfrm>
            <a:off x="-595" y="4217099"/>
            <a:ext cx="6143456" cy="374461"/>
          </a:xfrm>
          <a:prstGeom prst="rect">
            <a:avLst/>
          </a:prstGeom>
          <a:noFill/>
        </p:spPr>
        <p:txBody>
          <a:bodyPr wrap="square" rtlCol="0">
            <a:spAutoFit/>
          </a:bodyPr>
          <a:lstStyle/>
          <a:p>
            <a:pPr marL="88900" lvl="0" indent="-88900">
              <a:lnSpc>
                <a:spcPts val="2200"/>
              </a:lnSpc>
              <a:defRPr/>
            </a:pPr>
            <a:r>
              <a:rPr lang="ja-JP" altLang="en-US" sz="1400" b="1" dirty="0" smtClean="0">
                <a:solidFill>
                  <a:srgbClr val="002060"/>
                </a:solidFill>
                <a:latin typeface="Meiryo UI" panose="020B0604030504040204" pitchFamily="50" charset="-128"/>
                <a:ea typeface="Meiryo UI" panose="020B0604030504040204" pitchFamily="50" charset="-128"/>
              </a:rPr>
              <a:t>③対象となる保護者　</a:t>
            </a:r>
            <a:endParaRPr lang="en-US" altLang="ja-JP" sz="1400" dirty="0">
              <a:solidFill>
                <a:srgbClr val="002060"/>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15F59869-09B0-44D1-AEA1-9401990D6A11}"/>
              </a:ext>
            </a:extLst>
          </p:cNvPr>
          <p:cNvSpPr txBox="1"/>
          <p:nvPr/>
        </p:nvSpPr>
        <p:spPr>
          <a:xfrm>
            <a:off x="498861" y="4550079"/>
            <a:ext cx="6468548" cy="608559"/>
          </a:xfrm>
          <a:prstGeom prst="rect">
            <a:avLst/>
          </a:prstGeom>
          <a:noFill/>
        </p:spPr>
        <p:txBody>
          <a:bodyPr wrap="square" rtlCol="0">
            <a:spAutoFit/>
          </a:bodyPr>
          <a:lstStyle/>
          <a:p>
            <a:pPr>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rPr>
              <a:t>親権者、未成年後見人、その他の者（里親、祖父母な</a:t>
            </a:r>
            <a:r>
              <a:rPr lang="ja-JP" altLang="en-US" sz="1200" b="1" dirty="0">
                <a:solidFill>
                  <a:srgbClr val="002060"/>
                </a:solidFill>
                <a:latin typeface="Meiryo UI" panose="020B0604030504040204" pitchFamily="50" charset="-128"/>
                <a:ea typeface="Meiryo UI" panose="020B0604030504040204" pitchFamily="50" charset="-128"/>
              </a:rPr>
              <a:t>ど</a:t>
            </a:r>
            <a:r>
              <a:rPr lang="ja-JP" altLang="en-US" sz="1200" b="1" dirty="0" smtClean="0">
                <a:solidFill>
                  <a:srgbClr val="002060"/>
                </a:solidFill>
                <a:latin typeface="Meiryo UI" panose="020B0604030504040204" pitchFamily="50" charset="-128"/>
                <a:ea typeface="Meiryo UI" panose="020B0604030504040204"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rPr>
              <a:t>であって、</a:t>
            </a:r>
            <a:r>
              <a:rPr lang="ja-JP" altLang="en-US" sz="1200" b="1" dirty="0" smtClean="0">
                <a:solidFill>
                  <a:srgbClr val="002060"/>
                </a:solidFill>
                <a:latin typeface="Meiryo UI" panose="020B0604030504040204" pitchFamily="50" charset="-128"/>
                <a:ea typeface="Meiryo UI" panose="020B0604030504040204" pitchFamily="50" charset="-128"/>
              </a:rPr>
              <a:t>子どもを現に監護</a:t>
            </a:r>
            <a:r>
              <a:rPr lang="ja-JP" altLang="en-US" sz="1200" dirty="0" smtClean="0">
                <a:solidFill>
                  <a:srgbClr val="002060"/>
                </a:solidFill>
                <a:latin typeface="Meiryo UI" panose="020B0604030504040204" pitchFamily="50" charset="-128"/>
                <a:ea typeface="Meiryo UI" panose="020B0604030504040204" pitchFamily="50" charset="-128"/>
              </a:rPr>
              <a:t>する者が</a:t>
            </a:r>
            <a:endParaRPr lang="en-US" altLang="ja-JP" sz="1200" dirty="0" smtClean="0">
              <a:solidFill>
                <a:srgbClr val="002060"/>
              </a:solidFill>
              <a:latin typeface="Meiryo UI" panose="020B0604030504040204" pitchFamily="50" charset="-128"/>
              <a:ea typeface="Meiryo UI" panose="020B0604030504040204" pitchFamily="50" charset="-128"/>
            </a:endParaRPr>
          </a:p>
          <a:p>
            <a:pPr>
              <a:lnSpc>
                <a:spcPts val="1500"/>
              </a:lnSpc>
              <a:defRPr/>
            </a:pPr>
            <a:r>
              <a:rPr lang="en-US" altLang="ja-JP" sz="1200" dirty="0">
                <a:solidFill>
                  <a:srgbClr val="002060"/>
                </a:solidFill>
                <a:latin typeface="Meiryo UI" panose="020B0604030504040204" pitchFamily="50" charset="-128"/>
                <a:ea typeface="Meiryo UI" panose="020B0604030504040204" pitchFamily="50" charset="-128"/>
              </a:rPr>
              <a:t> </a:t>
            </a:r>
            <a:r>
              <a:rPr lang="ja-JP" altLang="en-US" sz="1200" dirty="0" smtClean="0">
                <a:solidFill>
                  <a:srgbClr val="002060"/>
                </a:solidFill>
                <a:latin typeface="Meiryo UI" panose="020B0604030504040204" pitchFamily="50" charset="-128"/>
                <a:ea typeface="Meiryo UI" panose="020B0604030504040204" pitchFamily="50" charset="-128"/>
              </a:rPr>
              <a:t>対象となります。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rPr>
              <a:t>各事業主が有給休暇の対象とする場合は、子どもの世話を一時的に補助する親族も含みます</a:t>
            </a:r>
            <a:r>
              <a:rPr lang="ja-JP" altLang="en-US" sz="1200" dirty="0" smtClean="0">
                <a:solidFill>
                  <a:srgbClr val="002060"/>
                </a:solidFill>
                <a:latin typeface="Meiryo UI" panose="020B0604030504040204" pitchFamily="50" charset="-128"/>
                <a:ea typeface="Meiryo UI" panose="020B0604030504040204" pitchFamily="50" charset="-128"/>
              </a:rPr>
              <a:t>。</a:t>
            </a:r>
            <a:endParaRPr lang="en-US" altLang="ja-JP" sz="1200" dirty="0" smtClean="0">
              <a:solidFill>
                <a:srgbClr val="002060"/>
              </a:solidFill>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15F59869-09B0-44D1-AEA1-9401990D6A11}"/>
              </a:ext>
            </a:extLst>
          </p:cNvPr>
          <p:cNvSpPr txBox="1"/>
          <p:nvPr/>
        </p:nvSpPr>
        <p:spPr>
          <a:xfrm>
            <a:off x="515022" y="1466850"/>
            <a:ext cx="6182421" cy="1438855"/>
          </a:xfrm>
          <a:prstGeom prst="rect">
            <a:avLst/>
          </a:prstGeom>
          <a:noFill/>
        </p:spPr>
        <p:txBody>
          <a:bodyPr wrap="square" rtlCol="0">
            <a:spAutoFit/>
          </a:bodyPr>
          <a:lstStyle/>
          <a:p>
            <a:pPr>
              <a:lnSpc>
                <a:spcPts val="1500"/>
              </a:lnSpc>
              <a:defRPr/>
            </a:pPr>
            <a:r>
              <a:rPr lang="ja-JP" altLang="en-US" sz="1200" b="1" dirty="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小学校</a:t>
            </a:r>
            <a:r>
              <a:rPr lang="ja-JP" altLang="en-US" sz="1200" b="1"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、義務教育</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学校の前期課程</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各種学校</a:t>
            </a:r>
            <a:r>
              <a:rPr lang="ja-JP" altLang="en-US" sz="12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幼稚園</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または小学校</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の課程に類する課程を</a:t>
            </a:r>
            <a:endPar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endParaRPr>
          </a:p>
          <a:p>
            <a:pPr>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 置くものに限る）、</a:t>
            </a:r>
            <a:r>
              <a:rPr lang="ja-JP" altLang="en-US" sz="1200" b="1" dirty="0">
                <a:solidFill>
                  <a:srgbClr val="002060"/>
                </a:solidFill>
                <a:latin typeface="Meiryo UI" panose="020B0604030504040204" pitchFamily="50" charset="-128"/>
                <a:ea typeface="Meiryo UI" panose="020B0604030504040204" pitchFamily="50" charset="-128"/>
                <a:cs typeface="メイリオ" pitchFamily="50" charset="-128"/>
              </a:rPr>
              <a:t>特別支援学校</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（全ての部）</a:t>
            </a:r>
            <a:endParaRPr lang="en-US" altLang="ja-JP" sz="1200" dirty="0">
              <a:solidFill>
                <a:srgbClr val="002060"/>
              </a:solidFill>
              <a:latin typeface="Meiryo UI" panose="020B0604030504040204" pitchFamily="50" charset="-128"/>
              <a:ea typeface="Meiryo UI" panose="020B0604030504040204" pitchFamily="50" charset="-128"/>
              <a:cs typeface="メイリオ" pitchFamily="50" charset="-128"/>
            </a:endParaRPr>
          </a:p>
          <a:p>
            <a:pPr marL="444500" indent="-444500">
              <a:lnSpc>
                <a:spcPts val="1500"/>
              </a:lnSpc>
              <a:defRPr/>
            </a:pPr>
            <a:r>
              <a:rPr lang="ja-JP" altLang="en-US" sz="12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　　★障害のある子どもについては</a:t>
            </a:r>
            <a:r>
              <a:rPr lang="ja-JP" altLang="en-US" sz="1200" dirty="0" smtClean="0">
                <a:solidFill>
                  <a:schemeClr val="accent1">
                    <a:lumMod val="75000"/>
                  </a:schemeClr>
                </a:solidFill>
                <a:latin typeface="Meiryo UI" panose="020B0604030504040204" pitchFamily="50" charset="-128"/>
                <a:ea typeface="Meiryo UI" panose="020B0604030504040204" pitchFamily="50" charset="-128"/>
                <a:cs typeface="メイリオ"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中学校</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、義務教育</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学校の後期課程、</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高等</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学校、</a:t>
            </a:r>
            <a:endPar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endParaRPr>
          </a:p>
          <a:p>
            <a:pPr marL="444500" indent="-444500">
              <a:lnSpc>
                <a:spcPts val="1500"/>
              </a:lnSpc>
              <a:defRPr/>
            </a:pPr>
            <a:r>
              <a:rPr lang="en-US" altLang="ja-JP" sz="1200" dirty="0">
                <a:solidFill>
                  <a:srgbClr val="002060"/>
                </a:solidFill>
                <a:latin typeface="Meiryo UI" panose="020B0604030504040204" pitchFamily="50" charset="-128"/>
                <a:ea typeface="Meiryo UI" panose="020B0604030504040204" pitchFamily="50" charset="-128"/>
                <a:cs typeface="メイリオ" pitchFamily="50" charset="-128"/>
              </a:rPr>
              <a:t> </a:t>
            </a:r>
            <a:r>
              <a:rPr lang="en-US" altLang="ja-JP" sz="1200" dirty="0" smtClean="0">
                <a:solidFill>
                  <a:srgbClr val="002060"/>
                </a:solidFill>
                <a:latin typeface="Meiryo UI" panose="020B0604030504040204" pitchFamily="50" charset="-128"/>
                <a:ea typeface="Meiryo UI" panose="020B0604030504040204" pitchFamily="50" charset="-128"/>
                <a:cs typeface="メイリオ" pitchFamily="50" charset="-128"/>
              </a:rPr>
              <a:t>      </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各種</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学校（高等学校までの課程に類する課程</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a:t>
            </a:r>
            <a:r>
              <a:rPr lang="ja-JP" altLang="en-US" sz="1200" dirty="0">
                <a:solidFill>
                  <a:srgbClr val="002060"/>
                </a:solidFill>
                <a:latin typeface="Meiryo UI" panose="020B0604030504040204" pitchFamily="50" charset="-128"/>
                <a:ea typeface="Meiryo UI" panose="020B0604030504040204" pitchFamily="50" charset="-128"/>
                <a:cs typeface="メイリオ" pitchFamily="50" charset="-128"/>
              </a:rPr>
              <a:t>なども含む</a:t>
            </a: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a:t>
            </a:r>
            <a:endParaRPr lang="en-US" altLang="ja-JP" sz="1200" dirty="0">
              <a:solidFill>
                <a:srgbClr val="002060"/>
              </a:solidFill>
              <a:latin typeface="Meiryo UI" panose="020B0604030504040204" pitchFamily="50" charset="-128"/>
              <a:ea typeface="Meiryo UI" panose="020B0604030504040204" pitchFamily="50" charset="-128"/>
              <a:cs typeface="メイリオ" pitchFamily="50" charset="-128"/>
            </a:endParaRPr>
          </a:p>
          <a:p>
            <a:pPr marL="444500" indent="-444500">
              <a:lnSpc>
                <a:spcPts val="1500"/>
              </a:lnSpc>
              <a:defRPr/>
            </a:pPr>
            <a:r>
              <a:rPr lang="ja-JP" altLang="en-US" sz="12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放課後</a:t>
            </a:r>
            <a:r>
              <a:rPr lang="ja-JP" altLang="en-US" sz="1200" b="1"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児童</a:t>
            </a:r>
            <a:r>
              <a:rPr lang="ja-JP" altLang="en-US" sz="1200" b="1" dirty="0">
                <a:solidFill>
                  <a:srgbClr val="002060"/>
                </a:solidFill>
                <a:latin typeface="Meiryo UI" panose="020B0604030504040204" pitchFamily="50" charset="-128"/>
                <a:ea typeface="Meiryo UI" panose="020B0604030504040204" pitchFamily="50" charset="-128"/>
                <a:cs typeface="メイリオ" pitchFamily="50" charset="-128"/>
              </a:rPr>
              <a:t>クラブ</a:t>
            </a:r>
            <a:r>
              <a:rPr lang="ja-JP" altLang="en-US" sz="1200" b="1" dirty="0" smtClean="0">
                <a:solidFill>
                  <a:srgbClr val="002060"/>
                </a:solidFill>
                <a:latin typeface="Meiryo UI" panose="020B0604030504040204" pitchFamily="50" charset="-128"/>
                <a:ea typeface="Meiryo UI" panose="020B0604030504040204" pitchFamily="50" charset="-128"/>
                <a:cs typeface="メイリオ" pitchFamily="50" charset="-128"/>
              </a:rPr>
              <a:t>、放課後等デイサービス</a:t>
            </a:r>
            <a:endParaRPr lang="en-US" altLang="ja-JP" sz="1200" b="1" dirty="0">
              <a:solidFill>
                <a:srgbClr val="002060"/>
              </a:solidFill>
              <a:latin typeface="Meiryo UI" panose="020B0604030504040204" pitchFamily="50" charset="-128"/>
              <a:ea typeface="Meiryo UI" panose="020B0604030504040204" pitchFamily="50" charset="-128"/>
              <a:cs typeface="メイリオ" pitchFamily="50" charset="-128"/>
            </a:endParaRPr>
          </a:p>
          <a:p>
            <a:pPr>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cs typeface="メイリオ"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cs typeface="メイリオ" pitchFamily="50" charset="-128"/>
              </a:rPr>
              <a:t>幼稚園、保育所、認定こども園、認可外保育施設、家庭的保育事業等、</a:t>
            </a:r>
            <a:endParaRPr lang="en-US" altLang="ja-JP" sz="1200" b="1" dirty="0">
              <a:solidFill>
                <a:srgbClr val="002060"/>
              </a:solidFill>
              <a:latin typeface="Meiryo UI" panose="020B0604030504040204" pitchFamily="50" charset="-128"/>
              <a:ea typeface="Meiryo UI" panose="020B0604030504040204" pitchFamily="50" charset="-128"/>
              <a:cs typeface="メイリオ" pitchFamily="50" charset="-128"/>
            </a:endParaRPr>
          </a:p>
          <a:p>
            <a:pPr>
              <a:lnSpc>
                <a:spcPts val="1500"/>
              </a:lnSpc>
              <a:defRPr/>
            </a:pPr>
            <a:r>
              <a:rPr lang="ja-JP" altLang="en-US" sz="1200" b="1" dirty="0">
                <a:solidFill>
                  <a:srgbClr val="002060"/>
                </a:solidFill>
                <a:latin typeface="Meiryo UI" panose="020B0604030504040204" pitchFamily="50" charset="-128"/>
                <a:ea typeface="Meiryo UI" panose="020B0604030504040204" pitchFamily="50" charset="-128"/>
                <a:cs typeface="メイリオ" pitchFamily="50" charset="-128"/>
              </a:rPr>
              <a:t>　子どもの一時的な預かりなどを行う事業、障害児の通所支援を行う施設など</a:t>
            </a:r>
            <a:endParaRPr lang="en-US" altLang="ja-JP" sz="1200" b="1" dirty="0">
              <a:solidFill>
                <a:srgbClr val="002060"/>
              </a:solidFill>
              <a:latin typeface="Meiryo UI" panose="020B0604030504040204" pitchFamily="50" charset="-128"/>
              <a:ea typeface="Meiryo UI" panose="020B0604030504040204" pitchFamily="50" charset="-128"/>
              <a:cs typeface="メイリオ" pitchFamily="50" charset="-128"/>
            </a:endParaRPr>
          </a:p>
        </p:txBody>
      </p:sp>
      <p:sp>
        <p:nvSpPr>
          <p:cNvPr id="44" name="テキスト ボックス 43">
            <a:extLst>
              <a:ext uri="{FF2B5EF4-FFF2-40B4-BE49-F238E27FC236}">
                <a16:creationId xmlns:a16="http://schemas.microsoft.com/office/drawing/2014/main" id="{15F59869-09B0-44D1-AEA1-9401990D6A11}"/>
              </a:ext>
            </a:extLst>
          </p:cNvPr>
          <p:cNvSpPr txBox="1"/>
          <p:nvPr/>
        </p:nvSpPr>
        <p:spPr>
          <a:xfrm>
            <a:off x="-20075" y="-41598"/>
            <a:ext cx="6697847" cy="374461"/>
          </a:xfrm>
          <a:prstGeom prst="rect">
            <a:avLst/>
          </a:prstGeom>
          <a:noFill/>
        </p:spPr>
        <p:txBody>
          <a:bodyPr wrap="square" rtlCol="0">
            <a:spAutoFit/>
          </a:bodyPr>
          <a:lstStyle/>
          <a:p>
            <a:pPr marL="88900" lvl="0" indent="-88900">
              <a:lnSpc>
                <a:spcPts val="2200"/>
              </a:lnSpc>
              <a:defRPr/>
            </a:pPr>
            <a:r>
              <a:rPr lang="ja-JP" altLang="en-US" sz="1400" b="1" dirty="0">
                <a:solidFill>
                  <a:srgbClr val="002060"/>
                </a:solidFill>
                <a:latin typeface="Meiryo UI" panose="020B0604030504040204" pitchFamily="50" charset="-128"/>
                <a:ea typeface="Meiryo UI" panose="020B0604030504040204" pitchFamily="50" charset="-128"/>
              </a:rPr>
              <a:t>①新型コロナウイルス</a:t>
            </a:r>
            <a:r>
              <a:rPr lang="ja-JP" altLang="en-US" sz="1400" b="1" dirty="0" smtClean="0">
                <a:solidFill>
                  <a:srgbClr val="002060"/>
                </a:solidFill>
                <a:latin typeface="Meiryo UI" panose="020B0604030504040204" pitchFamily="50" charset="-128"/>
                <a:ea typeface="Meiryo UI" panose="020B0604030504040204" pitchFamily="50" charset="-128"/>
              </a:rPr>
              <a:t>感染症に関する対応と</a:t>
            </a:r>
            <a:r>
              <a:rPr lang="ja-JP" altLang="en-US" sz="1400" b="1" dirty="0">
                <a:solidFill>
                  <a:srgbClr val="002060"/>
                </a:solidFill>
                <a:latin typeface="Meiryo UI" panose="020B0604030504040204" pitchFamily="50" charset="-128"/>
                <a:ea typeface="Meiryo UI" panose="020B0604030504040204" pitchFamily="50" charset="-128"/>
              </a:rPr>
              <a:t>して臨時</a:t>
            </a:r>
            <a:r>
              <a:rPr lang="ja-JP" altLang="en-US" sz="1400" b="1" dirty="0" smtClean="0">
                <a:solidFill>
                  <a:srgbClr val="002060"/>
                </a:solidFill>
                <a:latin typeface="Meiryo UI" panose="020B0604030504040204" pitchFamily="50" charset="-128"/>
                <a:ea typeface="Meiryo UI" panose="020B0604030504040204" pitchFamily="50" charset="-128"/>
              </a:rPr>
              <a:t>休業等をした</a:t>
            </a:r>
            <a:r>
              <a:rPr lang="ja-JP" altLang="en-US" sz="1400" b="1" dirty="0">
                <a:solidFill>
                  <a:srgbClr val="002060"/>
                </a:solidFill>
                <a:latin typeface="Meiryo UI" panose="020B0604030504040204" pitchFamily="50" charset="-128"/>
                <a:ea typeface="Meiryo UI" panose="020B0604030504040204" pitchFamily="50" charset="-128"/>
              </a:rPr>
              <a:t>小学校</a:t>
            </a:r>
            <a:r>
              <a:rPr lang="ja-JP" altLang="en-US" sz="1400" b="1" dirty="0" smtClean="0">
                <a:solidFill>
                  <a:srgbClr val="002060"/>
                </a:solidFill>
                <a:latin typeface="Meiryo UI" panose="020B0604030504040204" pitchFamily="50" charset="-128"/>
                <a:ea typeface="Meiryo UI" panose="020B0604030504040204" pitchFamily="50" charset="-128"/>
              </a:rPr>
              <a:t>等に</a:t>
            </a:r>
            <a:r>
              <a:rPr lang="ja-JP" altLang="en-US" sz="1400" b="1" dirty="0">
                <a:solidFill>
                  <a:srgbClr val="002060"/>
                </a:solidFill>
                <a:latin typeface="Meiryo UI" panose="020B0604030504040204" pitchFamily="50" charset="-128"/>
                <a:ea typeface="Meiryo UI" panose="020B0604030504040204" pitchFamily="50" charset="-128"/>
              </a:rPr>
              <a:t>通う</a:t>
            </a:r>
            <a:r>
              <a:rPr lang="ja-JP" altLang="en-US" sz="1400" b="1" dirty="0" smtClean="0">
                <a:solidFill>
                  <a:srgbClr val="002060"/>
                </a:solidFill>
                <a:latin typeface="Meiryo UI" panose="020B0604030504040204" pitchFamily="50" charset="-128"/>
                <a:ea typeface="Meiryo UI" panose="020B0604030504040204" pitchFamily="50" charset="-128"/>
              </a:rPr>
              <a:t>子ども　</a:t>
            </a:r>
            <a:endParaRPr lang="en-US" altLang="ja-JP" sz="1400" dirty="0">
              <a:solidFill>
                <a:srgbClr val="002060"/>
              </a:solidFill>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15F59869-09B0-44D1-AEA1-9401990D6A11}"/>
              </a:ext>
            </a:extLst>
          </p:cNvPr>
          <p:cNvSpPr txBox="1"/>
          <p:nvPr/>
        </p:nvSpPr>
        <p:spPr>
          <a:xfrm>
            <a:off x="-116897" y="268397"/>
            <a:ext cx="316944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mn-cs"/>
              </a:rPr>
              <a:t>「臨時休業等」とは</a:t>
            </a:r>
            <a:endParaRPr kumimoji="1" lang="ja-JP" altLang="en-US" sz="14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51" name="テキスト ボックス 50">
            <a:extLst>
              <a:ext uri="{FF2B5EF4-FFF2-40B4-BE49-F238E27FC236}">
                <a16:creationId xmlns:a16="http://schemas.microsoft.com/office/drawing/2014/main" id="{15F59869-09B0-44D1-AEA1-9401990D6A11}"/>
              </a:ext>
            </a:extLst>
          </p:cNvPr>
          <p:cNvSpPr txBox="1"/>
          <p:nvPr/>
        </p:nvSpPr>
        <p:spPr>
          <a:xfrm>
            <a:off x="-106452" y="1193748"/>
            <a:ext cx="316944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mn-cs"/>
              </a:rPr>
              <a:t>「小学校等」とは</a:t>
            </a:r>
            <a:endParaRPr kumimoji="1" lang="en-US" altLang="ja-JP"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mn-cs"/>
            </a:endParaRPr>
          </a:p>
        </p:txBody>
      </p:sp>
      <p:sp>
        <p:nvSpPr>
          <p:cNvPr id="52" name="テキスト ボックス 51">
            <a:extLst>
              <a:ext uri="{FF2B5EF4-FFF2-40B4-BE49-F238E27FC236}">
                <a16:creationId xmlns:a16="http://schemas.microsoft.com/office/drawing/2014/main" id="{15F59869-09B0-44D1-AEA1-9401990D6A11}"/>
              </a:ext>
            </a:extLst>
          </p:cNvPr>
          <p:cNvSpPr txBox="1"/>
          <p:nvPr/>
        </p:nvSpPr>
        <p:spPr>
          <a:xfrm>
            <a:off x="525407" y="504608"/>
            <a:ext cx="6306506" cy="861774"/>
          </a:xfrm>
          <a:prstGeom prst="rect">
            <a:avLst/>
          </a:prstGeom>
          <a:noFill/>
        </p:spPr>
        <p:txBody>
          <a:bodyPr wrap="square" rtlCol="0">
            <a:spAutoFit/>
          </a:bodyPr>
          <a:lstStyle/>
          <a:p>
            <a:pPr>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b="1" dirty="0" smtClean="0">
                <a:solidFill>
                  <a:srgbClr val="002060"/>
                </a:solidFill>
                <a:latin typeface="Meiryo UI" panose="020B0604030504040204" pitchFamily="50" charset="-128"/>
                <a:ea typeface="Meiryo UI" panose="020B0604030504040204" pitchFamily="50" charset="-128"/>
              </a:rPr>
              <a:t>新型コロナウイルス感染症に関する対応として、小学校</a:t>
            </a:r>
            <a:r>
              <a:rPr lang="ja-JP" altLang="en-US" sz="1200" b="1" dirty="0">
                <a:solidFill>
                  <a:srgbClr val="002060"/>
                </a:solidFill>
                <a:latin typeface="Meiryo UI" panose="020B0604030504040204" pitchFamily="50" charset="-128"/>
                <a:ea typeface="Meiryo UI" panose="020B0604030504040204" pitchFamily="50" charset="-128"/>
              </a:rPr>
              <a:t>など</a:t>
            </a:r>
            <a:r>
              <a:rPr lang="ja-JP" altLang="en-US" sz="1200" b="1" dirty="0" smtClean="0">
                <a:solidFill>
                  <a:srgbClr val="002060"/>
                </a:solidFill>
                <a:latin typeface="Meiryo UI" panose="020B0604030504040204" pitchFamily="50" charset="-128"/>
                <a:ea typeface="Meiryo UI" panose="020B0604030504040204" pitchFamily="50" charset="-128"/>
              </a:rPr>
              <a:t>が臨時休業した場合、自治体や放課</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a:lnSpc>
                <a:spcPts val="1500"/>
              </a:lnSpc>
              <a:defRPr/>
            </a:pPr>
            <a:r>
              <a:rPr lang="ja-JP" altLang="en-US" sz="1200" b="1" dirty="0" smtClean="0">
                <a:solidFill>
                  <a:srgbClr val="002060"/>
                </a:solidFill>
                <a:latin typeface="Meiryo UI" panose="020B0604030504040204" pitchFamily="50" charset="-128"/>
                <a:ea typeface="Meiryo UI" panose="020B0604030504040204" pitchFamily="50" charset="-128"/>
              </a:rPr>
              <a:t>　後児童クラブ、保育所</a:t>
            </a:r>
            <a:r>
              <a:rPr lang="ja-JP" altLang="en-US" sz="1200" b="1" dirty="0">
                <a:solidFill>
                  <a:srgbClr val="002060"/>
                </a:solidFill>
                <a:latin typeface="Meiryo UI" panose="020B0604030504040204" pitchFamily="50" charset="-128"/>
                <a:ea typeface="Meiryo UI" panose="020B0604030504040204" pitchFamily="50" charset="-128"/>
              </a:rPr>
              <a:t>など</a:t>
            </a:r>
            <a:r>
              <a:rPr lang="ja-JP" altLang="en-US" sz="1200" b="1" dirty="0" smtClean="0">
                <a:solidFill>
                  <a:srgbClr val="002060"/>
                </a:solidFill>
                <a:latin typeface="Meiryo UI" panose="020B0604030504040204" pitchFamily="50" charset="-128"/>
                <a:ea typeface="Meiryo UI" panose="020B0604030504040204" pitchFamily="50" charset="-128"/>
              </a:rPr>
              <a:t>から利用を控えるよう依頼</a:t>
            </a:r>
            <a:r>
              <a:rPr lang="ja-JP" altLang="en-US" sz="1200" dirty="0" smtClean="0">
                <a:solidFill>
                  <a:srgbClr val="002060"/>
                </a:solidFill>
                <a:latin typeface="Meiryo UI" panose="020B0604030504040204" pitchFamily="50" charset="-128"/>
                <a:ea typeface="Meiryo UI" panose="020B0604030504040204" pitchFamily="50" charset="-128"/>
              </a:rPr>
              <a:t>があった場合が対象となります。</a:t>
            </a:r>
            <a:endParaRPr lang="en-US" altLang="ja-JP" sz="1200" dirty="0" smtClean="0">
              <a:solidFill>
                <a:srgbClr val="002060"/>
              </a:solidFill>
              <a:latin typeface="Meiryo UI" panose="020B0604030504040204" pitchFamily="50" charset="-128"/>
              <a:ea typeface="Meiryo UI" panose="020B0604030504040204" pitchFamily="50" charset="-128"/>
            </a:endParaRPr>
          </a:p>
          <a:p>
            <a:pPr marL="185738" indent="-185738" algn="just">
              <a:lnSpc>
                <a:spcPts val="1500"/>
              </a:lnSpc>
              <a:defRPr/>
            </a:pPr>
            <a:r>
              <a:rPr kumimoji="1" lang="ja-JP" altLang="en-US" sz="1200" b="1" i="0" u="none" strike="noStrike" kern="1200" cap="none" spc="0" normalizeH="0" baseline="0" noProof="0" dirty="0" smtClean="0">
                <a:ln>
                  <a:noFill/>
                </a:ln>
                <a:solidFill>
                  <a:srgbClr val="002060"/>
                </a:solidFill>
                <a:effectLst/>
                <a:uLnTx/>
                <a:uFillTx/>
                <a:latin typeface="Meiryo UI" panose="020B0604030504040204" pitchFamily="50" charset="-128"/>
                <a:ea typeface="Meiryo UI" panose="020B0604030504040204" pitchFamily="50" charset="-128"/>
              </a:rPr>
              <a:t>　なお、</a:t>
            </a:r>
            <a:r>
              <a:rPr lang="ja-JP" altLang="en-US" sz="1200" b="1"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保護者の自主的な判断</a:t>
            </a:r>
            <a:r>
              <a:rPr lang="ja-JP" altLang="en-US" sz="1200" b="1"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で休ませた</a:t>
            </a:r>
            <a:r>
              <a:rPr lang="ja-JP" altLang="en-US" sz="1200" b="1"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場合は対象外</a:t>
            </a:r>
            <a:r>
              <a:rPr lang="ja-JP" altLang="en-US" sz="12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です</a:t>
            </a:r>
            <a:endParaRPr lang="en-US" altLang="ja-JP" sz="12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endParaRPr>
          </a:p>
          <a:p>
            <a:pPr marL="185738" indent="-185738" algn="r">
              <a:lnSpc>
                <a:spcPts val="1500"/>
              </a:lnSpc>
              <a:defRPr/>
            </a:pPr>
            <a:r>
              <a:rPr lang="en-US" altLang="ja-JP" sz="10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a:t>
            </a:r>
            <a:r>
              <a:rPr lang="ja-JP" altLang="en-US" sz="10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ただし、学</a:t>
            </a:r>
            <a:r>
              <a:rPr lang="ja-JP" altLang="en-US" sz="1000"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校長が新型</a:t>
            </a:r>
            <a:r>
              <a:rPr lang="ja-JP" altLang="en-US" sz="10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コロナウイルス</a:t>
            </a:r>
            <a:r>
              <a:rPr lang="ja-JP" altLang="en-US" sz="1000" dirty="0">
                <a:solidFill>
                  <a:srgbClr val="4472C4">
                    <a:lumMod val="50000"/>
                  </a:srgbClr>
                </a:solidFill>
                <a:latin typeface="Meiryo UI" panose="020B0604030504040204" pitchFamily="50" charset="-128"/>
                <a:ea typeface="Meiryo UI" panose="020B0604030504040204" pitchFamily="50" charset="-128"/>
                <a:cs typeface="メイリオ" pitchFamily="50" charset="-128"/>
              </a:rPr>
              <a:t>に関連</a:t>
            </a:r>
            <a:r>
              <a:rPr lang="ja-JP" altLang="en-US" sz="1000" dirty="0" smtClean="0">
                <a:solidFill>
                  <a:srgbClr val="4472C4">
                    <a:lumMod val="50000"/>
                  </a:srgbClr>
                </a:solidFill>
                <a:latin typeface="Meiryo UI" panose="020B0604030504040204" pitchFamily="50" charset="-128"/>
                <a:ea typeface="Meiryo UI" panose="020B0604030504040204" pitchFamily="50" charset="-128"/>
                <a:cs typeface="メイリオ" pitchFamily="50" charset="-128"/>
              </a:rPr>
              <a:t>して出席しなくてもよいと認めた場合は対象となります。</a:t>
            </a:r>
            <a:endParaRPr kumimoji="1" lang="ja-JP" altLang="en-US" sz="1000" b="1" i="0" u="none" strike="noStrike" kern="1200" cap="none" spc="0" normalizeH="0" baseline="0" noProof="0" dirty="0" smtClean="0">
              <a:ln>
                <a:noFill/>
              </a:ln>
              <a:solidFill>
                <a:srgbClr val="002060"/>
              </a:solidFill>
              <a:effectLst/>
              <a:uLnTx/>
              <a:uFillTx/>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15F59869-09B0-44D1-AEA1-9401990D6A11}"/>
              </a:ext>
            </a:extLst>
          </p:cNvPr>
          <p:cNvSpPr txBox="1"/>
          <p:nvPr/>
        </p:nvSpPr>
        <p:spPr>
          <a:xfrm>
            <a:off x="0" y="2905875"/>
            <a:ext cx="6552000" cy="310341"/>
          </a:xfrm>
          <a:prstGeom prst="rect">
            <a:avLst/>
          </a:prstGeom>
          <a:noFill/>
        </p:spPr>
        <p:txBody>
          <a:bodyPr wrap="square" rtlCol="0">
            <a:spAutoFit/>
          </a:bodyPr>
          <a:lstStyle/>
          <a:p>
            <a:pPr marL="88900" lvl="0" indent="-88900">
              <a:lnSpc>
                <a:spcPts val="1700"/>
              </a:lnSpc>
              <a:defRPr/>
            </a:pPr>
            <a:r>
              <a:rPr lang="ja-JP" altLang="en-US" sz="1400" b="1" dirty="0">
                <a:solidFill>
                  <a:srgbClr val="002060"/>
                </a:solidFill>
                <a:latin typeface="Meiryo UI" panose="020B0604030504040204" pitchFamily="50" charset="-128"/>
                <a:ea typeface="Meiryo UI" panose="020B0604030504040204" pitchFamily="50" charset="-128"/>
              </a:rPr>
              <a:t>②新型コロナウイルスに感染した子どもなど、小学校等を休む必要が</a:t>
            </a:r>
            <a:r>
              <a:rPr lang="ja-JP" altLang="en-US" sz="1400" b="1" dirty="0" smtClean="0">
                <a:solidFill>
                  <a:srgbClr val="002060"/>
                </a:solidFill>
                <a:latin typeface="Meiryo UI" panose="020B0604030504040204" pitchFamily="50" charset="-128"/>
                <a:ea typeface="Meiryo UI" panose="020B0604030504040204" pitchFamily="50" charset="-128"/>
              </a:rPr>
              <a:t>ある</a:t>
            </a:r>
            <a:r>
              <a:rPr lang="ja-JP" altLang="en-US" sz="900" b="1" dirty="0" smtClean="0">
                <a:solidFill>
                  <a:srgbClr val="002060"/>
                </a:solidFill>
                <a:latin typeface="Meiryo UI" panose="020B0604030504040204" pitchFamily="50" charset="-128"/>
                <a:ea typeface="Meiryo UI" panose="020B0604030504040204" pitchFamily="50" charset="-128"/>
              </a:rPr>
              <a:t>（</a:t>
            </a:r>
            <a:r>
              <a:rPr lang="en-US" altLang="ja-JP" sz="900" b="1" dirty="0" smtClean="0">
                <a:solidFill>
                  <a:srgbClr val="002060"/>
                </a:solidFill>
                <a:latin typeface="Meiryo UI" panose="020B0604030504040204" pitchFamily="50" charset="-128"/>
                <a:ea typeface="Meiryo UI" panose="020B0604030504040204" pitchFamily="50" charset="-128"/>
              </a:rPr>
              <a:t>※</a:t>
            </a:r>
            <a:r>
              <a:rPr lang="ja-JP" altLang="en-US" sz="900" b="1" dirty="0" smtClean="0">
                <a:solidFill>
                  <a:srgbClr val="002060"/>
                </a:solidFill>
                <a:latin typeface="Meiryo UI" panose="020B0604030504040204" pitchFamily="50" charset="-128"/>
                <a:ea typeface="Meiryo UI" panose="020B0604030504040204" pitchFamily="50" charset="-128"/>
              </a:rPr>
              <a:t>）</a:t>
            </a:r>
            <a:r>
              <a:rPr lang="ja-JP" altLang="en-US" sz="1400" b="1" dirty="0" smtClean="0">
                <a:solidFill>
                  <a:srgbClr val="002060"/>
                </a:solidFill>
                <a:latin typeface="Meiryo UI" panose="020B0604030504040204" pitchFamily="50" charset="-128"/>
                <a:ea typeface="Meiryo UI" panose="020B0604030504040204" pitchFamily="50" charset="-128"/>
              </a:rPr>
              <a:t>子ども</a:t>
            </a:r>
            <a:endParaRPr lang="en-US" altLang="ja-JP" sz="1400" dirty="0">
              <a:solidFill>
                <a:srgbClr val="00206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15F59869-09B0-44D1-AEA1-9401990D6A11}"/>
              </a:ext>
            </a:extLst>
          </p:cNvPr>
          <p:cNvSpPr txBox="1"/>
          <p:nvPr/>
        </p:nvSpPr>
        <p:spPr>
          <a:xfrm>
            <a:off x="409243" y="3189688"/>
            <a:ext cx="6524214" cy="861774"/>
          </a:xfrm>
          <a:prstGeom prst="rect">
            <a:avLst/>
          </a:prstGeom>
          <a:noFill/>
        </p:spPr>
        <p:txBody>
          <a:bodyPr wrap="square" rtlCol="0">
            <a:spAutoFit/>
          </a:bodyPr>
          <a:lstStyle/>
          <a:p>
            <a:pPr algn="just">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dirty="0">
                <a:solidFill>
                  <a:srgbClr val="002060"/>
                </a:solidFill>
                <a:latin typeface="Meiryo UI" panose="020B0604030504040204" pitchFamily="50" charset="-128"/>
                <a:ea typeface="Meiryo UI" panose="020B0604030504040204" pitchFamily="50" charset="-128"/>
              </a:rPr>
              <a:t>ア）</a:t>
            </a:r>
            <a:r>
              <a:rPr lang="ja-JP" altLang="en-US" sz="1200" b="1" dirty="0">
                <a:solidFill>
                  <a:srgbClr val="002060"/>
                </a:solidFill>
                <a:latin typeface="Meiryo UI" panose="020B0604030504040204" pitchFamily="50" charset="-128"/>
                <a:ea typeface="Meiryo UI" panose="020B0604030504040204" pitchFamily="50" charset="-128"/>
              </a:rPr>
              <a:t>新型コロナウイルスに感染した</a:t>
            </a:r>
            <a:r>
              <a:rPr lang="ja-JP" altLang="en-US" sz="1200" dirty="0">
                <a:solidFill>
                  <a:srgbClr val="002060"/>
                </a:solidFill>
                <a:latin typeface="Meiryo UI" panose="020B0604030504040204" pitchFamily="50" charset="-128"/>
                <a:ea typeface="Meiryo UI" panose="020B0604030504040204" pitchFamily="50" charset="-128"/>
              </a:rPr>
              <a:t>子ども</a:t>
            </a:r>
            <a:r>
              <a:rPr lang="ja-JP" altLang="en-US" sz="1200" b="1" dirty="0">
                <a:solidFill>
                  <a:srgbClr val="002060"/>
                </a:solidFill>
                <a:latin typeface="Meiryo UI" panose="020B0604030504040204" pitchFamily="50" charset="-128"/>
                <a:ea typeface="Meiryo UI" panose="020B0604030504040204" pitchFamily="50" charset="-128"/>
              </a:rPr>
              <a:t>　　　</a:t>
            </a:r>
            <a:endParaRPr lang="en-US" altLang="ja-JP" sz="1200" b="1" dirty="0">
              <a:solidFill>
                <a:srgbClr val="002060"/>
              </a:solidFill>
              <a:latin typeface="Meiryo UI" panose="020B0604030504040204" pitchFamily="50" charset="-128"/>
              <a:ea typeface="Meiryo UI" panose="020B0604030504040204" pitchFamily="50" charset="-128"/>
            </a:endParaRPr>
          </a:p>
          <a:p>
            <a:pPr algn="just">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dirty="0">
                <a:solidFill>
                  <a:srgbClr val="002060"/>
                </a:solidFill>
                <a:latin typeface="Meiryo UI" panose="020B0604030504040204" pitchFamily="50" charset="-128"/>
                <a:ea typeface="Meiryo UI" panose="020B0604030504040204" pitchFamily="50" charset="-128"/>
              </a:rPr>
              <a:t>イ）</a:t>
            </a:r>
            <a:r>
              <a:rPr lang="ja-JP" altLang="en-US" sz="1200" b="1" dirty="0">
                <a:solidFill>
                  <a:srgbClr val="002060"/>
                </a:solidFill>
                <a:latin typeface="Meiryo UI" panose="020B0604030504040204" pitchFamily="50" charset="-128"/>
                <a:ea typeface="Meiryo UI" panose="020B0604030504040204" pitchFamily="50" charset="-128"/>
              </a:rPr>
              <a:t>新型コロナウィルスに感染したおそれのある</a:t>
            </a:r>
            <a:r>
              <a:rPr lang="ja-JP" altLang="en-US" sz="1200" dirty="0">
                <a:solidFill>
                  <a:srgbClr val="002060"/>
                </a:solidFill>
                <a:latin typeface="Meiryo UI" panose="020B0604030504040204" pitchFamily="50" charset="-128"/>
                <a:ea typeface="Meiryo UI" panose="020B0604030504040204" pitchFamily="50" charset="-128"/>
              </a:rPr>
              <a:t>子ども</a:t>
            </a:r>
            <a:r>
              <a:rPr lang="en-US" altLang="ja-JP" sz="1200" dirty="0">
                <a:solidFill>
                  <a:srgbClr val="002060"/>
                </a:solidFill>
                <a:latin typeface="Meiryo UI" panose="020B0604030504040204" pitchFamily="50" charset="-128"/>
                <a:ea typeface="Meiryo UI" panose="020B0604030504040204" pitchFamily="50" charset="-128"/>
              </a:rPr>
              <a:t>(</a:t>
            </a:r>
            <a:r>
              <a:rPr lang="ja-JP" altLang="en-US" sz="1200" dirty="0" smtClean="0">
                <a:solidFill>
                  <a:srgbClr val="002060"/>
                </a:solidFill>
                <a:latin typeface="Meiryo UI" panose="020B0604030504040204" pitchFamily="50" charset="-128"/>
                <a:ea typeface="Meiryo UI" panose="020B0604030504040204" pitchFamily="50" charset="-128"/>
              </a:rPr>
              <a:t>発熱</a:t>
            </a:r>
            <a:r>
              <a:rPr lang="ja-JP" altLang="en-US" sz="1200" dirty="0">
                <a:solidFill>
                  <a:srgbClr val="002060"/>
                </a:solidFill>
                <a:latin typeface="Meiryo UI" panose="020B0604030504040204" pitchFamily="50" charset="-128"/>
                <a:ea typeface="Meiryo UI" panose="020B0604030504040204" pitchFamily="50" charset="-128"/>
              </a:rPr>
              <a:t>などの風邪症状、濃厚接触者</a:t>
            </a:r>
            <a:r>
              <a:rPr lang="en-US" altLang="ja-JP" sz="1200" dirty="0" smtClean="0">
                <a:solidFill>
                  <a:srgbClr val="002060"/>
                </a:solidFill>
                <a:latin typeface="Meiryo UI" panose="020B0604030504040204" pitchFamily="50" charset="-128"/>
                <a:ea typeface="Meiryo UI" panose="020B0604030504040204" pitchFamily="50" charset="-128"/>
              </a:rPr>
              <a:t>)</a:t>
            </a:r>
          </a:p>
          <a:p>
            <a:pPr algn="just">
              <a:lnSpc>
                <a:spcPts val="1500"/>
              </a:lnSpc>
              <a:defRPr/>
            </a:pPr>
            <a:r>
              <a:rPr lang="ja-JP" altLang="en-US" sz="1200" dirty="0" smtClean="0">
                <a:solidFill>
                  <a:srgbClr val="002060"/>
                </a:solidFill>
                <a:latin typeface="Meiryo UI" panose="020B0604030504040204" pitchFamily="50" charset="-128"/>
                <a:ea typeface="Meiryo UI" panose="020B0604030504040204" pitchFamily="50" charset="-128"/>
              </a:rPr>
              <a:t>（</a:t>
            </a:r>
            <a:r>
              <a:rPr lang="ja-JP" altLang="en-US" sz="1200" dirty="0">
                <a:solidFill>
                  <a:srgbClr val="002060"/>
                </a:solidFill>
                <a:latin typeface="Meiryo UI" panose="020B0604030504040204" pitchFamily="50" charset="-128"/>
                <a:ea typeface="Meiryo UI" panose="020B0604030504040204" pitchFamily="50" charset="-128"/>
              </a:rPr>
              <a:t>ウ）</a:t>
            </a:r>
            <a:r>
              <a:rPr lang="ja-JP" altLang="en-US" sz="1200" b="1" dirty="0">
                <a:solidFill>
                  <a:srgbClr val="002060"/>
                </a:solidFill>
                <a:latin typeface="Meiryo UI" panose="020B0604030504040204" pitchFamily="50" charset="-128"/>
                <a:ea typeface="Meiryo UI" panose="020B0604030504040204" pitchFamily="50" charset="-128"/>
              </a:rPr>
              <a:t>医療的ケアが日常的に必要な</a:t>
            </a:r>
            <a:r>
              <a:rPr lang="ja-JP" altLang="en-US" sz="1200" b="1" dirty="0" smtClean="0">
                <a:solidFill>
                  <a:srgbClr val="002060"/>
                </a:solidFill>
                <a:latin typeface="Meiryo UI" panose="020B0604030504040204" pitchFamily="50" charset="-128"/>
                <a:ea typeface="Meiryo UI" panose="020B0604030504040204" pitchFamily="50" charset="-128"/>
              </a:rPr>
              <a:t>子ども、また</a:t>
            </a:r>
            <a:r>
              <a:rPr lang="ja-JP" altLang="en-US" sz="1200" b="1" dirty="0">
                <a:solidFill>
                  <a:srgbClr val="002060"/>
                </a:solidFill>
                <a:latin typeface="Meiryo UI" panose="020B0604030504040204" pitchFamily="50" charset="-128"/>
                <a:ea typeface="Meiryo UI" panose="020B0604030504040204" pitchFamily="50" charset="-128"/>
              </a:rPr>
              <a:t>は新型コロナウイルスに感染した場合に重症化</a:t>
            </a:r>
            <a:r>
              <a:rPr lang="ja-JP" altLang="en-US" sz="1200" b="1" dirty="0" smtClean="0">
                <a:solidFill>
                  <a:srgbClr val="002060"/>
                </a:solidFill>
                <a:latin typeface="Meiryo UI" panose="020B0604030504040204" pitchFamily="50" charset="-128"/>
                <a:ea typeface="Meiryo UI" panose="020B0604030504040204" pitchFamily="50" charset="-128"/>
              </a:rPr>
              <a:t>する</a:t>
            </a:r>
            <a:endParaRPr lang="en-US" altLang="ja-JP" sz="1200" b="1" dirty="0" smtClean="0">
              <a:solidFill>
                <a:srgbClr val="002060"/>
              </a:solidFill>
              <a:latin typeface="Meiryo UI" panose="020B0604030504040204" pitchFamily="50" charset="-128"/>
              <a:ea typeface="Meiryo UI" panose="020B0604030504040204" pitchFamily="50" charset="-128"/>
            </a:endParaRPr>
          </a:p>
          <a:p>
            <a:pPr algn="just">
              <a:lnSpc>
                <a:spcPts val="1500"/>
              </a:lnSpc>
              <a:defRPr/>
            </a:pPr>
            <a:r>
              <a:rPr lang="ja-JP" altLang="en-US" sz="1200" b="1" dirty="0">
                <a:solidFill>
                  <a:srgbClr val="002060"/>
                </a:solidFill>
                <a:latin typeface="Meiryo UI" panose="020B0604030504040204" pitchFamily="50" charset="-128"/>
                <a:ea typeface="Meiryo UI" panose="020B0604030504040204" pitchFamily="50" charset="-128"/>
              </a:rPr>
              <a:t>　</a:t>
            </a:r>
            <a:r>
              <a:rPr lang="ja-JP" altLang="en-US" sz="1200" b="1" dirty="0" smtClean="0">
                <a:solidFill>
                  <a:srgbClr val="002060"/>
                </a:solidFill>
                <a:latin typeface="Meiryo UI" panose="020B0604030504040204" pitchFamily="50" charset="-128"/>
                <a:ea typeface="Meiryo UI" panose="020B0604030504040204" pitchFamily="50" charset="-128"/>
              </a:rPr>
              <a:t>　　　リスクの</a:t>
            </a:r>
            <a:r>
              <a:rPr lang="ja-JP" altLang="en-US" sz="1200" b="1" dirty="0">
                <a:solidFill>
                  <a:srgbClr val="002060"/>
                </a:solidFill>
                <a:latin typeface="Meiryo UI" panose="020B0604030504040204" pitchFamily="50" charset="-128"/>
                <a:ea typeface="Meiryo UI" panose="020B0604030504040204" pitchFamily="50" charset="-128"/>
              </a:rPr>
              <a:t>高い基礎</a:t>
            </a:r>
            <a:r>
              <a:rPr lang="ja-JP" altLang="en-US" sz="1200" b="1" dirty="0" smtClean="0">
                <a:solidFill>
                  <a:srgbClr val="002060"/>
                </a:solidFill>
                <a:latin typeface="Meiryo UI" panose="020B0604030504040204" pitchFamily="50" charset="-128"/>
                <a:ea typeface="Meiryo UI" panose="020B0604030504040204" pitchFamily="50" charset="-128"/>
              </a:rPr>
              <a:t>疾患</a:t>
            </a:r>
            <a:r>
              <a:rPr lang="ja-JP" altLang="en-US" sz="1200" b="1" dirty="0">
                <a:solidFill>
                  <a:srgbClr val="002060"/>
                </a:solidFill>
                <a:latin typeface="Meiryo UI" panose="020B0604030504040204" pitchFamily="50" charset="-128"/>
                <a:ea typeface="Meiryo UI" panose="020B0604030504040204" pitchFamily="50" charset="-128"/>
              </a:rPr>
              <a:t>など</a:t>
            </a:r>
            <a:r>
              <a:rPr lang="ja-JP" altLang="en-US" sz="1200" b="1" dirty="0" smtClean="0">
                <a:solidFill>
                  <a:srgbClr val="002060"/>
                </a:solidFill>
                <a:latin typeface="Meiryo UI" panose="020B0604030504040204" pitchFamily="50" charset="-128"/>
                <a:ea typeface="Meiryo UI" panose="020B0604030504040204" pitchFamily="50" charset="-128"/>
              </a:rPr>
              <a:t>を</a:t>
            </a:r>
            <a:r>
              <a:rPr lang="ja-JP" altLang="en-US" sz="1200" b="1" dirty="0">
                <a:solidFill>
                  <a:srgbClr val="002060"/>
                </a:solidFill>
                <a:latin typeface="Meiryo UI" panose="020B0604030504040204" pitchFamily="50" charset="-128"/>
                <a:ea typeface="Meiryo UI" panose="020B0604030504040204" pitchFamily="50" charset="-128"/>
              </a:rPr>
              <a:t>有する</a:t>
            </a:r>
            <a:r>
              <a:rPr lang="ja-JP" altLang="en-US" sz="1200" dirty="0" smtClean="0">
                <a:solidFill>
                  <a:srgbClr val="002060"/>
                </a:solidFill>
                <a:latin typeface="Meiryo UI" panose="020B0604030504040204" pitchFamily="50" charset="-128"/>
                <a:ea typeface="Meiryo UI" panose="020B0604030504040204" pitchFamily="50" charset="-128"/>
              </a:rPr>
              <a:t>子ども</a:t>
            </a:r>
            <a:endParaRPr lang="en-US" altLang="ja-JP" sz="1200" dirty="0">
              <a:solidFill>
                <a:srgbClr val="002060"/>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121985" y="4010870"/>
            <a:ext cx="6575457" cy="233397"/>
          </a:xfrm>
          <a:prstGeom prst="rect">
            <a:avLst/>
          </a:prstGeom>
          <a:noFill/>
        </p:spPr>
        <p:txBody>
          <a:bodyPr wrap="square" rtlCol="0">
            <a:spAutoFit/>
          </a:bodyPr>
          <a:lstStyle/>
          <a:p>
            <a:pPr algn="just">
              <a:lnSpc>
                <a:spcPts val="1050"/>
              </a:lnSpc>
            </a:pPr>
            <a:r>
              <a:rPr kumimoji="1" lang="en-US" altLang="ja-JP" sz="950" dirty="0" smtClean="0">
                <a:solidFill>
                  <a:srgbClr val="002060"/>
                </a:solidFill>
                <a:latin typeface="Meiryo UI" panose="020B0604030504040204" pitchFamily="50" charset="-128"/>
                <a:ea typeface="Meiryo UI" panose="020B0604030504040204" pitchFamily="50" charset="-128"/>
              </a:rPr>
              <a:t>※</a:t>
            </a:r>
            <a:r>
              <a:rPr kumimoji="1" lang="ja-JP" altLang="en-US" sz="950" dirty="0" smtClean="0">
                <a:solidFill>
                  <a:srgbClr val="002060"/>
                </a:solidFill>
                <a:latin typeface="Meiryo UI" panose="020B0604030504040204" pitchFamily="50" charset="-128"/>
                <a:ea typeface="Meiryo UI" panose="020B0604030504040204" pitchFamily="50" charset="-128"/>
              </a:rPr>
              <a:t>　学校の場合は、学校長が</a:t>
            </a:r>
            <a:r>
              <a:rPr lang="ja-JP" altLang="ja-JP" sz="950" dirty="0">
                <a:solidFill>
                  <a:srgbClr val="002060"/>
                </a:solidFill>
                <a:latin typeface="Meiryo UI" panose="020B0604030504040204" pitchFamily="50" charset="-128"/>
                <a:ea typeface="Meiryo UI" panose="020B0604030504040204" pitchFamily="50" charset="-128"/>
              </a:rPr>
              <a:t>出席を</a:t>
            </a:r>
            <a:r>
              <a:rPr lang="ja-JP" altLang="ja-JP" sz="950" dirty="0" smtClean="0">
                <a:solidFill>
                  <a:srgbClr val="002060"/>
                </a:solidFill>
                <a:latin typeface="Meiryo UI" panose="020B0604030504040204" pitchFamily="50" charset="-128"/>
                <a:ea typeface="Meiryo UI" panose="020B0604030504040204" pitchFamily="50" charset="-128"/>
              </a:rPr>
              <a:t>停止</a:t>
            </a:r>
            <a:r>
              <a:rPr lang="ja-JP" altLang="en-US" sz="950" dirty="0">
                <a:solidFill>
                  <a:srgbClr val="002060"/>
                </a:solidFill>
                <a:latin typeface="Meiryo UI" panose="020B0604030504040204" pitchFamily="50" charset="-128"/>
                <a:ea typeface="Meiryo UI" panose="020B0604030504040204" pitchFamily="50" charset="-128"/>
              </a:rPr>
              <a:t>し</a:t>
            </a:r>
            <a:r>
              <a:rPr lang="ja-JP" altLang="ja-JP" sz="950" dirty="0" smtClean="0">
                <a:solidFill>
                  <a:schemeClr val="accent1">
                    <a:lumMod val="75000"/>
                  </a:schemeClr>
                </a:solidFill>
                <a:latin typeface="Meiryo UI" panose="020B0604030504040204" pitchFamily="50" charset="-128"/>
                <a:ea typeface="Meiryo UI" panose="020B0604030504040204" pitchFamily="50" charset="-128"/>
              </a:rPr>
              <a:t>、</a:t>
            </a:r>
            <a:r>
              <a:rPr lang="ja-JP" altLang="en-US" sz="950" dirty="0" smtClean="0">
                <a:solidFill>
                  <a:schemeClr val="accent1">
                    <a:lumMod val="75000"/>
                  </a:schemeClr>
                </a:solidFill>
                <a:latin typeface="Meiryo UI" panose="020B0604030504040204" pitchFamily="50" charset="-128"/>
                <a:ea typeface="Meiryo UI" panose="020B0604030504040204" pitchFamily="50" charset="-128"/>
              </a:rPr>
              <a:t>ま</a:t>
            </a:r>
            <a:r>
              <a:rPr lang="ja-JP" altLang="en-US" sz="950" dirty="0">
                <a:solidFill>
                  <a:schemeClr val="accent1">
                    <a:lumMod val="75000"/>
                  </a:schemeClr>
                </a:solidFill>
                <a:latin typeface="Meiryo UI" panose="020B0604030504040204" pitchFamily="50" charset="-128"/>
                <a:ea typeface="Meiryo UI" panose="020B0604030504040204" pitchFamily="50" charset="-128"/>
              </a:rPr>
              <a:t>た</a:t>
            </a:r>
            <a:r>
              <a:rPr lang="ja-JP" altLang="en-US" sz="950" dirty="0" smtClean="0">
                <a:solidFill>
                  <a:schemeClr val="accent1">
                    <a:lumMod val="75000"/>
                  </a:schemeClr>
                </a:solidFill>
                <a:latin typeface="Meiryo UI" panose="020B0604030504040204" pitchFamily="50" charset="-128"/>
                <a:ea typeface="Meiryo UI" panose="020B0604030504040204" pitchFamily="50" charset="-128"/>
              </a:rPr>
              <a:t>は</a:t>
            </a:r>
            <a:r>
              <a:rPr lang="ja-JP" altLang="ja-JP" sz="950" dirty="0" smtClean="0">
                <a:solidFill>
                  <a:srgbClr val="002060"/>
                </a:solidFill>
                <a:latin typeface="Meiryo UI" panose="020B0604030504040204" pitchFamily="50" charset="-128"/>
                <a:ea typeface="Meiryo UI" panose="020B0604030504040204" pitchFamily="50" charset="-128"/>
              </a:rPr>
              <a:t>出席</a:t>
            </a:r>
            <a:r>
              <a:rPr lang="ja-JP" altLang="ja-JP" sz="950" dirty="0">
                <a:solidFill>
                  <a:srgbClr val="002060"/>
                </a:solidFill>
                <a:latin typeface="Meiryo UI" panose="020B0604030504040204" pitchFamily="50" charset="-128"/>
                <a:ea typeface="Meiryo UI" panose="020B0604030504040204" pitchFamily="50" charset="-128"/>
              </a:rPr>
              <a:t>しなくてもよいと</a:t>
            </a:r>
            <a:r>
              <a:rPr lang="ja-JP" altLang="ja-JP" sz="950" dirty="0" smtClean="0">
                <a:solidFill>
                  <a:srgbClr val="002060"/>
                </a:solidFill>
                <a:latin typeface="Meiryo UI" panose="020B0604030504040204" pitchFamily="50" charset="-128"/>
                <a:ea typeface="Meiryo UI" panose="020B0604030504040204" pitchFamily="50" charset="-128"/>
              </a:rPr>
              <a:t>認めた</a:t>
            </a:r>
            <a:r>
              <a:rPr lang="ja-JP" altLang="en-US" sz="950" dirty="0" smtClean="0">
                <a:solidFill>
                  <a:srgbClr val="002060"/>
                </a:solidFill>
                <a:latin typeface="Meiryo UI" panose="020B0604030504040204" pitchFamily="50" charset="-128"/>
                <a:ea typeface="Meiryo UI" panose="020B0604030504040204" pitchFamily="50" charset="-128"/>
              </a:rPr>
              <a:t>場合をいいます。</a:t>
            </a:r>
            <a:endParaRPr lang="en-US" altLang="ja-JP" sz="950" dirty="0" smtClean="0">
              <a:solidFill>
                <a:srgbClr val="002060"/>
              </a:solidFill>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121985" y="5165024"/>
            <a:ext cx="3950701" cy="233397"/>
          </a:xfrm>
          <a:prstGeom prst="rect">
            <a:avLst/>
          </a:prstGeom>
          <a:noFill/>
        </p:spPr>
        <p:txBody>
          <a:bodyPr wrap="square" rtlCol="0">
            <a:spAutoFit/>
          </a:bodyPr>
          <a:lstStyle/>
          <a:p>
            <a:pPr algn="just">
              <a:lnSpc>
                <a:spcPts val="1050"/>
              </a:lnSpc>
            </a:pPr>
            <a:r>
              <a:rPr kumimoji="1" lang="en-US" altLang="ja-JP" sz="950" dirty="0" smtClean="0">
                <a:solidFill>
                  <a:srgbClr val="002060"/>
                </a:solidFill>
                <a:latin typeface="Meiryo UI" panose="020B0604030504040204" pitchFamily="50" charset="-128"/>
                <a:ea typeface="Meiryo UI" panose="020B0604030504040204" pitchFamily="50" charset="-128"/>
              </a:rPr>
              <a:t>※</a:t>
            </a:r>
            <a:r>
              <a:rPr kumimoji="1" lang="ja-JP" altLang="en-US" sz="950" dirty="0" smtClean="0">
                <a:solidFill>
                  <a:srgbClr val="002060"/>
                </a:solidFill>
                <a:latin typeface="Meiryo UI" panose="020B0604030504040204" pitchFamily="50" charset="-128"/>
                <a:ea typeface="Meiryo UI" panose="020B0604030504040204" pitchFamily="50" charset="-128"/>
              </a:rPr>
              <a:t>　業種・職種を問わず、事業主に雇用される労働者が対象となります。</a:t>
            </a:r>
            <a:endParaRPr kumimoji="1" lang="ja-JP" altLang="en-US" sz="950" dirty="0">
              <a:solidFill>
                <a:srgbClr val="00206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20656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1406</Words>
  <Application>Microsoft Office PowerPoint</Application>
  <PresentationFormat>A4 210 x 297 mm</PresentationFormat>
  <Paragraphs>93</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Meiryo UI</vt:lpstr>
      <vt:lpstr>ＭＳ Ｐゴシック</vt:lpstr>
      <vt:lpstr>ＭＳ ゴシック</vt:lpstr>
      <vt:lpstr>メイリオ</vt:lpstr>
      <vt:lpstr>游ゴシック</vt:lpstr>
      <vt:lpstr>游ゴシック Light</vt:lpstr>
      <vt:lpstr>Arial</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2020-08-06T01:32:53Z</dcterms:modified>
</cp:coreProperties>
</file>