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906000" type="A4"/>
  <p:notesSz cx="6802438" cy="99345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ED03"/>
    <a:srgbClr val="BBE5E7"/>
    <a:srgbClr val="4D1C1B"/>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8" autoAdjust="0"/>
  </p:normalViewPr>
  <p:slideViewPr>
    <p:cSldViewPr>
      <p:cViewPr>
        <p:scale>
          <a:sx n="100" d="100"/>
          <a:sy n="100" d="100"/>
        </p:scale>
        <p:origin x="858" y="-197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573264"/>
            <a:ext cx="3357563" cy="12208228"/>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A1FD567D-9FA1-4CDE-80FD-07B0B206E72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4659981" y="223818"/>
            <a:ext cx="2028627" cy="2539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令和２年</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６</a:t>
            </a:r>
            <a:r>
              <a:rPr kumimoji="1" 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月　</a:t>
            </a:r>
            <a:r>
              <a:rPr kumimoji="1" lang="ja-JP" sz="1050" b="0" i="0" u="none" strike="noStrike" cap="none" normalizeH="0" baseline="0" dirty="0" smtClean="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大阪府教育庁</a:t>
            </a:r>
            <a:endParaRPr kumimoji="1" lang="ja-JP" sz="1050" b="0" i="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cs typeface="ＭＳ Ｐゴシック" pitchFamily="50" charset="-128"/>
            </a:endParaRPr>
          </a:p>
        </p:txBody>
      </p:sp>
      <p:sp>
        <p:nvSpPr>
          <p:cNvPr id="11266" name="Rectangle 2"/>
          <p:cNvSpPr>
            <a:spLocks noChangeArrowheads="1"/>
          </p:cNvSpPr>
          <p:nvPr/>
        </p:nvSpPr>
        <p:spPr bwMode="auto">
          <a:xfrm>
            <a:off x="232866" y="392213"/>
            <a:ext cx="3456395" cy="25391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新型コロナウイルス感染</a:t>
            </a:r>
            <a:r>
              <a:rPr lang="ja-JP" altLang="en-US" sz="1050" dirty="0">
                <a:latin typeface="UD デジタル 教科書体 NK-R" panose="02020400000000000000" pitchFamily="18" charset="-128"/>
                <a:ea typeface="UD デジタル 教科書体 NK-R" panose="02020400000000000000" pitchFamily="18" charset="-128"/>
                <a:cs typeface="Times New Roman" pitchFamily="18" charset="0"/>
              </a:rPr>
              <a:t>症</a:t>
            </a:r>
            <a:r>
              <a:rPr kumimoji="1" 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に伴う</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偏見・差別</a:t>
            </a:r>
            <a:r>
              <a:rPr kumimoji="1" lang="ja-JP" altLang="en-US" sz="1050" b="0" i="0" u="none" strike="noStrike" cap="none" normalizeH="0" baseline="0" dirty="0" smtClean="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に気づくために</a:t>
            </a:r>
            <a:endParaRPr kumimoji="1" 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endParaRPr>
          </a:p>
        </p:txBody>
      </p:sp>
      <p:sp>
        <p:nvSpPr>
          <p:cNvPr id="11267" name="角丸四角形 1"/>
          <p:cNvSpPr>
            <a:spLocks noChangeArrowheads="1"/>
          </p:cNvSpPr>
          <p:nvPr/>
        </p:nvSpPr>
        <p:spPr bwMode="auto">
          <a:xfrm>
            <a:off x="1160456" y="653700"/>
            <a:ext cx="4526595" cy="542661"/>
          </a:xfrm>
          <a:prstGeom prst="roundRect">
            <a:avLst>
              <a:gd name="adj" fmla="val 16667"/>
            </a:avLst>
          </a:prstGeom>
          <a:noFill/>
          <a:ln w="28575">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rgbClr val="000000"/>
                </a:solidFill>
                <a:effectLst/>
                <a:latin typeface="UD デジタル 教科書体 NP-B" pitchFamily="18" charset="-128"/>
                <a:ea typeface="UD デジタル 教科書体 NP-B" pitchFamily="18" charset="-128"/>
                <a:cs typeface="ＭＳ Ｐゴシック" pitchFamily="50" charset="-128"/>
              </a:rPr>
              <a:t>生徒の</a:t>
            </a:r>
            <a:r>
              <a:rPr kumimoji="1" lang="ja-JP" altLang="en-US" sz="2400" b="1" i="0" u="none" strike="noStrike" cap="none" normalizeH="0" baseline="0" dirty="0">
                <a:ln>
                  <a:noFill/>
                </a:ln>
                <a:solidFill>
                  <a:srgbClr val="000000"/>
                </a:solidFill>
                <a:effectLst/>
                <a:latin typeface="UD デジタル 教科書体 NP-B" pitchFamily="18" charset="-128"/>
                <a:ea typeface="UD デジタル 教科書体 NP-B" pitchFamily="18" charset="-128"/>
                <a:cs typeface="ＭＳ Ｐゴシック" pitchFamily="50" charset="-128"/>
              </a:rPr>
              <a:t>みなさんへ</a:t>
            </a:r>
            <a:endParaRPr kumimoji="1" lang="ja-JP" altLang="en-US" sz="1050" b="1" i="0" u="none" strike="noStrike" cap="none" normalizeH="0" baseline="0" dirty="0">
              <a:ln>
                <a:noFill/>
              </a:ln>
              <a:solidFill>
                <a:srgbClr val="000000"/>
              </a:solidFill>
              <a:effectLst/>
              <a:latin typeface="UD デジタル 教科書体 NP-B" pitchFamily="18" charset="-128"/>
              <a:ea typeface="UD デジタル 教科書体 NP-B" pitchFamily="18" charset="-128"/>
              <a:cs typeface="ＭＳ Ｐゴシック" pitchFamily="50" charset="-128"/>
            </a:endParaRPr>
          </a:p>
        </p:txBody>
      </p:sp>
      <p:sp>
        <p:nvSpPr>
          <p:cNvPr id="11" name="タイトル 10"/>
          <p:cNvSpPr>
            <a:spLocks noGrp="1"/>
          </p:cNvSpPr>
          <p:nvPr>
            <p:ph type="ctrTitle"/>
          </p:nvPr>
        </p:nvSpPr>
        <p:spPr>
          <a:xfrm>
            <a:off x="271479" y="1253172"/>
            <a:ext cx="6330270" cy="827182"/>
          </a:xfrm>
        </p:spPr>
        <p:txBody>
          <a:bodyPr>
            <a:normAutofit/>
          </a:bodyPr>
          <a:lstStyle/>
          <a:p>
            <a:pPr algn="l"/>
            <a:r>
              <a:rPr lang="ja-JP" altLang="en-US" sz="1600" b="1" dirty="0">
                <a:latin typeface="UD デジタル 教科書体 NK-B" panose="02020700000000000000" pitchFamily="18" charset="-128"/>
                <a:ea typeface="UD デジタル 教科書体 NK-B" panose="02020700000000000000" pitchFamily="18" charset="-128"/>
              </a:rPr>
              <a:t>  </a:t>
            </a:r>
            <a:r>
              <a:rPr lang="ja-JP" altLang="en-US" sz="1600" b="1" dirty="0">
                <a:latin typeface="UD デジタル 教科書体 NK-R" panose="02020400000000000000" pitchFamily="18" charset="-128"/>
                <a:ea typeface="UD デジタル 教科書体 NK-R" panose="02020400000000000000" pitchFamily="18" charset="-128"/>
              </a:rPr>
              <a:t>学校が再開しました。みなさんは感染対策に気をつけながら学校生活を送っていると思います</a:t>
            </a:r>
            <a:r>
              <a:rPr lang="ja-JP" altLang="en-US" sz="1600" b="1" dirty="0" smtClean="0">
                <a:latin typeface="UD デジタル 教科書体 NK-R" panose="02020400000000000000" pitchFamily="18" charset="-128"/>
                <a:ea typeface="UD デジタル 教科書体 NK-R" panose="02020400000000000000" pitchFamily="18" charset="-128"/>
              </a:rPr>
              <a:t>。こんな</a:t>
            </a:r>
            <a:r>
              <a:rPr lang="ja-JP" altLang="en-US" sz="1600" b="1" dirty="0">
                <a:latin typeface="UD デジタル 教科書体 NK-R" panose="02020400000000000000" pitchFamily="18" charset="-128"/>
                <a:ea typeface="UD デジタル 教科書体 NK-R" panose="02020400000000000000" pitchFamily="18" charset="-128"/>
              </a:rPr>
              <a:t>時だからこそ、みなさんに考えてほしいことがあります。</a:t>
            </a:r>
            <a:r>
              <a:rPr kumimoji="1" lang="ja-JP" altLang="en-US" sz="1600" b="1" dirty="0">
                <a:latin typeface="UD デジタル 教科書体 NK-R" panose="02020400000000000000" pitchFamily="18" charset="-128"/>
                <a:ea typeface="UD デジタル 教科書体 NK-R" panose="02020400000000000000" pitchFamily="18" charset="-128"/>
              </a:rPr>
              <a:t>　</a:t>
            </a:r>
            <a:endParaRPr kumimoji="1" lang="ja-JP" altLang="en-US" sz="1600" dirty="0">
              <a:latin typeface="UD デジタル 教科書体 NK-R" panose="02020400000000000000" pitchFamily="18" charset="-128"/>
              <a:ea typeface="UD デジタル 教科書体 NK-R" panose="02020400000000000000" pitchFamily="18" charset="-128"/>
            </a:endParaRPr>
          </a:p>
        </p:txBody>
      </p:sp>
      <p:sp>
        <p:nvSpPr>
          <p:cNvPr id="2" name="角丸四角形 1"/>
          <p:cNvSpPr/>
          <p:nvPr/>
        </p:nvSpPr>
        <p:spPr>
          <a:xfrm>
            <a:off x="273773" y="2066587"/>
            <a:ext cx="6277694" cy="114419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kumimoji="1"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 name="テキスト ボックス 2"/>
          <p:cNvSpPr txBox="1"/>
          <p:nvPr/>
        </p:nvSpPr>
        <p:spPr>
          <a:xfrm>
            <a:off x="282939" y="2933785"/>
            <a:ext cx="1449436" cy="276999"/>
          </a:xfrm>
          <a:prstGeom prst="rect">
            <a:avLst/>
          </a:prstGeom>
          <a:noFill/>
        </p:spPr>
        <p:txBody>
          <a:bodyPr wrap="none" rtlCol="0">
            <a:spAutoFit/>
          </a:bodyPr>
          <a:lstStyle/>
          <a:p>
            <a:r>
              <a:rPr kumimoji="1" lang="ja-JP" altLang="en-US" sz="1200" dirty="0">
                <a:solidFill>
                  <a:srgbClr val="FF0000"/>
                </a:solidFill>
                <a:latin typeface="UD デジタル 教科書体 NK-B" panose="02020700000000000000" pitchFamily="18" charset="-128"/>
                <a:ea typeface="UD デジタル 教科書体 NK-B" panose="02020700000000000000" pitchFamily="18" charset="-128"/>
              </a:rPr>
              <a:t>新型コロナウイルス</a:t>
            </a:r>
          </a:p>
        </p:txBody>
      </p:sp>
      <p:sp>
        <p:nvSpPr>
          <p:cNvPr id="18" name="テキスト ボックス 17"/>
          <p:cNvSpPr txBox="1"/>
          <p:nvPr/>
        </p:nvSpPr>
        <p:spPr>
          <a:xfrm>
            <a:off x="1619394" y="2178666"/>
            <a:ext cx="4957214" cy="954107"/>
          </a:xfrm>
          <a:prstGeom prst="rect">
            <a:avLst/>
          </a:prstGeom>
          <a:noFill/>
        </p:spPr>
        <p:txBody>
          <a:bodyPr wrap="square" rtlCol="0">
            <a:spAutoFit/>
          </a:bodyPr>
          <a:lstStyle/>
          <a:p>
            <a:r>
              <a:rPr lang="ja-JP" altLang="en-US" sz="1400" dirty="0">
                <a:latin typeface="UD デジタル 教科書体 NK-R" panose="02020400000000000000" pitchFamily="18" charset="-128"/>
                <a:ea typeface="UD デジタル 教科書体 NK-R" panose="02020400000000000000" pitchFamily="18" charset="-128"/>
              </a:rPr>
              <a:t>新型</a:t>
            </a:r>
            <a:r>
              <a:rPr lang="ja-JP" altLang="en-US" sz="1400" dirty="0" smtClean="0">
                <a:latin typeface="UD デジタル 教科書体 NK-R" panose="02020400000000000000" pitchFamily="18" charset="-128"/>
                <a:ea typeface="UD デジタル 教科書体 NK-R" panose="02020400000000000000" pitchFamily="18" charset="-128"/>
              </a:rPr>
              <a:t>コロナウイルス感染症が流行しています。この未知のウイルスのもつ</a:t>
            </a:r>
            <a:r>
              <a:rPr lang="ja-JP" altLang="en-US" sz="1400" u="sng" dirty="0" smtClean="0">
                <a:solidFill>
                  <a:srgbClr val="FF0000"/>
                </a:solidFill>
                <a:latin typeface="UD デジタル 教科書体 NK-B" panose="02020700000000000000" pitchFamily="18" charset="-128"/>
                <a:ea typeface="UD デジタル 教科書体 NK-B" panose="02020700000000000000" pitchFamily="18" charset="-128"/>
              </a:rPr>
              <a:t>３つの側面</a:t>
            </a:r>
            <a:r>
              <a:rPr lang="ja-JP" altLang="en-US" sz="1400" dirty="0" smtClean="0">
                <a:latin typeface="UD デジタル 教科書体 NK-R" panose="02020400000000000000" pitchFamily="18" charset="-128"/>
                <a:ea typeface="UD デジタル 教科書体 NK-R" panose="02020400000000000000" pitchFamily="18" charset="-128"/>
              </a:rPr>
              <a:t>に、知らず知らずのうちに私たちも影響を受けています。下の図（日本赤十字社の「新型</a:t>
            </a:r>
            <a:r>
              <a:rPr lang="ja-JP" altLang="en-US" sz="1400" dirty="0">
                <a:latin typeface="UD デジタル 教科書体 NK-R" panose="02020400000000000000" pitchFamily="18" charset="-128"/>
                <a:ea typeface="UD デジタル 教科書体 NK-R" panose="02020400000000000000" pitchFamily="18" charset="-128"/>
              </a:rPr>
              <a:t>コロナウイルスの ３つの顔を知ろう！ </a:t>
            </a:r>
            <a:r>
              <a:rPr lang="ja-JP" altLang="en-US" sz="1400" dirty="0" smtClean="0">
                <a:latin typeface="UD デジタル 教科書体 NK-R" panose="02020400000000000000" pitchFamily="18" charset="-128"/>
                <a:ea typeface="UD デジタル 教科書体 NK-R" panose="02020400000000000000" pitchFamily="18" charset="-128"/>
              </a:rPr>
              <a:t>～」）を見ながら考えてみましょう。</a:t>
            </a:r>
            <a:endParaRPr lang="en-US" altLang="ja-JP" sz="1400" dirty="0">
              <a:latin typeface="UD デジタル 教科書体 NK-R" panose="02020400000000000000" pitchFamily="18" charset="-128"/>
              <a:ea typeface="UD デジタル 教科書体 NK-R" panose="02020400000000000000" pitchFamily="18" charset="-128"/>
            </a:endParaRP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6672" y="2167883"/>
            <a:ext cx="880762" cy="805041"/>
          </a:xfrm>
          <a:prstGeom prst="rect">
            <a:avLst/>
          </a:prstGeom>
        </p:spPr>
      </p:pic>
      <p:pic>
        <p:nvPicPr>
          <p:cNvPr id="16" name="図 15"/>
          <p:cNvPicPr>
            <a:picLocks noChangeAspect="1"/>
          </p:cNvPicPr>
          <p:nvPr/>
        </p:nvPicPr>
        <p:blipFill rotWithShape="1">
          <a:blip r:embed="rId3">
            <a:extLst>
              <a:ext uri="{28A0092B-C50C-407E-A947-70E740481C1C}">
                <a14:useLocalDpi xmlns:a14="http://schemas.microsoft.com/office/drawing/2010/main" val="0"/>
              </a:ext>
            </a:extLst>
          </a:blip>
          <a:srcRect l="15988"/>
          <a:stretch/>
        </p:blipFill>
        <p:spPr>
          <a:xfrm>
            <a:off x="1180867" y="3646101"/>
            <a:ext cx="4596598" cy="3184632"/>
          </a:xfrm>
          <a:prstGeom prst="rect">
            <a:avLst/>
          </a:prstGeom>
          <a:ln w="19050">
            <a:solidFill>
              <a:schemeClr val="tx1"/>
            </a:solidFill>
          </a:ln>
        </p:spPr>
      </p:pic>
      <p:sp>
        <p:nvSpPr>
          <p:cNvPr id="19" name="テキスト ボックス 18"/>
          <p:cNvSpPr txBox="1"/>
          <p:nvPr/>
        </p:nvSpPr>
        <p:spPr>
          <a:xfrm>
            <a:off x="271478" y="6890038"/>
            <a:ext cx="6415378" cy="1384995"/>
          </a:xfrm>
          <a:prstGeom prst="rect">
            <a:avLst/>
          </a:prstGeom>
          <a:noFill/>
        </p:spPr>
        <p:txBody>
          <a:bodyPr wrap="square" rtlCol="0">
            <a:spAutoFit/>
          </a:bodyPr>
          <a:lstStyle/>
          <a:p>
            <a:r>
              <a:rPr lang="ja-JP" altLang="en-US" sz="1400" dirty="0" smtClean="0">
                <a:latin typeface="UD デジタル 教科書体 NK-B" panose="02020700000000000000" pitchFamily="18" charset="-128"/>
                <a:ea typeface="UD デジタル 教科書体 NK-B" panose="02020700000000000000" pitchFamily="18" charset="-128"/>
              </a:rPr>
              <a:t>第</a:t>
            </a:r>
            <a:r>
              <a:rPr lang="en-US" altLang="ja-JP" sz="1400" dirty="0" smtClean="0">
                <a:latin typeface="UD デジタル 教科書体 NK-B" panose="02020700000000000000" pitchFamily="18" charset="-128"/>
                <a:ea typeface="UD デジタル 教科書体 NK-B" panose="02020700000000000000" pitchFamily="18" charset="-128"/>
              </a:rPr>
              <a:t>1</a:t>
            </a:r>
            <a:r>
              <a:rPr lang="ja-JP" altLang="en-US" sz="1400" dirty="0" smtClean="0">
                <a:latin typeface="UD デジタル 教科書体 NK-B" panose="02020700000000000000" pitchFamily="18" charset="-128"/>
                <a:ea typeface="UD デジタル 教科書体 NK-B" panose="02020700000000000000" pitchFamily="18" charset="-128"/>
              </a:rPr>
              <a:t>の“感染症”「病気」</a:t>
            </a:r>
            <a:endParaRPr lang="ja-JP" altLang="en-US" dirty="0"/>
          </a:p>
          <a:p>
            <a:r>
              <a:rPr lang="ja-JP" altLang="en-US" sz="1400" dirty="0" smtClean="0">
                <a:latin typeface="UD デジタル 教科書体 NK-R" panose="02020400000000000000" pitchFamily="18" charset="-128"/>
                <a:ea typeface="UD デジタル 教科書体 NK-R" panose="02020400000000000000" pitchFamily="18" charset="-128"/>
              </a:rPr>
              <a:t>この</a:t>
            </a:r>
            <a:r>
              <a:rPr lang="ja-JP" altLang="en-US" sz="1400" dirty="0">
                <a:latin typeface="UD デジタル 教科書体 NK-R" panose="02020400000000000000" pitchFamily="18" charset="-128"/>
                <a:ea typeface="UD デジタル 教科書体 NK-R" panose="02020400000000000000" pitchFamily="18" charset="-128"/>
              </a:rPr>
              <a:t>ウイルスは、感染者と</a:t>
            </a:r>
            <a:r>
              <a:rPr lang="ja-JP" altLang="en-US" sz="1400" dirty="0" smtClean="0">
                <a:latin typeface="UD デジタル 教科書体 NK-R" panose="02020400000000000000" pitchFamily="18" charset="-128"/>
                <a:ea typeface="UD デジタル 教科書体 NK-R" panose="02020400000000000000" pitchFamily="18" charset="-128"/>
              </a:rPr>
              <a:t>の接触</a:t>
            </a:r>
            <a:r>
              <a:rPr lang="ja-JP" altLang="en-US" sz="1400" dirty="0">
                <a:latin typeface="UD デジタル 教科書体 NK-R" panose="02020400000000000000" pitchFamily="18" charset="-128"/>
                <a:ea typeface="UD デジタル 教科書体 NK-R" panose="02020400000000000000" pitchFamily="18" charset="-128"/>
              </a:rPr>
              <a:t>でうつることが</a:t>
            </a:r>
            <a:r>
              <a:rPr lang="ja-JP" altLang="en-US" sz="1400" dirty="0" smtClean="0">
                <a:latin typeface="UD デジタル 教科書体 NK-R" panose="02020400000000000000" pitchFamily="18" charset="-128"/>
                <a:ea typeface="UD デジタル 教科書体 NK-R" panose="02020400000000000000" pitchFamily="18" charset="-128"/>
              </a:rPr>
              <a:t>わかって</a:t>
            </a:r>
            <a:r>
              <a:rPr lang="ja-JP" altLang="en-US" sz="1400" dirty="0">
                <a:latin typeface="UD デジタル 教科書体 NK-R" panose="02020400000000000000" pitchFamily="18" charset="-128"/>
                <a:ea typeface="UD デジタル 教科書体 NK-R" panose="02020400000000000000" pitchFamily="18" charset="-128"/>
              </a:rPr>
              <a:t>います</a:t>
            </a:r>
            <a:r>
              <a:rPr lang="ja-JP" altLang="en-US" sz="1400" dirty="0" smtClean="0">
                <a:latin typeface="UD デジタル 教科書体 NK-R" panose="02020400000000000000" pitchFamily="18" charset="-128"/>
                <a:ea typeface="UD デジタル 教科書体 NK-R" panose="02020400000000000000" pitchFamily="18" charset="-128"/>
              </a:rPr>
              <a:t>。感染</a:t>
            </a:r>
            <a:r>
              <a:rPr lang="ja-JP" altLang="en-US" sz="1400" dirty="0">
                <a:latin typeface="UD デジタル 教科書体 NK-R" panose="02020400000000000000" pitchFamily="18" charset="-128"/>
                <a:ea typeface="UD デジタル 教科書体 NK-R" panose="02020400000000000000" pitchFamily="18" charset="-128"/>
              </a:rPr>
              <a:t>すると、</a:t>
            </a:r>
            <a:r>
              <a:rPr lang="ja-JP" altLang="en-US" sz="1400" dirty="0" smtClean="0">
                <a:latin typeface="UD デジタル 教科書体 NK-R" panose="02020400000000000000" pitchFamily="18" charset="-128"/>
                <a:ea typeface="UD デジタル 教科書体 NK-R" panose="02020400000000000000" pitchFamily="18" charset="-128"/>
              </a:rPr>
              <a:t>風邪の症状が出たり、重症化</a:t>
            </a:r>
            <a:r>
              <a:rPr lang="ja-JP" altLang="en-US" sz="1400" dirty="0">
                <a:latin typeface="UD デジタル 教科書体 NK-R" panose="02020400000000000000" pitchFamily="18" charset="-128"/>
                <a:ea typeface="UD デジタル 教科書体 NK-R" panose="02020400000000000000" pitchFamily="18" charset="-128"/>
              </a:rPr>
              <a:t>して肺炎を</a:t>
            </a:r>
            <a:r>
              <a:rPr lang="ja-JP" altLang="en-US" sz="1400" dirty="0" smtClean="0">
                <a:latin typeface="UD デジタル 教科書体 NK-R" panose="02020400000000000000" pitchFamily="18" charset="-128"/>
                <a:ea typeface="UD デジタル 教科書体 NK-R" panose="02020400000000000000" pitchFamily="18" charset="-128"/>
              </a:rPr>
              <a:t>引き起こすこと</a:t>
            </a:r>
            <a:r>
              <a:rPr lang="ja-JP" altLang="en-US" sz="1400" dirty="0">
                <a:latin typeface="UD デジタル 教科書体 NK-R" panose="02020400000000000000" pitchFamily="18" charset="-128"/>
                <a:ea typeface="UD デジタル 教科書体 NK-R" panose="02020400000000000000" pitchFamily="18" charset="-128"/>
              </a:rPr>
              <a:t>があります</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smtClean="0">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latin typeface="UD デジタル 教科書体 NK-B" panose="02020700000000000000" pitchFamily="18" charset="-128"/>
                <a:ea typeface="UD デジタル 教科書体 NK-B" panose="02020700000000000000" pitchFamily="18" charset="-128"/>
              </a:rPr>
              <a:t>第</a:t>
            </a:r>
            <a:r>
              <a:rPr kumimoji="1" lang="en-US" altLang="ja-JP" sz="1400" dirty="0" smtClean="0">
                <a:latin typeface="UD デジタル 教科書体 NK-B" panose="02020700000000000000" pitchFamily="18" charset="-128"/>
                <a:ea typeface="UD デジタル 教科書体 NK-B" panose="02020700000000000000" pitchFamily="18" charset="-128"/>
              </a:rPr>
              <a:t>2</a:t>
            </a:r>
            <a:r>
              <a:rPr kumimoji="1" lang="ja-JP" altLang="en-US" sz="1400" dirty="0" smtClean="0">
                <a:latin typeface="UD デジタル 教科書体 NK-B" panose="02020700000000000000" pitchFamily="18" charset="-128"/>
                <a:ea typeface="UD デジタル 教科書体 NK-B" panose="02020700000000000000" pitchFamily="18" charset="-128"/>
              </a:rPr>
              <a:t>の“感染症”「不安」</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R" panose="02020400000000000000" pitchFamily="18" charset="-128"/>
                <a:ea typeface="UD デジタル 教科書体 NK-R" panose="02020400000000000000" pitchFamily="18" charset="-128"/>
              </a:rPr>
              <a:t>この</a:t>
            </a:r>
            <a:r>
              <a:rPr lang="ja-JP" altLang="en-US" sz="1400" dirty="0">
                <a:latin typeface="UD デジタル 教科書体 NK-R" panose="02020400000000000000" pitchFamily="18" charset="-128"/>
                <a:ea typeface="UD デジタル 教科書体 NK-R" panose="02020400000000000000" pitchFamily="18" charset="-128"/>
              </a:rPr>
              <a:t>ウイルスは見えません</a:t>
            </a:r>
            <a:r>
              <a:rPr lang="ja-JP" altLang="en-US" sz="1400" dirty="0" smtClean="0">
                <a:latin typeface="UD デジタル 教科書体 NK-R" panose="02020400000000000000" pitchFamily="18" charset="-128"/>
                <a:ea typeface="UD デジタル 教科書体 NK-R" panose="02020400000000000000" pitchFamily="18" charset="-128"/>
              </a:rPr>
              <a:t>。ワクチン</a:t>
            </a:r>
            <a:r>
              <a:rPr lang="ja-JP" altLang="en-US" sz="1400" dirty="0">
                <a:latin typeface="UD デジタル 教科書体 NK-R" panose="02020400000000000000" pitchFamily="18" charset="-128"/>
                <a:ea typeface="UD デジタル 教科書体 NK-R" panose="02020400000000000000" pitchFamily="18" charset="-128"/>
              </a:rPr>
              <a:t>や薬もまだ開発</a:t>
            </a:r>
            <a:r>
              <a:rPr lang="ja-JP" altLang="en-US" sz="1400" dirty="0" smtClean="0">
                <a:latin typeface="UD デジタル 教科書体 NK-R" panose="02020400000000000000" pitchFamily="18" charset="-128"/>
                <a:ea typeface="UD デジタル 教科書体 NK-R" panose="02020400000000000000" pitchFamily="18" charset="-128"/>
              </a:rPr>
              <a:t>されて</a:t>
            </a:r>
            <a:r>
              <a:rPr lang="ja-JP" altLang="en-US" sz="1400" dirty="0">
                <a:latin typeface="UD デジタル 教科書体 NK-R" panose="02020400000000000000" pitchFamily="18" charset="-128"/>
                <a:ea typeface="UD デジタル 教科書体 NK-R" panose="02020400000000000000" pitchFamily="18" charset="-128"/>
              </a:rPr>
              <a:t>いません</a:t>
            </a:r>
            <a:r>
              <a:rPr lang="ja-JP" altLang="en-US" sz="1400" dirty="0" smtClean="0">
                <a:latin typeface="UD デジタル 教科書体 NK-R" panose="02020400000000000000" pitchFamily="18" charset="-128"/>
                <a:ea typeface="UD デジタル 教科書体 NK-R" panose="02020400000000000000" pitchFamily="18" charset="-128"/>
              </a:rPr>
              <a:t>。わからないことが</a:t>
            </a:r>
            <a:r>
              <a:rPr lang="ja-JP" altLang="en-US" sz="1400" dirty="0">
                <a:latin typeface="UD デジタル 教科書体 NK-R" panose="02020400000000000000" pitchFamily="18" charset="-128"/>
                <a:ea typeface="UD デジタル 教科書体 NK-R" panose="02020400000000000000" pitchFamily="18" charset="-128"/>
              </a:rPr>
              <a:t>多いため、私たち</a:t>
            </a:r>
            <a:r>
              <a:rPr lang="ja-JP" altLang="en-US" sz="1400" dirty="0" smtClean="0">
                <a:latin typeface="UD デジタル 教科書体 NK-R" panose="02020400000000000000" pitchFamily="18" charset="-128"/>
                <a:ea typeface="UD デジタル 教科書体 NK-R" panose="02020400000000000000" pitchFamily="18" charset="-128"/>
              </a:rPr>
              <a:t>は強い</a:t>
            </a:r>
            <a:r>
              <a:rPr lang="ja-JP" altLang="en-US" sz="1400" dirty="0">
                <a:latin typeface="UD デジタル 教科書体 NK-R" panose="02020400000000000000" pitchFamily="18" charset="-128"/>
                <a:ea typeface="UD デジタル 教科書体 NK-R" panose="02020400000000000000" pitchFamily="18" charset="-128"/>
              </a:rPr>
              <a:t>不安や恐れを感じ、</a:t>
            </a:r>
            <a:r>
              <a:rPr lang="ja-JP" altLang="en-US" sz="1400" dirty="0" smtClean="0">
                <a:latin typeface="UD デジタル 教科書体 NK-R" panose="02020400000000000000" pitchFamily="18" charset="-128"/>
                <a:ea typeface="UD デジタル 教科書体 NK-R" panose="02020400000000000000" pitchFamily="18" charset="-128"/>
              </a:rPr>
              <a:t>ふりまわされて</a:t>
            </a:r>
            <a:r>
              <a:rPr lang="ja-JP" altLang="en-US" sz="1400" dirty="0">
                <a:latin typeface="UD デジタル 教科書体 NK-R" panose="02020400000000000000" pitchFamily="18" charset="-128"/>
                <a:ea typeface="UD デジタル 教科書体 NK-R" panose="02020400000000000000" pitchFamily="18" charset="-128"/>
              </a:rPr>
              <a:t>しまうことがあります</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22" name="テキスト ボックス 21"/>
          <p:cNvSpPr txBox="1"/>
          <p:nvPr/>
        </p:nvSpPr>
        <p:spPr>
          <a:xfrm>
            <a:off x="271477" y="8264958"/>
            <a:ext cx="6415379" cy="523220"/>
          </a:xfrm>
          <a:prstGeom prst="rect">
            <a:avLst/>
          </a:prstGeom>
          <a:noFill/>
        </p:spPr>
        <p:txBody>
          <a:bodyPr wrap="square" rtlCol="0">
            <a:spAutoFit/>
          </a:bodyPr>
          <a:lstStyle/>
          <a:p>
            <a:r>
              <a:rPr kumimoji="1" lang="ja-JP" altLang="en-US" sz="1400" dirty="0" smtClean="0">
                <a:latin typeface="UD デジタル 教科書体 NK-B" panose="02020700000000000000" pitchFamily="18" charset="-128"/>
                <a:ea typeface="UD デジタル 教科書体 NK-B" panose="02020700000000000000" pitchFamily="18" charset="-128"/>
              </a:rPr>
              <a:t>●こんなことはないですか？●</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R" panose="02020400000000000000" pitchFamily="18" charset="-128"/>
                <a:ea typeface="UD デジタル 教科書体 NK-R" panose="02020400000000000000" pitchFamily="18" charset="-128"/>
              </a:rPr>
              <a:t>　　もし</a:t>
            </a:r>
            <a:r>
              <a:rPr lang="ja-JP" altLang="en-US" sz="1400" dirty="0">
                <a:latin typeface="UD デジタル 教科書体 NK-R" panose="02020400000000000000" pitchFamily="18" charset="-128"/>
                <a:ea typeface="UD デジタル 教科書体 NK-R" panose="02020400000000000000" pitchFamily="18" charset="-128"/>
              </a:rPr>
              <a:t>熱</a:t>
            </a:r>
            <a:r>
              <a:rPr lang="ja-JP" altLang="en-US" sz="1400" dirty="0" smtClean="0">
                <a:latin typeface="UD デジタル 教科書体 NK-R" panose="02020400000000000000" pitchFamily="18" charset="-128"/>
                <a:ea typeface="UD デジタル 教科書体 NK-R" panose="02020400000000000000" pitchFamily="18" charset="-128"/>
              </a:rPr>
              <a:t>があったり、体調が悪かったりしても、なんとなく言い出しにくいなぁと感じる。</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17" name="テキスト ボックス 16"/>
          <p:cNvSpPr txBox="1"/>
          <p:nvPr/>
        </p:nvSpPr>
        <p:spPr>
          <a:xfrm>
            <a:off x="271477" y="8882850"/>
            <a:ext cx="3946914" cy="523220"/>
          </a:xfrm>
          <a:prstGeom prst="rect">
            <a:avLst/>
          </a:prstGeom>
          <a:noFill/>
        </p:spPr>
        <p:txBody>
          <a:bodyPr wrap="none" rtlCol="0">
            <a:spAutoFit/>
          </a:bodyPr>
          <a:lstStyle/>
          <a:p>
            <a:r>
              <a:rPr kumimoji="1" lang="ja-JP" altLang="en-US" sz="1400" b="1" dirty="0" smtClean="0">
                <a:latin typeface="UD デジタル 教科書体 NK-B" panose="02020700000000000000" pitchFamily="18" charset="-128"/>
                <a:ea typeface="UD デジタル 教科書体 NK-B" panose="02020700000000000000" pitchFamily="18" charset="-128"/>
              </a:rPr>
              <a:t>●考えてみよう●</a:t>
            </a:r>
            <a:endParaRPr kumimoji="1" lang="en-US" altLang="ja-JP" sz="1400" b="1"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R" panose="02020400000000000000" pitchFamily="18" charset="-128"/>
                <a:ea typeface="UD デジタル 教科書体 NK-R" panose="02020400000000000000" pitchFamily="18" charset="-128"/>
              </a:rPr>
              <a:t>　　「言い出しにくい」と感じるのは、なぜでしょうか？</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p:cNvSpPr txBox="1"/>
          <p:nvPr/>
        </p:nvSpPr>
        <p:spPr>
          <a:xfrm>
            <a:off x="1342684" y="3260313"/>
            <a:ext cx="5290231" cy="307777"/>
          </a:xfrm>
          <a:prstGeom prst="rect">
            <a:avLst/>
          </a:prstGeom>
          <a:noFill/>
        </p:spPr>
        <p:txBody>
          <a:bodyPr wrap="none" rtlCol="0">
            <a:spAutoFit/>
          </a:bodyPr>
          <a:lstStyle/>
          <a:p>
            <a:r>
              <a:rPr kumimoji="1" lang="en-US" altLang="ja-JP" sz="1400" dirty="0" smtClean="0">
                <a:latin typeface="UD デジタル 教科書体 NK-B" panose="02020700000000000000" pitchFamily="18" charset="-128"/>
                <a:ea typeface="UD デジタル 教科書体 NK-B" panose="02020700000000000000" pitchFamily="18" charset="-128"/>
              </a:rPr>
              <a:t>※</a:t>
            </a:r>
            <a:r>
              <a:rPr kumimoji="1" lang="ja-JP" altLang="en-US" sz="1400" dirty="0" smtClean="0">
                <a:latin typeface="UD デジタル 教科書体 NK-B" panose="02020700000000000000" pitchFamily="18" charset="-128"/>
                <a:ea typeface="UD デジタル 教科書体 NK-B" panose="02020700000000000000" pitchFamily="18" charset="-128"/>
              </a:rPr>
              <a:t>下の図では、３つの側面のことを３つの“感染症”と呼んでいます。</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横巻き 9"/>
          <p:cNvSpPr/>
          <p:nvPr/>
        </p:nvSpPr>
        <p:spPr>
          <a:xfrm>
            <a:off x="304377" y="5193620"/>
            <a:ext cx="3127409" cy="460868"/>
          </a:xfrm>
          <a:prstGeom prst="horizontalScroll">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負</a:t>
            </a: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のスパイラルを断ち切るために</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1" name="テキスト ボックス 10"/>
          <p:cNvSpPr txBox="1"/>
          <p:nvPr/>
        </p:nvSpPr>
        <p:spPr>
          <a:xfrm>
            <a:off x="3527537" y="5176326"/>
            <a:ext cx="3024336" cy="523220"/>
          </a:xfrm>
          <a:prstGeom prst="rect">
            <a:avLst/>
          </a:prstGeom>
          <a:noFill/>
        </p:spPr>
        <p:txBody>
          <a:bodyPr wrap="square" rtlCol="0">
            <a:spAutoFit/>
          </a:bodyPr>
          <a:lstStyle/>
          <a:p>
            <a:r>
              <a:rPr kumimoji="1" lang="ja-JP" altLang="en-US" sz="1400" dirty="0">
                <a:latin typeface="UD デジタル 教科書体 NK-B" panose="02020700000000000000" pitchFamily="18" charset="-128"/>
                <a:ea typeface="UD デジタル 教科書体 NK-B" panose="02020700000000000000" pitchFamily="18" charset="-128"/>
              </a:rPr>
              <a:t>わたしたちに今できることは何でしょうか。考えてみましょう。</a:t>
            </a:r>
          </a:p>
        </p:txBody>
      </p:sp>
      <p:sp>
        <p:nvSpPr>
          <p:cNvPr id="17" name="角丸四角形 16"/>
          <p:cNvSpPr/>
          <p:nvPr/>
        </p:nvSpPr>
        <p:spPr>
          <a:xfrm>
            <a:off x="311699" y="5730099"/>
            <a:ext cx="6240174" cy="2643281"/>
          </a:xfrm>
          <a:prstGeom prst="roundRect">
            <a:avLst>
              <a:gd name="adj" fmla="val 4751"/>
            </a:avLst>
          </a:prstGeom>
          <a:solidFill>
            <a:srgbClr val="89ED0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○医療従事者や、社会を支える職業の方に敬意と感謝を持とう</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感染者を支える医療従事者、スーパーのレジや福祉、保育の仕事、長距離トラックの運転手</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など、社会を支える人々がいるから</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こそ私たち</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の生活が成り立っています。</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○感染した人に罪はありません</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新型コロナウイルス感染症は誰でも感染する可能性があります。感染した人を排除したり、攻</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dirty="0" err="1" smtClean="0">
                <a:solidFill>
                  <a:schemeClr val="tx1"/>
                </a:solidFill>
                <a:latin typeface="UD デジタル 教科書体 NK-R" panose="02020400000000000000" pitchFamily="18" charset="-128"/>
                <a:ea typeface="UD デジタル 教科書体 NK-R" panose="02020400000000000000" pitchFamily="18" charset="-128"/>
              </a:rPr>
              <a:t>撃</a:t>
            </a:r>
            <a:r>
              <a:rPr lang="ja-JP" altLang="en-US" sz="1200" err="1" smtClean="0">
                <a:solidFill>
                  <a:schemeClr val="tx1"/>
                </a:solidFill>
                <a:latin typeface="UD デジタル 教科書体 NK-R" panose="02020400000000000000" pitchFamily="18" charset="-128"/>
                <a:ea typeface="UD デジタル 教科書体 NK-R" panose="02020400000000000000" pitchFamily="18" charset="-128"/>
              </a:rPr>
              <a:t>する</a:t>
            </a:r>
            <a:r>
              <a:rPr lang="ja-JP" altLang="en-US" sz="1200" smtClean="0">
                <a:solidFill>
                  <a:schemeClr val="tx1"/>
                </a:solidFill>
                <a:latin typeface="UD デジタル 教科書体 NK-R" panose="02020400000000000000" pitchFamily="18" charset="-128"/>
                <a:ea typeface="UD デジタル 教科書体 NK-R" panose="02020400000000000000" pitchFamily="18" charset="-128"/>
              </a:rPr>
              <a:t>のではなく</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、優しさを広げましょう。</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○冷静に判断しよう</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インターネット上の新型コロナウイルス感染症に関する情報の中には、事実と異なる情報や</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噂話もあります。むやみに信じて拡散すると、偏見や差別を広げることにつながることもありま</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す。情報に振り回されず、正しい情報をもとに判断しましょう。</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○不安にならないで</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体調がよくないときは、周りの人からどう思われるか気にせず、安心して相談してください。皆</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dirty="0" err="1" smtClean="0">
                <a:solidFill>
                  <a:schemeClr val="tx1"/>
                </a:solidFill>
                <a:latin typeface="UD デジタル 教科書体 NK-R" panose="02020400000000000000" pitchFamily="18" charset="-128"/>
                <a:ea typeface="UD デジタル 教科書体 NK-R" panose="02020400000000000000" pitchFamily="18" charset="-128"/>
              </a:rPr>
              <a:t>さんの</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命を守ることが何より大切です。</a:t>
            </a:r>
            <a:endParaRPr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3" name="角丸四角形 12"/>
          <p:cNvSpPr/>
          <p:nvPr/>
        </p:nvSpPr>
        <p:spPr>
          <a:xfrm>
            <a:off x="268106" y="3403401"/>
            <a:ext cx="3844970" cy="355498"/>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実際にこんなことが起こって</a:t>
            </a:r>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います　</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報道より</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楕円 13"/>
          <p:cNvSpPr/>
          <p:nvPr/>
        </p:nvSpPr>
        <p:spPr>
          <a:xfrm>
            <a:off x="150537" y="3825731"/>
            <a:ext cx="2751220" cy="886945"/>
          </a:xfrm>
          <a:prstGeom prst="ellipse">
            <a:avLst/>
          </a:prstGeom>
          <a:solidFill>
            <a:srgbClr val="BBE5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あなたのせ</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いで感染が広がると言われた</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（医療従事者）</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5" name="楕円 14"/>
          <p:cNvSpPr/>
          <p:nvPr/>
        </p:nvSpPr>
        <p:spPr>
          <a:xfrm>
            <a:off x="1891445" y="4109888"/>
            <a:ext cx="2751220" cy="886945"/>
          </a:xfrm>
          <a:prstGeom prst="ellipse">
            <a:avLst/>
          </a:prstGeom>
          <a:solidFill>
            <a:srgbClr val="BBE5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あなたも</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感染者じゃないの？と言われた</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200"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感染者の家族）</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 name="楕円 15"/>
          <p:cNvSpPr/>
          <p:nvPr/>
        </p:nvSpPr>
        <p:spPr>
          <a:xfrm>
            <a:off x="3818351" y="3579532"/>
            <a:ext cx="2751220" cy="886945"/>
          </a:xfrm>
          <a:prstGeom prst="ellipse">
            <a:avLst/>
          </a:prstGeom>
          <a:solidFill>
            <a:srgbClr val="BBE5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子どもを登校させないように言われた</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（長距離トラック運転手）</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385" y="272480"/>
            <a:ext cx="5279518" cy="3071232"/>
          </a:xfrm>
          <a:prstGeom prst="rect">
            <a:avLst/>
          </a:prstGeom>
          <a:ln w="19050">
            <a:solidFill>
              <a:schemeClr val="tx1"/>
            </a:solidFill>
          </a:ln>
        </p:spPr>
      </p:pic>
      <p:sp>
        <p:nvSpPr>
          <p:cNvPr id="4" name="角丸四角形 3"/>
          <p:cNvSpPr/>
          <p:nvPr/>
        </p:nvSpPr>
        <p:spPr>
          <a:xfrm>
            <a:off x="311699" y="8448991"/>
            <a:ext cx="6240174" cy="118452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schemeClr val="tx1"/>
                </a:solidFill>
                <a:latin typeface="UD デジタル 教科書体 NK-B" panose="02020700000000000000" pitchFamily="18" charset="-128"/>
                <a:ea typeface="UD デジタル 教科書体 NK-B" panose="02020700000000000000" pitchFamily="18" charset="-128"/>
              </a:rPr>
              <a:t>参考資料</a:t>
            </a:r>
            <a:r>
              <a:rPr kumimoji="1"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p>
          <a:p>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新型コロナウイルスの３つの顔を知ろう！～負のスパイラルを断ち切るために</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～（日本赤十字社）</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http</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www.jrc.or.jp/activity/saigai/news/200326_006124.html</a:t>
            </a:r>
          </a:p>
          <a:p>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このプリントの</a:t>
            </a:r>
            <a:r>
              <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つの“感染症”はこの資料からの抜粋です。</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・ウイルスの次にやってくるもの（日本赤十字社）　　　</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　この</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動画も見てみよう</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https</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www.youtube.com/watch?v=rbNuikVDrN4</a:t>
            </a:r>
          </a:p>
          <a:p>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a:t>
            </a:r>
          </a:p>
        </p:txBody>
      </p:sp>
      <p:sp>
        <p:nvSpPr>
          <p:cNvPr id="5" name="右矢印 4"/>
          <p:cNvSpPr/>
          <p:nvPr/>
        </p:nvSpPr>
        <p:spPr>
          <a:xfrm rot="10800000">
            <a:off x="3267055" y="9243453"/>
            <a:ext cx="205274" cy="144016"/>
          </a:xfrm>
          <a:prstGeom prst="right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p:cNvSpPr/>
          <p:nvPr/>
        </p:nvSpPr>
        <p:spPr>
          <a:xfrm>
            <a:off x="4378286" y="4440100"/>
            <a:ext cx="2173587" cy="705673"/>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これが、第</a:t>
            </a:r>
            <a:r>
              <a:rPr lang="en-US" altLang="ja-JP" sz="1400" dirty="0">
                <a:solidFill>
                  <a:schemeClr val="bg1"/>
                </a:solidFill>
                <a:latin typeface="UD デジタル 教科書体 NK-B" panose="02020700000000000000" pitchFamily="18" charset="-128"/>
                <a:ea typeface="UD デジタル 教科書体 NK-B" panose="02020700000000000000" pitchFamily="18" charset="-128"/>
              </a:rPr>
              <a:t>3</a:t>
            </a:r>
            <a:r>
              <a:rPr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の“感染症”「差別」</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1683</TotalTime>
  <Words>682</Words>
  <Application>Microsoft Office PowerPoint</Application>
  <PresentationFormat>A4 210 x 297 mm</PresentationFormat>
  <Paragraphs>46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UD デジタル 教科書体 NK-B</vt:lpstr>
      <vt:lpstr>UD デジタル 教科書体 NK-R</vt:lpstr>
      <vt:lpstr>UD デジタル 教科書体 NP-B</vt:lpstr>
      <vt:lpstr>Arial</vt:lpstr>
      <vt:lpstr>Calibri</vt:lpstr>
      <vt:lpstr>Times New Roman</vt:lpstr>
      <vt:lpstr>Office テーマ</vt:lpstr>
      <vt:lpstr>  学校が再開しました。みなさんは感染対策に気をつけながら学校生活を送っていると思います。こんな時だからこそ、みなさんに考えてほしいことがあります。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みなさん、いかがお過ごしですか？ 新型コロナウイルス感染症の広がりにより、学校に登校できない日々が続いています。 今までとは違う毎日にとまどったり、困ったりしていませんか？ 心の専門家といわれる私たちから、メッセージをお伝えします。お役に立てばうれしいです！   今の生活は、私たちにいろいろなストレスを与えます。 そのストレスは、主に、からだ、心、行動の三つに影響を与えます。 </dc:title>
  <dc:creator>河井　美砂</dc:creator>
  <cp:lastModifiedBy>荒川　誠二</cp:lastModifiedBy>
  <cp:revision>111</cp:revision>
  <cp:lastPrinted>2020-06-19T04:19:00Z</cp:lastPrinted>
  <dcterms:created xsi:type="dcterms:W3CDTF">2020-04-20T18:21:14Z</dcterms:created>
  <dcterms:modified xsi:type="dcterms:W3CDTF">2020-06-19T07:38:46Z</dcterms:modified>
</cp:coreProperties>
</file>