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56" r:id="rId2"/>
    <p:sldId id="257" r:id="rId3"/>
    <p:sldId id="258" r:id="rId4"/>
  </p:sldIdLst>
  <p:sldSz cx="7200900" cy="9721850"/>
  <p:notesSz cx="6807200" cy="9939338"/>
  <p:defaultTex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3">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33" autoAdjust="0"/>
    <p:restoredTop sz="95785" autoAdjust="0"/>
  </p:normalViewPr>
  <p:slideViewPr>
    <p:cSldViewPr snapToGrid="0">
      <p:cViewPr>
        <p:scale>
          <a:sx n="80" d="100"/>
          <a:sy n="80" d="100"/>
        </p:scale>
        <p:origin x="1860" y="60"/>
      </p:cViewPr>
      <p:guideLst>
        <p:guide orient="horz" pos="3063"/>
        <p:guide pos="22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53A585B8-3BC8-4533-85F5-B83566FEB325}" type="datetimeFigureOut">
              <a:rPr kumimoji="1" lang="ja-JP" altLang="en-US" smtClean="0"/>
              <a:pPr/>
              <a:t>2019/9/3</a:t>
            </a:fld>
            <a:endParaRPr kumimoji="1" lang="ja-JP" altLang="en-US"/>
          </a:p>
        </p:txBody>
      </p:sp>
      <p:sp>
        <p:nvSpPr>
          <p:cNvPr id="4" name="スライド イメージ プレースホルダー 3"/>
          <p:cNvSpPr>
            <a:spLocks noGrp="1" noRot="1" noChangeAspect="1"/>
          </p:cNvSpPr>
          <p:nvPr>
            <p:ph type="sldImg" idx="2"/>
          </p:nvPr>
        </p:nvSpPr>
        <p:spPr>
          <a:xfrm>
            <a:off x="2022475" y="744538"/>
            <a:ext cx="27622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8BD18E85-DE4D-483B-911A-DEFA6C3A4B57}" type="slidenum">
              <a:rPr kumimoji="1" lang="ja-JP" altLang="en-US" smtClean="0"/>
              <a:pPr/>
              <a:t>‹#›</a:t>
            </a:fld>
            <a:endParaRPr kumimoji="1" lang="ja-JP" altLang="en-US"/>
          </a:p>
        </p:txBody>
      </p:sp>
    </p:spTree>
    <p:extLst>
      <p:ext uri="{BB962C8B-B14F-4D97-AF65-F5344CB8AC3E}">
        <p14:creationId xmlns:p14="http://schemas.microsoft.com/office/powerpoint/2010/main" val="204470246"/>
      </p:ext>
    </p:extLst>
  </p:cSld>
  <p:clrMap bg1="lt1" tx1="dk1" bg2="lt2" tx2="dk2" accent1="accent1" accent2="accent2" accent3="accent3" accent4="accent4" accent5="accent5" accent6="accent6" hlink="hlink" folHlink="folHlink"/>
  <p:notesStyle>
    <a:lvl1pPr marL="0" algn="l" defTabSz="946404" rtl="0" eaLnBrk="1" latinLnBrk="0" hangingPunct="1">
      <a:defRPr kumimoji="1" sz="1200" kern="1200">
        <a:solidFill>
          <a:schemeClr val="tx1"/>
        </a:solidFill>
        <a:latin typeface="+mn-lt"/>
        <a:ea typeface="+mn-ea"/>
        <a:cs typeface="+mn-cs"/>
      </a:defRPr>
    </a:lvl1pPr>
    <a:lvl2pPr marL="473202" algn="l" defTabSz="946404" rtl="0" eaLnBrk="1" latinLnBrk="0" hangingPunct="1">
      <a:defRPr kumimoji="1" sz="1200" kern="1200">
        <a:solidFill>
          <a:schemeClr val="tx1"/>
        </a:solidFill>
        <a:latin typeface="+mn-lt"/>
        <a:ea typeface="+mn-ea"/>
        <a:cs typeface="+mn-cs"/>
      </a:defRPr>
    </a:lvl2pPr>
    <a:lvl3pPr marL="946404" algn="l" defTabSz="946404" rtl="0" eaLnBrk="1" latinLnBrk="0" hangingPunct="1">
      <a:defRPr kumimoji="1" sz="1200" kern="1200">
        <a:solidFill>
          <a:schemeClr val="tx1"/>
        </a:solidFill>
        <a:latin typeface="+mn-lt"/>
        <a:ea typeface="+mn-ea"/>
        <a:cs typeface="+mn-cs"/>
      </a:defRPr>
    </a:lvl3pPr>
    <a:lvl4pPr marL="1419606" algn="l" defTabSz="946404" rtl="0" eaLnBrk="1" latinLnBrk="0" hangingPunct="1">
      <a:defRPr kumimoji="1" sz="1200" kern="1200">
        <a:solidFill>
          <a:schemeClr val="tx1"/>
        </a:solidFill>
        <a:latin typeface="+mn-lt"/>
        <a:ea typeface="+mn-ea"/>
        <a:cs typeface="+mn-cs"/>
      </a:defRPr>
    </a:lvl4pPr>
    <a:lvl5pPr marL="1892808" algn="l" defTabSz="946404" rtl="0" eaLnBrk="1" latinLnBrk="0" hangingPunct="1">
      <a:defRPr kumimoji="1" sz="1200" kern="1200">
        <a:solidFill>
          <a:schemeClr val="tx1"/>
        </a:solidFill>
        <a:latin typeface="+mn-lt"/>
        <a:ea typeface="+mn-ea"/>
        <a:cs typeface="+mn-cs"/>
      </a:defRPr>
    </a:lvl5pPr>
    <a:lvl6pPr marL="2366010" algn="l" defTabSz="946404" rtl="0" eaLnBrk="1" latinLnBrk="0" hangingPunct="1">
      <a:defRPr kumimoji="1" sz="1200" kern="1200">
        <a:solidFill>
          <a:schemeClr val="tx1"/>
        </a:solidFill>
        <a:latin typeface="+mn-lt"/>
        <a:ea typeface="+mn-ea"/>
        <a:cs typeface="+mn-cs"/>
      </a:defRPr>
    </a:lvl6pPr>
    <a:lvl7pPr marL="2839212" algn="l" defTabSz="946404" rtl="0" eaLnBrk="1" latinLnBrk="0" hangingPunct="1">
      <a:defRPr kumimoji="1" sz="1200" kern="1200">
        <a:solidFill>
          <a:schemeClr val="tx1"/>
        </a:solidFill>
        <a:latin typeface="+mn-lt"/>
        <a:ea typeface="+mn-ea"/>
        <a:cs typeface="+mn-cs"/>
      </a:defRPr>
    </a:lvl7pPr>
    <a:lvl8pPr marL="3312414" algn="l" defTabSz="946404" rtl="0" eaLnBrk="1" latinLnBrk="0" hangingPunct="1">
      <a:defRPr kumimoji="1" sz="1200" kern="1200">
        <a:solidFill>
          <a:schemeClr val="tx1"/>
        </a:solidFill>
        <a:latin typeface="+mn-lt"/>
        <a:ea typeface="+mn-ea"/>
        <a:cs typeface="+mn-cs"/>
      </a:defRPr>
    </a:lvl8pPr>
    <a:lvl9pPr marL="3785616" algn="l" defTabSz="94640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22475" y="744538"/>
            <a:ext cx="27622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D18E85-DE4D-483B-911A-DEFA6C3A4B57}" type="slidenum">
              <a:rPr kumimoji="1" lang="ja-JP" altLang="en-US" smtClean="0"/>
              <a:pPr/>
              <a:t>1</a:t>
            </a:fld>
            <a:endParaRPr kumimoji="1" lang="ja-JP" altLang="en-US"/>
          </a:p>
        </p:txBody>
      </p:sp>
    </p:spTree>
    <p:extLst>
      <p:ext uri="{BB962C8B-B14F-4D97-AF65-F5344CB8AC3E}">
        <p14:creationId xmlns:p14="http://schemas.microsoft.com/office/powerpoint/2010/main" val="102107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9" y="3020077"/>
            <a:ext cx="6120765" cy="208389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509048"/>
            <a:ext cx="5040630" cy="2484473"/>
          </a:xfrm>
        </p:spPr>
        <p:txBody>
          <a:bodyPr/>
          <a:lstStyle>
            <a:lvl1pPr marL="0" indent="0" algn="ctr">
              <a:buNone/>
              <a:defRPr>
                <a:solidFill>
                  <a:schemeClr val="tx1">
                    <a:tint val="75000"/>
                  </a:schemeClr>
                </a:solidFill>
              </a:defRPr>
            </a:lvl1pPr>
            <a:lvl2pPr marL="473202" indent="0" algn="ctr">
              <a:buNone/>
              <a:defRPr>
                <a:solidFill>
                  <a:schemeClr val="tx1">
                    <a:tint val="75000"/>
                  </a:schemeClr>
                </a:solidFill>
              </a:defRPr>
            </a:lvl2pPr>
            <a:lvl3pPr marL="946404" indent="0" algn="ctr">
              <a:buNone/>
              <a:defRPr>
                <a:solidFill>
                  <a:schemeClr val="tx1">
                    <a:tint val="75000"/>
                  </a:schemeClr>
                </a:solidFill>
              </a:defRPr>
            </a:lvl3pPr>
            <a:lvl4pPr marL="1419606" indent="0" algn="ctr">
              <a:buNone/>
              <a:defRPr>
                <a:solidFill>
                  <a:schemeClr val="tx1">
                    <a:tint val="75000"/>
                  </a:schemeClr>
                </a:solidFill>
              </a:defRPr>
            </a:lvl4pPr>
            <a:lvl5pPr marL="1892808" indent="0" algn="ctr">
              <a:buNone/>
              <a:defRPr>
                <a:solidFill>
                  <a:schemeClr val="tx1">
                    <a:tint val="75000"/>
                  </a:schemeClr>
                </a:solidFill>
              </a:defRPr>
            </a:lvl5pPr>
            <a:lvl6pPr marL="2366010" indent="0" algn="ctr">
              <a:buNone/>
              <a:defRPr>
                <a:solidFill>
                  <a:schemeClr val="tx1">
                    <a:tint val="75000"/>
                  </a:schemeClr>
                </a:solidFill>
              </a:defRPr>
            </a:lvl6pPr>
            <a:lvl7pPr marL="2839212" indent="0" algn="ctr">
              <a:buNone/>
              <a:defRPr>
                <a:solidFill>
                  <a:schemeClr val="tx1">
                    <a:tint val="75000"/>
                  </a:schemeClr>
                </a:solidFill>
              </a:defRPr>
            </a:lvl7pPr>
            <a:lvl8pPr marL="3312414" indent="0" algn="ctr">
              <a:buNone/>
              <a:defRPr>
                <a:solidFill>
                  <a:schemeClr val="tx1">
                    <a:tint val="75000"/>
                  </a:schemeClr>
                </a:solidFill>
              </a:defRPr>
            </a:lvl8pPr>
            <a:lvl9pPr marL="378561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36ADC8-A862-49CE-91E8-F175F019BA8D}" type="datetime1">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6020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6158E-7B14-44C7-B343-51FA9E54B9B6}" type="datetime1">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856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19850"/>
            <a:ext cx="1215152" cy="110586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5" y="519850"/>
            <a:ext cx="3525441" cy="110586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6011EE-AFB1-490B-A834-7486282DC93E}" type="datetime1">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3920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390AAE-84B1-414F-B3B4-DB4A43D1AA58}" type="datetime1">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19773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3" y="6247189"/>
            <a:ext cx="6120765" cy="1930868"/>
          </a:xfrm>
        </p:spPr>
        <p:txBody>
          <a:bodyPr anchor="t"/>
          <a:lstStyle>
            <a:lvl1pPr algn="l">
              <a:defRPr sz="4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3" y="4120536"/>
            <a:ext cx="6120765" cy="2126653"/>
          </a:xfrm>
        </p:spPr>
        <p:txBody>
          <a:bodyPr anchor="b"/>
          <a:lstStyle>
            <a:lvl1pPr marL="0" indent="0">
              <a:buNone/>
              <a:defRPr sz="2100">
                <a:solidFill>
                  <a:schemeClr val="tx1">
                    <a:tint val="75000"/>
                  </a:schemeClr>
                </a:solidFill>
              </a:defRPr>
            </a:lvl1pPr>
            <a:lvl2pPr marL="473202" indent="0">
              <a:buNone/>
              <a:defRPr sz="1900">
                <a:solidFill>
                  <a:schemeClr val="tx1">
                    <a:tint val="75000"/>
                  </a:schemeClr>
                </a:solidFill>
              </a:defRPr>
            </a:lvl2pPr>
            <a:lvl3pPr marL="946404" indent="0">
              <a:buNone/>
              <a:defRPr sz="1700">
                <a:solidFill>
                  <a:schemeClr val="tx1">
                    <a:tint val="75000"/>
                  </a:schemeClr>
                </a:solidFill>
              </a:defRPr>
            </a:lvl3pPr>
            <a:lvl4pPr marL="1419606" indent="0">
              <a:buNone/>
              <a:defRPr sz="1400">
                <a:solidFill>
                  <a:schemeClr val="tx1">
                    <a:tint val="75000"/>
                  </a:schemeClr>
                </a:solidFill>
              </a:defRPr>
            </a:lvl4pPr>
            <a:lvl5pPr marL="1892808" indent="0">
              <a:buNone/>
              <a:defRPr sz="1400">
                <a:solidFill>
                  <a:schemeClr val="tx1">
                    <a:tint val="75000"/>
                  </a:schemeClr>
                </a:solidFill>
              </a:defRPr>
            </a:lvl5pPr>
            <a:lvl6pPr marL="2366010" indent="0">
              <a:buNone/>
              <a:defRPr sz="1400">
                <a:solidFill>
                  <a:schemeClr val="tx1">
                    <a:tint val="75000"/>
                  </a:schemeClr>
                </a:solidFill>
              </a:defRPr>
            </a:lvl6pPr>
            <a:lvl7pPr marL="2839212" indent="0">
              <a:buNone/>
              <a:defRPr sz="1400">
                <a:solidFill>
                  <a:schemeClr val="tx1">
                    <a:tint val="75000"/>
                  </a:schemeClr>
                </a:solidFill>
              </a:defRPr>
            </a:lvl7pPr>
            <a:lvl8pPr marL="3312414" indent="0">
              <a:buNone/>
              <a:defRPr sz="1400">
                <a:solidFill>
                  <a:schemeClr val="tx1">
                    <a:tint val="75000"/>
                  </a:schemeClr>
                </a:solidFill>
              </a:defRPr>
            </a:lvl8pPr>
            <a:lvl9pPr marL="3785616"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8FD24E-D89C-4B16-BF12-24F97456E968}" type="datetime1">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18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4"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6"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74D54C-F7AB-4815-A674-99438EB23AD8}" type="datetime1">
              <a:rPr kumimoji="1" lang="ja-JP" altLang="en-US" smtClean="0"/>
              <a:t>2019/9/3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4249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389325"/>
            <a:ext cx="6480810" cy="1620308"/>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176165"/>
            <a:ext cx="318164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083087"/>
            <a:ext cx="318164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8" y="2176165"/>
            <a:ext cx="318289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8" y="3083087"/>
            <a:ext cx="318289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60E3F6-3066-49BE-BE76-604CECD05C09}" type="datetime1">
              <a:rPr kumimoji="1" lang="ja-JP" altLang="en-US" smtClean="0"/>
              <a:t>2019/9/3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69925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52BFBF-EC6A-413B-A4A2-A4A6AD2F3604}" type="datetime1">
              <a:rPr kumimoji="1" lang="ja-JP" altLang="en-US" smtClean="0"/>
              <a:t>2019/9/3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5063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6624E4-C2DA-475A-8912-57663E8BC1DD}" type="datetime1">
              <a:rPr kumimoji="1" lang="ja-JP" altLang="en-US" smtClean="0"/>
              <a:t>2019/9/3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7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387074"/>
            <a:ext cx="2369047" cy="1647313"/>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2" y="387075"/>
            <a:ext cx="4025504" cy="829733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034388"/>
            <a:ext cx="2369047" cy="6650017"/>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79DDD7-FC76-4BD5-831D-9E95381A9CF8}" type="datetime1">
              <a:rPr kumimoji="1" lang="ja-JP" altLang="en-US" smtClean="0"/>
              <a:t>2019/9/3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2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6805295"/>
            <a:ext cx="4320540" cy="803404"/>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868666"/>
            <a:ext cx="4320540" cy="5833110"/>
          </a:xfrm>
        </p:spPr>
        <p:txBody>
          <a:bodyPr/>
          <a:lstStyle>
            <a:lvl1pPr marL="0" indent="0">
              <a:buNone/>
              <a:defRPr sz="3300"/>
            </a:lvl1pPr>
            <a:lvl2pPr marL="473202" indent="0">
              <a:buNone/>
              <a:defRPr sz="2900"/>
            </a:lvl2pPr>
            <a:lvl3pPr marL="946404" indent="0">
              <a:buNone/>
              <a:defRPr sz="2500"/>
            </a:lvl3pPr>
            <a:lvl4pPr marL="1419606" indent="0">
              <a:buNone/>
              <a:defRPr sz="2100"/>
            </a:lvl4pPr>
            <a:lvl5pPr marL="1892808" indent="0">
              <a:buNone/>
              <a:defRPr sz="2100"/>
            </a:lvl5pPr>
            <a:lvl6pPr marL="2366010" indent="0">
              <a:buNone/>
              <a:defRPr sz="2100"/>
            </a:lvl6pPr>
            <a:lvl7pPr marL="2839212" indent="0">
              <a:buNone/>
              <a:defRPr sz="2100"/>
            </a:lvl7pPr>
            <a:lvl8pPr marL="3312414" indent="0">
              <a:buNone/>
              <a:defRPr sz="2100"/>
            </a:lvl8pPr>
            <a:lvl9pPr marL="3785616"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608700"/>
            <a:ext cx="4320540" cy="1140966"/>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B93286-B587-45A6-B7B0-359FA6CF1C9E}" type="datetime1">
              <a:rPr kumimoji="1" lang="ja-JP" altLang="en-US" smtClean="0"/>
              <a:t>2019/9/3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617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389325"/>
            <a:ext cx="6480810" cy="1620308"/>
          </a:xfrm>
          <a:prstGeom prst="rect">
            <a:avLst/>
          </a:prstGeom>
        </p:spPr>
        <p:txBody>
          <a:bodyPr vert="horz" lIns="94640" tIns="47320" rIns="94640" bIns="473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268434"/>
            <a:ext cx="6480810" cy="6415971"/>
          </a:xfrm>
          <a:prstGeom prst="rect">
            <a:avLst/>
          </a:prstGeom>
        </p:spPr>
        <p:txBody>
          <a:bodyPr vert="horz" lIns="94640" tIns="47320" rIns="94640" bIns="473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010716"/>
            <a:ext cx="1680210" cy="517598"/>
          </a:xfrm>
          <a:prstGeom prst="rect">
            <a:avLst/>
          </a:prstGeom>
        </p:spPr>
        <p:txBody>
          <a:bodyPr vert="horz" lIns="94640" tIns="47320" rIns="94640" bIns="47320" rtlCol="0" anchor="ctr"/>
          <a:lstStyle>
            <a:lvl1pPr algn="l">
              <a:defRPr sz="1200">
                <a:solidFill>
                  <a:schemeClr val="tx1">
                    <a:tint val="75000"/>
                  </a:schemeClr>
                </a:solidFill>
              </a:defRPr>
            </a:lvl1pPr>
          </a:lstStyle>
          <a:p>
            <a:fld id="{615A1D57-A37F-486E-AA20-8092CD3515A2}" type="datetime1">
              <a:rPr kumimoji="1" lang="ja-JP" altLang="en-US" smtClean="0"/>
              <a:t>2019/9/3</a:t>
            </a:fld>
            <a:endParaRPr kumimoji="1" lang="ja-JP" altLang="en-US"/>
          </a:p>
        </p:txBody>
      </p:sp>
      <p:sp>
        <p:nvSpPr>
          <p:cNvPr id="5" name="フッター プレースホルダー 4"/>
          <p:cNvSpPr>
            <a:spLocks noGrp="1"/>
          </p:cNvSpPr>
          <p:nvPr>
            <p:ph type="ftr" sz="quarter" idx="3"/>
          </p:nvPr>
        </p:nvSpPr>
        <p:spPr>
          <a:xfrm>
            <a:off x="2460309" y="9010716"/>
            <a:ext cx="2280285" cy="517598"/>
          </a:xfrm>
          <a:prstGeom prst="rect">
            <a:avLst/>
          </a:prstGeom>
        </p:spPr>
        <p:txBody>
          <a:bodyPr vert="horz" lIns="94640" tIns="47320" rIns="94640" bIns="473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010716"/>
            <a:ext cx="1680210" cy="517598"/>
          </a:xfrm>
          <a:prstGeom prst="rect">
            <a:avLst/>
          </a:prstGeom>
        </p:spPr>
        <p:txBody>
          <a:bodyPr vert="horz" lIns="94640" tIns="47320" rIns="94640" bIns="47320" rtlCol="0" anchor="ctr"/>
          <a:lstStyle>
            <a:lvl1pPr algn="r">
              <a:defRPr sz="1200">
                <a:solidFill>
                  <a:schemeClr val="tx1">
                    <a:tint val="75000"/>
                  </a:schemeClr>
                </a:solidFill>
              </a:defRPr>
            </a:lvl1p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36885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46404" rtl="0" eaLnBrk="1" latinLnBrk="0" hangingPunct="1">
        <a:spcBef>
          <a:spcPct val="0"/>
        </a:spcBef>
        <a:buNone/>
        <a:defRPr kumimoji="1" sz="4600" kern="1200">
          <a:solidFill>
            <a:schemeClr val="tx1"/>
          </a:solidFill>
          <a:latin typeface="+mj-lt"/>
          <a:ea typeface="+mj-ea"/>
          <a:cs typeface="+mj-cs"/>
        </a:defRPr>
      </a:lvl1pPr>
    </p:titleStyle>
    <p:bodyStyle>
      <a:lvl1pPr marL="354902" indent="-354902" algn="l" defTabSz="94640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8953" indent="-295751" algn="l" defTabSz="94640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3005" indent="-236601" algn="l" defTabSz="94640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620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9409"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02611"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5813"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9015"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2221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lip_image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185" y="67342"/>
            <a:ext cx="1143001" cy="323127"/>
          </a:xfrm>
          <a:prstGeom prst="rect">
            <a:avLst/>
          </a:prstGeom>
          <a:solidFill>
            <a:srgbClr val="FF0000"/>
          </a:solidFill>
        </p:spPr>
      </p:pic>
      <p:sp>
        <p:nvSpPr>
          <p:cNvPr id="4" name="Rectangle 2"/>
          <p:cNvSpPr>
            <a:spLocks noChangeArrowheads="1"/>
          </p:cNvSpPr>
          <p:nvPr/>
        </p:nvSpPr>
        <p:spPr bwMode="auto">
          <a:xfrm>
            <a:off x="352380" y="461542"/>
            <a:ext cx="6480720" cy="519533"/>
          </a:xfrm>
          <a:prstGeom prst="rect">
            <a:avLst/>
          </a:prstGeom>
          <a:noFill/>
          <a:ln w="79375" cmpd="dbl">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ctr" anchorCtr="1" compatLnSpc="1">
            <a:prstTxWarp prst="textNoShape">
              <a:avLst/>
            </a:prstTxWarp>
          </a:bodyPr>
          <a:lstStyle/>
          <a:p>
            <a:pPr lvl="0" algn="ctr">
              <a:spcBef>
                <a:spcPts val="600"/>
              </a:spcBef>
            </a:pPr>
            <a:r>
              <a:rPr lang="ja-JP" altLang="en-US" sz="2000" b="1" dirty="0" smtClean="0">
                <a:latin typeface="メイリオ" pitchFamily="50" charset="-128"/>
                <a:ea typeface="メイリオ" pitchFamily="50" charset="-128"/>
                <a:cs typeface="メイリオ" pitchFamily="50" charset="-128"/>
              </a:rPr>
              <a:t>   大阪府私立</a:t>
            </a:r>
            <a:r>
              <a:rPr lang="ja-JP" altLang="en-US" sz="2000" b="1" dirty="0">
                <a:latin typeface="メイリオ" pitchFamily="50" charset="-128"/>
                <a:ea typeface="メイリオ" pitchFamily="50" charset="-128"/>
                <a:cs typeface="メイリオ" pitchFamily="50" charset="-128"/>
              </a:rPr>
              <a:t>高等学校</a:t>
            </a:r>
            <a:r>
              <a:rPr lang="ja-JP" altLang="en-US" sz="2000" b="1" dirty="0" smtClean="0">
                <a:latin typeface="メイリオ" pitchFamily="50" charset="-128"/>
                <a:ea typeface="メイリオ" pitchFamily="50" charset="-128"/>
                <a:cs typeface="メイリオ" pitchFamily="50" charset="-128"/>
              </a:rPr>
              <a:t>等学び直し支援金について</a:t>
            </a:r>
            <a:endParaRPr lang="en-US" altLang="ja-JP" sz="2000" b="1" dirty="0" smtClean="0">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279288" y="1168695"/>
            <a:ext cx="6578556" cy="473732"/>
            <a:chOff x="360090" y="1640209"/>
            <a:chExt cx="6578556" cy="456173"/>
          </a:xfrm>
        </p:grpSpPr>
        <p:grpSp>
          <p:nvGrpSpPr>
            <p:cNvPr id="13" name="グループ化 12"/>
            <p:cNvGrpSpPr/>
            <p:nvPr/>
          </p:nvGrpSpPr>
          <p:grpSpPr>
            <a:xfrm>
              <a:off x="360090" y="1640209"/>
              <a:ext cx="6534423" cy="376238"/>
              <a:chOff x="360090" y="1640209"/>
              <a:chExt cx="6534423" cy="376238"/>
            </a:xfrm>
          </p:grpSpPr>
          <p:sp>
            <p:nvSpPr>
              <p:cNvPr id="9"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 name="AutoShape 7"/>
              <p:cNvSpPr>
                <a:spLocks noChangeArrowheads="1"/>
              </p:cNvSpPr>
              <p:nvPr/>
            </p:nvSpPr>
            <p:spPr bwMode="auto">
              <a:xfrm>
                <a:off x="360090" y="1640209"/>
                <a:ext cx="1178579"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制度概要</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11" name="Rectangle 8"/>
            <p:cNvSpPr>
              <a:spLocks noChangeArrowheads="1"/>
            </p:cNvSpPr>
            <p:nvPr/>
          </p:nvSpPr>
          <p:spPr bwMode="auto">
            <a:xfrm>
              <a:off x="1649552" y="1721732"/>
              <a:ext cx="5289094"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学び直し支援金</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a:t>
              </a:r>
              <a:r>
                <a:rPr lang="ja-JP" altLang="en-US" sz="1100" b="1" dirty="0">
                  <a:latin typeface="ＭＳ ゴシック" pitchFamily="49" charset="-128"/>
                  <a:ea typeface="ＭＳ ゴシック" pitchFamily="49" charset="-128"/>
                  <a:cs typeface="ＭＳ Ｐゴシック" pitchFamily="50" charset="-128"/>
                </a:rPr>
                <a:t>就学支援金と</a:t>
              </a:r>
              <a:r>
                <a:rPr lang="ja-JP" altLang="en-US" sz="1100" b="1" dirty="0" smtClean="0">
                  <a:latin typeface="ＭＳ ゴシック" pitchFamily="49" charset="-128"/>
                  <a:ea typeface="ＭＳ ゴシック" pitchFamily="49" charset="-128"/>
                  <a:cs typeface="ＭＳ Ｐゴシック" pitchFamily="50" charset="-128"/>
                </a:rPr>
                <a:t>は別制度です</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2" name="テキスト ボックス 11"/>
          <p:cNvSpPr txBox="1"/>
          <p:nvPr/>
        </p:nvSpPr>
        <p:spPr>
          <a:xfrm>
            <a:off x="306612" y="1534486"/>
            <a:ext cx="6417864" cy="1061829"/>
          </a:xfrm>
          <a:prstGeom prst="rect">
            <a:avLst/>
          </a:prstGeom>
          <a:noFill/>
        </p:spPr>
        <p:txBody>
          <a:bodyPr wrap="square" rtlCol="0">
            <a:spAutoFit/>
          </a:bodyPr>
          <a:lstStyle/>
          <a:p>
            <a:r>
              <a:rPr lang="ja-JP" altLang="en-US" sz="1050" dirty="0" smtClean="0">
                <a:latin typeface="+mj-ea"/>
                <a:ea typeface="+mj-ea"/>
              </a:rPr>
              <a:t>　高等学校等を中途退学した者が、再び大阪府内に所在する私立の高等学校、中等教育学校（後期課程）、専修学校高等課程及び各種学校（就学支援金の支給対象校に限る。）（以下「私立高等学校等」という。）で学び直す場合に、法律上の就学支援金支給期間である</a:t>
            </a:r>
            <a:r>
              <a:rPr lang="en-US" altLang="ja-JP" sz="1050" dirty="0" smtClean="0">
                <a:latin typeface="+mj-ea"/>
                <a:ea typeface="+mj-ea"/>
              </a:rPr>
              <a:t>36</a:t>
            </a:r>
            <a:r>
              <a:rPr lang="ja-JP" altLang="en-US" sz="1050" dirty="0" smtClean="0">
                <a:latin typeface="+mj-ea"/>
                <a:ea typeface="+mj-ea"/>
              </a:rPr>
              <a:t>月（定時制・通信制は</a:t>
            </a:r>
            <a:r>
              <a:rPr lang="en-US" altLang="ja-JP" sz="1050" dirty="0" smtClean="0">
                <a:latin typeface="+mj-ea"/>
                <a:ea typeface="+mj-ea"/>
              </a:rPr>
              <a:t>48</a:t>
            </a:r>
            <a:r>
              <a:rPr lang="ja-JP" altLang="en-US" sz="1050" dirty="0" smtClean="0">
                <a:latin typeface="+mj-ea"/>
                <a:ea typeface="+mj-ea"/>
              </a:rPr>
              <a:t>月）の経過後も、卒業までの間（最長</a:t>
            </a:r>
            <a:r>
              <a:rPr lang="en-US" altLang="ja-JP" sz="1050" dirty="0" smtClean="0">
                <a:latin typeface="+mj-ea"/>
                <a:ea typeface="+mj-ea"/>
              </a:rPr>
              <a:t>2</a:t>
            </a:r>
            <a:r>
              <a:rPr lang="ja-JP" altLang="en-US" sz="1050" dirty="0" smtClean="0">
                <a:latin typeface="+mj-ea"/>
                <a:ea typeface="+mj-ea"/>
              </a:rPr>
              <a:t>年）、継続して授業料（就学支援金相当額）の支援が受けられる制度です。　</a:t>
            </a:r>
            <a:endParaRPr lang="en-US" altLang="ja-JP" sz="1050" dirty="0" smtClean="0">
              <a:latin typeface="+mj-ea"/>
              <a:ea typeface="+mj-ea"/>
            </a:endParaRPr>
          </a:p>
          <a:p>
            <a:r>
              <a:rPr lang="ja-JP" altLang="en-US" sz="1050" dirty="0" smtClean="0">
                <a:latin typeface="+mj-ea"/>
                <a:ea typeface="+mj-ea"/>
              </a:rPr>
              <a:t>　</a:t>
            </a:r>
            <a:r>
              <a:rPr lang="ja-JP" altLang="ja-JP" sz="1050" dirty="0" smtClean="0">
                <a:latin typeface="+mj-ea"/>
                <a:ea typeface="+mj-ea"/>
              </a:rPr>
              <a:t>この</a:t>
            </a:r>
            <a:r>
              <a:rPr lang="ja-JP" altLang="en-US" sz="1050" dirty="0" smtClean="0">
                <a:latin typeface="+mj-ea"/>
                <a:ea typeface="+mj-ea"/>
              </a:rPr>
              <a:t>学び直し支援金</a:t>
            </a:r>
            <a:r>
              <a:rPr lang="ja-JP" altLang="ja-JP" sz="1050" dirty="0" smtClean="0">
                <a:latin typeface="+mj-ea"/>
                <a:ea typeface="+mj-ea"/>
              </a:rPr>
              <a:t>を</a:t>
            </a:r>
            <a:r>
              <a:rPr lang="ja-JP" altLang="ja-JP" sz="1050" dirty="0">
                <a:latin typeface="+mj-ea"/>
                <a:ea typeface="+mj-ea"/>
              </a:rPr>
              <a:t>受けようとする方は</a:t>
            </a:r>
            <a:r>
              <a:rPr lang="ja-JP" altLang="ja-JP" sz="1050" dirty="0" smtClean="0">
                <a:latin typeface="+mj-ea"/>
                <a:ea typeface="+mj-ea"/>
              </a:rPr>
              <a:t>、</a:t>
            </a:r>
            <a:r>
              <a:rPr lang="ja-JP" altLang="en-US" sz="1050" b="1" u="sng" dirty="0" smtClean="0">
                <a:latin typeface="+mj-ea"/>
                <a:ea typeface="+mj-ea"/>
              </a:rPr>
              <a:t>学校の事務室に申し出て申請書等を受け取り、学校が定める申請期限等に留意のうえ、必要な手続きを行ってください。</a:t>
            </a:r>
            <a:endParaRPr kumimoji="1" lang="ja-JP" altLang="en-US" sz="1050" b="1" u="sng" dirty="0">
              <a:latin typeface="+mj-ea"/>
              <a:ea typeface="+mj-ea"/>
            </a:endParaRPr>
          </a:p>
        </p:txBody>
      </p:sp>
      <p:grpSp>
        <p:nvGrpSpPr>
          <p:cNvPr id="21" name="グループ化 20"/>
          <p:cNvGrpSpPr/>
          <p:nvPr/>
        </p:nvGrpSpPr>
        <p:grpSpPr>
          <a:xfrm>
            <a:off x="256621" y="2632249"/>
            <a:ext cx="6556418" cy="447920"/>
            <a:chOff x="338095" y="1655887"/>
            <a:chExt cx="6556418" cy="431319"/>
          </a:xfrm>
        </p:grpSpPr>
        <p:grpSp>
          <p:nvGrpSpPr>
            <p:cNvPr id="22" name="グループ化 21"/>
            <p:cNvGrpSpPr/>
            <p:nvPr/>
          </p:nvGrpSpPr>
          <p:grpSpPr>
            <a:xfrm>
              <a:off x="338095" y="1655887"/>
              <a:ext cx="6556418" cy="353359"/>
              <a:chOff x="338095" y="1655887"/>
              <a:chExt cx="6556418" cy="353359"/>
            </a:xfrm>
          </p:grpSpPr>
          <p:sp>
            <p:nvSpPr>
              <p:cNvPr id="24" name="Line 6"/>
              <p:cNvSpPr>
                <a:spLocks noChangeShapeType="1"/>
              </p:cNvSpPr>
              <p:nvPr/>
            </p:nvSpPr>
            <p:spPr bwMode="auto">
              <a:xfrm>
                <a:off x="360762" y="1960427"/>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7"/>
              <p:cNvSpPr>
                <a:spLocks noChangeArrowheads="1"/>
              </p:cNvSpPr>
              <p:nvPr/>
            </p:nvSpPr>
            <p:spPr bwMode="auto">
              <a:xfrm>
                <a:off x="338095" y="1655887"/>
                <a:ext cx="967565" cy="353359"/>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要　件</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3" name="Rectangle 8"/>
            <p:cNvSpPr>
              <a:spLocks noChangeArrowheads="1"/>
            </p:cNvSpPr>
            <p:nvPr/>
          </p:nvSpPr>
          <p:spPr bwMode="auto">
            <a:xfrm>
              <a:off x="1436898" y="1712557"/>
              <a:ext cx="5398878" cy="37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大阪府への申請手続きが必要です。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27" name="テキスト ボックス 26"/>
          <p:cNvSpPr txBox="1"/>
          <p:nvPr/>
        </p:nvSpPr>
        <p:spPr>
          <a:xfrm>
            <a:off x="306612" y="3013257"/>
            <a:ext cx="6551232" cy="1546577"/>
          </a:xfrm>
          <a:prstGeom prst="rect">
            <a:avLst/>
          </a:prstGeom>
          <a:noFill/>
        </p:spPr>
        <p:txBody>
          <a:bodyPr wrap="square" rtlCol="0">
            <a:spAutoFit/>
          </a:bodyPr>
          <a:lstStyle>
            <a:defPPr>
              <a:defRPr lang="ja-JP"/>
            </a:defPPr>
            <a:lvl1pPr>
              <a:defRPr sz="1050">
                <a:latin typeface="+mj-ea"/>
                <a:ea typeface="+mj-ea"/>
              </a:defRPr>
            </a:lvl1pPr>
          </a:lstStyle>
          <a:p>
            <a:r>
              <a:rPr lang="ja-JP" altLang="en-US" dirty="0" smtClean="0"/>
              <a:t>　大阪</a:t>
            </a:r>
            <a:r>
              <a:rPr lang="ja-JP" altLang="en-US" dirty="0"/>
              <a:t>府内</a:t>
            </a:r>
            <a:r>
              <a:rPr lang="ja-JP" altLang="en-US" dirty="0" smtClean="0"/>
              <a:t>の高等学校等就学支援金の支給対象校（私立高等学校等）に在学している生徒で、</a:t>
            </a:r>
            <a:r>
              <a:rPr lang="ja-JP" altLang="en-US" dirty="0"/>
              <a:t>次の①</a:t>
            </a:r>
            <a:r>
              <a:rPr lang="ja-JP" altLang="en-US" dirty="0" smtClean="0"/>
              <a:t>～⑦の</a:t>
            </a:r>
            <a:r>
              <a:rPr lang="ja-JP" altLang="en-US" dirty="0"/>
              <a:t>要件を、</a:t>
            </a:r>
            <a:r>
              <a:rPr lang="ja-JP" altLang="en-US" dirty="0" smtClean="0"/>
              <a:t>すべて満たしている必要があります。</a:t>
            </a:r>
            <a:endParaRPr lang="ja-JP" altLang="ja-JP" dirty="0"/>
          </a:p>
          <a:p>
            <a:r>
              <a:rPr lang="ja-JP" altLang="ja-JP" dirty="0"/>
              <a:t>①　</a:t>
            </a:r>
            <a:r>
              <a:rPr lang="ja-JP" altLang="en-US" dirty="0"/>
              <a:t>日本国内</a:t>
            </a:r>
            <a:r>
              <a:rPr lang="ja-JP" altLang="en-US" dirty="0" smtClean="0"/>
              <a:t>に住所を有する者</a:t>
            </a:r>
            <a:endParaRPr lang="ja-JP" altLang="ja-JP" dirty="0"/>
          </a:p>
          <a:p>
            <a:r>
              <a:rPr lang="ja-JP" altLang="en-US" dirty="0" smtClean="0"/>
              <a:t>②　</a:t>
            </a:r>
            <a:r>
              <a:rPr lang="ja-JP" altLang="en-US" dirty="0"/>
              <a:t>高等学校</a:t>
            </a:r>
            <a:r>
              <a:rPr lang="ja-JP" altLang="en-US" dirty="0" smtClean="0"/>
              <a:t>等（修業年限が３年未満のものを除く）を卒業（修了）していない者</a:t>
            </a:r>
            <a:endParaRPr lang="en-US" altLang="ja-JP" dirty="0" smtClean="0"/>
          </a:p>
          <a:p>
            <a:r>
              <a:rPr lang="ja-JP" altLang="en-US" dirty="0" smtClean="0"/>
              <a:t>③　高等学校等に在学した期間が通算して</a:t>
            </a:r>
            <a:r>
              <a:rPr lang="en-US" altLang="ja-JP" dirty="0" smtClean="0"/>
              <a:t>36</a:t>
            </a:r>
            <a:r>
              <a:rPr lang="ja-JP" altLang="en-US" dirty="0" smtClean="0"/>
              <a:t>月（定時制・通信制は</a:t>
            </a:r>
            <a:r>
              <a:rPr lang="en-US" altLang="ja-JP" dirty="0" smtClean="0"/>
              <a:t>48</a:t>
            </a:r>
            <a:r>
              <a:rPr lang="ja-JP" altLang="en-US" dirty="0" smtClean="0"/>
              <a:t>月）を超える者</a:t>
            </a:r>
            <a:endParaRPr lang="en-US" altLang="ja-JP" dirty="0" smtClean="0"/>
          </a:p>
          <a:p>
            <a:r>
              <a:rPr lang="ja-JP" altLang="en-US" dirty="0"/>
              <a:t>④</a:t>
            </a:r>
            <a:r>
              <a:rPr lang="ja-JP" altLang="en-US" dirty="0" smtClean="0"/>
              <a:t>　平成</a:t>
            </a:r>
            <a:r>
              <a:rPr lang="en-US" altLang="ja-JP" dirty="0" smtClean="0"/>
              <a:t>26</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日以降に私立高等学校等に入学（編入学含む）した者（就学支援金新制度対象者であった者）</a:t>
            </a:r>
            <a:endParaRPr lang="en-US" altLang="ja-JP" dirty="0" smtClean="0"/>
          </a:p>
          <a:p>
            <a:r>
              <a:rPr lang="ja-JP" altLang="en-US" dirty="0" smtClean="0"/>
              <a:t>⑤　高等学校等を退学したことのある者</a:t>
            </a:r>
            <a:endParaRPr lang="en-US" altLang="ja-JP" dirty="0" smtClean="0"/>
          </a:p>
          <a:p>
            <a:r>
              <a:rPr lang="ja-JP" altLang="en-US" dirty="0" smtClean="0"/>
              <a:t>⑥　学び直し支援金の支給を受けた期間が通算して</a:t>
            </a:r>
            <a:r>
              <a:rPr lang="en-US" altLang="ja-JP" dirty="0" smtClean="0"/>
              <a:t>24</a:t>
            </a:r>
            <a:r>
              <a:rPr lang="ja-JP" altLang="en-US" dirty="0" smtClean="0"/>
              <a:t>月未満である者</a:t>
            </a:r>
            <a:endParaRPr lang="en-US" altLang="ja-JP" dirty="0" smtClean="0"/>
          </a:p>
          <a:p>
            <a:r>
              <a:rPr lang="ja-JP" altLang="en-US" dirty="0" smtClean="0"/>
              <a:t>⑦　下表の所得要件を満たす者</a:t>
            </a:r>
            <a:endParaRPr lang="en-US" altLang="ja-JP" dirty="0" smtClean="0"/>
          </a:p>
        </p:txBody>
      </p:sp>
      <p:graphicFrame>
        <p:nvGraphicFramePr>
          <p:cNvPr id="50" name="表 49"/>
          <p:cNvGraphicFramePr>
            <a:graphicFrameLocks noGrp="1"/>
          </p:cNvGraphicFramePr>
          <p:nvPr>
            <p:extLst>
              <p:ext uri="{D42A27DB-BD31-4B8C-83A1-F6EECF244321}">
                <p14:modId xmlns:p14="http://schemas.microsoft.com/office/powerpoint/2010/main" val="3330780666"/>
              </p:ext>
            </p:extLst>
          </p:nvPr>
        </p:nvGraphicFramePr>
        <p:xfrm>
          <a:off x="279289" y="4597512"/>
          <a:ext cx="6295254" cy="1633057"/>
        </p:xfrm>
        <a:graphic>
          <a:graphicData uri="http://schemas.openxmlformats.org/drawingml/2006/table">
            <a:tbl>
              <a:tblPr firstRow="1" bandRow="1">
                <a:tableStyleId>{5C22544A-7EE6-4342-B048-85BDC9FD1C3A}</a:tableStyleId>
              </a:tblPr>
              <a:tblGrid>
                <a:gridCol w="1027194">
                  <a:extLst>
                    <a:ext uri="{9D8B030D-6E8A-4147-A177-3AD203B41FA5}">
                      <a16:colId xmlns:a16="http://schemas.microsoft.com/office/drawing/2014/main" val="20000"/>
                    </a:ext>
                  </a:extLst>
                </a:gridCol>
                <a:gridCol w="1996674">
                  <a:extLst>
                    <a:ext uri="{9D8B030D-6E8A-4147-A177-3AD203B41FA5}">
                      <a16:colId xmlns:a16="http://schemas.microsoft.com/office/drawing/2014/main" val="20001"/>
                    </a:ext>
                  </a:extLst>
                </a:gridCol>
                <a:gridCol w="1635693">
                  <a:extLst>
                    <a:ext uri="{9D8B030D-6E8A-4147-A177-3AD203B41FA5}">
                      <a16:colId xmlns:a16="http://schemas.microsoft.com/office/drawing/2014/main" val="20002"/>
                    </a:ext>
                  </a:extLst>
                </a:gridCol>
                <a:gridCol w="1635693">
                  <a:extLst>
                    <a:ext uri="{9D8B030D-6E8A-4147-A177-3AD203B41FA5}">
                      <a16:colId xmlns:a16="http://schemas.microsoft.com/office/drawing/2014/main" val="20003"/>
                    </a:ext>
                  </a:extLst>
                </a:gridCol>
              </a:tblGrid>
              <a:tr h="189413">
                <a:tc rowSpan="3">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モデル世帯の</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年収めやす</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１</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所得割額</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（保護者（親権者）合算）</a:t>
                      </a:r>
                      <a:endParaRPr kumimoji="1" lang="en-US" altLang="ja-JP" sz="900" strike="sngStrike"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46404" rtl="0" eaLnBrk="1" latinLnBrk="0" hangingPunct="1"/>
                      <a:r>
                        <a:rPr kumimoji="1" lang="ja-JP" altLang="en-US" sz="900" b="1" kern="1200" dirty="0" smtClean="0">
                          <a:solidFill>
                            <a:schemeClr val="tx1"/>
                          </a:solidFill>
                          <a:latin typeface="+mn-lt"/>
                          <a:ea typeface="+mn-ea"/>
                          <a:cs typeface="+mn-cs"/>
                        </a:rPr>
                        <a:t>支　給　額（年額。括弧内は月額）</a:t>
                      </a:r>
                      <a:r>
                        <a:rPr kumimoji="1" lang="en-US" altLang="ja-JP" sz="900" b="1" kern="1200" dirty="0" smtClean="0">
                          <a:solidFill>
                            <a:schemeClr val="tx1"/>
                          </a:solidFill>
                          <a:latin typeface="+mn-lt"/>
                          <a:ea typeface="+mn-ea"/>
                          <a:cs typeface="+mn-cs"/>
                        </a:rPr>
                        <a:t>※</a:t>
                      </a:r>
                      <a:r>
                        <a:rPr kumimoji="1" lang="ja-JP" altLang="en-US" sz="900" b="1" kern="1200" dirty="0" smtClean="0">
                          <a:solidFill>
                            <a:schemeClr val="tx1"/>
                          </a:solidFill>
                          <a:latin typeface="+mn-lt"/>
                          <a:ea typeface="+mn-ea"/>
                          <a:cs typeface="+mn-cs"/>
                        </a:rPr>
                        <a:t>２</a:t>
                      </a:r>
                      <a:endParaRPr kumimoji="1" lang="en-US" altLang="ja-JP" sz="900" b="1"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86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mn-ea"/>
                          <a:cs typeface="+mn-cs"/>
                        </a:rPr>
                        <a:t>（私立）全  日  制</a:t>
                      </a:r>
                      <a:endParaRPr kumimoji="1" lang="ja-JP" altLang="en-US" sz="900" kern="1200" dirty="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n-lt"/>
                          <a:ea typeface="+mn-ea"/>
                          <a:cs typeface="+mn-cs"/>
                        </a:rPr>
                        <a:t>（私立）通 信 制</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7846">
                <a:tc vMerge="1">
                  <a:txBody>
                    <a:bodyPr/>
                    <a:lstStyle/>
                    <a:p>
                      <a:endParaRPr kumimoji="1" lang="ja-JP" altLang="en-US"/>
                    </a:p>
                  </a:txBody>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平成</a:t>
                      </a:r>
                      <a:r>
                        <a:rPr kumimoji="1" lang="ja-JP" altLang="en-US" sz="900" u="none" dirty="0" smtClean="0">
                          <a:solidFill>
                            <a:schemeClr val="tx1"/>
                          </a:solidFill>
                        </a:rPr>
                        <a:t>３０・令和元</a:t>
                      </a:r>
                      <a:r>
                        <a:rPr kumimoji="1" lang="ja-JP" altLang="en-US" sz="900" dirty="0" smtClean="0">
                          <a:solidFill>
                            <a:schemeClr val="tx1"/>
                          </a:solidFill>
                        </a:rPr>
                        <a:t>年度課税分</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242460">
                <a:tc>
                  <a:txBody>
                    <a:bodyPr/>
                    <a:lstStyle/>
                    <a:p>
                      <a:pPr algn="ctr"/>
                      <a:r>
                        <a:rPr kumimoji="1" lang="ja-JP" altLang="en-US" sz="800" dirty="0" smtClean="0">
                          <a:solidFill>
                            <a:schemeClr val="tx1"/>
                          </a:solidFill>
                        </a:rPr>
                        <a:t>２５０万円未満</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０円・生活保護・非課税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solidFill>
                            <a:schemeClr val="tx1"/>
                          </a:solidFill>
                        </a:rPr>
                        <a:t>297,000</a:t>
                      </a:r>
                      <a:r>
                        <a:rPr kumimoji="1" lang="ja-JP" altLang="en-US" sz="900" dirty="0" smtClean="0">
                          <a:solidFill>
                            <a:schemeClr val="tx1"/>
                          </a:solidFill>
                        </a:rPr>
                        <a:t>円（</a:t>
                      </a:r>
                      <a:r>
                        <a:rPr kumimoji="1" lang="en-US" altLang="ja-JP" sz="900" dirty="0" smtClean="0">
                          <a:solidFill>
                            <a:schemeClr val="tx1"/>
                          </a:solidFill>
                        </a:rPr>
                        <a:t>24,750</a:t>
                      </a:r>
                      <a:r>
                        <a:rPr kumimoji="1" lang="ja-JP" altLang="en-US" sz="900" dirty="0" smtClean="0">
                          <a:solidFill>
                            <a:schemeClr val="tx1"/>
                          </a:solidFill>
                        </a:rPr>
                        <a:t>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solidFill>
                            <a:schemeClr val="tx1"/>
                          </a:solidFill>
                        </a:rPr>
                        <a:t>297,000</a:t>
                      </a:r>
                      <a:r>
                        <a:rPr kumimoji="1" lang="ja-JP" altLang="en-US" sz="900" dirty="0" smtClean="0">
                          <a:solidFill>
                            <a:schemeClr val="tx1"/>
                          </a:solidFill>
                        </a:rPr>
                        <a:t>円（</a:t>
                      </a:r>
                      <a:r>
                        <a:rPr kumimoji="1" lang="en-US" altLang="ja-JP" sz="900" dirty="0" smtClean="0">
                          <a:solidFill>
                            <a:schemeClr val="tx1"/>
                          </a:solidFill>
                        </a:rPr>
                        <a:t>24,750</a:t>
                      </a:r>
                      <a:r>
                        <a:rPr kumimoji="1" lang="ja-JP" altLang="en-US" sz="900" dirty="0" smtClean="0">
                          <a:solidFill>
                            <a:schemeClr val="tx1"/>
                          </a:solidFill>
                        </a:rPr>
                        <a:t>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2460">
                <a:tc>
                  <a:txBody>
                    <a:bodyPr/>
                    <a:lstStyle/>
                    <a:p>
                      <a:pPr algn="ctr"/>
                      <a:r>
                        <a:rPr lang="ja-JP" altLang="en-US" sz="800" dirty="0" smtClean="0">
                          <a:solidFill>
                            <a:schemeClr val="tx1"/>
                          </a:solidFill>
                        </a:rPr>
                        <a:t>３５０万円未満</a:t>
                      </a:r>
                      <a:endParaRPr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rPr>
                        <a:t>８５，５００円未満</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solidFill>
                            <a:schemeClr val="tx1"/>
                          </a:solidFill>
                        </a:rPr>
                        <a:t>237,600</a:t>
                      </a:r>
                      <a:r>
                        <a:rPr kumimoji="1" lang="ja-JP" altLang="en-US" sz="900" dirty="0" smtClean="0">
                          <a:solidFill>
                            <a:schemeClr val="tx1"/>
                          </a:solidFill>
                        </a:rPr>
                        <a:t>円（</a:t>
                      </a:r>
                      <a:r>
                        <a:rPr kumimoji="1" lang="en-US" altLang="ja-JP" sz="900" dirty="0" smtClean="0">
                          <a:solidFill>
                            <a:schemeClr val="tx1"/>
                          </a:solidFill>
                        </a:rPr>
                        <a:t>19,800</a:t>
                      </a:r>
                      <a:r>
                        <a:rPr kumimoji="1" lang="ja-JP" altLang="en-US" sz="900" dirty="0" smtClean="0">
                          <a:solidFill>
                            <a:schemeClr val="tx1"/>
                          </a:solidFill>
                        </a:rPr>
                        <a:t>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solidFill>
                            <a:schemeClr val="tx1"/>
                          </a:solidFill>
                        </a:rPr>
                        <a:t>237,600</a:t>
                      </a:r>
                      <a:r>
                        <a:rPr kumimoji="1" lang="ja-JP" altLang="en-US" sz="900" dirty="0" smtClean="0">
                          <a:solidFill>
                            <a:schemeClr val="tx1"/>
                          </a:solidFill>
                        </a:rPr>
                        <a:t>円（</a:t>
                      </a:r>
                      <a:r>
                        <a:rPr kumimoji="1" lang="en-US" altLang="ja-JP" sz="900" dirty="0" smtClean="0">
                          <a:solidFill>
                            <a:schemeClr val="tx1"/>
                          </a:solidFill>
                        </a:rPr>
                        <a:t>19,800</a:t>
                      </a:r>
                      <a:r>
                        <a:rPr kumimoji="1" lang="ja-JP" altLang="en-US" sz="900" dirty="0" smtClean="0">
                          <a:solidFill>
                            <a:schemeClr val="tx1"/>
                          </a:solidFill>
                        </a:rPr>
                        <a:t>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610">
                <a:tc>
                  <a:txBody>
                    <a:bodyPr/>
                    <a:lstStyle/>
                    <a:p>
                      <a:pPr algn="ctr"/>
                      <a:r>
                        <a:rPr kumimoji="1" lang="ja-JP" altLang="en-US" sz="800" dirty="0" smtClean="0">
                          <a:solidFill>
                            <a:schemeClr val="tx1"/>
                          </a:solidFill>
                        </a:rPr>
                        <a:t>５９０万円未満</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rPr>
                        <a:t>２５７，５００円未満</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solidFill>
                            <a:schemeClr val="tx1"/>
                          </a:solidFill>
                        </a:rPr>
                        <a:t>178,200</a:t>
                      </a:r>
                      <a:r>
                        <a:rPr kumimoji="1" lang="ja-JP" altLang="en-US" sz="900" dirty="0" smtClean="0">
                          <a:solidFill>
                            <a:schemeClr val="tx1"/>
                          </a:solidFill>
                        </a:rPr>
                        <a:t>円（</a:t>
                      </a:r>
                      <a:r>
                        <a:rPr kumimoji="1" lang="en-US" altLang="ja-JP" sz="900" dirty="0" smtClean="0">
                          <a:solidFill>
                            <a:schemeClr val="tx1"/>
                          </a:solidFill>
                        </a:rPr>
                        <a:t>14,850</a:t>
                      </a:r>
                      <a:r>
                        <a:rPr kumimoji="1" lang="ja-JP" altLang="en-US" sz="900" dirty="0" smtClean="0">
                          <a:solidFill>
                            <a:schemeClr val="tx1"/>
                          </a:solidFill>
                        </a:rPr>
                        <a:t>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solidFill>
                            <a:schemeClr val="tx1"/>
                          </a:solidFill>
                        </a:rPr>
                        <a:t>178,200</a:t>
                      </a:r>
                      <a:r>
                        <a:rPr kumimoji="1" lang="ja-JP" altLang="en-US" sz="900" dirty="0" smtClean="0">
                          <a:solidFill>
                            <a:schemeClr val="tx1"/>
                          </a:solidFill>
                        </a:rPr>
                        <a:t>円（</a:t>
                      </a:r>
                      <a:r>
                        <a:rPr kumimoji="1" lang="en-US" altLang="ja-JP" sz="900" dirty="0" smtClean="0">
                          <a:solidFill>
                            <a:schemeClr val="tx1"/>
                          </a:solidFill>
                        </a:rPr>
                        <a:t>14,850</a:t>
                      </a:r>
                      <a:r>
                        <a:rPr kumimoji="1" lang="ja-JP" altLang="en-US" sz="900" dirty="0" smtClean="0">
                          <a:solidFill>
                            <a:schemeClr val="tx1"/>
                          </a:solidFill>
                        </a:rPr>
                        <a:t>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2460">
                <a:tc>
                  <a:txBody>
                    <a:bodyPr/>
                    <a:lstStyle/>
                    <a:p>
                      <a:pPr algn="ctr"/>
                      <a:r>
                        <a:rPr kumimoji="1" lang="ja-JP" altLang="en-US" sz="800" dirty="0" smtClean="0">
                          <a:solidFill>
                            <a:schemeClr val="tx1"/>
                          </a:solidFill>
                        </a:rPr>
                        <a:t>９１０万円未満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strike="noStrike" baseline="0" dirty="0" smtClean="0">
                          <a:solidFill>
                            <a:schemeClr val="tx1"/>
                          </a:solidFill>
                        </a:rPr>
                        <a:t>５０７，０００円未満</a:t>
                      </a:r>
                      <a:endParaRPr kumimoji="1" lang="en-US" altLang="ja-JP" sz="9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118,800</a:t>
                      </a:r>
                      <a:r>
                        <a:rPr kumimoji="1" lang="ja-JP" altLang="en-US" sz="900" dirty="0" smtClean="0">
                          <a:solidFill>
                            <a:schemeClr val="tx1"/>
                          </a:solidFill>
                        </a:rPr>
                        <a:t>円（</a:t>
                      </a:r>
                      <a:r>
                        <a:rPr kumimoji="1" lang="en-US" altLang="ja-JP" sz="900" dirty="0" smtClean="0">
                          <a:solidFill>
                            <a:schemeClr val="tx1"/>
                          </a:solidFill>
                        </a:rPr>
                        <a:t>9,900</a:t>
                      </a:r>
                      <a:r>
                        <a:rPr kumimoji="1" lang="ja-JP" altLang="en-US" sz="900" dirty="0" smtClean="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118,800</a:t>
                      </a:r>
                      <a:r>
                        <a:rPr kumimoji="1" lang="ja-JP" altLang="en-US" sz="900" dirty="0" smtClean="0">
                          <a:solidFill>
                            <a:schemeClr val="tx1"/>
                          </a:solidFill>
                        </a:rPr>
                        <a:t>円（</a:t>
                      </a:r>
                      <a:r>
                        <a:rPr kumimoji="1" lang="en-US" altLang="ja-JP" sz="900" dirty="0" smtClean="0">
                          <a:solidFill>
                            <a:schemeClr val="tx1"/>
                          </a:solidFill>
                        </a:rPr>
                        <a:t>9,900</a:t>
                      </a:r>
                      <a:r>
                        <a:rPr kumimoji="1" lang="ja-JP" altLang="en-US" sz="900" dirty="0" smtClean="0">
                          <a:solidFill>
                            <a:schemeClr val="tx1"/>
                          </a:solidFill>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82" name="テキスト ボックス 49"/>
          <p:cNvSpPr txBox="1"/>
          <p:nvPr/>
        </p:nvSpPr>
        <p:spPr>
          <a:xfrm>
            <a:off x="562920" y="6275499"/>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smtClean="0">
                <a:latin typeface="+mj-ea"/>
                <a:ea typeface="+mj-ea"/>
              </a:rPr>
              <a:t>モデル世帯とは、４人世帯（夫婦どちらか一方が働き、子ども２人（</a:t>
            </a:r>
            <a:r>
              <a:rPr lang="en-US" altLang="ja-JP" sz="900" dirty="0" smtClean="0">
                <a:latin typeface="+mj-ea"/>
                <a:ea typeface="+mj-ea"/>
              </a:rPr>
              <a:t>16</a:t>
            </a:r>
            <a:r>
              <a:rPr lang="ja-JP" altLang="en-US" sz="900" dirty="0" smtClean="0">
                <a:latin typeface="+mj-ea"/>
                <a:ea typeface="+mj-ea"/>
              </a:rPr>
              <a:t>歳以上</a:t>
            </a:r>
            <a:r>
              <a:rPr lang="en-US" altLang="ja-JP" sz="900" dirty="0" smtClean="0">
                <a:latin typeface="+mj-ea"/>
                <a:ea typeface="+mj-ea"/>
              </a:rPr>
              <a:t>19</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a:t>
            </a:r>
            <a:r>
              <a:rPr lang="en-US" altLang="ja-JP" sz="900" dirty="0" smtClean="0">
                <a:latin typeface="+mj-ea"/>
                <a:ea typeface="+mj-ea"/>
              </a:rPr>
              <a:t>16</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人））のケースです</a:t>
            </a:r>
            <a:r>
              <a:rPr kumimoji="1" lang="ja-JP" altLang="en-US" sz="900" dirty="0" smtClean="0">
                <a:latin typeface="+mj-ea"/>
                <a:ea typeface="+mj-ea"/>
              </a:rPr>
              <a:t>。</a:t>
            </a:r>
            <a:endParaRPr kumimoji="1" lang="ja-JP" altLang="en-US" sz="900" dirty="0">
              <a:latin typeface="+mj-ea"/>
              <a:ea typeface="+mj-ea"/>
            </a:endParaRPr>
          </a:p>
        </p:txBody>
      </p:sp>
      <p:sp>
        <p:nvSpPr>
          <p:cNvPr id="55" name="テキスト ボックス 49"/>
          <p:cNvSpPr txBox="1"/>
          <p:nvPr/>
        </p:nvSpPr>
        <p:spPr>
          <a:xfrm>
            <a:off x="246110" y="6275499"/>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１</a:t>
            </a:r>
            <a:endParaRPr kumimoji="1" lang="ja-JP" altLang="en-US" sz="900" dirty="0">
              <a:latin typeface="+mj-ea"/>
              <a:ea typeface="+mj-ea"/>
            </a:endParaRPr>
          </a:p>
        </p:txBody>
      </p:sp>
      <p:sp>
        <p:nvSpPr>
          <p:cNvPr id="41" name="テキスト ボックス 49"/>
          <p:cNvSpPr txBox="1"/>
          <p:nvPr/>
        </p:nvSpPr>
        <p:spPr>
          <a:xfrm>
            <a:off x="246110" y="6486758"/>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２</a:t>
            </a:r>
            <a:endParaRPr kumimoji="1" lang="ja-JP" altLang="en-US" sz="900" dirty="0">
              <a:latin typeface="+mj-ea"/>
              <a:ea typeface="+mj-ea"/>
            </a:endParaRPr>
          </a:p>
        </p:txBody>
      </p:sp>
      <p:sp>
        <p:nvSpPr>
          <p:cNvPr id="42" name="テキスト ボックス 49"/>
          <p:cNvSpPr txBox="1"/>
          <p:nvPr/>
        </p:nvSpPr>
        <p:spPr>
          <a:xfrm>
            <a:off x="562920" y="6463043"/>
            <a:ext cx="6187360" cy="507831"/>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ea typeface="+mj-ea"/>
              </a:rPr>
              <a:t>支給額</a:t>
            </a:r>
            <a:r>
              <a:rPr lang="ja-JP" altLang="en-US" sz="900" dirty="0" smtClean="0">
                <a:latin typeface="+mj-ea"/>
                <a:ea typeface="+mj-ea"/>
              </a:rPr>
              <a:t>は、就学支援金（新制度）と同水準</a:t>
            </a:r>
            <a:r>
              <a:rPr lang="ja-JP" altLang="en-US" sz="900" dirty="0">
                <a:latin typeface="+mj-ea"/>
                <a:ea typeface="+mj-ea"/>
              </a:rPr>
              <a:t>で</a:t>
            </a:r>
            <a:r>
              <a:rPr lang="ja-JP" altLang="en-US" sz="900" dirty="0" smtClean="0">
                <a:latin typeface="+mj-ea"/>
                <a:ea typeface="+mj-ea"/>
              </a:rPr>
              <a:t>す。ただし、学び直し支援金では、学校が１単位あたりの授業料を設定している場合であっても、その支給額は上表の各所得に応じた支給額月額と授業料月額（年額を月割りしたもの）のいずれか低い方の金額となります。</a:t>
            </a:r>
            <a:endParaRPr kumimoji="1" lang="ja-JP" altLang="en-US" sz="900" dirty="0">
              <a:latin typeface="+mj-ea"/>
              <a:ea typeface="+mj-ea"/>
            </a:endParaRPr>
          </a:p>
        </p:txBody>
      </p:sp>
      <p:grpSp>
        <p:nvGrpSpPr>
          <p:cNvPr id="6" name="グループ化 5"/>
          <p:cNvGrpSpPr/>
          <p:nvPr/>
        </p:nvGrpSpPr>
        <p:grpSpPr>
          <a:xfrm>
            <a:off x="279289" y="7038195"/>
            <a:ext cx="6578555" cy="2473161"/>
            <a:chOff x="279289" y="7216612"/>
            <a:chExt cx="6578555" cy="2473161"/>
          </a:xfrm>
        </p:grpSpPr>
        <p:grpSp>
          <p:nvGrpSpPr>
            <p:cNvPr id="35" name="グループ化 18"/>
            <p:cNvGrpSpPr/>
            <p:nvPr/>
          </p:nvGrpSpPr>
          <p:grpSpPr>
            <a:xfrm>
              <a:off x="279289" y="7216612"/>
              <a:ext cx="6534422" cy="325111"/>
              <a:chOff x="360091" y="1685044"/>
              <a:chExt cx="6534422" cy="313060"/>
            </a:xfrm>
          </p:grpSpPr>
          <p:sp>
            <p:nvSpPr>
              <p:cNvPr id="37"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8" name="AutoShape 7"/>
              <p:cNvSpPr>
                <a:spLocks noChangeArrowheads="1"/>
              </p:cNvSpPr>
              <p:nvPr/>
            </p:nvSpPr>
            <p:spPr bwMode="auto">
              <a:xfrm>
                <a:off x="360091" y="1685044"/>
                <a:ext cx="1544050" cy="313060"/>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留意</a:t>
                </a:r>
                <a:r>
                  <a:rPr lang="ja-JP" altLang="en-US" sz="1800" b="1" dirty="0">
                    <a:solidFill>
                      <a:schemeClr val="bg1"/>
                    </a:solidFill>
                    <a:latin typeface="Arial" pitchFamily="34" charset="0"/>
                    <a:ea typeface="ＭＳ Ｐゴシック" pitchFamily="50" charset="-128"/>
                    <a:cs typeface="ＭＳ Ｐゴシック" pitchFamily="50" charset="-128"/>
                  </a:rPr>
                  <a:t>事項</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56" name="Rectangle 11"/>
            <p:cNvSpPr>
              <a:spLocks noChangeArrowheads="1"/>
            </p:cNvSpPr>
            <p:nvPr/>
          </p:nvSpPr>
          <p:spPr bwMode="auto">
            <a:xfrm>
              <a:off x="329807" y="9006748"/>
              <a:ext cx="10775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4011613" algn="l"/>
                </a:tabLst>
              </a:pPr>
              <a:r>
                <a:rPr lang="ja-JP" altLang="ja-JP" sz="1000" dirty="0">
                  <a:latin typeface="ＭＳ Ｐゴシック" pitchFamily="50" charset="-128"/>
                  <a:ea typeface="ＭＳ Ｐゴシック" pitchFamily="50" charset="-128"/>
                  <a:cs typeface="Times New Roman" pitchFamily="18" charset="0"/>
                </a:rPr>
                <a:t>● </a:t>
              </a:r>
              <a:r>
                <a:rPr lang="ja-JP" altLang="ja-JP" sz="1000" dirty="0" smtClean="0">
                  <a:latin typeface="ＭＳ Ｐゴシック" pitchFamily="50" charset="-128"/>
                  <a:ea typeface="ＭＳ Ｐゴシック" pitchFamily="50" charset="-128"/>
                  <a:cs typeface="Times New Roman" pitchFamily="18" charset="0"/>
                </a:rPr>
                <a:t>大阪府</a:t>
              </a:r>
              <a:r>
                <a:rPr lang="ja-JP" altLang="en-US" sz="1000" dirty="0" smtClean="0">
                  <a:latin typeface="ＭＳ Ｐゴシック" pitchFamily="50" charset="-128"/>
                  <a:ea typeface="ＭＳ Ｐゴシック" pitchFamily="50" charset="-128"/>
                  <a:cs typeface="Times New Roman" pitchFamily="18" charset="0"/>
                </a:rPr>
                <a:t>担当</a:t>
              </a:r>
              <a:r>
                <a:rPr lang="ja-JP" altLang="ja-JP" sz="1000" dirty="0">
                  <a:latin typeface="ＭＳ Ｐゴシック" pitchFamily="50" charset="-128"/>
                  <a:ea typeface="ＭＳ Ｐゴシック" pitchFamily="50" charset="-128"/>
                  <a:cs typeface="Times New Roman" pitchFamily="18" charset="0"/>
                </a:rPr>
                <a:t>　</a:t>
              </a:r>
              <a:endParaRPr lang="ja-JP" sz="1000" dirty="0">
                <a:latin typeface="ＭＳ Ｐゴシック" pitchFamily="50" charset="-128"/>
                <a:ea typeface="ＭＳ Ｐゴシック" pitchFamily="50" charset="-128"/>
                <a:cs typeface="Times New Roman" pitchFamily="18" charset="0"/>
              </a:endParaRPr>
            </a:p>
          </p:txBody>
        </p:sp>
        <p:sp>
          <p:nvSpPr>
            <p:cNvPr id="58" name="Text Box 4"/>
            <p:cNvSpPr txBox="1">
              <a:spLocks noChangeArrowheads="1"/>
            </p:cNvSpPr>
            <p:nvPr/>
          </p:nvSpPr>
          <p:spPr bwMode="auto">
            <a:xfrm>
              <a:off x="1747991" y="9027749"/>
              <a:ext cx="3907431" cy="662024"/>
            </a:xfrm>
            <a:prstGeom prst="rect">
              <a:avLst/>
            </a:prstGeom>
            <a:noFill/>
            <a:ln>
              <a:noFill/>
            </a:ln>
            <a:extLst/>
          </p:spPr>
          <p:txBody>
            <a:bodyPr vert="horz" wrap="square" lIns="74295" tIns="8890" rIns="74295" bIns="8890" numCol="1" anchor="t" anchorCtr="0" compatLnSpc="1">
              <a:prstTxWarp prst="textNoShape">
                <a:avLst/>
              </a:prstTxWarp>
            </a:bodyPr>
            <a:lstStyle/>
            <a:p>
              <a:pPr fontAlgn="base">
                <a:lnSpc>
                  <a:spcPct val="96000"/>
                </a:lnSpc>
                <a:spcBef>
                  <a:spcPct val="0"/>
                </a:spcBef>
                <a:spcAft>
                  <a:spcPct val="0"/>
                </a:spcAft>
              </a:pPr>
              <a:r>
                <a:rPr lang="ja-JP" altLang="en-US" sz="900" dirty="0" smtClean="0">
                  <a:latin typeface="+mj-ea"/>
                  <a:ea typeface="+mj-ea"/>
                  <a:cs typeface="ＭＳ Ｐゴシック" pitchFamily="50" charset="-128"/>
                </a:rPr>
                <a:t>教育庁　私学課　 </a:t>
              </a:r>
              <a:r>
                <a:rPr lang="ja-JP" altLang="en-US" sz="900" dirty="0">
                  <a:latin typeface="+mj-ea"/>
                  <a:ea typeface="+mj-ea"/>
                  <a:cs typeface="ＭＳ Ｐゴシック" pitchFamily="50" charset="-128"/>
                </a:rPr>
                <a:t>学び直し支援金</a:t>
              </a:r>
              <a:r>
                <a:rPr lang="ja-JP" altLang="en-US" sz="900" dirty="0" smtClean="0">
                  <a:latin typeface="+mj-ea"/>
                  <a:ea typeface="+mj-ea"/>
                  <a:cs typeface="ＭＳ Ｐゴシック" pitchFamily="50" charset="-128"/>
                </a:rPr>
                <a:t>担当</a:t>
              </a:r>
              <a:endParaRPr lang="en-US" altLang="ja-JP" sz="900" dirty="0" smtClean="0">
                <a:latin typeface="+mj-ea"/>
                <a:ea typeface="+mj-ea"/>
                <a:cs typeface="ＭＳ Ｐゴシック" pitchFamily="50" charset="-128"/>
              </a:endParaRPr>
            </a:p>
            <a:p>
              <a:pPr fontAlgn="base">
                <a:lnSpc>
                  <a:spcPct val="96000"/>
                </a:lnSpc>
                <a:spcBef>
                  <a:spcPct val="0"/>
                </a:spcBef>
                <a:spcAft>
                  <a:spcPct val="0"/>
                </a:spcAft>
              </a:pPr>
              <a:r>
                <a:rPr lang="en-US" altLang="zh-TW" sz="900" dirty="0" smtClean="0">
                  <a:latin typeface="+mn-ea"/>
                  <a:cs typeface="ＭＳ Ｐゴシック" pitchFamily="50" charset="-128"/>
                </a:rPr>
                <a:t>540-8570</a:t>
              </a:r>
              <a:r>
                <a:rPr lang="ja-JP" altLang="en-US" sz="900" dirty="0" smtClean="0">
                  <a:latin typeface="+mn-ea"/>
                  <a:cs typeface="ＭＳ Ｐゴシック" pitchFamily="50" charset="-128"/>
                </a:rPr>
                <a:t>　</a:t>
              </a:r>
              <a:r>
                <a:rPr lang="ja-JP" altLang="en-US" sz="900" dirty="0" smtClean="0">
                  <a:latin typeface="+mj-ea"/>
                  <a:ea typeface="+mj-ea"/>
                  <a:cs typeface="ＭＳ Ｐゴシック" pitchFamily="50" charset="-128"/>
                </a:rPr>
                <a:t>大阪市中央区大手前</a:t>
              </a:r>
              <a:r>
                <a:rPr lang="en-US" altLang="ja-JP" sz="900" dirty="0" smtClean="0">
                  <a:latin typeface="+mj-ea"/>
                  <a:ea typeface="+mj-ea"/>
                  <a:cs typeface="ＭＳ Ｐゴシック" pitchFamily="50" charset="-128"/>
                </a:rPr>
                <a:t>3-1-43</a:t>
              </a:r>
              <a:r>
                <a:rPr lang="ja-JP" altLang="en-US" sz="900" dirty="0" smtClean="0">
                  <a:latin typeface="+mj-ea"/>
                  <a:ea typeface="+mj-ea"/>
                  <a:cs typeface="ＭＳ Ｐゴシック" pitchFamily="50" charset="-128"/>
                </a:rPr>
                <a:t>　</a:t>
              </a:r>
              <a:r>
                <a:rPr lang="zh-TW" altLang="en-US" sz="900" dirty="0" smtClean="0">
                  <a:latin typeface="+mn-ea"/>
                  <a:cs typeface="ＭＳ Ｐゴシック" pitchFamily="50" charset="-128"/>
                </a:rPr>
                <a:t>大阪府新別館</a:t>
              </a:r>
              <a:r>
                <a:rPr lang="zh-TW" altLang="en-US" sz="900" dirty="0">
                  <a:latin typeface="+mn-ea"/>
                  <a:cs typeface="ＭＳ Ｐゴシック" pitchFamily="50" charset="-128"/>
                </a:rPr>
                <a:t>南館</a:t>
              </a:r>
              <a:r>
                <a:rPr lang="en-US" altLang="zh-TW" sz="900" dirty="0" smtClean="0">
                  <a:latin typeface="+mn-ea"/>
                  <a:cs typeface="ＭＳ Ｐゴシック" pitchFamily="50" charset="-128"/>
                </a:rPr>
                <a:t>10</a:t>
              </a:r>
              <a:r>
                <a:rPr lang="zh-TW" altLang="en-US" sz="900" dirty="0" smtClean="0">
                  <a:latin typeface="+mn-ea"/>
                  <a:cs typeface="ＭＳ Ｐゴシック" pitchFamily="50" charset="-128"/>
                </a:rPr>
                <a:t>階</a:t>
              </a:r>
              <a:endParaRPr lang="en-US" altLang="zh-TW" sz="900" dirty="0" smtClean="0">
                <a:latin typeface="+mn-ea"/>
                <a:cs typeface="ＭＳ Ｐゴシック" pitchFamily="50" charset="-128"/>
              </a:endParaRPr>
            </a:p>
            <a:p>
              <a:pPr fontAlgn="base">
                <a:lnSpc>
                  <a:spcPct val="96000"/>
                </a:lnSpc>
                <a:spcBef>
                  <a:spcPct val="0"/>
                </a:spcBef>
                <a:spcAft>
                  <a:spcPct val="0"/>
                </a:spcAft>
              </a:pPr>
              <a:r>
                <a:rPr lang="ja-JP" altLang="en-US" sz="900" dirty="0" smtClean="0">
                  <a:latin typeface="+mj-ea"/>
                  <a:ea typeface="+mj-ea"/>
                  <a:cs typeface="ＭＳ Ｐゴシック" pitchFamily="50" charset="-128"/>
                </a:rPr>
                <a:t>電話</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6941-0351</a:t>
              </a:r>
              <a:r>
                <a:rPr lang="ja-JP" altLang="en-US" sz="900" dirty="0">
                  <a:latin typeface="+mj-ea"/>
                  <a:ea typeface="+mj-ea"/>
                  <a:cs typeface="ＭＳ Ｐゴシック" pitchFamily="50" charset="-128"/>
                </a:rPr>
                <a:t>（代）</a:t>
              </a:r>
              <a:r>
                <a:rPr lang="zh-TW" altLang="en-US" sz="900" dirty="0">
                  <a:latin typeface="+mj-ea"/>
                  <a:ea typeface="+mj-ea"/>
                  <a:cs typeface="ＭＳ Ｐゴシック" pitchFamily="50" charset="-128"/>
                </a:rPr>
                <a:t>　　</a:t>
              </a:r>
              <a:r>
                <a:rPr lang="en-US" altLang="ja-JP" sz="900" dirty="0">
                  <a:latin typeface="+mj-ea"/>
                  <a:ea typeface="+mj-ea"/>
                  <a:cs typeface="ＭＳ Ｐゴシック" pitchFamily="50" charset="-128"/>
                </a:rPr>
                <a:t>FAX</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6210</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9276</a:t>
              </a:r>
              <a:endParaRPr lang="en-US" altLang="ja-JP" sz="900" dirty="0">
                <a:latin typeface="+mj-ea"/>
                <a:ea typeface="+mj-ea"/>
                <a:cs typeface="ＭＳ Ｐゴシック" pitchFamily="50" charset="-128"/>
              </a:endParaRPr>
            </a:p>
          </p:txBody>
        </p:sp>
        <p:sp>
          <p:nvSpPr>
            <p:cNvPr id="51" name="テキスト ボックス 50"/>
            <p:cNvSpPr txBox="1"/>
            <p:nvPr/>
          </p:nvSpPr>
          <p:spPr>
            <a:xfrm>
              <a:off x="352379" y="7554729"/>
              <a:ext cx="6505465" cy="577081"/>
            </a:xfrm>
            <a:prstGeom prst="rect">
              <a:avLst/>
            </a:prstGeom>
            <a:noFill/>
            <a:ln cmpd="thickThin">
              <a:noFill/>
            </a:ln>
          </p:spPr>
          <p:txBody>
            <a:bodyPr wrap="square" rtlCol="0">
              <a:spAutoFit/>
            </a:bodyPr>
            <a:lstStyle/>
            <a:p>
              <a:r>
                <a:rPr lang="ja-JP" altLang="en-US" sz="1050" dirty="0">
                  <a:latin typeface="+mj-ea"/>
                </a:rPr>
                <a:t>○</a:t>
              </a:r>
              <a:r>
                <a:rPr lang="ja-JP" altLang="en-US" sz="1050" dirty="0" smtClean="0">
                  <a:latin typeface="+mj-ea"/>
                </a:rPr>
                <a:t>学び直し支援金には、大阪府私立高等学校等授業料支援補助金による上乗せ補助はありません。</a:t>
              </a:r>
              <a:endParaRPr lang="en-US" altLang="ja-JP" sz="1050" dirty="0" smtClean="0">
                <a:latin typeface="+mj-ea"/>
              </a:endParaRPr>
            </a:p>
            <a:p>
              <a:r>
                <a:rPr lang="ja-JP" altLang="en-US" sz="1050" dirty="0">
                  <a:latin typeface="+mj-ea"/>
                </a:rPr>
                <a:t>○</a:t>
              </a:r>
              <a:r>
                <a:rPr lang="ja-JP" altLang="en-US" sz="1050" dirty="0" smtClean="0">
                  <a:latin typeface="+mj-ea"/>
                </a:rPr>
                <a:t>学び直し支援金は、就学支援金と</a:t>
              </a:r>
              <a:r>
                <a:rPr lang="ja-JP" altLang="en-US" sz="1050" dirty="0">
                  <a:latin typeface="+mj-ea"/>
                </a:rPr>
                <a:t>同様</a:t>
              </a:r>
              <a:r>
                <a:rPr lang="ja-JP" altLang="en-US" sz="1050" dirty="0" smtClean="0">
                  <a:latin typeface="+mj-ea"/>
                </a:rPr>
                <a:t>に、生徒</a:t>
              </a:r>
              <a:r>
                <a:rPr lang="ja-JP" altLang="en-US" sz="1050" dirty="0">
                  <a:latin typeface="+mj-ea"/>
                </a:rPr>
                <a:t>に直接</a:t>
              </a:r>
              <a:r>
                <a:rPr lang="ja-JP" altLang="en-US" sz="1050" dirty="0" smtClean="0">
                  <a:latin typeface="+mj-ea"/>
                </a:rPr>
                <a:t>支給されるもの</a:t>
              </a:r>
              <a:r>
                <a:rPr lang="ja-JP" altLang="en-US" sz="1050" dirty="0">
                  <a:latin typeface="+mj-ea"/>
                </a:rPr>
                <a:t>ではなく、学校</a:t>
              </a:r>
              <a:r>
                <a:rPr lang="ja-JP" altLang="en-US" sz="1050" dirty="0" smtClean="0">
                  <a:latin typeface="+mj-ea"/>
                </a:rPr>
                <a:t>が大阪府から代理受領し、</a:t>
              </a:r>
              <a:endParaRPr lang="en-US" altLang="ja-JP" sz="1050" dirty="0" smtClean="0">
                <a:latin typeface="+mj-ea"/>
              </a:endParaRPr>
            </a:p>
            <a:p>
              <a:r>
                <a:rPr lang="ja-JP" altLang="en-US" sz="1050" dirty="0" smtClean="0">
                  <a:latin typeface="+mj-ea"/>
                </a:rPr>
                <a:t>  </a:t>
              </a:r>
              <a:r>
                <a:rPr lang="ja-JP" altLang="en-US" sz="1050" dirty="0">
                  <a:latin typeface="+mj-ea"/>
                </a:rPr>
                <a:t> </a:t>
              </a:r>
              <a:r>
                <a:rPr lang="ja-JP" altLang="en-US" sz="1050" dirty="0" smtClean="0">
                  <a:latin typeface="+mj-ea"/>
                </a:rPr>
                <a:t>生徒の授業料に充当します。</a:t>
              </a:r>
              <a:endParaRPr lang="en-US" altLang="ja-JP" sz="1050" dirty="0" smtClean="0">
                <a:latin typeface="+mj-ea"/>
              </a:endParaRPr>
            </a:p>
          </p:txBody>
        </p:sp>
        <p:grpSp>
          <p:nvGrpSpPr>
            <p:cNvPr id="5" name="グループ化 4"/>
            <p:cNvGrpSpPr/>
            <p:nvPr/>
          </p:nvGrpSpPr>
          <p:grpSpPr>
            <a:xfrm>
              <a:off x="302483" y="8285695"/>
              <a:ext cx="6534423" cy="632394"/>
              <a:chOff x="302483" y="8182177"/>
              <a:chExt cx="6534423" cy="632394"/>
            </a:xfrm>
          </p:grpSpPr>
          <p:grpSp>
            <p:nvGrpSpPr>
              <p:cNvPr id="29" name="グループ化 28"/>
              <p:cNvGrpSpPr/>
              <p:nvPr/>
            </p:nvGrpSpPr>
            <p:grpSpPr>
              <a:xfrm>
                <a:off x="302483" y="8182177"/>
                <a:ext cx="6534423" cy="454682"/>
                <a:chOff x="360090" y="1640210"/>
                <a:chExt cx="6534423" cy="437828"/>
              </a:xfrm>
            </p:grpSpPr>
            <p:grpSp>
              <p:nvGrpSpPr>
                <p:cNvPr id="30" name="グループ化 29"/>
                <p:cNvGrpSpPr/>
                <p:nvPr/>
              </p:nvGrpSpPr>
              <p:grpSpPr>
                <a:xfrm>
                  <a:off x="360090" y="1640210"/>
                  <a:ext cx="6534423" cy="376238"/>
                  <a:chOff x="360090" y="1640210"/>
                  <a:chExt cx="6534423" cy="376238"/>
                </a:xfrm>
              </p:grpSpPr>
              <p:sp>
                <p:nvSpPr>
                  <p:cNvPr id="32"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3"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窓　口</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1"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詳しくは、生徒の</a:t>
                  </a:r>
                  <a:r>
                    <a:rPr lang="ja-JP" altLang="en-US" sz="1100" b="1" dirty="0">
                      <a:latin typeface="ＭＳ ゴシック" pitchFamily="49" charset="-128"/>
                      <a:ea typeface="ＭＳ ゴシック" pitchFamily="49" charset="-128"/>
                      <a:cs typeface="ＭＳ Ｐゴシック" pitchFamily="50" charset="-128"/>
                    </a:rPr>
                    <a:t>在学</a:t>
                  </a:r>
                  <a:r>
                    <a:rPr lang="ja-JP" altLang="en-US" sz="1100" b="1" dirty="0" smtClean="0">
                      <a:latin typeface="ＭＳ ゴシック" pitchFamily="49" charset="-128"/>
                      <a:ea typeface="ＭＳ ゴシック" pitchFamily="49" charset="-128"/>
                      <a:cs typeface="ＭＳ Ｐゴシック" pitchFamily="50" charset="-128"/>
                    </a:rPr>
                    <a:t>する学校（事務室）へお問い合わせください。</a:t>
                  </a:r>
                  <a:endParaRPr lang="ja-JP" sz="1100" b="1" dirty="0">
                    <a:latin typeface="ＭＳ ゴシック" pitchFamily="49" charset="-128"/>
                    <a:ea typeface="ＭＳ ゴシック" pitchFamily="49" charset="-128"/>
                    <a:cs typeface="ＭＳ Ｐゴシック" pitchFamily="50" charset="-128"/>
                  </a:endParaRPr>
                </a:p>
              </p:txBody>
            </p:sp>
          </p:grpSp>
          <p:sp>
            <p:nvSpPr>
              <p:cNvPr id="39" name="Rectangle 11"/>
              <p:cNvSpPr>
                <a:spLocks noChangeArrowheads="1"/>
              </p:cNvSpPr>
              <p:nvPr/>
            </p:nvSpPr>
            <p:spPr bwMode="auto">
              <a:xfrm>
                <a:off x="317798" y="8558872"/>
                <a:ext cx="1505540"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1613" algn="l"/>
                  </a:tabLst>
                </a:pPr>
                <a:r>
                  <a:rPr kumimoji="1"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1000" b="0" i="0"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学校事務室の連絡先</a:t>
                </a:r>
                <a:endParaRPr kumimoji="1" lang="ja-JP" sz="1000" b="0" i="0"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4" name="Line 10"/>
            <p:cNvSpPr>
              <a:spLocks noChangeShapeType="1"/>
            </p:cNvSpPr>
            <p:nvPr/>
          </p:nvSpPr>
          <p:spPr bwMode="auto">
            <a:xfrm>
              <a:off x="317798" y="8993985"/>
              <a:ext cx="6476143" cy="720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9460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1"/>
          <p:cNvGrpSpPr/>
          <p:nvPr/>
        </p:nvGrpSpPr>
        <p:grpSpPr>
          <a:xfrm>
            <a:off x="242634" y="1806148"/>
            <a:ext cx="6534424" cy="390721"/>
            <a:chOff x="360089" y="1640210"/>
            <a:chExt cx="6534424" cy="376238"/>
          </a:xfrm>
        </p:grpSpPr>
        <p:sp>
          <p:nvSpPr>
            <p:cNvPr id="14"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5" name="AutoShape 7"/>
            <p:cNvSpPr>
              <a:spLocks noChangeArrowheads="1"/>
            </p:cNvSpPr>
            <p:nvPr/>
          </p:nvSpPr>
          <p:spPr bwMode="auto">
            <a:xfrm>
              <a:off x="360089" y="1640210"/>
              <a:ext cx="4573841"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Arial" pitchFamily="34" charset="0"/>
                  <a:ea typeface="ＭＳ Ｐゴシック" pitchFamily="50" charset="-128"/>
                  <a:cs typeface="ＭＳ Ｐゴシック" pitchFamily="50" charset="-128"/>
                </a:rPr>
                <a:t>保護者（親権者）の住民税の課税額を証明する書類</a:t>
              </a:r>
              <a:endParaRPr kumimoji="1" lang="ja-JP" sz="10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1245323546"/>
              </p:ext>
            </p:extLst>
          </p:nvPr>
        </p:nvGraphicFramePr>
        <p:xfrm>
          <a:off x="390973" y="2249606"/>
          <a:ext cx="6530996" cy="3104238"/>
        </p:xfrm>
        <a:graphic>
          <a:graphicData uri="http://schemas.openxmlformats.org/drawingml/2006/table">
            <a:tbl>
              <a:tblPr firstRow="1" bandRow="1">
                <a:tableStyleId>{5C22544A-7EE6-4342-B048-85BDC9FD1C3A}</a:tableStyleId>
              </a:tblPr>
              <a:tblGrid>
                <a:gridCol w="1962613">
                  <a:extLst>
                    <a:ext uri="{9D8B030D-6E8A-4147-A177-3AD203B41FA5}">
                      <a16:colId xmlns:a16="http://schemas.microsoft.com/office/drawing/2014/main" val="20000"/>
                    </a:ext>
                  </a:extLst>
                </a:gridCol>
                <a:gridCol w="3427012">
                  <a:extLst>
                    <a:ext uri="{9D8B030D-6E8A-4147-A177-3AD203B41FA5}">
                      <a16:colId xmlns:a16="http://schemas.microsoft.com/office/drawing/2014/main" val="20001"/>
                    </a:ext>
                  </a:extLst>
                </a:gridCol>
                <a:gridCol w="1141371">
                  <a:extLst>
                    <a:ext uri="{9D8B030D-6E8A-4147-A177-3AD203B41FA5}">
                      <a16:colId xmlns:a16="http://schemas.microsoft.com/office/drawing/2014/main" val="20002"/>
                    </a:ext>
                  </a:extLst>
                </a:gridCol>
              </a:tblGrid>
              <a:tr h="213086">
                <a:tc>
                  <a:txBody>
                    <a:bodyPr/>
                    <a:lstStyle/>
                    <a:p>
                      <a:pPr algn="ctr"/>
                      <a:r>
                        <a:rPr kumimoji="1" lang="ja-JP" altLang="en-US" sz="800" dirty="0" smtClean="0">
                          <a:solidFill>
                            <a:schemeClr val="tx1"/>
                          </a:solidFill>
                        </a:rPr>
                        <a:t>保護者の職業形態等</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添付書類</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注意事項</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dirty="0" smtClean="0">
                          <a:effectLst/>
                          <a:latin typeface="明朝体"/>
                          <a:cs typeface="Times New Roman"/>
                        </a:rPr>
                        <a:t>１　　サラリーマンなど住民税の全額を給料から天引きされている人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solidFill>
                            <a:schemeClr val="tx1"/>
                          </a:solidFill>
                          <a:effectLst/>
                        </a:rPr>
                        <a:t>・</a:t>
                      </a:r>
                      <a:r>
                        <a:rPr lang="ja-JP" altLang="ja-JP" sz="800" spc="-5" dirty="0" smtClean="0">
                          <a:solidFill>
                            <a:schemeClr val="tx1"/>
                          </a:solidFill>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３０</a:t>
                      </a:r>
                      <a:r>
                        <a:rPr lang="ja-JP" altLang="ja-JP" sz="800" u="none" spc="-5" dirty="0" smtClean="0">
                          <a:solidFill>
                            <a:schemeClr val="tx1"/>
                          </a:solidFill>
                          <a:effectLst/>
                        </a:rPr>
                        <a:t>年度</a:t>
                      </a:r>
                      <a:r>
                        <a:rPr lang="ja-JP" altLang="ja-JP" sz="800" spc="-5" dirty="0" smtClean="0">
                          <a:solidFill>
                            <a:schemeClr val="tx1"/>
                          </a:solidFill>
                          <a:effectLst/>
                        </a:rPr>
                        <a:t>市（町村）民税・府民税特別徴収税額の</a:t>
                      </a:r>
                      <a:r>
                        <a:rPr lang="ja-JP" altLang="en-US" sz="800" spc="-5" dirty="0" smtClean="0">
                          <a:solidFill>
                            <a:schemeClr val="tx1"/>
                          </a:solidFill>
                          <a:effectLst/>
                        </a:rPr>
                        <a:t>決定</a:t>
                      </a:r>
                      <a:r>
                        <a:rPr lang="ja-JP" altLang="ja-JP" sz="800" spc="-5" dirty="0" smtClean="0">
                          <a:solidFill>
                            <a:schemeClr val="tx1"/>
                          </a:solidFill>
                          <a:effectLst/>
                        </a:rPr>
                        <a:t>通知書」のコピー</a:t>
                      </a:r>
                      <a:endParaRPr lang="en-US" altLang="ja-JP" sz="800" spc="-5" dirty="0" smtClean="0">
                        <a:solidFill>
                          <a:schemeClr val="tx1"/>
                        </a:solidFill>
                        <a:effectLst/>
                      </a:endParaRPr>
                    </a:p>
                    <a:p>
                      <a:r>
                        <a:rPr lang="ja-JP" altLang="en-US" sz="800" spc="-5" dirty="0" smtClean="0">
                          <a:solidFill>
                            <a:schemeClr val="tx1"/>
                          </a:solidFill>
                          <a:effectLst/>
                        </a:rPr>
                        <a:t>・</a:t>
                      </a:r>
                      <a:r>
                        <a:rPr lang="ja-JP" altLang="ja-JP" sz="800" spc="-5" dirty="0" smtClean="0">
                          <a:solidFill>
                            <a:schemeClr val="tx1"/>
                          </a:solidFill>
                          <a:effectLst/>
                        </a:rPr>
                        <a:t>「</a:t>
                      </a:r>
                      <a:r>
                        <a:rPr lang="ja-JP" altLang="en-US" sz="800" u="none" spc="-5" dirty="0" smtClean="0">
                          <a:solidFill>
                            <a:schemeClr val="tx1"/>
                          </a:solidFill>
                          <a:effectLst/>
                        </a:rPr>
                        <a:t>令和元</a:t>
                      </a:r>
                      <a:r>
                        <a:rPr lang="ja-JP" altLang="ja-JP" sz="800" u="none" spc="-5" dirty="0" smtClean="0">
                          <a:solidFill>
                            <a:schemeClr val="tx1"/>
                          </a:solidFill>
                          <a:effectLst/>
                        </a:rPr>
                        <a:t>年度</a:t>
                      </a:r>
                      <a:r>
                        <a:rPr lang="ja-JP" altLang="ja-JP" sz="800" spc="-5" dirty="0" smtClean="0">
                          <a:solidFill>
                            <a:schemeClr val="tx1"/>
                          </a:solidFill>
                          <a:effectLst/>
                        </a:rPr>
                        <a:t>市（町村）民税・府民税特別徴収税額の</a:t>
                      </a:r>
                      <a:r>
                        <a:rPr lang="ja-JP" altLang="en-US" sz="800" spc="-5" dirty="0" smtClean="0">
                          <a:solidFill>
                            <a:schemeClr val="tx1"/>
                          </a:solidFill>
                          <a:effectLst/>
                        </a:rPr>
                        <a:t>決定</a:t>
                      </a:r>
                      <a:r>
                        <a:rPr lang="ja-JP" altLang="ja-JP" sz="800" spc="-5" dirty="0" smtClean="0">
                          <a:solidFill>
                            <a:schemeClr val="tx1"/>
                          </a:solidFill>
                          <a:effectLst/>
                        </a:rPr>
                        <a:t>通知書」のコピー</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t>毎年５月末から６月 にかけて勤務先を経由して交付されます。</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8376">
                <a:tc>
                  <a:txBody>
                    <a:bodyPr/>
                    <a:lstStyle/>
                    <a:p>
                      <a:pPr marL="216000" indent="-457200">
                        <a:buFont typeface="+mj-lt"/>
                        <a:buNone/>
                      </a:pPr>
                      <a:r>
                        <a:rPr lang="ja-JP" altLang="en-US" sz="800" spc="-5" dirty="0" smtClean="0">
                          <a:effectLst/>
                        </a:rPr>
                        <a:t>２　　</a:t>
                      </a:r>
                      <a:r>
                        <a:rPr lang="ja-JP" altLang="ja-JP" sz="800" spc="-5" dirty="0" smtClean="0">
                          <a:effectLst/>
                        </a:rPr>
                        <a:t>「個人で事業を経営してい</a:t>
                      </a:r>
                      <a:r>
                        <a:rPr lang="ja-JP" altLang="en-US" sz="800" spc="-5" dirty="0" smtClean="0">
                          <a:effectLst/>
                        </a:rPr>
                        <a:t>る</a:t>
                      </a:r>
                      <a:r>
                        <a:rPr lang="ja-JP" altLang="ja-JP" sz="800" spc="-5" dirty="0" smtClean="0">
                          <a:effectLst/>
                        </a:rPr>
                        <a:t>人」など市（町村）民税・府民税の全額を市町村や銀行の窓口で納めている人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solidFill>
                            <a:schemeClr val="tx1"/>
                          </a:solidFill>
                          <a:effectLst/>
                        </a:rPr>
                        <a:t>・</a:t>
                      </a:r>
                      <a:r>
                        <a:rPr lang="ja-JP" altLang="ja-JP" sz="800" spc="-5" dirty="0" smtClean="0">
                          <a:solidFill>
                            <a:schemeClr val="tx1"/>
                          </a:solidFill>
                          <a:effectLst/>
                        </a:rPr>
                        <a:t>「</a:t>
                      </a:r>
                      <a:r>
                        <a:rPr lang="ja-JP" altLang="ja-JP" sz="800" u="none" spc="-5" dirty="0" smtClean="0">
                          <a:solidFill>
                            <a:schemeClr val="tx1"/>
                          </a:solidFill>
                          <a:effectLst/>
                        </a:rPr>
                        <a:t>平成</a:t>
                      </a:r>
                      <a:r>
                        <a:rPr lang="ja-JP" altLang="en-US" sz="800" u="none" spc="-5" dirty="0" smtClean="0">
                          <a:solidFill>
                            <a:schemeClr val="tx1"/>
                          </a:solidFill>
                          <a:effectLst/>
                        </a:rPr>
                        <a:t>３０</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a:t>
                      </a:r>
                      <a:r>
                        <a:rPr lang="ja-JP" altLang="en-US" sz="800" spc="-5" dirty="0" smtClean="0">
                          <a:solidFill>
                            <a:schemeClr val="tx1"/>
                          </a:solidFill>
                          <a:effectLst/>
                        </a:rPr>
                        <a:t>通知書」のコピー</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a:t>
                      </a:r>
                      <a:r>
                        <a:rPr lang="ja-JP" altLang="en-US" sz="800" u="none" spc="-5" dirty="0" smtClean="0">
                          <a:solidFill>
                            <a:schemeClr val="tx1"/>
                          </a:solidFill>
                          <a:effectLst/>
                        </a:rPr>
                        <a:t>令和元</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市（町村）民税・府民税納税通知書」の</a:t>
                      </a:r>
                      <a:r>
                        <a:rPr lang="ja-JP" altLang="en-US" sz="800" spc="-5" dirty="0" smtClean="0">
                          <a:solidFill>
                            <a:schemeClr val="tx1"/>
                          </a:solidFill>
                          <a:effectLst/>
                        </a:rPr>
                        <a:t>コピー　　　　</a:t>
                      </a:r>
                      <a:endParaRPr lang="ja-JP" altLang="ja-JP" sz="800"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毎年</a:t>
                      </a:r>
                      <a:r>
                        <a:rPr lang="ja-JP" altLang="ja-JP" sz="800" spc="-5" dirty="0" smtClean="0">
                          <a:effectLst/>
                        </a:rPr>
                        <a:t>６月中に市町村の税務担当課から直接</a:t>
                      </a:r>
                      <a:r>
                        <a:rPr lang="ja-JP" altLang="en-US" sz="800" spc="-5" dirty="0" smtClean="0">
                          <a:effectLst/>
                        </a:rPr>
                        <a:t>自宅等へ送付されます。</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6612">
                <a:tc>
                  <a:txBody>
                    <a:bodyPr/>
                    <a:lstStyle/>
                    <a:p>
                      <a:pPr marL="216000" indent="-457200">
                        <a:buFont typeface="+mj-lt"/>
                        <a:buNone/>
                      </a:pPr>
                      <a:r>
                        <a:rPr lang="ja-JP" altLang="en-US" sz="800" spc="-5" dirty="0" smtClean="0">
                          <a:effectLst/>
                        </a:rPr>
                        <a:t>３　　</a:t>
                      </a:r>
                      <a:r>
                        <a:rPr lang="ja-JP" altLang="ja-JP" sz="800" spc="-5" dirty="0" smtClean="0">
                          <a:effectLst/>
                        </a:rPr>
                        <a:t>市（町村）民税・府民税を給料からの天引きと、市町村や銀行の窓口等の両方で納めている人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800" kern="1200" spc="-5" dirty="0" smtClean="0">
                          <a:solidFill>
                            <a:schemeClr val="tx1"/>
                          </a:solidFill>
                          <a:effectLst/>
                          <a:latin typeface="+mn-lt"/>
                          <a:ea typeface="+mn-ea"/>
                          <a:cs typeface="+mn-cs"/>
                        </a:rPr>
                        <a:t>上記１</a:t>
                      </a:r>
                      <a:r>
                        <a:rPr kumimoji="1" lang="ja-JP" altLang="en-US" sz="800" kern="1200" spc="-5" dirty="0" smtClean="0">
                          <a:solidFill>
                            <a:schemeClr val="tx1"/>
                          </a:solidFill>
                          <a:effectLst/>
                          <a:latin typeface="+mn-lt"/>
                          <a:ea typeface="+mn-ea"/>
                          <a:cs typeface="+mn-cs"/>
                        </a:rPr>
                        <a:t>及び</a:t>
                      </a:r>
                      <a:r>
                        <a:rPr kumimoji="1" lang="ja-JP" altLang="ja-JP" sz="800" kern="1200" spc="-5" dirty="0" smtClean="0">
                          <a:solidFill>
                            <a:schemeClr val="tx1"/>
                          </a:solidFill>
                          <a:effectLst/>
                          <a:latin typeface="+mn-lt"/>
                          <a:ea typeface="+mn-ea"/>
                          <a:cs typeface="+mn-cs"/>
                        </a:rPr>
                        <a:t>２</a:t>
                      </a:r>
                      <a:r>
                        <a:rPr kumimoji="1" lang="ja-JP" altLang="en-US" sz="800" kern="1200" spc="-5" dirty="0" smtClean="0">
                          <a:solidFill>
                            <a:schemeClr val="tx1"/>
                          </a:solidFill>
                          <a:effectLst/>
                          <a:latin typeface="+mn-lt"/>
                          <a:ea typeface="+mn-ea"/>
                          <a:cs typeface="+mn-cs"/>
                        </a:rPr>
                        <a:t>に記載する</a:t>
                      </a:r>
                      <a:r>
                        <a:rPr kumimoji="1" lang="ja-JP" altLang="ja-JP" sz="800" kern="1200" spc="-5" dirty="0" smtClean="0">
                          <a:solidFill>
                            <a:schemeClr val="tx1"/>
                          </a:solidFill>
                          <a:effectLst/>
                          <a:latin typeface="+mn-lt"/>
                          <a:ea typeface="+mn-ea"/>
                          <a:cs typeface="+mn-cs"/>
                        </a:rPr>
                        <a:t>添付書類</a:t>
                      </a:r>
                      <a:r>
                        <a:rPr kumimoji="1" lang="en-US" altLang="ja-JP" sz="800" kern="1200" spc="-5" dirty="0" smtClean="0">
                          <a:solidFill>
                            <a:schemeClr val="tx1"/>
                          </a:solidFill>
                          <a:effectLst/>
                          <a:latin typeface="+mn-lt"/>
                          <a:ea typeface="+mn-ea"/>
                          <a:cs typeface="+mn-cs"/>
                        </a:rPr>
                        <a:t> </a:t>
                      </a:r>
                    </a:p>
                    <a:p>
                      <a:r>
                        <a:rPr lang="ja-JP" altLang="ja-JP" sz="800" spc="-5" dirty="0" smtClean="0">
                          <a:solidFill>
                            <a:schemeClr val="tx1"/>
                          </a:solidFill>
                          <a:effectLst/>
                        </a:rPr>
                        <a:t>※ 例えば、給与所得と事業所得の両方に収入がある場合が該当</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上記</a:t>
                      </a:r>
                      <a:r>
                        <a:rPr lang="ja-JP" altLang="en-US" sz="800" spc="-5" dirty="0" smtClean="0">
                          <a:effectLst/>
                        </a:rPr>
                        <a:t>１及び</a:t>
                      </a:r>
                      <a:r>
                        <a:rPr lang="ja-JP" altLang="ja-JP" sz="800" spc="-5" dirty="0" smtClean="0">
                          <a:effectLst/>
                        </a:rPr>
                        <a:t>２の注意事項欄</a:t>
                      </a:r>
                      <a:r>
                        <a:rPr lang="ja-JP" altLang="en-US" sz="800" spc="-5" dirty="0" smtClean="0">
                          <a:effectLst/>
                        </a:rPr>
                        <a:t>を</a:t>
                      </a:r>
                      <a:r>
                        <a:rPr lang="ja-JP" altLang="ja-JP" sz="800" spc="-5" dirty="0" smtClean="0">
                          <a:effectLst/>
                        </a:rPr>
                        <a:t>参照</a:t>
                      </a:r>
                      <a:r>
                        <a:rPr lang="ja-JP" altLang="en-US" sz="800" spc="-5" dirty="0" smtClean="0">
                          <a:effectLst/>
                        </a:rPr>
                        <a:t>してください。</a:t>
                      </a:r>
                      <a:endParaRPr lang="ja-JP" altLang="ja-JP" sz="800" dirty="0" smtClean="0">
                        <a:effectLst/>
                        <a:latin typeface="明朝体"/>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00139">
                <a:tc>
                  <a:txBody>
                    <a:bodyPr/>
                    <a:lstStyle/>
                    <a:p>
                      <a:pPr marL="216000" indent="-457200">
                        <a:buFont typeface="+mj-lt"/>
                        <a:buNone/>
                      </a:pPr>
                      <a:r>
                        <a:rPr lang="ja-JP" altLang="en-US" sz="800" spc="-5" dirty="0" smtClean="0">
                          <a:effectLst/>
                        </a:rPr>
                        <a:t>４　　</a:t>
                      </a:r>
                      <a:r>
                        <a:rPr lang="ja-JP" altLang="ja-JP" sz="800" spc="-5" dirty="0" smtClean="0">
                          <a:effectLst/>
                        </a:rPr>
                        <a:t>市（町村）民税・府民税が非課税の人または上記１</a:t>
                      </a:r>
                      <a:r>
                        <a:rPr lang="ja-JP" altLang="en-US" sz="800" spc="-5" dirty="0" smtClean="0">
                          <a:effectLst/>
                        </a:rPr>
                        <a:t>、</a:t>
                      </a:r>
                      <a:r>
                        <a:rPr lang="ja-JP" altLang="ja-JP" sz="800" spc="-5" dirty="0" smtClean="0">
                          <a:effectLst/>
                        </a:rPr>
                        <a:t>２</a:t>
                      </a:r>
                      <a:r>
                        <a:rPr lang="ja-JP" altLang="en-US" sz="800" spc="-5" dirty="0" smtClean="0">
                          <a:effectLst/>
                        </a:rPr>
                        <a:t>、</a:t>
                      </a:r>
                      <a:r>
                        <a:rPr lang="ja-JP" altLang="ja-JP" sz="800" spc="-5" dirty="0" smtClean="0">
                          <a:effectLst/>
                        </a:rPr>
                        <a:t>３の通知</a:t>
                      </a:r>
                      <a:r>
                        <a:rPr lang="ja-JP" altLang="en-US" sz="800" spc="-5" dirty="0" smtClean="0">
                          <a:effectLst/>
                        </a:rPr>
                        <a:t>書</a:t>
                      </a:r>
                      <a:r>
                        <a:rPr lang="ja-JP" altLang="ja-JP" sz="800" spc="-5" dirty="0" smtClean="0">
                          <a:effectLst/>
                        </a:rPr>
                        <a:t>を紛失した人</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平成</a:t>
                      </a:r>
                      <a:r>
                        <a:rPr lang="ja-JP" altLang="en-US" sz="800" u="none" spc="-5" dirty="0" smtClean="0">
                          <a:solidFill>
                            <a:schemeClr val="tx1"/>
                          </a:solidFill>
                          <a:effectLst/>
                        </a:rPr>
                        <a:t>３０</a:t>
                      </a:r>
                      <a:r>
                        <a:rPr lang="ja-JP" altLang="ja-JP" sz="800" spc="-5" dirty="0" smtClean="0">
                          <a:solidFill>
                            <a:schemeClr val="tx1"/>
                          </a:solidFill>
                          <a:effectLst/>
                        </a:rPr>
                        <a:t>年</a:t>
                      </a:r>
                      <a:r>
                        <a:rPr lang="ja-JP" altLang="en-US" sz="800" spc="-5" dirty="0" smtClean="0">
                          <a:solidFill>
                            <a:schemeClr val="tx1"/>
                          </a:solidFill>
                          <a:effectLst/>
                        </a:rPr>
                        <a:t>度と</a:t>
                      </a:r>
                      <a:r>
                        <a:rPr lang="ja-JP" altLang="en-US" sz="800" u="none" spc="-5" dirty="0" smtClean="0">
                          <a:solidFill>
                            <a:schemeClr val="tx1"/>
                          </a:solidFill>
                          <a:effectLst/>
                        </a:rPr>
                        <a:t>令和元</a:t>
                      </a:r>
                      <a:r>
                        <a:rPr lang="ja-JP" altLang="ja-JP" sz="800" spc="-5" dirty="0" smtClean="0">
                          <a:solidFill>
                            <a:schemeClr val="tx1"/>
                          </a:solidFill>
                          <a:effectLst/>
                        </a:rPr>
                        <a:t>年</a:t>
                      </a:r>
                      <a:r>
                        <a:rPr lang="ja-JP" altLang="en-US" sz="800" spc="-5" dirty="0" smtClean="0">
                          <a:solidFill>
                            <a:schemeClr val="tx1"/>
                          </a:solidFill>
                          <a:effectLst/>
                        </a:rPr>
                        <a:t>度</a:t>
                      </a:r>
                      <a:r>
                        <a:rPr lang="ja-JP" altLang="ja-JP" sz="800" spc="-5" dirty="0" smtClean="0">
                          <a:solidFill>
                            <a:schemeClr val="tx1"/>
                          </a:solidFill>
                          <a:effectLst/>
                        </a:rPr>
                        <a:t>の市町村発行の</a:t>
                      </a:r>
                      <a:r>
                        <a:rPr lang="ja-JP" altLang="en-US" sz="800" spc="-5" dirty="0" smtClean="0">
                          <a:solidFill>
                            <a:schemeClr val="tx1"/>
                          </a:solidFill>
                          <a:effectLst/>
                        </a:rPr>
                        <a:t>下記①から③の書類のうちのいずれか。</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①</a:t>
                      </a:r>
                      <a:r>
                        <a:rPr lang="ja-JP" altLang="ja-JP" sz="800" spc="-5" dirty="0" smtClean="0">
                          <a:solidFill>
                            <a:schemeClr val="tx1"/>
                          </a:solidFill>
                          <a:effectLst/>
                        </a:rPr>
                        <a:t>「市（町</a:t>
                      </a:r>
                      <a:r>
                        <a:rPr lang="ja-JP" altLang="en-US" sz="800" spc="-5" dirty="0" smtClean="0">
                          <a:solidFill>
                            <a:schemeClr val="tx1"/>
                          </a:solidFill>
                          <a:effectLst/>
                        </a:rPr>
                        <a:t>村</a:t>
                      </a:r>
                      <a:r>
                        <a:rPr lang="ja-JP" altLang="ja-JP" sz="800" spc="-5" dirty="0" smtClean="0">
                          <a:solidFill>
                            <a:schemeClr val="tx1"/>
                          </a:solidFill>
                          <a:effectLst/>
                        </a:rPr>
                        <a:t>）民税・府民税</a:t>
                      </a:r>
                      <a:r>
                        <a:rPr lang="ja-JP" altLang="en-US" sz="800" spc="-5" dirty="0" smtClean="0">
                          <a:solidFill>
                            <a:schemeClr val="tx1"/>
                          </a:solidFill>
                          <a:effectLst/>
                        </a:rPr>
                        <a:t>課税</a:t>
                      </a:r>
                      <a:r>
                        <a:rPr lang="ja-JP" altLang="ja-JP" sz="800" spc="-5" dirty="0" smtClean="0">
                          <a:solidFill>
                            <a:schemeClr val="tx1"/>
                          </a:solidFill>
                          <a:effectLst/>
                        </a:rPr>
                        <a:t>証明書」</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②</a:t>
                      </a:r>
                      <a:r>
                        <a:rPr lang="ja-JP" altLang="ja-JP" sz="800" spc="-5" dirty="0" smtClean="0">
                          <a:solidFill>
                            <a:schemeClr val="tx1"/>
                          </a:solidFill>
                          <a:effectLst/>
                        </a:rPr>
                        <a:t>「非課税証明書」</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③「非課税通知書」</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effectLst/>
                        </a:rPr>
                        <a:t>１月１日現在の住所地の市町村（</a:t>
                      </a:r>
                      <a:r>
                        <a:rPr lang="ja-JP" altLang="en-US" sz="800" u="sng" spc="-5" dirty="0" smtClean="0">
                          <a:effectLst/>
                        </a:rPr>
                        <a:t>住民</a:t>
                      </a:r>
                      <a:r>
                        <a:rPr lang="ja-JP" altLang="ja-JP" sz="800" u="sng" spc="-5" dirty="0" smtClean="0">
                          <a:effectLst/>
                        </a:rPr>
                        <a:t>税の窓口</a:t>
                      </a:r>
                      <a:r>
                        <a:rPr lang="ja-JP" altLang="ja-JP" sz="800" spc="-5" dirty="0" smtClean="0">
                          <a:effectLst/>
                        </a:rPr>
                        <a:t>）</a:t>
                      </a:r>
                      <a:r>
                        <a:rPr lang="ja-JP" altLang="en-US" sz="800" spc="-5" dirty="0" smtClean="0">
                          <a:effectLst/>
                        </a:rPr>
                        <a:t>で</a:t>
                      </a:r>
                      <a:r>
                        <a:rPr lang="ja-JP" altLang="ja-JP" sz="800" spc="-5" dirty="0" smtClean="0">
                          <a:effectLst/>
                        </a:rPr>
                        <a:t>、証明書の交付を受け</a:t>
                      </a:r>
                      <a:r>
                        <a:rPr lang="ja-JP" altLang="en-US" sz="800" spc="-5" dirty="0" smtClean="0">
                          <a:effectLst/>
                        </a:rPr>
                        <a:t>てください</a:t>
                      </a:r>
                      <a:r>
                        <a:rPr lang="ja-JP" altLang="ja-JP" sz="800" spc="-5" dirty="0" smtClean="0">
                          <a:effectLst/>
                        </a:rPr>
                        <a:t>。（交付手数料が必要）</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spc="-5" dirty="0" smtClean="0">
                          <a:effectLst/>
                        </a:rPr>
                        <a:t>５　　</a:t>
                      </a:r>
                      <a:r>
                        <a:rPr lang="ja-JP" altLang="ja-JP" sz="800" spc="-5" dirty="0" smtClean="0">
                          <a:effectLst/>
                        </a:rPr>
                        <a:t>生活保護</a:t>
                      </a:r>
                      <a:r>
                        <a:rPr lang="ja-JP" altLang="en-US" sz="800" spc="-5" dirty="0" smtClean="0">
                          <a:effectLst/>
                        </a:rPr>
                        <a:t>（生活扶助）</a:t>
                      </a:r>
                      <a:r>
                        <a:rPr lang="ja-JP" altLang="ja-JP" sz="800" spc="-5" dirty="0" smtClean="0">
                          <a:effectLst/>
                        </a:rPr>
                        <a:t>を受</a:t>
                      </a:r>
                      <a:r>
                        <a:rPr lang="ja-JP" altLang="en-US" sz="800" spc="-5" dirty="0" smtClean="0">
                          <a:effectLst/>
                        </a:rPr>
                        <a:t>けている</a:t>
                      </a:r>
                      <a:r>
                        <a:rPr lang="ja-JP" altLang="ja-JP" sz="800" spc="-5" dirty="0" smtClean="0">
                          <a:effectLst/>
                        </a:rPr>
                        <a:t>人</a:t>
                      </a:r>
                      <a:endParaRPr lang="ja-JP" altLang="ja-JP" sz="800" dirty="0" smtClean="0">
                        <a:effectLst/>
                        <a:latin typeface="明朝体"/>
                        <a:cs typeface="Times New Roman"/>
                      </a:endParaRPr>
                    </a:p>
                    <a:p>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ja-JP" sz="800" spc="-5" dirty="0" smtClean="0">
                          <a:solidFill>
                            <a:schemeClr val="tx1"/>
                          </a:solidFill>
                          <a:effectLst/>
                          <a:latin typeface="+mn-ea"/>
                          <a:ea typeface="+mn-ea"/>
                        </a:rPr>
                        <a:t>生活保護</a:t>
                      </a:r>
                      <a:r>
                        <a:rPr lang="ja-JP" altLang="en-US" sz="800" spc="-5" dirty="0" smtClean="0">
                          <a:solidFill>
                            <a:schemeClr val="tx1"/>
                          </a:solidFill>
                          <a:effectLst/>
                          <a:latin typeface="+mn-ea"/>
                          <a:ea typeface="+mn-ea"/>
                        </a:rPr>
                        <a:t>法に基づく保護（生活扶助）を受けている</a:t>
                      </a:r>
                      <a:r>
                        <a:rPr lang="ja-JP" altLang="ja-JP" sz="800" spc="-5" dirty="0" smtClean="0">
                          <a:solidFill>
                            <a:schemeClr val="tx1"/>
                          </a:solidFill>
                          <a:effectLst/>
                          <a:latin typeface="+mn-ea"/>
                          <a:ea typeface="+mn-ea"/>
                        </a:rPr>
                        <a:t>ことを証明する</a:t>
                      </a:r>
                      <a:r>
                        <a:rPr lang="ja-JP" altLang="en-US" sz="800" spc="-5" dirty="0" smtClean="0">
                          <a:solidFill>
                            <a:schemeClr val="tx1"/>
                          </a:solidFill>
                          <a:effectLst/>
                          <a:latin typeface="+mn-ea"/>
                          <a:ea typeface="+mn-ea"/>
                        </a:rPr>
                        <a:t>生活保護受給証明書</a:t>
                      </a:r>
                      <a:r>
                        <a:rPr lang="ja-JP" altLang="ja-JP" sz="800" spc="-5" dirty="0" smtClean="0">
                          <a:solidFill>
                            <a:schemeClr val="tx1"/>
                          </a:solidFill>
                          <a:effectLst/>
                          <a:latin typeface="+mn-ea"/>
                          <a:ea typeface="+mn-ea"/>
                        </a:rPr>
                        <a:t>（生徒との扶養関係がわかるもの）</a:t>
                      </a:r>
                      <a:r>
                        <a:rPr lang="ja-JP" altLang="en-US" sz="800" spc="-5" dirty="0" smtClean="0">
                          <a:solidFill>
                            <a:schemeClr val="tx1"/>
                          </a:solidFill>
                          <a:effectLst/>
                          <a:latin typeface="+mn-ea"/>
                          <a:ea typeface="+mn-ea"/>
                        </a:rPr>
                        <a:t>（平成</a:t>
                      </a:r>
                      <a:r>
                        <a:rPr lang="ja-JP" altLang="en-US" sz="800" u="none" spc="-5" dirty="0" smtClean="0">
                          <a:solidFill>
                            <a:schemeClr val="tx1"/>
                          </a:solidFill>
                          <a:effectLst/>
                          <a:latin typeface="+mn-ea"/>
                          <a:ea typeface="+mn-ea"/>
                        </a:rPr>
                        <a:t>３０</a:t>
                      </a:r>
                      <a:r>
                        <a:rPr lang="ja-JP" altLang="en-US" sz="800" spc="-5" dirty="0" smtClean="0">
                          <a:solidFill>
                            <a:schemeClr val="tx1"/>
                          </a:solidFill>
                          <a:effectLst/>
                          <a:latin typeface="+mn-ea"/>
                          <a:ea typeface="+mn-ea"/>
                        </a:rPr>
                        <a:t>年１月１日</a:t>
                      </a:r>
                      <a:endParaRPr lang="en-US" altLang="ja-JP" sz="800" spc="-5" dirty="0" smtClean="0">
                        <a:solidFill>
                          <a:schemeClr val="tx1"/>
                        </a:solidFill>
                        <a:effectLst/>
                        <a:latin typeface="+mn-ea"/>
                        <a:ea typeface="+mn-ea"/>
                      </a:endParaRPr>
                    </a:p>
                    <a:p>
                      <a:r>
                        <a:rPr lang="ja-JP" altLang="en-US" sz="800" spc="-5" dirty="0" smtClean="0">
                          <a:solidFill>
                            <a:schemeClr val="tx1"/>
                          </a:solidFill>
                          <a:effectLst/>
                          <a:latin typeface="+mn-ea"/>
                          <a:ea typeface="+mn-ea"/>
                        </a:rPr>
                        <a:t>及び</a:t>
                      </a:r>
                      <a:r>
                        <a:rPr lang="ja-JP" altLang="en-US" sz="800" u="none" spc="-5" dirty="0" smtClean="0">
                          <a:solidFill>
                            <a:schemeClr val="tx1"/>
                          </a:solidFill>
                          <a:effectLst/>
                          <a:latin typeface="+mn-ea"/>
                          <a:ea typeface="+mn-ea"/>
                        </a:rPr>
                        <a:t>平成３１</a:t>
                      </a:r>
                      <a:r>
                        <a:rPr lang="ja-JP" altLang="en-US" sz="800" spc="-5" dirty="0" smtClean="0">
                          <a:solidFill>
                            <a:schemeClr val="tx1"/>
                          </a:solidFill>
                          <a:effectLst/>
                          <a:latin typeface="+mn-ea"/>
                          <a:ea typeface="+mn-ea"/>
                        </a:rPr>
                        <a:t>年１月１日に受給していることがわかるもの）</a:t>
                      </a: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effectLst/>
                        </a:rPr>
                        <a:t>市町村（</a:t>
                      </a:r>
                      <a:r>
                        <a:rPr lang="ja-JP" altLang="en-US" sz="800" u="sng" spc="-5" dirty="0" smtClean="0">
                          <a:effectLst/>
                        </a:rPr>
                        <a:t>生活保護担当窓口</a:t>
                      </a:r>
                      <a:r>
                        <a:rPr lang="ja-JP" altLang="en-US" sz="800" spc="-5" dirty="0" smtClean="0">
                          <a:effectLst/>
                        </a:rPr>
                        <a:t>）で証明書の交付を受けてください。</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9118">
                <a:tc>
                  <a:txBody>
                    <a:bodyPr/>
                    <a:lstStyle/>
                    <a:p>
                      <a:pPr marL="0" marR="0" indent="0" algn="l" defTabSz="946404" rtl="0" eaLnBrk="1" fontAlgn="auto" latinLnBrk="0" hangingPunct="1">
                        <a:lnSpc>
                          <a:spcPct val="100000"/>
                        </a:lnSpc>
                        <a:spcBef>
                          <a:spcPts val="0"/>
                        </a:spcBef>
                        <a:spcAft>
                          <a:spcPts val="0"/>
                        </a:spcAft>
                        <a:buClrTx/>
                        <a:buSzTx/>
                        <a:buFont typeface="+mj-lt"/>
                        <a:buNone/>
                        <a:tabLst/>
                        <a:defRPr/>
                      </a:pPr>
                      <a:r>
                        <a:rPr kumimoji="1" lang="ja-JP" altLang="en-US" sz="800" dirty="0" smtClean="0"/>
                        <a:t>６　　その他</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t>学校の事務室に相談してください</a:t>
                      </a:r>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7" name="Rectangle 12"/>
          <p:cNvSpPr>
            <a:spLocks noChangeArrowheads="1"/>
          </p:cNvSpPr>
          <p:nvPr/>
        </p:nvSpPr>
        <p:spPr bwMode="auto">
          <a:xfrm>
            <a:off x="3300116" y="10442312"/>
            <a:ext cx="51635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tab pos="4011613" algn="l"/>
              </a:tabLst>
            </a:pPr>
            <a:r>
              <a:rPr kumimoji="1" lang="ja-JP" altLang="en-US" sz="900" b="0" i="0" u="none" strike="noStrike" cap="none" normalizeH="0" baseline="0" dirty="0" smtClean="0">
                <a:ln>
                  <a:noFill/>
                </a:ln>
                <a:solidFill>
                  <a:schemeClr val="tx1"/>
                </a:solidFill>
                <a:effectLst/>
                <a:latin typeface="+mn-ea"/>
                <a:cs typeface="ＭＳ Ｐゴシック" pitchFamily="50" charset="-128"/>
              </a:rPr>
              <a:t>－２－</a:t>
            </a:r>
            <a:endParaRPr kumimoji="1" lang="ja-JP" sz="900" b="0" i="0" u="none" strike="noStrike" cap="none" normalizeH="0" baseline="0" dirty="0" smtClean="0">
              <a:ln>
                <a:noFill/>
              </a:ln>
              <a:solidFill>
                <a:schemeClr val="tx1"/>
              </a:solidFill>
              <a:effectLst/>
              <a:latin typeface="+mn-ea"/>
              <a:cs typeface="ＭＳ Ｐゴシック" pitchFamily="50" charset="-128"/>
            </a:endParaRPr>
          </a:p>
        </p:txBody>
      </p:sp>
      <p:grpSp>
        <p:nvGrpSpPr>
          <p:cNvPr id="2" name="グループ化 1"/>
          <p:cNvGrpSpPr/>
          <p:nvPr/>
        </p:nvGrpSpPr>
        <p:grpSpPr>
          <a:xfrm>
            <a:off x="242635" y="140891"/>
            <a:ext cx="6670439" cy="390721"/>
            <a:chOff x="141035" y="13891"/>
            <a:chExt cx="6670439" cy="390721"/>
          </a:xfrm>
        </p:grpSpPr>
        <p:grpSp>
          <p:nvGrpSpPr>
            <p:cNvPr id="20" name="グループ化 19"/>
            <p:cNvGrpSpPr/>
            <p:nvPr/>
          </p:nvGrpSpPr>
          <p:grpSpPr>
            <a:xfrm>
              <a:off x="141035" y="13891"/>
              <a:ext cx="6539860" cy="390721"/>
              <a:chOff x="354653" y="1647353"/>
              <a:chExt cx="6539860" cy="376238"/>
            </a:xfrm>
          </p:grpSpPr>
          <p:sp>
            <p:nvSpPr>
              <p:cNvPr id="21"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2" name="AutoShape 7"/>
              <p:cNvSpPr>
                <a:spLocks noChangeArrowheads="1"/>
              </p:cNvSpPr>
              <p:nvPr/>
            </p:nvSpPr>
            <p:spPr bwMode="auto">
              <a:xfrm>
                <a:off x="354653" y="1647353"/>
                <a:ext cx="2012080"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申請に必要な書類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9" name="Rectangle 8"/>
            <p:cNvSpPr>
              <a:spLocks noChangeArrowheads="1"/>
            </p:cNvSpPr>
            <p:nvPr/>
          </p:nvSpPr>
          <p:spPr bwMode="auto">
            <a:xfrm>
              <a:off x="2297276" y="95942"/>
              <a:ext cx="4514198" cy="2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申請に必要な書類は以下のとおりです。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31" name="テキスト ボックス 30"/>
          <p:cNvSpPr txBox="1"/>
          <p:nvPr/>
        </p:nvSpPr>
        <p:spPr>
          <a:xfrm>
            <a:off x="-106457" y="514245"/>
            <a:ext cx="7367364" cy="1323439"/>
          </a:xfrm>
          <a:prstGeom prst="rect">
            <a:avLst/>
          </a:prstGeom>
          <a:noFill/>
        </p:spPr>
        <p:txBody>
          <a:bodyPr wrap="square" rtlCol="0">
            <a:spAutoFit/>
          </a:bodyPr>
          <a:lstStyle>
            <a:defPPr>
              <a:defRPr lang="ja-JP"/>
            </a:defPPr>
            <a:lvl1pPr>
              <a:defRPr sz="1050">
                <a:latin typeface="+mj-ea"/>
                <a:ea typeface="+mj-ea"/>
              </a:defRPr>
            </a:lvl1pPr>
          </a:lstStyle>
          <a:p>
            <a:r>
              <a:rPr lang="ja-JP" altLang="en-US" sz="1000" dirty="0"/>
              <a:t>　　 　下記</a:t>
            </a:r>
            <a:r>
              <a:rPr lang="ja-JP" altLang="en-US" sz="1000" dirty="0" smtClean="0"/>
              <a:t>の書類を、生徒が在学する学校（事務室）を経由して、大阪府に提出してください。</a:t>
            </a:r>
            <a:endParaRPr lang="en-US" altLang="ja-JP" sz="1000" dirty="0"/>
          </a:p>
          <a:p>
            <a:r>
              <a:rPr lang="ja-JP" altLang="en-US" sz="1000" dirty="0"/>
              <a:t>　　 　 ①</a:t>
            </a:r>
            <a:r>
              <a:rPr lang="ja-JP" altLang="en-US" sz="1000" dirty="0" smtClean="0"/>
              <a:t>　「大阪府私立高等学校等学び直し支援金受給資格認定申請書」</a:t>
            </a:r>
            <a:endParaRPr lang="en-US" altLang="ja-JP" sz="1000" dirty="0"/>
          </a:p>
          <a:p>
            <a:r>
              <a:rPr lang="ja-JP" altLang="en-US" sz="1000" dirty="0"/>
              <a:t>　　 　 ②</a:t>
            </a:r>
            <a:r>
              <a:rPr lang="ja-JP" altLang="en-US" sz="1000" dirty="0" smtClean="0"/>
              <a:t>　「保護者等（親権者）の住民税の課税額を証明する書類」</a:t>
            </a:r>
            <a:endParaRPr lang="en-US" altLang="ja-JP" sz="1000" dirty="0" smtClean="0"/>
          </a:p>
          <a:p>
            <a:r>
              <a:rPr lang="ja-JP" altLang="en-US" sz="1000" dirty="0"/>
              <a:t>　　 　 </a:t>
            </a:r>
            <a:r>
              <a:rPr lang="en-US" altLang="ja-JP" sz="1000" b="1" dirty="0" smtClean="0"/>
              <a:t>※</a:t>
            </a:r>
            <a:r>
              <a:rPr lang="ja-JP" altLang="en-US" sz="1000" b="1" dirty="0"/>
              <a:t>　</a:t>
            </a:r>
            <a:r>
              <a:rPr lang="ja-JP" altLang="en-US" sz="1000" b="1" dirty="0" smtClean="0"/>
              <a:t>保護者等（親権者全員）の課税額を証明する書類が提出できない場合（例：海外単身赴任）、国内に在住する保護者</a:t>
            </a:r>
            <a:endParaRPr lang="en-US" altLang="ja-JP" sz="1000" b="1" dirty="0" smtClean="0"/>
          </a:p>
          <a:p>
            <a:r>
              <a:rPr lang="ja-JP" altLang="en-US" sz="1000" b="1" dirty="0" smtClean="0"/>
              <a:t>　　</a:t>
            </a:r>
            <a:r>
              <a:rPr lang="ja-JP" altLang="en-US" sz="1000" dirty="0"/>
              <a:t>　　 　</a:t>
            </a:r>
            <a:r>
              <a:rPr lang="ja-JP" altLang="en-US" sz="1000" dirty="0" smtClean="0"/>
              <a:t>　</a:t>
            </a:r>
            <a:r>
              <a:rPr lang="ja-JP" altLang="en-US" sz="1000" b="1" dirty="0" smtClean="0"/>
              <a:t>の課税額で判定しますが、その場合の支給額は月額</a:t>
            </a:r>
            <a:r>
              <a:rPr lang="en-US" altLang="ja-JP" sz="1000" b="1" dirty="0" smtClean="0"/>
              <a:t>9,900</a:t>
            </a:r>
            <a:r>
              <a:rPr lang="ja-JP" altLang="en-US" sz="1000" b="1" dirty="0" smtClean="0"/>
              <a:t>円となります。</a:t>
            </a:r>
            <a:endParaRPr lang="en-US" altLang="ja-JP" sz="1000" b="1" strike="dblStrike" dirty="0" smtClean="0"/>
          </a:p>
          <a:p>
            <a:r>
              <a:rPr lang="ja-JP" altLang="en-US" sz="1000" b="1" dirty="0"/>
              <a:t>　</a:t>
            </a:r>
            <a:r>
              <a:rPr lang="ja-JP" altLang="en-US" sz="1000" b="1" dirty="0" smtClean="0"/>
              <a:t>　　　</a:t>
            </a:r>
            <a:r>
              <a:rPr lang="ja-JP" altLang="en-US" sz="1000" dirty="0" smtClean="0"/>
              <a:t>⇒受給資格認定申請に必要な書類は上記のとおりです。この他状況に応じて「支給停止申出書」、「支給再開申出書」、</a:t>
            </a:r>
            <a:endParaRPr lang="en-US" altLang="ja-JP" sz="1000" dirty="0" smtClean="0"/>
          </a:p>
          <a:p>
            <a:r>
              <a:rPr lang="ja-JP" altLang="en-US" sz="1000" dirty="0"/>
              <a:t>　</a:t>
            </a:r>
            <a:r>
              <a:rPr lang="ja-JP" altLang="en-US" sz="1000" dirty="0" smtClean="0"/>
              <a:t>　　　　</a:t>
            </a:r>
            <a:r>
              <a:rPr lang="ja-JP" altLang="en-US" sz="1000" dirty="0"/>
              <a:t>「大阪府私立高等学校等学び直し支援</a:t>
            </a:r>
            <a:r>
              <a:rPr lang="ja-JP" altLang="en-US" sz="1000" dirty="0" smtClean="0"/>
              <a:t>金収入状況届出書」等を提出いただく場合がありますが、その際には在学する学校</a:t>
            </a:r>
            <a:endParaRPr lang="en-US" altLang="ja-JP" sz="1000" dirty="0" smtClean="0"/>
          </a:p>
          <a:p>
            <a:r>
              <a:rPr lang="ja-JP" altLang="en-US" sz="1000" dirty="0"/>
              <a:t>　</a:t>
            </a:r>
            <a:r>
              <a:rPr lang="ja-JP" altLang="en-US" sz="1000" dirty="0" smtClean="0"/>
              <a:t>　　　　の指示に従って対応いただきますようお願いします。　</a:t>
            </a:r>
            <a:endParaRPr lang="en-US" altLang="ja-JP" sz="1000" dirty="0"/>
          </a:p>
        </p:txBody>
      </p:sp>
      <p:grpSp>
        <p:nvGrpSpPr>
          <p:cNvPr id="36" name="グループ化 35"/>
          <p:cNvGrpSpPr/>
          <p:nvPr/>
        </p:nvGrpSpPr>
        <p:grpSpPr>
          <a:xfrm>
            <a:off x="256409" y="5605283"/>
            <a:ext cx="6534424" cy="454683"/>
            <a:chOff x="360089" y="1640209"/>
            <a:chExt cx="6534424" cy="437829"/>
          </a:xfrm>
        </p:grpSpPr>
        <p:grpSp>
          <p:nvGrpSpPr>
            <p:cNvPr id="37" name="グループ化 21"/>
            <p:cNvGrpSpPr/>
            <p:nvPr/>
          </p:nvGrpSpPr>
          <p:grpSpPr>
            <a:xfrm>
              <a:off x="360089" y="1640209"/>
              <a:ext cx="6534424" cy="376238"/>
              <a:chOff x="360089" y="1640209"/>
              <a:chExt cx="6534424" cy="376238"/>
            </a:xfrm>
          </p:grpSpPr>
          <p:sp>
            <p:nvSpPr>
              <p:cNvPr id="40"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1" name="AutoShape 7"/>
              <p:cNvSpPr>
                <a:spLocks noChangeArrowheads="1"/>
              </p:cNvSpPr>
              <p:nvPr/>
            </p:nvSpPr>
            <p:spPr bwMode="auto">
              <a:xfrm>
                <a:off x="360089" y="1640209"/>
                <a:ext cx="221354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年度途中の事情の変更</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8" name="Rectangle 8"/>
            <p:cNvSpPr>
              <a:spLocks noChangeArrowheads="1"/>
            </p:cNvSpPr>
            <p:nvPr/>
          </p:nvSpPr>
          <p:spPr bwMode="auto">
            <a:xfrm>
              <a:off x="2652486" y="1703388"/>
              <a:ext cx="41930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050" b="1" dirty="0">
                  <a:latin typeface="ＭＳ ゴシック" pitchFamily="49" charset="-128"/>
                  <a:ea typeface="ＭＳ ゴシック" pitchFamily="49" charset="-128"/>
                  <a:cs typeface="ＭＳ Ｐゴシック" pitchFamily="50" charset="-128"/>
                </a:rPr>
                <a:t>以下の事柄が発生した場合には、すみやかに学校に連絡してください。</a:t>
              </a:r>
              <a:endParaRPr lang="ja-JP" altLang="ja-JP" sz="1050" b="1" dirty="0">
                <a:latin typeface="ＭＳ ゴシック" pitchFamily="49" charset="-128"/>
                <a:ea typeface="ＭＳ ゴシック" pitchFamily="49" charset="-128"/>
                <a:cs typeface="ＭＳ Ｐゴシック" pitchFamily="50" charset="-128"/>
              </a:endParaRPr>
            </a:p>
          </p:txBody>
        </p:sp>
      </p:grpSp>
      <p:sp>
        <p:nvSpPr>
          <p:cNvPr id="42" name="テキスト ボックス 41"/>
          <p:cNvSpPr txBox="1"/>
          <p:nvPr/>
        </p:nvSpPr>
        <p:spPr>
          <a:xfrm>
            <a:off x="290743" y="6044901"/>
            <a:ext cx="6520730" cy="2546851"/>
          </a:xfrm>
          <a:prstGeom prst="rect">
            <a:avLst/>
          </a:prstGeom>
          <a:noFill/>
        </p:spPr>
        <p:txBody>
          <a:bodyPr wrap="square" tIns="0" bIns="0" rtlCol="0">
            <a:spAutoFit/>
          </a:bodyPr>
          <a:lstStyle/>
          <a:p>
            <a:r>
              <a:rPr kumimoji="1" lang="ja-JP" altLang="en-US" sz="1050" dirty="0" smtClean="0">
                <a:latin typeface="+mj-ea"/>
                <a:ea typeface="+mj-ea"/>
              </a:rPr>
              <a:t>　</a:t>
            </a:r>
            <a:r>
              <a:rPr kumimoji="1" lang="ja-JP" altLang="en-US" sz="1000" dirty="0" smtClean="0">
                <a:latin typeface="+mj-ea"/>
                <a:ea typeface="+mj-ea"/>
              </a:rPr>
              <a:t>年度途中において、以下の事柄が発生した場合は、支給額が変更</a:t>
            </a:r>
            <a:r>
              <a:rPr lang="ja-JP" altLang="en-US" sz="1000" dirty="0">
                <a:latin typeface="+mj-ea"/>
                <a:ea typeface="+mj-ea"/>
              </a:rPr>
              <a:t>と</a:t>
            </a:r>
            <a:r>
              <a:rPr lang="ja-JP" altLang="en-US" sz="1000" dirty="0" smtClean="0">
                <a:latin typeface="+mj-ea"/>
                <a:ea typeface="+mj-ea"/>
              </a:rPr>
              <a:t>なる場合があり</a:t>
            </a:r>
            <a:r>
              <a:rPr kumimoji="1" lang="ja-JP" altLang="en-US" sz="1000" dirty="0" smtClean="0">
                <a:latin typeface="+mj-ea"/>
                <a:ea typeface="+mj-ea"/>
              </a:rPr>
              <a:t>ますので、必ず</a:t>
            </a:r>
            <a:r>
              <a:rPr lang="ja-JP" altLang="en-US" sz="1000" dirty="0" smtClean="0">
                <a:latin typeface="+mj-ea"/>
                <a:ea typeface="+mj-ea"/>
              </a:rPr>
              <a:t>学校に連絡し、</a:t>
            </a:r>
            <a:r>
              <a:rPr lang="ja-JP" altLang="en-US" sz="1000" u="sng" dirty="0" smtClean="0">
                <a:latin typeface="+mj-ea"/>
                <a:ea typeface="+mj-ea"/>
              </a:rPr>
              <a:t>必要な書類</a:t>
            </a:r>
            <a:r>
              <a:rPr lang="ja-JP" altLang="en-US" sz="1000" dirty="0" smtClean="0">
                <a:latin typeface="+mj-ea"/>
                <a:ea typeface="+mj-ea"/>
              </a:rPr>
              <a:t>を学校に提出してください。</a:t>
            </a:r>
            <a:endParaRPr lang="en-US" altLang="ja-JP" sz="1000" dirty="0" smtClean="0">
              <a:latin typeface="+mj-ea"/>
              <a:ea typeface="+mj-ea"/>
            </a:endParaRPr>
          </a:p>
          <a:p>
            <a:r>
              <a:rPr kumimoji="1" lang="ja-JP" altLang="en-US" sz="1000" dirty="0">
                <a:latin typeface="+mj-ea"/>
                <a:ea typeface="+mj-ea"/>
              </a:rPr>
              <a:t>　</a:t>
            </a:r>
            <a:r>
              <a:rPr kumimoji="1" lang="ja-JP" altLang="en-US" sz="1000" dirty="0" smtClean="0">
                <a:latin typeface="+mj-ea"/>
                <a:ea typeface="+mj-ea"/>
              </a:rPr>
              <a:t>　</a:t>
            </a:r>
            <a:r>
              <a:rPr kumimoji="1" lang="en-US" altLang="ja-JP" sz="1000" dirty="0" smtClean="0">
                <a:latin typeface="+mj-ea"/>
                <a:ea typeface="+mj-ea"/>
              </a:rPr>
              <a:t>※</a:t>
            </a:r>
            <a:r>
              <a:rPr kumimoji="1" lang="ja-JP" altLang="en-US" sz="1000" dirty="0" smtClean="0">
                <a:latin typeface="+mj-ea"/>
                <a:ea typeface="+mj-ea"/>
              </a:rPr>
              <a:t>様式や必要な添付書類については、学校（事務室）にお問い合わせください。</a:t>
            </a:r>
            <a:endParaRPr kumimoji="1" lang="en-US" altLang="ja-JP" sz="1000" dirty="0" smtClean="0">
              <a:latin typeface="+mj-ea"/>
              <a:ea typeface="+mj-ea"/>
            </a:endParaRPr>
          </a:p>
          <a:p>
            <a:r>
              <a:rPr kumimoji="1" lang="ja-JP" altLang="en-US" sz="1000" u="sng" dirty="0" smtClean="0">
                <a:latin typeface="+mj-ea"/>
                <a:ea typeface="+mj-ea"/>
              </a:rPr>
              <a:t>１　</a:t>
            </a:r>
            <a:r>
              <a:rPr lang="ja-JP" altLang="en-US" sz="1000" u="sng" dirty="0">
                <a:latin typeface="+mj-ea"/>
                <a:ea typeface="+mj-ea"/>
              </a:rPr>
              <a:t>休学に</a:t>
            </a:r>
            <a:r>
              <a:rPr lang="ja-JP" altLang="en-US" sz="1000" u="sng" dirty="0" smtClean="0">
                <a:latin typeface="+mj-ea"/>
                <a:ea typeface="+mj-ea"/>
              </a:rPr>
              <a:t>より学び直し支援金の支給の停止を希望する場合</a:t>
            </a:r>
            <a:endParaRPr lang="en-US" altLang="ja-JP" sz="1000" u="sng" dirty="0" smtClean="0">
              <a:latin typeface="+mj-ea"/>
              <a:ea typeface="+mj-ea"/>
            </a:endParaRPr>
          </a:p>
          <a:p>
            <a:pPr>
              <a:spcBef>
                <a:spcPts val="600"/>
              </a:spcBef>
            </a:pPr>
            <a:r>
              <a:rPr lang="ja-JP" altLang="en-US" sz="1000" u="sng" dirty="0" smtClean="0">
                <a:latin typeface="+mj-ea"/>
                <a:ea typeface="+mj-ea"/>
              </a:rPr>
              <a:t>２</a:t>
            </a:r>
            <a:r>
              <a:rPr lang="ja-JP" altLang="en-US" sz="1000" u="sng" dirty="0">
                <a:latin typeface="+mj-ea"/>
                <a:ea typeface="+mj-ea"/>
              </a:rPr>
              <a:t>　</a:t>
            </a:r>
            <a:r>
              <a:rPr lang="ja-JP" altLang="en-US" sz="1000" u="sng" dirty="0" smtClean="0">
                <a:latin typeface="+mj-ea"/>
                <a:ea typeface="+mj-ea"/>
              </a:rPr>
              <a:t>復学に</a:t>
            </a:r>
            <a:r>
              <a:rPr lang="ja-JP" altLang="en-US" sz="1000" u="sng" dirty="0">
                <a:latin typeface="+mj-ea"/>
                <a:ea typeface="+mj-ea"/>
              </a:rPr>
              <a:t>より学び直し支援金の支給</a:t>
            </a:r>
            <a:r>
              <a:rPr lang="ja-JP" altLang="en-US" sz="1000" u="sng" dirty="0" smtClean="0">
                <a:latin typeface="+mj-ea"/>
                <a:ea typeface="+mj-ea"/>
              </a:rPr>
              <a:t>の</a:t>
            </a:r>
            <a:r>
              <a:rPr lang="ja-JP" altLang="en-US" sz="1000" u="sng" dirty="0">
                <a:latin typeface="+mj-ea"/>
                <a:ea typeface="+mj-ea"/>
              </a:rPr>
              <a:t>再開</a:t>
            </a:r>
            <a:r>
              <a:rPr lang="ja-JP" altLang="en-US" sz="1000" u="sng" dirty="0" smtClean="0">
                <a:latin typeface="+mj-ea"/>
                <a:ea typeface="+mj-ea"/>
              </a:rPr>
              <a:t>を</a:t>
            </a:r>
            <a:r>
              <a:rPr lang="ja-JP" altLang="en-US" sz="1000" u="sng" dirty="0">
                <a:latin typeface="+mj-ea"/>
                <a:ea typeface="+mj-ea"/>
              </a:rPr>
              <a:t>希望する場合</a:t>
            </a:r>
          </a:p>
          <a:p>
            <a:pPr>
              <a:spcBef>
                <a:spcPts val="600"/>
              </a:spcBef>
            </a:pPr>
            <a:r>
              <a:rPr lang="ja-JP" altLang="en-US" sz="1000" u="sng" dirty="0">
                <a:latin typeface="+mj-ea"/>
                <a:ea typeface="+mj-ea"/>
              </a:rPr>
              <a:t>３</a:t>
            </a:r>
            <a:r>
              <a:rPr lang="ja-JP" altLang="en-US" sz="1000" u="sng" dirty="0" smtClean="0">
                <a:latin typeface="+mj-ea"/>
                <a:ea typeface="+mj-ea"/>
              </a:rPr>
              <a:t>　保護者等（親権者）</a:t>
            </a:r>
            <a:r>
              <a:rPr lang="ja-JP" altLang="en-US" sz="1000" u="sng" dirty="0">
                <a:latin typeface="+mj-ea"/>
                <a:ea typeface="+mj-ea"/>
              </a:rPr>
              <a:t>に</a:t>
            </a:r>
            <a:r>
              <a:rPr lang="ja-JP" altLang="en-US" sz="1000" u="sng" dirty="0" smtClean="0">
                <a:latin typeface="+mj-ea"/>
                <a:ea typeface="+mj-ea"/>
              </a:rPr>
              <a:t>変更があった場合</a:t>
            </a:r>
            <a:endParaRPr lang="en-US" altLang="ja-JP" sz="1000" u="sng" dirty="0" smtClean="0">
              <a:latin typeface="+mj-ea"/>
              <a:ea typeface="+mj-ea"/>
            </a:endParaRPr>
          </a:p>
          <a:p>
            <a:r>
              <a:rPr lang="ja-JP" altLang="en-US" sz="1000" dirty="0" smtClean="0">
                <a:latin typeface="+mj-ea"/>
                <a:ea typeface="+mj-ea"/>
              </a:rPr>
              <a:t>　○離婚・死別等により、父母のどちらか一方のみが親権者となった場合</a:t>
            </a:r>
            <a:endParaRPr lang="en-US" altLang="ja-JP" sz="1000" dirty="0" smtClean="0">
              <a:latin typeface="+mj-ea"/>
              <a:ea typeface="+mj-ea"/>
            </a:endParaRPr>
          </a:p>
          <a:p>
            <a:r>
              <a:rPr lang="ja-JP" altLang="en-US" sz="1000" dirty="0" smtClean="0">
                <a:latin typeface="+mj-ea"/>
                <a:ea typeface="+mj-ea"/>
              </a:rPr>
              <a:t>　○養子縁組（再婚に伴う養子縁組も含む）により、親権者に変更があった場合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○未成年後見人が決定された場合</a:t>
            </a:r>
            <a:endParaRPr lang="en-US" altLang="ja-JP" sz="1000" dirty="0" smtClean="0">
              <a:latin typeface="+mj-ea"/>
              <a:ea typeface="+mj-ea"/>
            </a:endParaRPr>
          </a:p>
          <a:p>
            <a:pPr>
              <a:spcBef>
                <a:spcPts val="600"/>
              </a:spcBef>
            </a:pPr>
            <a:r>
              <a:rPr lang="ja-JP" altLang="en-US" sz="1000" u="sng" dirty="0">
                <a:latin typeface="+mj-ea"/>
                <a:ea typeface="+mj-ea"/>
              </a:rPr>
              <a:t>４</a:t>
            </a:r>
            <a:r>
              <a:rPr lang="ja-JP" altLang="en-US" sz="1000" u="sng" dirty="0" smtClean="0">
                <a:latin typeface="+mj-ea"/>
                <a:ea typeface="+mj-ea"/>
              </a:rPr>
              <a:t>　所得要件に変更があった場合</a:t>
            </a:r>
            <a:endParaRPr lang="en-US" altLang="ja-JP" sz="1000" u="sng" dirty="0" smtClean="0">
              <a:latin typeface="+mj-ea"/>
              <a:ea typeface="+mj-ea"/>
            </a:endParaRPr>
          </a:p>
          <a:p>
            <a:r>
              <a:rPr lang="ja-JP" altLang="en-US" sz="1000" dirty="0" smtClean="0">
                <a:latin typeface="+mj-ea"/>
                <a:ea typeface="+mj-ea"/>
              </a:rPr>
              <a:t>　○年度途中で生活保護法に基づく保護（生活扶助）を受けることとなり、道府県民税所得割額や市町村民税所得割額が減免される場合</a:t>
            </a:r>
            <a:endParaRPr lang="en-US" altLang="ja-JP" sz="1000" dirty="0" smtClean="0">
              <a:latin typeface="+mj-ea"/>
              <a:ea typeface="+mj-ea"/>
            </a:endParaRPr>
          </a:p>
          <a:p>
            <a:r>
              <a:rPr lang="ja-JP" altLang="en-US" sz="1000" dirty="0" smtClean="0">
                <a:latin typeface="+mj-ea"/>
                <a:ea typeface="+mj-ea"/>
              </a:rPr>
              <a:t>　○年度途中で生活保護法に基づく保護（生活扶助）が停止され、</a:t>
            </a:r>
            <a:r>
              <a:rPr lang="ja-JP" altLang="en-US" sz="1000" dirty="0">
                <a:latin typeface="+mj-ea"/>
              </a:rPr>
              <a:t>道府県民税所得割</a:t>
            </a:r>
            <a:r>
              <a:rPr lang="ja-JP" altLang="en-US" sz="1000" dirty="0" smtClean="0">
                <a:latin typeface="+mj-ea"/>
              </a:rPr>
              <a:t>額や市町村</a:t>
            </a:r>
            <a:r>
              <a:rPr lang="ja-JP" altLang="en-US" sz="1000" dirty="0">
                <a:latin typeface="+mj-ea"/>
              </a:rPr>
              <a:t>民税所得割額</a:t>
            </a:r>
            <a:r>
              <a:rPr lang="ja-JP" altLang="en-US" sz="1000" dirty="0" smtClean="0">
                <a:latin typeface="+mj-ea"/>
              </a:rPr>
              <a:t>が課税される場合</a:t>
            </a:r>
            <a:endParaRPr lang="en-US" altLang="ja-JP" sz="1000" dirty="0" smtClean="0">
              <a:latin typeface="+mj-ea"/>
              <a:ea typeface="+mj-ea"/>
            </a:endParaRPr>
          </a:p>
          <a:p>
            <a:r>
              <a:rPr kumimoji="1" lang="ja-JP" altLang="en-US" sz="1000" dirty="0">
                <a:latin typeface="+mj-ea"/>
                <a:ea typeface="+mj-ea"/>
              </a:rPr>
              <a:t>　</a:t>
            </a:r>
            <a:r>
              <a:rPr lang="ja-JP" altLang="en-US" sz="1000" dirty="0" smtClean="0">
                <a:latin typeface="+mj-ea"/>
                <a:ea typeface="+mj-ea"/>
              </a:rPr>
              <a:t>○所得の修正申告や税額の更正決定等により、</a:t>
            </a:r>
            <a:r>
              <a:rPr lang="ja-JP" altLang="en-US" sz="1000" dirty="0">
                <a:latin typeface="+mj-ea"/>
              </a:rPr>
              <a:t>道府県民税所得割</a:t>
            </a:r>
            <a:r>
              <a:rPr lang="ja-JP" altLang="en-US" sz="1000" dirty="0" smtClean="0">
                <a:latin typeface="+mj-ea"/>
              </a:rPr>
              <a:t>額や</a:t>
            </a:r>
            <a:r>
              <a:rPr lang="ja-JP" altLang="en-US" sz="1000" dirty="0" smtClean="0">
                <a:latin typeface="+mj-ea"/>
                <a:ea typeface="+mj-ea"/>
              </a:rPr>
              <a:t>市町村</a:t>
            </a:r>
            <a:r>
              <a:rPr lang="ja-JP" altLang="en-US" sz="1000" dirty="0">
                <a:latin typeface="+mj-ea"/>
                <a:ea typeface="+mj-ea"/>
              </a:rPr>
              <a:t>民</a:t>
            </a:r>
            <a:r>
              <a:rPr lang="ja-JP" altLang="en-US" sz="1000" dirty="0" smtClean="0">
                <a:latin typeface="+mj-ea"/>
                <a:ea typeface="+mj-ea"/>
              </a:rPr>
              <a:t>税</a:t>
            </a:r>
            <a:r>
              <a:rPr lang="ja-JP" altLang="en-US" sz="1000" dirty="0">
                <a:latin typeface="+mj-ea"/>
                <a:ea typeface="+mj-ea"/>
              </a:rPr>
              <a:t>所得割額</a:t>
            </a:r>
            <a:r>
              <a:rPr lang="ja-JP" altLang="en-US" sz="1000" dirty="0" smtClean="0">
                <a:latin typeface="+mj-ea"/>
                <a:ea typeface="+mj-ea"/>
              </a:rPr>
              <a:t>が変更となった場合</a:t>
            </a:r>
            <a:endParaRPr kumimoji="1" lang="ja-JP" altLang="en-US" sz="1000" dirty="0">
              <a:latin typeface="+mj-ea"/>
              <a:ea typeface="+mj-ea"/>
            </a:endParaRPr>
          </a:p>
        </p:txBody>
      </p:sp>
      <p:grpSp>
        <p:nvGrpSpPr>
          <p:cNvPr id="43" name="グループ化 42"/>
          <p:cNvGrpSpPr/>
          <p:nvPr/>
        </p:nvGrpSpPr>
        <p:grpSpPr>
          <a:xfrm>
            <a:off x="257082" y="8656562"/>
            <a:ext cx="6534423" cy="454682"/>
            <a:chOff x="360090" y="1640210"/>
            <a:chExt cx="6534423" cy="437828"/>
          </a:xfrm>
        </p:grpSpPr>
        <p:grpSp>
          <p:nvGrpSpPr>
            <p:cNvPr id="44" name="グループ化 43"/>
            <p:cNvGrpSpPr/>
            <p:nvPr/>
          </p:nvGrpSpPr>
          <p:grpSpPr>
            <a:xfrm>
              <a:off x="360090" y="1640210"/>
              <a:ext cx="6534423" cy="376238"/>
              <a:chOff x="360090" y="1640210"/>
              <a:chExt cx="6534423" cy="376238"/>
            </a:xfrm>
          </p:grpSpPr>
          <p:sp>
            <p:nvSpPr>
              <p:cNvPr id="46"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7"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個人情報</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45"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次</a:t>
              </a:r>
              <a:r>
                <a:rPr lang="ja-JP" altLang="en-US" sz="1100" b="1" dirty="0" smtClean="0">
                  <a:latin typeface="ＭＳ ゴシック" pitchFamily="49" charset="-128"/>
                  <a:ea typeface="ＭＳ ゴシック" pitchFamily="49" charset="-128"/>
                  <a:cs typeface="ＭＳ Ｐゴシック" pitchFamily="50" charset="-128"/>
                </a:rPr>
                <a:t>の</a:t>
              </a:r>
              <a:r>
                <a:rPr lang="ja-JP" altLang="en-US" sz="1100" b="1" dirty="0">
                  <a:latin typeface="ＭＳ ゴシック" pitchFamily="49" charset="-128"/>
                  <a:ea typeface="ＭＳ ゴシック" pitchFamily="49" charset="-128"/>
                  <a:cs typeface="ＭＳ Ｐゴシック" pitchFamily="50" charset="-128"/>
                </a:rPr>
                <a:t>個人</a:t>
              </a:r>
              <a:r>
                <a:rPr lang="ja-JP" altLang="en-US" sz="1100" b="1" dirty="0" smtClean="0">
                  <a:latin typeface="ＭＳ ゴシック" pitchFamily="49" charset="-128"/>
                  <a:ea typeface="ＭＳ ゴシック" pitchFamily="49" charset="-128"/>
                  <a:cs typeface="ＭＳ Ｐゴシック" pitchFamily="50" charset="-128"/>
                </a:rPr>
                <a:t>情報の取扱いにご留意ください。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8" name="テキスト ボックス 47"/>
          <p:cNvSpPr txBox="1"/>
          <p:nvPr/>
        </p:nvSpPr>
        <p:spPr>
          <a:xfrm>
            <a:off x="290743" y="9047238"/>
            <a:ext cx="6417864" cy="553998"/>
          </a:xfrm>
          <a:prstGeom prst="rect">
            <a:avLst/>
          </a:prstGeom>
          <a:noFill/>
        </p:spPr>
        <p:txBody>
          <a:bodyPr wrap="square" rtlCol="0">
            <a:spAutoFit/>
          </a:bodyPr>
          <a:lstStyle>
            <a:defPPr>
              <a:defRPr lang="ja-JP"/>
            </a:defPPr>
            <a:lvl1pPr>
              <a:defRPr sz="1050">
                <a:latin typeface="+mj-ea"/>
                <a:ea typeface="+mj-ea"/>
              </a:defRPr>
            </a:lvl1pPr>
          </a:lstStyle>
          <a:p>
            <a:pPr lvl="0"/>
            <a:r>
              <a:rPr lang="ja-JP" altLang="en-US" sz="1000" dirty="0" smtClean="0"/>
              <a:t>　大阪府私立高等学校等学び直し支援金の</a:t>
            </a:r>
            <a:r>
              <a:rPr lang="ja-JP" altLang="ja-JP" sz="1000" dirty="0" smtClean="0"/>
              <a:t>申請</a:t>
            </a:r>
            <a:r>
              <a:rPr lang="ja-JP" altLang="ja-JP" sz="1000" dirty="0"/>
              <a:t>に関し収集した個人情報については、学</a:t>
            </a:r>
            <a:r>
              <a:rPr lang="ja-JP" altLang="ja-JP" sz="1000" dirty="0" smtClean="0"/>
              <a:t>校内</a:t>
            </a:r>
            <a:r>
              <a:rPr lang="ja-JP" altLang="en-US" sz="1000" dirty="0" smtClean="0"/>
              <a:t>及び大阪府</a:t>
            </a:r>
            <a:r>
              <a:rPr lang="ja-JP" altLang="ja-JP" sz="1000" dirty="0" smtClean="0"/>
              <a:t>における</a:t>
            </a:r>
            <a:r>
              <a:rPr lang="ja-JP" altLang="en-US" sz="1000" dirty="0" smtClean="0"/>
              <a:t>本制度の事務</a:t>
            </a:r>
            <a:r>
              <a:rPr lang="ja-JP" altLang="en-US" sz="1000" dirty="0"/>
              <a:t>手続き</a:t>
            </a:r>
            <a:r>
              <a:rPr lang="ja-JP" altLang="en-US" sz="1000" dirty="0" smtClean="0"/>
              <a:t>に</a:t>
            </a:r>
            <a:r>
              <a:rPr lang="ja-JP" altLang="ja-JP" sz="1000" dirty="0" smtClean="0"/>
              <a:t>使用</a:t>
            </a:r>
            <a:r>
              <a:rPr lang="ja-JP" altLang="en-US" sz="1000" dirty="0"/>
              <a:t>し、大阪府への情報提供</a:t>
            </a:r>
            <a:r>
              <a:rPr lang="ja-JP" altLang="en-US" sz="1000" dirty="0" smtClean="0"/>
              <a:t>は、オンライン</a:t>
            </a:r>
            <a:r>
              <a:rPr lang="ja-JP" altLang="en-US" sz="1000" dirty="0"/>
              <a:t>を</a:t>
            </a:r>
            <a:r>
              <a:rPr lang="ja-JP" altLang="en-US" sz="1000" dirty="0" smtClean="0"/>
              <a:t>経由するものもあります。また、</a:t>
            </a:r>
            <a:r>
              <a:rPr lang="ja-JP" altLang="ja-JP" sz="1000" dirty="0" smtClean="0"/>
              <a:t>本事業</a:t>
            </a:r>
            <a:r>
              <a:rPr lang="ja-JP" altLang="ja-JP" sz="1000" dirty="0"/>
              <a:t>に関連して奨学金貸付事業</a:t>
            </a:r>
            <a:r>
              <a:rPr lang="ja-JP" altLang="ja-JP" sz="1000" dirty="0" smtClean="0"/>
              <a:t>を行う</a:t>
            </a:r>
            <a:r>
              <a:rPr lang="ja-JP" altLang="en-US" sz="1000" dirty="0" smtClean="0"/>
              <a:t>公益</a:t>
            </a:r>
            <a:r>
              <a:rPr lang="ja-JP" altLang="ja-JP" sz="1000" dirty="0" smtClean="0"/>
              <a:t>財団</a:t>
            </a:r>
            <a:r>
              <a:rPr lang="ja-JP" altLang="ja-JP" sz="1000" dirty="0"/>
              <a:t>法人大阪府育英会</a:t>
            </a:r>
            <a:r>
              <a:rPr lang="ja-JP" altLang="ja-JP" sz="1000" dirty="0" smtClean="0"/>
              <a:t>に</a:t>
            </a:r>
            <a:r>
              <a:rPr lang="ja-JP" altLang="en-US" sz="1000" dirty="0"/>
              <a:t>情報</a:t>
            </a:r>
            <a:r>
              <a:rPr lang="ja-JP" altLang="en-US" sz="1000" dirty="0" smtClean="0"/>
              <a:t>提供する場合があります</a:t>
            </a:r>
            <a:r>
              <a:rPr lang="ja-JP" altLang="ja-JP" sz="1000" dirty="0" smtClean="0"/>
              <a:t>。</a:t>
            </a:r>
            <a:endParaRPr lang="ja-JP" altLang="ja-JP" sz="1000" dirty="0"/>
          </a:p>
        </p:txBody>
      </p:sp>
    </p:spTree>
    <p:extLst>
      <p:ext uri="{BB962C8B-B14F-4D97-AF65-F5344CB8AC3E}">
        <p14:creationId xmlns:p14="http://schemas.microsoft.com/office/powerpoint/2010/main" val="92581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036" y="5529840"/>
            <a:ext cx="6532350" cy="35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00" y="2059910"/>
            <a:ext cx="2219376" cy="31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05" y="707785"/>
            <a:ext cx="5610225" cy="115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7"/>
          <p:cNvSpPr>
            <a:spLocks noChangeArrowheads="1"/>
          </p:cNvSpPr>
          <p:nvPr/>
        </p:nvSpPr>
        <p:spPr bwMode="auto">
          <a:xfrm>
            <a:off x="238704" y="112816"/>
            <a:ext cx="967565" cy="390721"/>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添付</a:t>
            </a:r>
            <a:r>
              <a:rPr lang="ja-JP" altLang="en-US" sz="1800" b="1" dirty="0">
                <a:solidFill>
                  <a:schemeClr val="bg1"/>
                </a:solidFill>
                <a:latin typeface="Arial" pitchFamily="34" charset="0"/>
                <a:ea typeface="ＭＳ Ｐゴシック" pitchFamily="50" charset="-128"/>
                <a:cs typeface="ＭＳ Ｐゴシック" pitchFamily="50" charset="-128"/>
              </a:rPr>
              <a:t>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34" name="Rectangle 8"/>
          <p:cNvSpPr>
            <a:spLocks noChangeArrowheads="1"/>
          </p:cNvSpPr>
          <p:nvPr/>
        </p:nvSpPr>
        <p:spPr bwMode="auto">
          <a:xfrm>
            <a:off x="1270762" y="203044"/>
            <a:ext cx="6113018" cy="2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900" b="1" dirty="0" smtClean="0">
                <a:latin typeface="ＭＳ ゴシック" pitchFamily="49" charset="-128"/>
                <a:ea typeface="ＭＳ ゴシック" pitchFamily="49" charset="-128"/>
                <a:cs typeface="ＭＳ Ｐゴシック" pitchFamily="50" charset="-128"/>
              </a:rPr>
              <a:t>課税額を証明する書類（①～④のうち必要なもの）を提出してください。</a:t>
            </a:r>
            <a:endParaRPr lang="ja-JP" sz="900" b="1" dirty="0">
              <a:latin typeface="ＭＳ ゴシック" pitchFamily="49" charset="-128"/>
              <a:ea typeface="ＭＳ ゴシック" pitchFamily="49" charset="-128"/>
              <a:cs typeface="ＭＳ Ｐゴシック" pitchFamily="50" charset="-128"/>
            </a:endParaRPr>
          </a:p>
        </p:txBody>
      </p:sp>
      <p:sp>
        <p:nvSpPr>
          <p:cNvPr id="35" name="Line 6"/>
          <p:cNvSpPr>
            <a:spLocks noChangeShapeType="1"/>
          </p:cNvSpPr>
          <p:nvPr/>
        </p:nvSpPr>
        <p:spPr bwMode="auto">
          <a:xfrm>
            <a:off x="239376" y="445358"/>
            <a:ext cx="6533751" cy="1322"/>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角丸四角形 58"/>
          <p:cNvSpPr/>
          <p:nvPr/>
        </p:nvSpPr>
        <p:spPr>
          <a:xfrm>
            <a:off x="200297" y="568414"/>
            <a:ext cx="3807824"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①</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特別徴収税額の通知書の写し</a:t>
            </a:r>
            <a:endParaRPr kumimoji="1" lang="ja-JP" altLang="en-US" sz="1200" dirty="0">
              <a:solidFill>
                <a:schemeClr val="tx1"/>
              </a:solidFill>
            </a:endParaRPr>
          </a:p>
        </p:txBody>
      </p:sp>
      <p:sp>
        <p:nvSpPr>
          <p:cNvPr id="61" name="角丸四角形 60"/>
          <p:cNvSpPr/>
          <p:nvPr/>
        </p:nvSpPr>
        <p:spPr>
          <a:xfrm>
            <a:off x="281945" y="1963908"/>
            <a:ext cx="1238664"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②課税証明書</a:t>
            </a:r>
            <a:endParaRPr kumimoji="1" lang="ja-JP" altLang="en-US" sz="1200" dirty="0">
              <a:solidFill>
                <a:schemeClr val="tx1"/>
              </a:solidFill>
            </a:endParaRPr>
          </a:p>
        </p:txBody>
      </p:sp>
      <p:sp>
        <p:nvSpPr>
          <p:cNvPr id="68" name="正方形/長方形 67"/>
          <p:cNvSpPr/>
          <p:nvPr/>
        </p:nvSpPr>
        <p:spPr>
          <a:xfrm>
            <a:off x="4224623" y="7111828"/>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224623" y="7355410"/>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rotWithShape="1">
          <a:blip r:embed="rId5" cstate="print">
            <a:extLst>
              <a:ext uri="{28A0092B-C50C-407E-A947-70E740481C1C}">
                <a14:useLocalDpi xmlns:a14="http://schemas.microsoft.com/office/drawing/2010/main" val="0"/>
              </a:ext>
            </a:extLst>
          </a:blip>
          <a:srcRect l="43546"/>
          <a:stretch/>
        </p:blipFill>
        <p:spPr>
          <a:xfrm rot="16200000">
            <a:off x="4485901" y="7253799"/>
            <a:ext cx="2080636" cy="2605085"/>
          </a:xfrm>
          <a:prstGeom prst="rect">
            <a:avLst/>
          </a:prstGeom>
        </p:spPr>
      </p:pic>
      <p:sp>
        <p:nvSpPr>
          <p:cNvPr id="82" name="角丸四角形 81"/>
          <p:cNvSpPr/>
          <p:nvPr/>
        </p:nvSpPr>
        <p:spPr>
          <a:xfrm>
            <a:off x="219036" y="5354282"/>
            <a:ext cx="3141384" cy="28214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③</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　</a:t>
            </a:r>
            <a:r>
              <a:rPr lang="ja-JP" altLang="ja-JP" sz="1200" spc="-5" dirty="0" smtClean="0">
                <a:solidFill>
                  <a:schemeClr val="tx1"/>
                </a:solidFill>
              </a:rPr>
              <a:t>納税</a:t>
            </a:r>
            <a:r>
              <a:rPr lang="ja-JP" altLang="en-US" sz="1200" spc="-5" dirty="0" smtClean="0">
                <a:solidFill>
                  <a:schemeClr val="tx1"/>
                </a:solidFill>
              </a:rPr>
              <a:t>通知書の写し</a:t>
            </a:r>
            <a:endParaRPr kumimoji="1" lang="ja-JP" altLang="en-US" sz="1200" dirty="0">
              <a:solidFill>
                <a:schemeClr val="tx1"/>
              </a:solidFill>
            </a:endParaRPr>
          </a:p>
        </p:txBody>
      </p:sp>
      <p:sp>
        <p:nvSpPr>
          <p:cNvPr id="83" name="角丸四角形 82"/>
          <p:cNvSpPr/>
          <p:nvPr/>
        </p:nvSpPr>
        <p:spPr>
          <a:xfrm>
            <a:off x="3689458" y="7183287"/>
            <a:ext cx="3298081" cy="265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④</a:t>
            </a:r>
            <a:r>
              <a:rPr lang="ja-JP" altLang="ja-JP" sz="1200" spc="-5" dirty="0" smtClean="0">
                <a:solidFill>
                  <a:schemeClr val="tx1"/>
                </a:solidFill>
              </a:rPr>
              <a:t>市</a:t>
            </a:r>
            <a:r>
              <a:rPr lang="ja-JP" altLang="ja-JP" sz="1200" spc="-5" dirty="0">
                <a:solidFill>
                  <a:schemeClr val="tx1"/>
                </a:solidFill>
              </a:rPr>
              <a:t>（町村）民税・</a:t>
            </a:r>
            <a:r>
              <a:rPr lang="ja-JP" altLang="ja-JP" sz="1200" spc="-5" dirty="0" smtClean="0">
                <a:solidFill>
                  <a:schemeClr val="tx1"/>
                </a:solidFill>
              </a:rPr>
              <a:t>府民</a:t>
            </a:r>
            <a:r>
              <a:rPr lang="ja-JP" altLang="en-US" sz="1200" spc="-5" dirty="0" smtClean="0">
                <a:solidFill>
                  <a:schemeClr val="tx1"/>
                </a:solidFill>
              </a:rPr>
              <a:t>税　非課税通知書の写し</a:t>
            </a:r>
            <a:endParaRPr kumimoji="1" lang="ja-JP" altLang="en-US" sz="1200" dirty="0">
              <a:solidFill>
                <a:schemeClr val="tx1"/>
              </a:solidFill>
            </a:endParaRPr>
          </a:p>
        </p:txBody>
      </p:sp>
      <p:sp>
        <p:nvSpPr>
          <p:cNvPr id="84" name="正方形/長方形 83"/>
          <p:cNvSpPr/>
          <p:nvPr/>
        </p:nvSpPr>
        <p:spPr>
          <a:xfrm>
            <a:off x="6309233" y="8859023"/>
            <a:ext cx="43204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71219" y="8572497"/>
            <a:ext cx="1238171"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1015692" y="7555592"/>
            <a:ext cx="857422" cy="1193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tx1"/>
              </a:solidFill>
            </a:endParaRPr>
          </a:p>
        </p:txBody>
      </p:sp>
      <p:sp>
        <p:nvSpPr>
          <p:cNvPr id="88" name="下矢印 87"/>
          <p:cNvSpPr/>
          <p:nvPr/>
        </p:nvSpPr>
        <p:spPr>
          <a:xfrm>
            <a:off x="1225017" y="7742929"/>
            <a:ext cx="45719" cy="24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吹き出し 88"/>
          <p:cNvSpPr/>
          <p:nvPr/>
        </p:nvSpPr>
        <p:spPr>
          <a:xfrm>
            <a:off x="1715988" y="8286143"/>
            <a:ext cx="1198629" cy="379454"/>
          </a:xfrm>
          <a:prstGeom prst="wedgeRectCallout">
            <a:avLst>
              <a:gd name="adj1" fmla="val -74116"/>
              <a:gd name="adj2" fmla="val 4875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700" dirty="0" smtClean="0">
                <a:solidFill>
                  <a:schemeClr val="tx1"/>
                </a:solidFill>
              </a:rPr>
              <a:t>道府県民税所得割額及び市町村民税所得割額</a:t>
            </a:r>
            <a:endParaRPr kumimoji="1" lang="ja-JP" altLang="en-US" sz="700" dirty="0">
              <a:solidFill>
                <a:schemeClr val="tx1"/>
              </a:solidFill>
            </a:endParaRPr>
          </a:p>
        </p:txBody>
      </p:sp>
      <p:sp>
        <p:nvSpPr>
          <p:cNvPr id="90" name="角丸四角形 89"/>
          <p:cNvSpPr/>
          <p:nvPr/>
        </p:nvSpPr>
        <p:spPr>
          <a:xfrm>
            <a:off x="4390324" y="7510843"/>
            <a:ext cx="1202016" cy="1641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1239912" y="6550816"/>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2" name="テキスト ボックス 91"/>
          <p:cNvSpPr txBox="1"/>
          <p:nvPr/>
        </p:nvSpPr>
        <p:spPr>
          <a:xfrm>
            <a:off x="5986908" y="8289133"/>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3" name="四角形吹き出し 92"/>
          <p:cNvSpPr/>
          <p:nvPr/>
        </p:nvSpPr>
        <p:spPr>
          <a:xfrm>
            <a:off x="1495208" y="7719518"/>
            <a:ext cx="874281" cy="207826"/>
          </a:xfrm>
          <a:prstGeom prst="wedgeRectCallout">
            <a:avLst>
              <a:gd name="adj1" fmla="val -56596"/>
              <a:gd name="adj2" fmla="val -7270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「市民税・府民税」</a:t>
            </a:r>
            <a:endParaRPr kumimoji="1" lang="ja-JP" altLang="en-US" sz="700" dirty="0">
              <a:solidFill>
                <a:schemeClr val="tx1"/>
              </a:solidFill>
            </a:endParaRPr>
          </a:p>
        </p:txBody>
      </p:sp>
      <p:sp>
        <p:nvSpPr>
          <p:cNvPr id="94" name="四角形吹き出し 93"/>
          <p:cNvSpPr/>
          <p:nvPr/>
        </p:nvSpPr>
        <p:spPr>
          <a:xfrm>
            <a:off x="293586" y="8286143"/>
            <a:ext cx="857799" cy="207826"/>
          </a:xfrm>
          <a:prstGeom prst="wedgeRectCallout">
            <a:avLst>
              <a:gd name="adj1" fmla="val -1255"/>
              <a:gd name="adj2" fmla="val 785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「差引所得割額」</a:t>
            </a:r>
            <a:endParaRPr kumimoji="1" lang="ja-JP" altLang="en-US" sz="700" dirty="0">
              <a:solidFill>
                <a:schemeClr val="tx1"/>
              </a:solidFill>
            </a:endParaRPr>
          </a:p>
        </p:txBody>
      </p:sp>
      <p:sp>
        <p:nvSpPr>
          <p:cNvPr id="95" name="四角形吹き出し 94"/>
          <p:cNvSpPr/>
          <p:nvPr/>
        </p:nvSpPr>
        <p:spPr>
          <a:xfrm>
            <a:off x="4305710" y="8031257"/>
            <a:ext cx="563804" cy="207826"/>
          </a:xfrm>
          <a:prstGeom prst="wedgeRectCallout">
            <a:avLst>
              <a:gd name="adj1" fmla="val 86828"/>
              <a:gd name="adj2" fmla="val -15061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「非課税」</a:t>
            </a:r>
            <a:endParaRPr kumimoji="1" lang="ja-JP" altLang="en-US" sz="700" dirty="0">
              <a:solidFill>
                <a:schemeClr val="tx1"/>
              </a:solidFill>
            </a:endParaRPr>
          </a:p>
        </p:txBody>
      </p:sp>
      <p:sp>
        <p:nvSpPr>
          <p:cNvPr id="97" name="四角形吹き出し 96"/>
          <p:cNvSpPr/>
          <p:nvPr/>
        </p:nvSpPr>
        <p:spPr>
          <a:xfrm>
            <a:off x="1457700" y="7347441"/>
            <a:ext cx="1252537" cy="158025"/>
          </a:xfrm>
          <a:prstGeom prst="wedgeRectCallout">
            <a:avLst>
              <a:gd name="adj1" fmla="val -55985"/>
              <a:gd name="adj2" fmla="val -2787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「市民税・府民税課税明細書（その２）」</a:t>
            </a:r>
            <a:endParaRPr kumimoji="1" lang="ja-JP" altLang="en-US" sz="500" dirty="0">
              <a:solidFill>
                <a:schemeClr val="tx1"/>
              </a:solidFill>
            </a:endParaRPr>
          </a:p>
        </p:txBody>
      </p:sp>
      <p:sp>
        <p:nvSpPr>
          <p:cNvPr id="56" name="テキスト ボックス 55"/>
          <p:cNvSpPr txBox="1"/>
          <p:nvPr/>
        </p:nvSpPr>
        <p:spPr>
          <a:xfrm>
            <a:off x="454672" y="5655651"/>
            <a:ext cx="45719" cy="6060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7" name="テキスト ボックス 56"/>
          <p:cNvSpPr txBox="1"/>
          <p:nvPr/>
        </p:nvSpPr>
        <p:spPr>
          <a:xfrm>
            <a:off x="3832909" y="5566571"/>
            <a:ext cx="53291" cy="55220"/>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8" name="テキスト ボックス 57"/>
          <p:cNvSpPr txBox="1"/>
          <p:nvPr/>
        </p:nvSpPr>
        <p:spPr>
          <a:xfrm>
            <a:off x="416919" y="7311849"/>
            <a:ext cx="60612" cy="45719"/>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60" name="テキスト ボックス 59"/>
          <p:cNvSpPr txBox="1"/>
          <p:nvPr/>
        </p:nvSpPr>
        <p:spPr>
          <a:xfrm>
            <a:off x="4536346" y="7555592"/>
            <a:ext cx="64770" cy="8351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31" name="テキスト ボックス 30"/>
          <p:cNvSpPr txBox="1"/>
          <p:nvPr/>
        </p:nvSpPr>
        <p:spPr>
          <a:xfrm>
            <a:off x="2238858" y="2079653"/>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Tree>
    <p:extLst>
      <p:ext uri="{BB962C8B-B14F-4D97-AF65-F5344CB8AC3E}">
        <p14:creationId xmlns:p14="http://schemas.microsoft.com/office/powerpoint/2010/main" val="84775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lgn="ctr">
          <a:defRPr kumimoji="1" sz="1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ユーザー設定</PresentationFormat>
  <Paragraphs>126</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ＭＳ Ｐゴシック</vt:lpstr>
      <vt:lpstr>ＭＳ ゴシック</vt:lpstr>
      <vt:lpstr>新細明體</vt:lpstr>
      <vt:lpstr>メイリオ</vt:lpstr>
      <vt:lpstr>花鳥風月</vt:lpstr>
      <vt:lpstr>明朝体</vt:lpstr>
      <vt:lpstr>Arial</vt:lpstr>
      <vt:lpstr>Calibri</vt:lpstr>
      <vt:lpstr>Times New Roman</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2019-09-03T08:56:11Z</dcterms:created>
  <dcterms:modified xsi:type="dcterms:W3CDTF">2019-09-03T08:56:15Z</dcterms:modified>
</cp:coreProperties>
</file>