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6" r:id="rId2"/>
  </p:sldIdLst>
  <p:sldSz cx="9144000" cy="6858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3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70C0"/>
    <a:srgbClr val="B6917A"/>
    <a:srgbClr val="F1D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8E935-6353-4AD9-922D-0426FFD289BF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1C1A4-6EA5-48AE-A2AC-2516125FF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083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1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05DE2-3A8C-4351-AD5E-C7B92235F3D5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C70CB-CA16-4537-B10E-989DAC171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670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1DC2-39CE-45F0-A744-39FA3C968745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42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3DD1-418E-42F0-A445-F95D2A897FF8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0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4B04-5A04-413A-9CCD-E454F349BA7F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40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BE52-6A1D-42A5-B487-416A91A78F78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8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AF93-8587-4767-807E-2EC9E74A22B2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8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2768-AC96-4DB9-96CF-A4597AAEFE89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2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B14-E772-481F-BDAE-095B4785FAA2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96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FA6F2-B92C-499C-B1DB-B6187C5C3C7D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40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3C80-0345-41E1-B743-78B3F5F0F01F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58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2F0-E567-48B9-AEEB-45C80250C56C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88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09C95-A7C9-48C2-A9C7-D3386239BBF6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2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73631-BA68-4FE3-BC7B-4D01A8CD8FBD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66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A3CCEC0-5279-4D46-B9F9-83438DBACC4A}"/>
              </a:ext>
            </a:extLst>
          </p:cNvPr>
          <p:cNvGrpSpPr/>
          <p:nvPr/>
        </p:nvGrpSpPr>
        <p:grpSpPr>
          <a:xfrm>
            <a:off x="132928" y="692062"/>
            <a:ext cx="8878143" cy="3879938"/>
            <a:chOff x="132926" y="482111"/>
            <a:chExt cx="11175491" cy="1645370"/>
          </a:xfrm>
          <a:noFill/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2103C994-690E-4260-816C-094C9FF9A533}"/>
                </a:ext>
              </a:extLst>
            </p:cNvPr>
            <p:cNvSpPr/>
            <p:nvPr/>
          </p:nvSpPr>
          <p:spPr>
            <a:xfrm>
              <a:off x="132927" y="594270"/>
              <a:ext cx="11175490" cy="1533211"/>
            </a:xfrm>
            <a:prstGeom prst="roundRect">
              <a:avLst>
                <a:gd name="adj" fmla="val 0"/>
              </a:avLst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132926" y="482111"/>
              <a:ext cx="11175491" cy="12467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（事例を紹介するタイトルをご記入ください。）</a:t>
              </a: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7250945-9DCB-4530-9B64-FABF1C4CD099}"/>
              </a:ext>
            </a:extLst>
          </p:cNvPr>
          <p:cNvSpPr/>
          <p:nvPr/>
        </p:nvSpPr>
        <p:spPr>
          <a:xfrm>
            <a:off x="0" y="265343"/>
            <a:ext cx="9144000" cy="35171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rPr>
              <a:t>小中学校総則部会　事前作成シート</a:t>
            </a:r>
            <a:endParaRPr kumimoji="1" lang="ja-JP" altLang="en-US" sz="1400" b="1" dirty="0">
              <a:latin typeface="Meiryo UI"/>
              <a:ea typeface="Meiryo UI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B60CC24-3816-132D-455F-DF7EBC7D5E74}"/>
              </a:ext>
            </a:extLst>
          </p:cNvPr>
          <p:cNvSpPr/>
          <p:nvPr/>
        </p:nvSpPr>
        <p:spPr>
          <a:xfrm>
            <a:off x="3884024" y="0"/>
            <a:ext cx="52599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altLang="ja-JP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小中学校：総則部会</a:t>
            </a:r>
            <a:r>
              <a:rPr lang="en-US" altLang="ja-JP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】【</a:t>
            </a:r>
            <a:r>
              <a:rPr lang="ja-JP" altLang="en-US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市町村名</a:t>
            </a: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（学校名等）</a:t>
            </a:r>
            <a:r>
              <a:rPr lang="en-US" altLang="ja-JP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】【</a:t>
            </a:r>
            <a:r>
              <a:rPr lang="ja-JP" altLang="en-US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お名前：〇〇　〇〇〇</a:t>
            </a:r>
            <a:r>
              <a:rPr lang="en-US" altLang="ja-JP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1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D9DA89CB-5447-4F34-4D79-42A1457D6DB7}"/>
              </a:ext>
            </a:extLst>
          </p:cNvPr>
          <p:cNvSpPr/>
          <p:nvPr/>
        </p:nvSpPr>
        <p:spPr>
          <a:xfrm>
            <a:off x="9316769" y="9332"/>
            <a:ext cx="2421141" cy="476898"/>
          </a:xfrm>
          <a:prstGeom prst="wedgeRectCallout">
            <a:avLst>
              <a:gd name="adj1" fmla="val -56706"/>
              <a:gd name="adj2" fmla="val -26683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各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【】</a:t>
            </a:r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については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、市町村名</a:t>
            </a:r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学校名等やお名前を入力して</a:t>
            </a:r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ください。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2D856F9-51F6-63C5-7F0C-B7E156C3C7F5}"/>
              </a:ext>
            </a:extLst>
          </p:cNvPr>
          <p:cNvGrpSpPr/>
          <p:nvPr/>
        </p:nvGrpSpPr>
        <p:grpSpPr>
          <a:xfrm>
            <a:off x="7197744" y="2230436"/>
            <a:ext cx="1659833" cy="2191975"/>
            <a:chOff x="957587" y="1610660"/>
            <a:chExt cx="2788023" cy="1819835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E8A6E225-A00B-8B0D-945B-C12C7A2B20CF}"/>
                </a:ext>
              </a:extLst>
            </p:cNvPr>
            <p:cNvSpPr/>
            <p:nvPr/>
          </p:nvSpPr>
          <p:spPr>
            <a:xfrm>
              <a:off x="957587" y="2104917"/>
              <a:ext cx="2788021" cy="689915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（あれば）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画像など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様子が分かる資料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ja-JP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数の</a:t>
              </a:r>
              <a:r>
                <a:rPr lang="ja-JP" altLang="en-US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指定はありません。</a:t>
              </a:r>
              <a:endPara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2EAF668-E27E-D0C1-7C39-4F596C9986C8}"/>
                </a:ext>
              </a:extLst>
            </p:cNvPr>
            <p:cNvSpPr/>
            <p:nvPr/>
          </p:nvSpPr>
          <p:spPr>
            <a:xfrm>
              <a:off x="957587" y="1610660"/>
              <a:ext cx="2788023" cy="1819835"/>
            </a:xfrm>
            <a:prstGeom prst="rect">
              <a:avLst/>
            </a:prstGeom>
            <a:no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481DE6-CE24-0F2F-6B23-649FAB64A105}"/>
              </a:ext>
            </a:extLst>
          </p:cNvPr>
          <p:cNvSpPr txBox="1"/>
          <p:nvPr/>
        </p:nvSpPr>
        <p:spPr>
          <a:xfrm>
            <a:off x="140184" y="994250"/>
            <a:ext cx="878610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本事例（学校における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取組み事例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概要（成果と課題も含む）を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まとめてください。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　 容：</a:t>
            </a: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取組み主体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（市町村名・</a:t>
            </a:r>
            <a:r>
              <a:rPr kumimoji="1"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学校名等）：</a:t>
            </a: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2C7E1C7-00B0-9FA1-2FA5-F3BEA963C053}"/>
              </a:ext>
            </a:extLst>
          </p:cNvPr>
          <p:cNvGrpSpPr/>
          <p:nvPr/>
        </p:nvGrpSpPr>
        <p:grpSpPr>
          <a:xfrm>
            <a:off x="132927" y="4709886"/>
            <a:ext cx="8878142" cy="2017486"/>
            <a:chOff x="517726" y="1032141"/>
            <a:chExt cx="11175490" cy="1252824"/>
          </a:xfrm>
          <a:noFill/>
        </p:grpSpPr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861B9D1F-B9E5-6ED4-0C6C-49DF226FDF96}"/>
                </a:ext>
              </a:extLst>
            </p:cNvPr>
            <p:cNvSpPr/>
            <p:nvPr/>
          </p:nvSpPr>
          <p:spPr>
            <a:xfrm>
              <a:off x="517726" y="1105329"/>
              <a:ext cx="11175490" cy="1179636"/>
            </a:xfrm>
            <a:prstGeom prst="roundRect">
              <a:avLst>
                <a:gd name="adj" fmla="val 0"/>
              </a:avLst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角丸四角形 37">
              <a:extLst>
                <a:ext uri="{FF2B5EF4-FFF2-40B4-BE49-F238E27FC236}">
                  <a16:creationId xmlns:a16="http://schemas.microsoft.com/office/drawing/2014/main" id="{858421ED-66BE-F92D-547D-1FDC02DC8221}"/>
                </a:ext>
              </a:extLst>
            </p:cNvPr>
            <p:cNvSpPr/>
            <p:nvPr/>
          </p:nvSpPr>
          <p:spPr>
            <a:xfrm>
              <a:off x="517726" y="1032141"/>
              <a:ext cx="11175490" cy="19785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教育委員会における関連施策</a:t>
              </a:r>
            </a:p>
          </p:txBody>
        </p:sp>
      </p:grp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4C30901F-F065-12AE-160E-372F26A7F082}"/>
              </a:ext>
            </a:extLst>
          </p:cNvPr>
          <p:cNvSpPr/>
          <p:nvPr/>
        </p:nvSpPr>
        <p:spPr>
          <a:xfrm>
            <a:off x="9316770" y="4762759"/>
            <a:ext cx="2334052" cy="418841"/>
          </a:xfrm>
          <a:prstGeom prst="wedgeRectCallout">
            <a:avLst>
              <a:gd name="adj1" fmla="val -58316"/>
              <a:gd name="adj2" fmla="val -29588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無ければ、枠を削除してください。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D90B6D57-2C5F-E241-8A7B-FCD41EC76809}"/>
              </a:ext>
            </a:extLst>
          </p:cNvPr>
          <p:cNvSpPr/>
          <p:nvPr/>
        </p:nvSpPr>
        <p:spPr>
          <a:xfrm>
            <a:off x="9316768" y="2671632"/>
            <a:ext cx="2421141" cy="1436012"/>
          </a:xfrm>
          <a:prstGeom prst="wedgeRectCallout">
            <a:avLst>
              <a:gd name="adj1" fmla="val -57851"/>
              <a:gd name="adj2" fmla="val -29588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・記載内容に応じて、枠の大きさなど、様式は適宜変更していただいてかまいません。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・事例が複数ある場合は、スライドを複製してご活用ください。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・特に協議したい事例について、</a:t>
            </a:r>
            <a:r>
              <a:rPr kumimoji="1" lang="en-US" altLang="ja-JP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1</a:t>
            </a:r>
            <a:r>
              <a:rPr kumimoji="1" lang="ja-JP" altLang="en-US" sz="1200" smtClean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枚めに</a:t>
            </a:r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記載をお願いします。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E0BFAF-C90B-F175-CA4D-67F400ED63DA}"/>
              </a:ext>
            </a:extLst>
          </p:cNvPr>
          <p:cNvSpPr txBox="1"/>
          <p:nvPr/>
        </p:nvSpPr>
        <p:spPr>
          <a:xfrm>
            <a:off x="7511555" y="677343"/>
            <a:ext cx="15875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【観点番号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】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吹き出し: 四角形 16">
            <a:extLst>
              <a:ext uri="{FF2B5EF4-FFF2-40B4-BE49-F238E27FC236}">
                <a16:creationId xmlns:a16="http://schemas.microsoft.com/office/drawing/2014/main" id="{D90B6D57-2C5F-E241-8A7B-FCD41EC76809}"/>
              </a:ext>
            </a:extLst>
          </p:cNvPr>
          <p:cNvSpPr/>
          <p:nvPr/>
        </p:nvSpPr>
        <p:spPr>
          <a:xfrm>
            <a:off x="9316767" y="600685"/>
            <a:ext cx="2421141" cy="1920841"/>
          </a:xfrm>
          <a:prstGeom prst="wedgeRectCallout">
            <a:avLst>
              <a:gd name="adj1" fmla="val -58423"/>
              <a:gd name="adj2" fmla="val -3896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観点番号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に①や②を入力してください。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例、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【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観点番号①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凡例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①…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９年間を見通した資質・能力の育成に向けた教育課程の編成方針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主体的・対話的で深い学びの実現に向けた授業改善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981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6706</TotalTime>
  <Words>228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Yu Gothic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守時　得裕</cp:lastModifiedBy>
  <cp:revision>1</cp:revision>
  <cp:lastPrinted>2023-07-10T06:39:01Z</cp:lastPrinted>
  <dcterms:created xsi:type="dcterms:W3CDTF">2019-12-23T03:19:15Z</dcterms:created>
  <dcterms:modified xsi:type="dcterms:W3CDTF">2023-07-10T06:39:03Z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2022-04-13T03:12:24Z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37474c6e-ca86-4edb-9a29-97ed1ce8e4d8</vt:lpwstr>
  </property>
  <property fmtid="{D5CDD505-2E9C-101B-9397-08002B2CF9AE}" pid="8" name="MSIP_Label_d899a617-f30e-4fb8-b81c-fb6d0b94ac5b_ContentBits">
    <vt:lpwstr>0</vt:lpwstr>
  </property>
</Properties>
</file>