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0" autoAdjust="0"/>
    <p:restoredTop sz="94660"/>
  </p:normalViewPr>
  <p:slideViewPr>
    <p:cSldViewPr snapToGrid="0">
      <p:cViewPr varScale="1">
        <p:scale>
          <a:sx n="69" d="100"/>
          <a:sy n="69" d="100"/>
        </p:scale>
        <p:origin x="2285" y="91"/>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E75EF28-FA60-4636-952D-2BD532E48B0D}" type="datetimeFigureOut">
              <a:rPr kumimoji="1" lang="ja-JP" altLang="en-US" smtClean="0"/>
              <a:t>2024/7/30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2676775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E75EF28-FA60-4636-952D-2BD532E48B0D}" type="datetimeFigureOut">
              <a:rPr kumimoji="1" lang="ja-JP" altLang="en-US" smtClean="0"/>
              <a:t>2024/7/30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379202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E75EF28-FA60-4636-952D-2BD532E48B0D}" type="datetimeFigureOut">
              <a:rPr kumimoji="1" lang="ja-JP" altLang="en-US" smtClean="0"/>
              <a:t>2024/7/30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3405031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E75EF28-FA60-4636-952D-2BD532E48B0D}" type="datetimeFigureOut">
              <a:rPr kumimoji="1" lang="ja-JP" altLang="en-US" smtClean="0"/>
              <a:t>2024/7/30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4090181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E75EF28-FA60-4636-952D-2BD532E48B0D}" type="datetimeFigureOut">
              <a:rPr kumimoji="1" lang="ja-JP" altLang="en-US" smtClean="0"/>
              <a:t>2024/7/30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1859370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E75EF28-FA60-4636-952D-2BD532E48B0D}" type="datetimeFigureOut">
              <a:rPr kumimoji="1" lang="ja-JP" altLang="en-US" smtClean="0"/>
              <a:t>2024/7/30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333023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E75EF28-FA60-4636-952D-2BD532E48B0D}" type="datetimeFigureOut">
              <a:rPr kumimoji="1" lang="ja-JP" altLang="en-US" smtClean="0"/>
              <a:t>2024/7/30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2725779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E75EF28-FA60-4636-952D-2BD532E48B0D}" type="datetimeFigureOut">
              <a:rPr kumimoji="1" lang="ja-JP" altLang="en-US" smtClean="0"/>
              <a:t>2024/7/30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2555418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75EF28-FA60-4636-952D-2BD532E48B0D}" type="datetimeFigureOut">
              <a:rPr kumimoji="1" lang="ja-JP" altLang="en-US" smtClean="0"/>
              <a:t>2024/7/30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1555268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E75EF28-FA60-4636-952D-2BD532E48B0D}" type="datetimeFigureOut">
              <a:rPr kumimoji="1" lang="ja-JP" altLang="en-US" smtClean="0"/>
              <a:t>2024/7/30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4052409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E75EF28-FA60-4636-952D-2BD532E48B0D}" type="datetimeFigureOut">
              <a:rPr kumimoji="1" lang="ja-JP" altLang="en-US" smtClean="0"/>
              <a:t>2024/7/30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1443455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E75EF28-FA60-4636-952D-2BD532E48B0D}" type="datetimeFigureOut">
              <a:rPr kumimoji="1" lang="ja-JP" altLang="en-US" smtClean="0"/>
              <a:t>2024/7/30</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115109921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68277" y="171451"/>
            <a:ext cx="6549192" cy="549638"/>
          </a:xfrm>
          <a:prstGeom prst="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66978" eaLnBrk="1" fontAlgn="auto" latinLnBrk="0" hangingPunct="1">
              <a:lnSpc>
                <a:spcPct val="100000"/>
              </a:lnSpc>
              <a:spcBef>
                <a:spcPts val="0"/>
              </a:spcBef>
              <a:spcAft>
                <a:spcPts val="0"/>
              </a:spcAft>
              <a:buClrTx/>
              <a:buSzTx/>
              <a:buFontTx/>
              <a:buNone/>
              <a:tabLst/>
              <a:defRPr/>
            </a:pPr>
            <a:r>
              <a:rPr kumimoji="1" lang="ja-JP" altLang="en-US" b="1" i="0" strike="noStrike" kern="0" cap="none" spc="0" normalizeH="0" baseline="0" noProof="0" dirty="0">
                <a:ln>
                  <a:noFill/>
                </a:ln>
                <a:effectLst/>
                <a:uLnTx/>
                <a:uFillTx/>
                <a:latin typeface="Meiryo UI" panose="020B0604030504040204" pitchFamily="50" charset="-128"/>
                <a:ea typeface="Meiryo UI" panose="020B0604030504040204" pitchFamily="50" charset="-128"/>
              </a:rPr>
              <a:t>令和６年度大阪府</a:t>
            </a:r>
            <a:r>
              <a:rPr kumimoji="1" lang="ja-JP" altLang="en-US" b="1" i="0" u="none" strike="noStrike" kern="0" cap="none" spc="0" normalizeH="0" baseline="0" noProof="0" dirty="0">
                <a:ln>
                  <a:noFill/>
                </a:ln>
                <a:effectLst/>
                <a:uLnTx/>
                <a:uFillTx/>
                <a:latin typeface="Meiryo UI" panose="020B0604030504040204" pitchFamily="50" charset="-128"/>
                <a:ea typeface="Meiryo UI" panose="020B0604030504040204" pitchFamily="50" charset="-128"/>
              </a:rPr>
              <a:t>私立高等学校等授業料減免制度について</a:t>
            </a:r>
            <a:endParaRPr kumimoji="1" lang="en-US" altLang="ja-JP" b="1" i="0" u="none" strike="noStrike" kern="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ctr" defTabSz="966978" eaLnBrk="1" fontAlgn="auto" latinLnBrk="0" hangingPunct="1">
              <a:lnSpc>
                <a:spcPct val="100000"/>
              </a:lnSpc>
              <a:spcBef>
                <a:spcPts val="0"/>
              </a:spcBef>
              <a:spcAft>
                <a:spcPts val="0"/>
              </a:spcAft>
              <a:buClrTx/>
              <a:buSzTx/>
              <a:buFontTx/>
              <a:buNone/>
              <a:tabLst/>
              <a:defRPr/>
            </a:pPr>
            <a:r>
              <a:rPr kumimoji="1" lang="ja-JP" altLang="en-US" sz="1300" kern="0" dirty="0">
                <a:latin typeface="Meiryo UI" panose="020B0604030504040204" pitchFamily="50" charset="-128"/>
                <a:ea typeface="Meiryo UI" panose="020B0604030504040204" pitchFamily="50" charset="-128"/>
              </a:rPr>
              <a:t>～新型コロナウイルス感染症の影響による家計急変も</a:t>
            </a:r>
            <a:r>
              <a:rPr kumimoji="1" lang="ja-JP" altLang="en-US" sz="1300" kern="0" dirty="0">
                <a:solidFill>
                  <a:prstClr val="black"/>
                </a:solidFill>
                <a:latin typeface="Meiryo UI" panose="020B0604030504040204" pitchFamily="50" charset="-128"/>
                <a:ea typeface="Meiryo UI" panose="020B0604030504040204" pitchFamily="50" charset="-128"/>
              </a:rPr>
              <a:t>対象となります～</a:t>
            </a:r>
            <a:endParaRPr kumimoji="1" lang="ja-JP" altLang="en-US" sz="130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333321" y="2699304"/>
            <a:ext cx="6267937" cy="3554819"/>
          </a:xfrm>
          <a:prstGeom prst="rect">
            <a:avLst/>
          </a:prstGeom>
          <a:noFill/>
        </p:spPr>
        <p:txBody>
          <a:bodyPr wrap="square" rtlCol="0">
            <a:spAutoFit/>
          </a:bodyPr>
          <a:lstStyle/>
          <a:p>
            <a:pPr defTabSz="966978">
              <a:lnSpc>
                <a:spcPts val="1800"/>
              </a:lnSpc>
            </a:pPr>
            <a:r>
              <a:rPr kumimoji="1" lang="ja-JP" altLang="en-US" sz="1050" dirty="0">
                <a:solidFill>
                  <a:prstClr val="black"/>
                </a:solidFill>
                <a:latin typeface="Meiryo UI" panose="020B0604030504040204" pitchFamily="50" charset="-128"/>
                <a:ea typeface="Meiryo UI" panose="020B0604030504040204" pitchFamily="50" charset="-128"/>
              </a:rPr>
              <a:t>　</a:t>
            </a:r>
            <a:r>
              <a:rPr kumimoji="1" lang="ja-JP" altLang="en-US" sz="1100" dirty="0">
                <a:solidFill>
                  <a:prstClr val="black"/>
                </a:solidFill>
                <a:latin typeface="Meiryo UI" panose="020B0604030504040204" pitchFamily="50" charset="-128"/>
                <a:ea typeface="Meiryo UI" panose="020B0604030504040204" pitchFamily="50" charset="-128"/>
              </a:rPr>
              <a:t>＜</a:t>
            </a:r>
            <a:r>
              <a:rPr kumimoji="1" lang="ja-JP" altLang="en-US" sz="1100" kern="0" dirty="0">
                <a:solidFill>
                  <a:prstClr val="black"/>
                </a:solidFill>
                <a:latin typeface="Meiryo UI" panose="020B0604030504040204" pitchFamily="50" charset="-128"/>
                <a:ea typeface="Meiryo UI" panose="020B0604030504040204" pitchFamily="50" charset="-128"/>
              </a:rPr>
              <a:t>大阪府私立高等学校等授業料減免制度</a:t>
            </a:r>
            <a:r>
              <a:rPr kumimoji="1" lang="ja-JP" altLang="en-US" sz="1100" dirty="0">
                <a:solidFill>
                  <a:prstClr val="black"/>
                </a:solidFill>
                <a:latin typeface="Meiryo UI" panose="020B0604030504040204" pitchFamily="50" charset="-128"/>
                <a:ea typeface="Meiryo UI" panose="020B0604030504040204" pitchFamily="50" charset="-128"/>
              </a:rPr>
              <a:t>＞</a:t>
            </a:r>
            <a:endParaRPr kumimoji="1" lang="en-US" altLang="ja-JP" sz="1100" dirty="0">
              <a:solidFill>
                <a:prstClr val="black"/>
              </a:solidFill>
              <a:latin typeface="Meiryo UI" panose="020B0604030504040204" pitchFamily="50" charset="-128"/>
              <a:ea typeface="Meiryo UI" panose="020B0604030504040204" pitchFamily="50" charset="-128"/>
            </a:endParaRPr>
          </a:p>
          <a:p>
            <a:pPr defTabSz="966978">
              <a:lnSpc>
                <a:spcPts val="1800"/>
              </a:lnSpc>
            </a:pPr>
            <a:r>
              <a:rPr kumimoji="1" lang="ja-JP" altLang="en-US" sz="1050" dirty="0">
                <a:solidFill>
                  <a:prstClr val="black"/>
                </a:solidFill>
                <a:latin typeface="Meiryo UI" panose="020B0604030504040204" pitchFamily="50" charset="-128"/>
                <a:ea typeface="Meiryo UI" panose="020B0604030504040204" pitchFamily="50" charset="-128"/>
              </a:rPr>
              <a:t>　</a:t>
            </a:r>
            <a:endParaRPr kumimoji="1" lang="en-US" altLang="ja-JP" sz="1050" dirty="0">
              <a:solidFill>
                <a:prstClr val="black"/>
              </a:solidFill>
              <a:latin typeface="Meiryo UI" panose="020B0604030504040204" pitchFamily="50" charset="-128"/>
              <a:ea typeface="Meiryo UI" panose="020B0604030504040204" pitchFamily="50" charset="-128"/>
            </a:endParaRPr>
          </a:p>
          <a:p>
            <a:pPr defTabSz="966978">
              <a:lnSpc>
                <a:spcPts val="1800"/>
              </a:lnSpc>
            </a:pPr>
            <a:r>
              <a:rPr kumimoji="1" lang="ja-JP" altLang="en-US" sz="1050" dirty="0">
                <a:solidFill>
                  <a:prstClr val="black"/>
                </a:solidFill>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大阪府では、大阪府、京都府、兵庫県、奈良県、和歌山県、滋賀県の私立小学校、中学校、高等学校（専攻科を含む。）又は中等教育学校に在学する児童・生徒（以下「生徒等」という。）の保護者等（</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）が、勤務先の会社等の経営状況の悪化や傷病に伴う家計急変（新型コロナウイルス感染症の影響を含む。） により授業料の納付が困難になった際に、当該生徒等の授業料を減免した学校に対して補助金を交付し、生徒等が経済的な理由から修学を断念することのないよう支援しています</a:t>
            </a:r>
            <a:r>
              <a:rPr kumimoji="1" lang="ja-JP" altLang="en-US" sz="1100" dirty="0">
                <a:solidFill>
                  <a:prstClr val="black"/>
                </a:solidFill>
                <a:latin typeface="Meiryo UI" panose="020B0604030504040204" pitchFamily="50" charset="-128"/>
                <a:ea typeface="Meiryo UI" panose="020B0604030504040204" pitchFamily="50" charset="-128"/>
              </a:rPr>
              <a:t>。</a:t>
            </a:r>
          </a:p>
          <a:p>
            <a:pPr defTabSz="966978">
              <a:lnSpc>
                <a:spcPts val="1800"/>
              </a:lnSpc>
            </a:pPr>
            <a:endParaRPr kumimoji="1" lang="ja-JP" altLang="en-US" sz="1100" dirty="0">
              <a:solidFill>
                <a:prstClr val="black"/>
              </a:solidFill>
              <a:latin typeface="Meiryo UI" panose="020B0604030504040204" pitchFamily="50" charset="-128"/>
              <a:ea typeface="Meiryo UI" panose="020B0604030504040204" pitchFamily="50" charset="-128"/>
            </a:endParaRPr>
          </a:p>
          <a:p>
            <a:pPr defTabSz="966978">
              <a:lnSpc>
                <a:spcPts val="1800"/>
              </a:lnSpc>
            </a:pPr>
            <a:r>
              <a:rPr kumimoji="1" lang="ja-JP" altLang="en-US" sz="1100" dirty="0">
                <a:solidFill>
                  <a:prstClr val="black"/>
                </a:solidFill>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また、大阪府、京都府、兵庫県、奈良県、和歌山県、滋賀県の私立小学校、中学校又は中等教育学校（前期課程）に在学する生徒等が、過去に本制度にかかる授業料の減免措置を受け、その翌年度以降も継続して低所得世帯である場合についても、修学を支援しています。（以下「小中継続支援」と</a:t>
            </a:r>
            <a:r>
              <a:rPr kumimoji="1" lang="ja-JP" altLang="en-US" sz="1100" dirty="0">
                <a:solidFill>
                  <a:prstClr val="black"/>
                </a:solidFill>
                <a:latin typeface="Meiryo UI" panose="020B0604030504040204" pitchFamily="50" charset="-128"/>
                <a:ea typeface="Meiryo UI" panose="020B0604030504040204" pitchFamily="50" charset="-128"/>
              </a:rPr>
              <a:t>いう。）</a:t>
            </a:r>
          </a:p>
          <a:p>
            <a:pPr defTabSz="966978">
              <a:lnSpc>
                <a:spcPts val="1800"/>
              </a:lnSpc>
            </a:pPr>
            <a:r>
              <a:rPr kumimoji="1" lang="ja-JP" altLang="en-US" sz="1100" dirty="0">
                <a:solidFill>
                  <a:prstClr val="black"/>
                </a:solidFill>
                <a:latin typeface="Meiryo UI" panose="020B0604030504040204" pitchFamily="50" charset="-128"/>
                <a:ea typeface="Meiryo UI" panose="020B0604030504040204" pitchFamily="50" charset="-128"/>
              </a:rPr>
              <a:t>　　</a:t>
            </a:r>
            <a:endParaRPr kumimoji="1" lang="en-US" altLang="ja-JP" sz="800" dirty="0">
              <a:solidFill>
                <a:prstClr val="black"/>
              </a:solidFill>
              <a:latin typeface="Meiryo UI" panose="020B0604030504040204" pitchFamily="50" charset="-128"/>
              <a:ea typeface="Meiryo UI" panose="020B0604030504040204" pitchFamily="50" charset="-128"/>
            </a:endParaRPr>
          </a:p>
          <a:p>
            <a:pPr defTabSz="966978">
              <a:lnSpc>
                <a:spcPts val="1800"/>
              </a:lnSpc>
            </a:pPr>
            <a:r>
              <a:rPr kumimoji="1" lang="ja-JP" altLang="en-US" sz="1050" dirty="0">
                <a:solidFill>
                  <a:prstClr val="black"/>
                </a:solidFill>
                <a:latin typeface="Meiryo UI" panose="020B0604030504040204" pitchFamily="50" charset="-128"/>
                <a:ea typeface="Meiryo UI" panose="020B0604030504040204" pitchFamily="50" charset="-128"/>
              </a:rPr>
              <a:t>　</a:t>
            </a:r>
            <a:r>
              <a:rPr kumimoji="1" lang="en-US" altLang="ja-JP" sz="1100" u="sng" dirty="0">
                <a:latin typeface="Meiryo UI" panose="020B0604030504040204" pitchFamily="50" charset="-128"/>
                <a:ea typeface="Meiryo UI" panose="020B0604030504040204" pitchFamily="50" charset="-128"/>
              </a:rPr>
              <a:t>※</a:t>
            </a:r>
            <a:r>
              <a:rPr kumimoji="1" lang="ja-JP" altLang="en-US" sz="1100" u="sng" dirty="0">
                <a:latin typeface="Meiryo UI" panose="020B0604030504040204" pitchFamily="50" charset="-128"/>
                <a:ea typeface="Meiryo UI" panose="020B0604030504040204" pitchFamily="50" charset="-128"/>
              </a:rPr>
              <a:t>　「保護者等」とは、原則として学校教育法第１６条に規定する保護者（＝親権者）、また生徒等に保護者がいない場合は当該生徒等の生計を維持している者（所得税法上当該生徒等を扶養親族としている者）を指し、かつ、大阪府内に在住する方に限ります。</a:t>
            </a:r>
            <a:endParaRPr kumimoji="1" lang="en-US" altLang="ja-JP" sz="1100" u="sng" dirty="0">
              <a:latin typeface="Meiryo UI" panose="020B0604030504040204" pitchFamily="50" charset="-128"/>
              <a:ea typeface="Meiryo UI" panose="020B0604030504040204" pitchFamily="50" charset="-128"/>
            </a:endParaRPr>
          </a:p>
        </p:txBody>
      </p:sp>
      <p:grpSp>
        <p:nvGrpSpPr>
          <p:cNvPr id="2" name="グループ化 1"/>
          <p:cNvGrpSpPr/>
          <p:nvPr/>
        </p:nvGrpSpPr>
        <p:grpSpPr>
          <a:xfrm>
            <a:off x="379285" y="6406523"/>
            <a:ext cx="6176011" cy="3339813"/>
            <a:chOff x="471216" y="2860460"/>
            <a:chExt cx="6176011" cy="2725000"/>
          </a:xfrm>
        </p:grpSpPr>
        <p:sp>
          <p:nvSpPr>
            <p:cNvPr id="7" name="角丸四角形 6"/>
            <p:cNvSpPr/>
            <p:nvPr/>
          </p:nvSpPr>
          <p:spPr>
            <a:xfrm>
              <a:off x="471216" y="3020914"/>
              <a:ext cx="6176011" cy="2564546"/>
            </a:xfrm>
            <a:prstGeom prst="roundRect">
              <a:avLst>
                <a:gd name="adj" fmla="val 8671"/>
              </a:avLst>
            </a:prstGeom>
            <a:solidFill>
              <a:sysClr val="window" lastClr="FFFFFF"/>
            </a:solidFill>
            <a:ln w="9525" cap="flat" cmpd="sng" algn="ctr">
              <a:solidFill>
                <a:sysClr val="windowText" lastClr="000000"/>
              </a:solidFill>
              <a:prstDash val="solid"/>
            </a:ln>
            <a:effectLst/>
          </p:spPr>
          <p:txBody>
            <a:bodyPr rtlCol="0" anchor="ctr"/>
            <a:lstStyle/>
            <a:p>
              <a:pPr lvl="0" defTabSz="966978"/>
              <a:r>
                <a:rPr kumimoji="1" lang="ja-JP" altLang="en-US" sz="1050" kern="0" dirty="0">
                  <a:solidFill>
                    <a:prstClr val="black"/>
                  </a:solidFill>
                  <a:latin typeface="Meiryo UI" panose="020B0604030504040204" pitchFamily="50" charset="-128"/>
                  <a:ea typeface="Meiryo UI" panose="020B0604030504040204" pitchFamily="50" charset="-128"/>
                </a:rPr>
                <a:t>　</a:t>
              </a:r>
              <a:r>
                <a:rPr kumimoji="1" lang="ja-JP" altLang="en-US" sz="1100" kern="0" dirty="0">
                  <a:latin typeface="Meiryo UI" panose="020B0604030504040204" pitchFamily="50" charset="-128"/>
                  <a:ea typeface="Meiryo UI" panose="020B0604030504040204" pitchFamily="50" charset="-128"/>
                </a:rPr>
                <a:t>令和６年１月以降（令和６年度入学生で、令和５年度に私立高等学校等に在籍していなかった場合は令和５年４月以降）に、経営状況の悪化に伴う勤務先の会社等の倒産や解雇または自営業の廃止により保護者等が失職し、令和６年４月以降も引き続き失職している場合（</a:t>
              </a:r>
              <a:r>
                <a:rPr kumimoji="1" lang="en-US" altLang="ja-JP" sz="1100" kern="0" dirty="0">
                  <a:latin typeface="Meiryo UI" panose="020B0604030504040204" pitchFamily="50" charset="-128"/>
                  <a:ea typeface="Meiryo UI" panose="020B0604030504040204" pitchFamily="50" charset="-128"/>
                </a:rPr>
                <a:t>※</a:t>
              </a:r>
              <a:r>
                <a:rPr kumimoji="1" lang="ja-JP" altLang="en-US" sz="1100" kern="0" dirty="0">
                  <a:latin typeface="Meiryo UI" panose="020B0604030504040204" pitchFamily="50" charset="-128"/>
                  <a:ea typeface="Meiryo UI" panose="020B0604030504040204" pitchFamily="50" charset="-128"/>
                </a:rPr>
                <a:t>もう一方の保護者も失職している又は収入が非課税相当である場合に限る。）</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　</a:t>
              </a:r>
              <a:r>
                <a:rPr kumimoji="1" lang="ja-JP" altLang="en-US" sz="1200" b="1" u="sng" kern="0" dirty="0">
                  <a:latin typeface="Meiryo UI" panose="020B0604030504040204" pitchFamily="50" charset="-128"/>
                  <a:ea typeface="Meiryo UI" panose="020B0604030504040204" pitchFamily="50" charset="-128"/>
                </a:rPr>
                <a:t>失職している期間（令和６年度内）の授業料の全額が減免されます。</a:t>
              </a:r>
              <a:endParaRPr kumimoji="1" lang="en-US" altLang="ja-JP" sz="1200" b="1" u="sng" kern="0" dirty="0">
                <a:latin typeface="Meiryo UI" panose="020B0604030504040204" pitchFamily="50" charset="-128"/>
                <a:ea typeface="Meiryo UI" panose="020B0604030504040204" pitchFamily="50" charset="-128"/>
              </a:endParaRPr>
            </a:p>
            <a:p>
              <a:pPr lvl="0" defTabSz="966978"/>
              <a:endParaRPr kumimoji="1" lang="en-US" altLang="ja-JP" sz="12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＜必要な提出書類＞</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b="1" kern="0" dirty="0">
                  <a:latin typeface="Meiryo UI" panose="020B0604030504040204" pitchFamily="50" charset="-128"/>
                  <a:ea typeface="Meiryo UI" panose="020B0604030504040204" pitchFamily="50" charset="-128"/>
                </a:rPr>
                <a:t>　　</a:t>
              </a:r>
              <a:r>
                <a:rPr kumimoji="1" lang="ja-JP" altLang="en-US" sz="1100" kern="0" dirty="0">
                  <a:latin typeface="Meiryo UI" panose="020B0604030504040204" pitchFamily="50" charset="-128"/>
                  <a:ea typeface="Meiryo UI" panose="020B0604030504040204" pitchFamily="50" charset="-128"/>
                </a:rPr>
                <a:t>◆授業料減免申請書</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◆倒産・解雇、自営業の廃止による失職を証明する書類　　</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・雇用保険受給資格者証の全ページの写し　（離職理由コードが「</a:t>
              </a:r>
              <a:r>
                <a:rPr kumimoji="1" lang="en-US" altLang="ja-JP" sz="1100" kern="0" dirty="0">
                  <a:latin typeface="Meiryo UI" panose="020B0604030504040204" pitchFamily="50" charset="-128"/>
                  <a:ea typeface="Meiryo UI" panose="020B0604030504040204" pitchFamily="50" charset="-128"/>
                </a:rPr>
                <a:t>11</a:t>
              </a:r>
              <a:r>
                <a:rPr kumimoji="1" lang="ja-JP" altLang="en-US" sz="1100" kern="0" dirty="0">
                  <a:latin typeface="Meiryo UI" panose="020B0604030504040204" pitchFamily="50" charset="-128"/>
                  <a:ea typeface="Meiryo UI" panose="020B0604030504040204" pitchFamily="50" charset="-128"/>
                </a:rPr>
                <a:t>（解雇）」であること）　</a:t>
              </a:r>
            </a:p>
            <a:p>
              <a:pPr lvl="0" defTabSz="966978"/>
              <a:r>
                <a:rPr kumimoji="1" lang="ja-JP" altLang="en-US" sz="1100" kern="0" dirty="0">
                  <a:latin typeface="Meiryo UI" panose="020B0604030504040204" pitchFamily="50" charset="-128"/>
                  <a:ea typeface="Meiryo UI" panose="020B0604030504040204" pitchFamily="50" charset="-128"/>
                </a:rPr>
                <a:t>　　　　・破産手続開始等の通知書の写し　　等</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◆扶養の状況及び当該年度の道府県民税所得割と市町村民税所得割が確認できる書類</a:t>
              </a:r>
              <a:endParaRPr kumimoji="1" lang="ja-JP" altLang="en-US" sz="10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・令和６年度市（町村）民税・府民税課税証明書　等</a:t>
              </a:r>
              <a:endParaRPr kumimoji="1" lang="en-US" altLang="ja-JP" sz="1100" kern="0" dirty="0">
                <a:latin typeface="Meiryo UI" panose="020B0604030504040204" pitchFamily="50" charset="-128"/>
                <a:ea typeface="Meiryo UI" panose="020B0604030504040204" pitchFamily="50" charset="-128"/>
              </a:endParaRPr>
            </a:p>
            <a:p>
              <a:pPr lvl="0" defTabSz="966978"/>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a:t>
              </a:r>
              <a:r>
                <a:rPr kumimoji="1" lang="en-US" altLang="ja-JP" sz="1100" kern="0" dirty="0">
                  <a:latin typeface="Meiryo UI" panose="020B0604030504040204" pitchFamily="50" charset="-128"/>
                  <a:ea typeface="Meiryo UI" panose="020B0604030504040204" pitchFamily="50" charset="-128"/>
                </a:rPr>
                <a:t>※</a:t>
              </a:r>
              <a:r>
                <a:rPr kumimoji="1" lang="ja-JP" altLang="en-US" sz="1100" kern="0" dirty="0">
                  <a:latin typeface="Meiryo UI" panose="020B0604030504040204" pitchFamily="50" charset="-128"/>
                  <a:ea typeface="Meiryo UI" panose="020B0604030504040204" pitchFamily="50" charset="-128"/>
                </a:rPr>
                <a:t>以下は高校生のみ）</a:t>
              </a:r>
              <a:endParaRPr kumimoji="1" lang="en-US" altLang="ja-JP" sz="1100" kern="0" dirty="0">
                <a:latin typeface="Meiryo UI" panose="020B0604030504040204" pitchFamily="50" charset="-128"/>
                <a:ea typeface="Meiryo UI" panose="020B0604030504040204" pitchFamily="50" charset="-128"/>
              </a:endParaRPr>
            </a:p>
            <a:p>
              <a:pPr defTabSz="966978"/>
              <a:r>
                <a:rPr kumimoji="1" lang="ja-JP" altLang="en-US" sz="1100" kern="0" dirty="0">
                  <a:latin typeface="Meiryo UI" panose="020B0604030504040204" pitchFamily="50" charset="-128"/>
                  <a:ea typeface="Meiryo UI" panose="020B0604030504040204" pitchFamily="50" charset="-128"/>
                </a:rPr>
                <a:t>　　◆就学支援金等における家計急変支援制度の認定を受けていることを証明する書類</a:t>
              </a:r>
              <a:endParaRPr kumimoji="1" lang="en-US" altLang="ja-JP" sz="1100" kern="0" dirty="0">
                <a:latin typeface="Meiryo UI" panose="020B0604030504040204" pitchFamily="50" charset="-128"/>
                <a:ea typeface="Meiryo UI" panose="020B0604030504040204" pitchFamily="50" charset="-128"/>
              </a:endParaRPr>
            </a:p>
            <a:p>
              <a:pPr defTabSz="966978"/>
              <a:r>
                <a:rPr kumimoji="1" lang="ja-JP" altLang="en-US" sz="1100" kern="0" dirty="0">
                  <a:latin typeface="Meiryo UI" panose="020B0604030504040204" pitchFamily="50" charset="-128"/>
                  <a:ea typeface="Meiryo UI" panose="020B0604030504040204" pitchFamily="50" charset="-128"/>
                </a:rPr>
                <a:t>　　　　・就学支援金等における家計急変支援制度の支給決定通知書　等</a:t>
              </a:r>
              <a:endParaRPr kumimoji="1" lang="ja-JP" altLang="en-US" sz="1000" kern="0" dirty="0">
                <a:latin typeface="Meiryo UI" panose="020B0604030504040204" pitchFamily="50" charset="-128"/>
                <a:ea typeface="Meiryo UI" panose="020B0604030504040204" pitchFamily="50" charset="-128"/>
              </a:endParaRPr>
            </a:p>
          </p:txBody>
        </p:sp>
        <p:sp>
          <p:nvSpPr>
            <p:cNvPr id="8" name="正方形/長方形 7"/>
            <p:cNvSpPr/>
            <p:nvPr/>
          </p:nvSpPr>
          <p:spPr>
            <a:xfrm>
              <a:off x="760393" y="2860460"/>
              <a:ext cx="750764" cy="22329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200" b="1" dirty="0">
                  <a:latin typeface="Meiryo UI" panose="020B0604030504040204" pitchFamily="50" charset="-128"/>
                  <a:ea typeface="Meiryo UI" panose="020B0604030504040204" pitchFamily="50" charset="-128"/>
                </a:rPr>
                <a:t>失職</a:t>
              </a:r>
            </a:p>
          </p:txBody>
        </p:sp>
      </p:grpSp>
      <p:sp>
        <p:nvSpPr>
          <p:cNvPr id="13" name="テキスト ボックス 12"/>
          <p:cNvSpPr txBox="1"/>
          <p:nvPr/>
        </p:nvSpPr>
        <p:spPr>
          <a:xfrm>
            <a:off x="5233016" y="926591"/>
            <a:ext cx="1484453" cy="253916"/>
          </a:xfrm>
          <a:prstGeom prst="rect">
            <a:avLst/>
          </a:prstGeom>
          <a:noFill/>
          <a:ln>
            <a:solidFill>
              <a:sysClr val="windowText" lastClr="000000"/>
            </a:solidFill>
          </a:ln>
        </p:spPr>
        <p:txBody>
          <a:bodyPr wrap="square" rtlCol="0">
            <a:spAutoFit/>
          </a:bodyPr>
          <a:lstStyle/>
          <a:p>
            <a:pPr algn="ctr" defTabSz="966978"/>
            <a:r>
              <a:rPr kumimoji="1" lang="ja-JP" altLang="en-US" sz="1050" dirty="0">
                <a:solidFill>
                  <a:prstClr val="black"/>
                </a:solidFill>
                <a:latin typeface="Meiryo UI" panose="020B0604030504040204" pitchFamily="50" charset="-128"/>
                <a:ea typeface="Meiryo UI" panose="020B0604030504040204" pitchFamily="50" charset="-128"/>
              </a:rPr>
              <a:t>大阪府教育庁私学課</a:t>
            </a:r>
            <a:endParaRPr kumimoji="1" lang="ja-JP" altLang="en-US" sz="1050" u="sng" dirty="0">
              <a:solidFill>
                <a:prstClr val="black"/>
              </a:solidFill>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379285" y="1485550"/>
            <a:ext cx="6267937" cy="1120820"/>
          </a:xfrm>
          <a:prstGeom prst="rect">
            <a:avLst/>
          </a:prstGeom>
          <a:noFill/>
          <a:ln>
            <a:solidFill>
              <a:schemeClr val="tx1"/>
            </a:solidFill>
          </a:ln>
        </p:spPr>
        <p:txBody>
          <a:bodyPr wrap="square" rtlCol="0">
            <a:spAutoFit/>
          </a:bodyPr>
          <a:lstStyle/>
          <a:p>
            <a:pPr defTabSz="966978">
              <a:lnSpc>
                <a:spcPts val="2500"/>
              </a:lnSpc>
            </a:pPr>
            <a:r>
              <a:rPr kumimoji="1" lang="ja-JP" altLang="en-US" sz="1050" dirty="0">
                <a:latin typeface="Meiryo UI" panose="020B0604030504040204" pitchFamily="50" charset="-128"/>
                <a:ea typeface="Meiryo UI" panose="020B0604030504040204" pitchFamily="50" charset="-128"/>
              </a:rPr>
              <a:t>　</a:t>
            </a:r>
            <a:r>
              <a:rPr kumimoji="1" lang="ja-JP" altLang="en-US" sz="1400" b="1" u="sng" dirty="0">
                <a:latin typeface="Meiryo UI" panose="020B0604030504040204" pitchFamily="50" charset="-128"/>
                <a:ea typeface="Meiryo UI" panose="020B0604030504040204" pitchFamily="50" charset="-128"/>
              </a:rPr>
              <a:t>＜大阪府内にお住まいのご家庭の皆さまへ＞</a:t>
            </a:r>
            <a:endParaRPr kumimoji="1" lang="en-US" altLang="ja-JP" sz="1400" b="1" u="sng" dirty="0">
              <a:latin typeface="Meiryo UI" panose="020B0604030504040204" pitchFamily="50" charset="-128"/>
              <a:ea typeface="Meiryo UI" panose="020B0604030504040204" pitchFamily="50" charset="-128"/>
            </a:endParaRPr>
          </a:p>
          <a:p>
            <a:pPr defTabSz="966978">
              <a:lnSpc>
                <a:spcPts val="2100"/>
              </a:lnSpc>
            </a:pPr>
            <a:r>
              <a:rPr kumimoji="1" lang="ja-JP" altLang="en-US" sz="1100" dirty="0">
                <a:solidFill>
                  <a:prstClr val="black"/>
                </a:solidFill>
                <a:latin typeface="Meiryo UI" panose="020B0604030504040204" pitchFamily="50" charset="-128"/>
                <a:ea typeface="Meiryo UI" panose="020B0604030504040204" pitchFamily="50" charset="-128"/>
              </a:rPr>
              <a:t>　</a:t>
            </a:r>
            <a:r>
              <a:rPr kumimoji="1" lang="ja-JP" altLang="en-US" sz="1200" dirty="0">
                <a:solidFill>
                  <a:prstClr val="black"/>
                </a:solidFill>
                <a:latin typeface="Meiryo UI" panose="020B0604030504040204" pitchFamily="50" charset="-128"/>
                <a:ea typeface="Meiryo UI" panose="020B0604030504040204" pitchFamily="50" charset="-128"/>
              </a:rPr>
              <a:t>家計急変により授業料の納付が困難となった際、学校より授業料の減免を受けられる場合があります。</a:t>
            </a: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966978">
              <a:lnSpc>
                <a:spcPts val="2100"/>
              </a:lnSpc>
            </a:pPr>
            <a:r>
              <a:rPr kumimoji="1" lang="ja-JP" altLang="en-US" sz="1200" dirty="0">
                <a:solidFill>
                  <a:prstClr val="black"/>
                </a:solidFill>
                <a:latin typeface="Meiryo UI" panose="020B0604030504040204" pitchFamily="50" charset="-128"/>
                <a:ea typeface="Meiryo UI" panose="020B0604030504040204" pitchFamily="50" charset="-128"/>
              </a:rPr>
              <a:t>　授業料の減免、納付の猶予等のご相談については、お通いの学校までお願いいたします。</a:t>
            </a:r>
          </a:p>
          <a:p>
            <a:pPr defTabSz="966978"/>
            <a:endParaRPr kumimoji="1" lang="en-US" altLang="ja-JP" sz="1100" dirty="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69030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252140" y="4269685"/>
            <a:ext cx="6339160" cy="3436040"/>
            <a:chOff x="471216" y="449411"/>
            <a:chExt cx="6339160" cy="3614438"/>
          </a:xfrm>
        </p:grpSpPr>
        <p:sp>
          <p:nvSpPr>
            <p:cNvPr id="7" name="角丸四角形 6"/>
            <p:cNvSpPr/>
            <p:nvPr/>
          </p:nvSpPr>
          <p:spPr>
            <a:xfrm>
              <a:off x="471216" y="567273"/>
              <a:ext cx="6339160" cy="3496576"/>
            </a:xfrm>
            <a:prstGeom prst="roundRect">
              <a:avLst>
                <a:gd name="adj" fmla="val 8671"/>
              </a:avLst>
            </a:prstGeom>
            <a:solidFill>
              <a:sysClr val="window" lastClr="FFFFFF"/>
            </a:solidFill>
            <a:ln w="9525" cap="flat" cmpd="sng" algn="ctr">
              <a:solidFill>
                <a:sysClr val="windowText" lastClr="000000"/>
              </a:solidFill>
              <a:prstDash val="solid"/>
            </a:ln>
            <a:effectLst/>
          </p:spPr>
          <p:txBody>
            <a:bodyPr rtlCol="0" anchor="ctr"/>
            <a:lstStyle/>
            <a:p>
              <a:pPr lvl="0" defTabSz="966978"/>
              <a:endParaRPr kumimoji="1" lang="en-US" altLang="ja-JP" sz="1100" kern="0" dirty="0">
                <a:solidFill>
                  <a:srgbClr val="FF0000"/>
                </a:solidFill>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下記について、すべて満たす場合　</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a:t>
              </a:r>
              <a:r>
                <a:rPr kumimoji="1" lang="ja-JP" altLang="en-US" sz="1100" b="1" u="sng" kern="0" dirty="0">
                  <a:latin typeface="Meiryo UI" panose="020B0604030504040204" pitchFamily="50" charset="-128"/>
                  <a:ea typeface="Meiryo UI" panose="020B0604030504040204" pitchFamily="50" charset="-128"/>
                </a:rPr>
                <a:t>令和６年度の授業料が減免されます。（補助上限額：授業料月額２８，０００円）</a:t>
              </a:r>
              <a:endParaRPr kumimoji="1" lang="en-US" altLang="ja-JP" sz="1100" b="1" u="sng" kern="0" dirty="0">
                <a:latin typeface="Meiryo UI" panose="020B0604030504040204" pitchFamily="50" charset="-128"/>
                <a:ea typeface="Meiryo UI" panose="020B0604030504040204" pitchFamily="50" charset="-128"/>
              </a:endParaRPr>
            </a:p>
            <a:p>
              <a:pPr lvl="0" defTabSz="966978"/>
              <a:endParaRPr kumimoji="1" lang="en-US" altLang="ja-JP" sz="1100" b="1"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①　私立小学校、中学校又は中等教育学校（前期課程）に在学する生徒等が前頁の</a:t>
              </a:r>
              <a:r>
                <a:rPr kumimoji="1" lang="ja-JP" altLang="en-US" sz="1100" b="1" kern="0" dirty="0">
                  <a:latin typeface="Meiryo UI" panose="020B0604030504040204" pitchFamily="50" charset="-128"/>
                  <a:ea typeface="Meiryo UI" panose="020B0604030504040204" pitchFamily="50" charset="-128"/>
                </a:rPr>
                <a:t>「失職」</a:t>
              </a:r>
              <a:r>
                <a:rPr kumimoji="1" lang="ja-JP" altLang="en-US" sz="1100" kern="0" dirty="0">
                  <a:latin typeface="Meiryo UI" panose="020B0604030504040204" pitchFamily="50" charset="-128"/>
                  <a:ea typeface="Meiryo UI" panose="020B0604030504040204" pitchFamily="50" charset="-128"/>
                </a:rPr>
                <a:t>又は</a:t>
              </a:r>
              <a:r>
                <a:rPr kumimoji="1" lang="ja-JP" altLang="en-US" sz="1100" b="1" kern="0" dirty="0">
                  <a:latin typeface="Meiryo UI" panose="020B0604030504040204" pitchFamily="50" charset="-128"/>
                  <a:ea typeface="Meiryo UI" panose="020B0604030504040204" pitchFamily="50" charset="-128"/>
                </a:rPr>
                <a:t>「著し</a:t>
              </a:r>
              <a:endParaRPr kumimoji="1" lang="en-US" altLang="ja-JP" sz="1100" b="1" kern="0" dirty="0">
                <a:latin typeface="Meiryo UI" panose="020B0604030504040204" pitchFamily="50" charset="-128"/>
                <a:ea typeface="Meiryo UI" panose="020B0604030504040204" pitchFamily="50" charset="-128"/>
              </a:endParaRPr>
            </a:p>
            <a:p>
              <a:pPr lvl="0" defTabSz="966978"/>
              <a:r>
                <a:rPr kumimoji="1" lang="ja-JP" altLang="en-US" sz="1100" b="1" kern="0" dirty="0">
                  <a:latin typeface="Meiryo UI" panose="020B0604030504040204" pitchFamily="50" charset="-128"/>
                  <a:ea typeface="Meiryo UI" panose="020B0604030504040204" pitchFamily="50" charset="-128"/>
                </a:rPr>
                <a:t>　　 </a:t>
              </a:r>
              <a:r>
                <a:rPr kumimoji="1" lang="ja-JP" altLang="en-US" sz="1100" b="1" kern="0" dirty="0" err="1">
                  <a:latin typeface="Meiryo UI" panose="020B0604030504040204" pitchFamily="50" charset="-128"/>
                  <a:ea typeface="Meiryo UI" panose="020B0604030504040204" pitchFamily="50" charset="-128"/>
                </a:rPr>
                <a:t>い収入減</a:t>
              </a:r>
              <a:r>
                <a:rPr kumimoji="1" lang="ja-JP" altLang="en-US" sz="1100" b="1" kern="0" dirty="0">
                  <a:latin typeface="Meiryo UI" panose="020B0604030504040204" pitchFamily="50" charset="-128"/>
                  <a:ea typeface="Meiryo UI" panose="020B0604030504040204" pitchFamily="50" charset="-128"/>
                </a:rPr>
                <a:t>」</a:t>
              </a:r>
              <a:r>
                <a:rPr kumimoji="1" lang="ja-JP" altLang="en-US" sz="1100" kern="0" dirty="0">
                  <a:latin typeface="Meiryo UI" panose="020B0604030504040204" pitchFamily="50" charset="-128"/>
                  <a:ea typeface="Meiryo UI" panose="020B0604030504040204" pitchFamily="50" charset="-128"/>
                </a:rPr>
                <a:t>に該当し、授業料の減免措置を受けたことがあること</a:t>
              </a:r>
              <a:endParaRPr kumimoji="1" lang="en-US" altLang="ja-JP" sz="1100" kern="0" dirty="0">
                <a:latin typeface="Meiryo UI" panose="020B0604030504040204" pitchFamily="50" charset="-128"/>
                <a:ea typeface="Meiryo UI" panose="020B0604030504040204" pitchFamily="50" charset="-128"/>
              </a:endParaRPr>
            </a:p>
            <a:p>
              <a:pPr defTabSz="966978"/>
              <a:r>
                <a:rPr kumimoji="1" lang="ja-JP" altLang="en-US" sz="1100" kern="0" dirty="0">
                  <a:latin typeface="Meiryo UI" panose="020B0604030504040204" pitchFamily="50" charset="-128"/>
                  <a:ea typeface="Meiryo UI" panose="020B0604030504040204" pitchFamily="50" charset="-128"/>
                </a:rPr>
                <a:t>②　授業料の減免措置を受けた翌年度以降も継続して保護者等の課税総所得金額の合算が１４０万円</a:t>
              </a:r>
              <a:endParaRPr kumimoji="1" lang="en-US" altLang="ja-JP" sz="1100" kern="0" dirty="0">
                <a:latin typeface="Meiryo UI" panose="020B0604030504040204" pitchFamily="50" charset="-128"/>
                <a:ea typeface="Meiryo UI" panose="020B0604030504040204" pitchFamily="50" charset="-128"/>
              </a:endParaRPr>
            </a:p>
            <a:p>
              <a:pPr defTabSz="966978"/>
              <a:r>
                <a:rPr kumimoji="1" lang="ja-JP" altLang="en-US" sz="1100" kern="0" dirty="0">
                  <a:latin typeface="Meiryo UI" panose="020B0604030504040204" pitchFamily="50" charset="-128"/>
                  <a:ea typeface="Meiryo UI" panose="020B0604030504040204" pitchFamily="50" charset="-128"/>
                </a:rPr>
                <a:t>　　 未満であること</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③　保護者等の令和５年の課税総所得金額（見込み）の合算が１４０万円未満、資産保有額が</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en-US" altLang="ja-JP" sz="1100" kern="0" dirty="0">
                  <a:latin typeface="Meiryo UI" panose="020B0604030504040204" pitchFamily="50" charset="-128"/>
                  <a:ea typeface="Meiryo UI" panose="020B0604030504040204" pitchFamily="50" charset="-128"/>
                </a:rPr>
                <a:t>    </a:t>
              </a:r>
              <a:r>
                <a:rPr kumimoji="1" lang="ja-JP" altLang="en-US" sz="1100" kern="0" dirty="0">
                  <a:latin typeface="Meiryo UI" panose="020B0604030504040204" pitchFamily="50" charset="-128"/>
                  <a:ea typeface="Meiryo UI" panose="020B0604030504040204" pitchFamily="50" charset="-128"/>
                </a:rPr>
                <a:t>７００万円未満であること</a:t>
              </a:r>
              <a:endParaRPr kumimoji="1" lang="en-US" altLang="ja-JP" sz="1100" kern="0" dirty="0">
                <a:latin typeface="Meiryo UI" panose="020B0604030504040204" pitchFamily="50" charset="-128"/>
                <a:ea typeface="Meiryo UI" panose="020B0604030504040204" pitchFamily="50" charset="-128"/>
              </a:endParaRPr>
            </a:p>
            <a:p>
              <a:pPr defTabSz="966978"/>
              <a:r>
                <a:rPr kumimoji="1" lang="en-US" altLang="ja-JP" sz="1100" kern="0" dirty="0">
                  <a:latin typeface="Meiryo UI" panose="020B0604030504040204" pitchFamily="50" charset="-128"/>
                  <a:ea typeface="Meiryo UI" panose="020B0604030504040204" pitchFamily="50" charset="-128"/>
                </a:rPr>
                <a:t>※</a:t>
              </a:r>
              <a:r>
                <a:rPr kumimoji="1" lang="ja-JP" altLang="en-US" sz="1100" kern="0" dirty="0">
                  <a:latin typeface="Meiryo UI" panose="020B0604030504040204" pitchFamily="50" charset="-128"/>
                  <a:ea typeface="Meiryo UI" panose="020B0604030504040204" pitchFamily="50" charset="-128"/>
                </a:rPr>
                <a:t>生徒等が①にかかる授業料の減免措置を受けた私立小中学校等に在学している場合に限る。</a:t>
              </a:r>
              <a:endParaRPr kumimoji="1" lang="en-US" altLang="ja-JP" sz="1100" kern="0" dirty="0">
                <a:latin typeface="Meiryo UI" panose="020B0604030504040204" pitchFamily="50" charset="-128"/>
                <a:ea typeface="Meiryo UI" panose="020B0604030504040204" pitchFamily="50" charset="-128"/>
              </a:endParaRPr>
            </a:p>
            <a:p>
              <a:pPr defTabSz="966978"/>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＜必要な提出書類＞</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b="1" kern="0" dirty="0">
                  <a:latin typeface="Meiryo UI" panose="020B0604030504040204" pitchFamily="50" charset="-128"/>
                  <a:ea typeface="Meiryo UI" panose="020B0604030504040204" pitchFamily="50" charset="-128"/>
                </a:rPr>
                <a:t>　　</a:t>
              </a:r>
              <a:r>
                <a:rPr kumimoji="1" lang="ja-JP" altLang="en-US" sz="1100" kern="0" dirty="0">
                  <a:latin typeface="Meiryo UI" panose="020B0604030504040204" pitchFamily="50" charset="-128"/>
                  <a:ea typeface="Meiryo UI" panose="020B0604030504040204" pitchFamily="50" charset="-128"/>
                </a:rPr>
                <a:t>◆授業料減免申請書</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◆家計急変により授業料の減免措置を受けた翌年度から令和６年度までの課税証明書</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◆令和６年の所得（見込み）を証明する書類</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・令和６年分源泉徴収票</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・税理士等の第三者による所得（見込）証明書　　等</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◆誓約書</a:t>
              </a:r>
              <a:endParaRPr kumimoji="1" lang="ja-JP" altLang="en-US" sz="1000" kern="0" dirty="0">
                <a:latin typeface="Meiryo UI" panose="020B0604030504040204" pitchFamily="50" charset="-128"/>
                <a:ea typeface="Meiryo UI" panose="020B0604030504040204" pitchFamily="50" charset="-128"/>
              </a:endParaRPr>
            </a:p>
          </p:txBody>
        </p:sp>
        <p:sp>
          <p:nvSpPr>
            <p:cNvPr id="8" name="正方形/長方形 7"/>
            <p:cNvSpPr/>
            <p:nvPr/>
          </p:nvSpPr>
          <p:spPr>
            <a:xfrm>
              <a:off x="777606" y="449411"/>
              <a:ext cx="2603770" cy="237855"/>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200" b="1" dirty="0">
                  <a:latin typeface="Meiryo UI" panose="020B0604030504040204" pitchFamily="50" charset="-128"/>
                  <a:ea typeface="Meiryo UI" panose="020B0604030504040204" pitchFamily="50" charset="-128"/>
                </a:rPr>
                <a:t>小中継続支援（</a:t>
              </a:r>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小・中学生のみ）</a:t>
              </a:r>
            </a:p>
          </p:txBody>
        </p:sp>
      </p:grpSp>
      <p:grpSp>
        <p:nvGrpSpPr>
          <p:cNvPr id="2" name="グループ化 1"/>
          <p:cNvGrpSpPr/>
          <p:nvPr/>
        </p:nvGrpSpPr>
        <p:grpSpPr>
          <a:xfrm>
            <a:off x="252140" y="7751095"/>
            <a:ext cx="6272484" cy="2129716"/>
            <a:chOff x="471216" y="5130313"/>
            <a:chExt cx="6272484" cy="2332718"/>
          </a:xfrm>
        </p:grpSpPr>
        <p:sp>
          <p:nvSpPr>
            <p:cNvPr id="11" name="角丸四角形 10"/>
            <p:cNvSpPr/>
            <p:nvPr/>
          </p:nvSpPr>
          <p:spPr>
            <a:xfrm>
              <a:off x="471216" y="5256037"/>
              <a:ext cx="6272484" cy="2206994"/>
            </a:xfrm>
            <a:prstGeom prst="roundRect">
              <a:avLst>
                <a:gd name="adj" fmla="val 23128"/>
              </a:avLst>
            </a:prstGeom>
            <a:solidFill>
              <a:sysClr val="window" lastClr="FFFFFF"/>
            </a:solidFill>
            <a:ln w="9525" cap="flat" cmpd="sng" algn="ctr">
              <a:solidFill>
                <a:sysClr val="windowText" lastClr="000000"/>
              </a:solidFill>
              <a:prstDash val="solid"/>
            </a:ln>
            <a:effectLst/>
          </p:spPr>
          <p:txBody>
            <a:bodyPr rtlCol="0" anchor="ctr"/>
            <a:lstStyle/>
            <a:p>
              <a:pPr marL="171450" lvl="0" indent="-171450" defTabSz="966978">
                <a:buFont typeface="Arial" panose="020B0604020202020204" pitchFamily="34" charset="0"/>
                <a:buChar char="•"/>
              </a:pPr>
              <a:r>
                <a:rPr kumimoji="1" lang="ja-JP" altLang="en-US" sz="1100" kern="0" dirty="0">
                  <a:solidFill>
                    <a:prstClr val="black"/>
                  </a:solidFill>
                  <a:latin typeface="Meiryo UI" panose="020B0604030504040204" pitchFamily="50" charset="-128"/>
                  <a:ea typeface="Meiryo UI" panose="020B0604030504040204" pitchFamily="50" charset="-128"/>
                </a:rPr>
                <a:t>本制度の「失職」及び「著しい収入減」による授業料の減免については、過去に受けたことがある場合は対象外です。</a:t>
              </a:r>
              <a:endParaRPr kumimoji="1" lang="en-US" altLang="ja-JP" sz="1100" kern="0" dirty="0">
                <a:solidFill>
                  <a:prstClr val="black"/>
                </a:solidFill>
                <a:latin typeface="Meiryo UI" panose="020B0604030504040204" pitchFamily="50" charset="-128"/>
                <a:ea typeface="Meiryo UI" panose="020B0604030504040204" pitchFamily="50" charset="-128"/>
              </a:endParaRPr>
            </a:p>
            <a:p>
              <a:pPr marL="171450" lvl="0" indent="-171450" defTabSz="966978">
                <a:buFont typeface="Arial" panose="020B0604020202020204" pitchFamily="34" charset="0"/>
                <a:buChar char="•"/>
              </a:pPr>
              <a:r>
                <a:rPr kumimoji="1" lang="ja-JP" altLang="en-US" sz="1100" kern="0" dirty="0">
                  <a:latin typeface="Meiryo UI" panose="020B0604030504040204" pitchFamily="50" charset="-128"/>
                  <a:ea typeface="Meiryo UI" panose="020B0604030504040204" pitchFamily="50" charset="-128"/>
                </a:rPr>
                <a:t>高校生の場合、</a:t>
              </a:r>
              <a:r>
                <a:rPr kumimoji="1" lang="ja-JP" altLang="en-US" sz="1100" kern="0" dirty="0">
                  <a:solidFill>
                    <a:prstClr val="black"/>
                  </a:solidFill>
                  <a:latin typeface="Meiryo UI" panose="020B0604030504040204" pitchFamily="50" charset="-128"/>
                  <a:ea typeface="Meiryo UI" panose="020B0604030504040204" pitchFamily="50" charset="-128"/>
                </a:rPr>
                <a:t>大阪府私立高等学校等授業料支援補助金と併せて受けることはできません。補助金額のいずれか高い方へ</a:t>
              </a:r>
              <a:r>
                <a:rPr kumimoji="1" lang="ja-JP" altLang="en-US" sz="1100" kern="0" dirty="0">
                  <a:latin typeface="Meiryo UI" panose="020B0604030504040204" pitchFamily="50" charset="-128"/>
                  <a:ea typeface="Meiryo UI" panose="020B0604030504040204" pitchFamily="50" charset="-128"/>
                </a:rPr>
                <a:t>申請してください。</a:t>
              </a:r>
              <a:endParaRPr kumimoji="1" lang="en-US" altLang="ja-JP" sz="1100" kern="0" dirty="0">
                <a:latin typeface="Meiryo UI" panose="020B0604030504040204" pitchFamily="50" charset="-128"/>
                <a:ea typeface="Meiryo UI" panose="020B0604030504040204" pitchFamily="50" charset="-128"/>
              </a:endParaRPr>
            </a:p>
            <a:p>
              <a:pPr marL="171450" lvl="0" indent="-171450" defTabSz="966978">
                <a:buFont typeface="Arial" panose="020B0604020202020204" pitchFamily="34" charset="0"/>
                <a:buChar char="•"/>
              </a:pPr>
              <a:r>
                <a:rPr kumimoji="1" lang="ja-JP" altLang="en-US" sz="1200" b="1" kern="0" dirty="0">
                  <a:latin typeface="Meiryo UI" panose="020B0604030504040204" pitchFamily="50" charset="-128"/>
                  <a:ea typeface="Meiryo UI" panose="020B0604030504040204" pitchFamily="50" charset="-128"/>
                </a:rPr>
                <a:t>本制度は、在学している学校（学校法人）が生徒等の授業料に対し減免を行う場合に、大阪府から学校に対して補助金を交付します。</a:t>
              </a:r>
              <a:r>
                <a:rPr kumimoji="1" lang="ja-JP" altLang="en-US" sz="1200" b="1" u="sng" kern="0" dirty="0">
                  <a:latin typeface="Meiryo UI" panose="020B0604030504040204" pitchFamily="50" charset="-128"/>
                  <a:ea typeface="Meiryo UI" panose="020B0604030504040204" pitchFamily="50" charset="-128"/>
                </a:rPr>
                <a:t>制度の詳細や必要な提出書類については、学校へお問い合わせください。</a:t>
              </a:r>
              <a:endParaRPr kumimoji="1" lang="en-US" altLang="ja-JP" sz="1200" b="1" u="sng" kern="0" dirty="0">
                <a:latin typeface="Meiryo UI" panose="020B0604030504040204" pitchFamily="50" charset="-128"/>
                <a:ea typeface="Meiryo UI" panose="020B0604030504040204" pitchFamily="50" charset="-128"/>
              </a:endParaRPr>
            </a:p>
            <a:p>
              <a:pPr marL="171450" lvl="0" indent="-171450" defTabSz="966978">
                <a:buFont typeface="Arial" panose="020B0604020202020204" pitchFamily="34" charset="0"/>
                <a:buChar char="•"/>
              </a:pPr>
              <a:r>
                <a:rPr kumimoji="1" lang="ja-JP" altLang="en-US" sz="1200" b="1" dirty="0">
                  <a:latin typeface="Meiryo UI" panose="020B0604030504040204" pitchFamily="50" charset="-128"/>
                  <a:ea typeface="Meiryo UI" panose="020B0604030504040204" pitchFamily="50" charset="-128"/>
                </a:rPr>
                <a:t>減免を受けるまでに授業料の納付が困難な場合は、</a:t>
              </a:r>
              <a:r>
                <a:rPr kumimoji="1" lang="ja-JP" altLang="en-US" sz="1200" b="1" u="sng" dirty="0">
                  <a:latin typeface="Meiryo UI" panose="020B0604030504040204" pitchFamily="50" charset="-128"/>
                  <a:ea typeface="Meiryo UI" panose="020B0604030504040204" pitchFamily="50" charset="-128"/>
                </a:rPr>
                <a:t>お通いの学校に納付の猶予や分納についてご相談ください。</a:t>
              </a:r>
              <a:endParaRPr kumimoji="1" lang="en-US" altLang="ja-JP" sz="1200" b="1" u="sng" kern="0" dirty="0">
                <a:latin typeface="Meiryo UI" panose="020B0604030504040204" pitchFamily="50" charset="-128"/>
                <a:ea typeface="Meiryo UI" panose="020B0604030504040204" pitchFamily="50" charset="-128"/>
              </a:endParaRPr>
            </a:p>
          </p:txBody>
        </p:sp>
        <p:sp>
          <p:nvSpPr>
            <p:cNvPr id="12" name="正方形/長方形 11"/>
            <p:cNvSpPr/>
            <p:nvPr/>
          </p:nvSpPr>
          <p:spPr>
            <a:xfrm>
              <a:off x="838566" y="5130313"/>
              <a:ext cx="992255" cy="25144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b="1" dirty="0">
                  <a:latin typeface="ＭＳ ゴシック" panose="020B0609070205080204" pitchFamily="49" charset="-128"/>
                  <a:ea typeface="ＭＳ ゴシック" panose="020B0609070205080204" pitchFamily="49" charset="-128"/>
                </a:rPr>
                <a:t>注意</a:t>
              </a:r>
            </a:p>
          </p:txBody>
        </p:sp>
      </p:grpSp>
      <p:grpSp>
        <p:nvGrpSpPr>
          <p:cNvPr id="6" name="グループ化 5"/>
          <p:cNvGrpSpPr/>
          <p:nvPr/>
        </p:nvGrpSpPr>
        <p:grpSpPr>
          <a:xfrm>
            <a:off x="300377" y="25159"/>
            <a:ext cx="6176011" cy="4174435"/>
            <a:chOff x="471216" y="5629965"/>
            <a:chExt cx="6176011" cy="4174435"/>
          </a:xfrm>
        </p:grpSpPr>
        <p:sp>
          <p:nvSpPr>
            <p:cNvPr id="9" name="角丸四角形 8"/>
            <p:cNvSpPr/>
            <p:nvPr/>
          </p:nvSpPr>
          <p:spPr>
            <a:xfrm>
              <a:off x="471216" y="5671481"/>
              <a:ext cx="6176011" cy="4132919"/>
            </a:xfrm>
            <a:prstGeom prst="roundRect">
              <a:avLst>
                <a:gd name="adj" fmla="val 8671"/>
              </a:avLst>
            </a:prstGeom>
            <a:solidFill>
              <a:sysClr val="window" lastClr="FFFFFF"/>
            </a:solidFill>
            <a:ln w="9525" cap="flat" cmpd="sng" algn="ctr">
              <a:solidFill>
                <a:sysClr val="windowText" lastClr="000000"/>
              </a:solidFill>
              <a:prstDash val="solid"/>
            </a:ln>
            <a:effectLst/>
          </p:spPr>
          <p:txBody>
            <a:bodyPr rtlCol="0" anchor="ctr"/>
            <a:lstStyle/>
            <a:p>
              <a:pPr lvl="0" defTabSz="966978"/>
              <a:endParaRPr kumimoji="1" lang="en-US" altLang="ja-JP" sz="1050" kern="0" dirty="0">
                <a:solidFill>
                  <a:prstClr val="black"/>
                </a:solidFill>
                <a:latin typeface="Meiryo UI" panose="020B0604030504040204" pitchFamily="50" charset="-128"/>
                <a:ea typeface="Meiryo UI" panose="020B0604030504040204" pitchFamily="50" charset="-128"/>
              </a:endParaRPr>
            </a:p>
            <a:p>
              <a:pPr lvl="0" defTabSz="966978"/>
              <a:r>
                <a:rPr kumimoji="1" lang="ja-JP" altLang="en-US" sz="1050" kern="0" dirty="0">
                  <a:solidFill>
                    <a:prstClr val="black"/>
                  </a:solidFill>
                  <a:latin typeface="Meiryo UI" panose="020B0604030504040204" pitchFamily="50" charset="-128"/>
                  <a:ea typeface="Meiryo UI" panose="020B0604030504040204" pitchFamily="50" charset="-128"/>
                </a:rPr>
                <a:t>　</a:t>
              </a:r>
              <a:r>
                <a:rPr kumimoji="1" lang="ja-JP" altLang="en-US" sz="1100" kern="0" dirty="0">
                  <a:latin typeface="Meiryo UI" panose="020B0604030504040204" pitchFamily="50" charset="-128"/>
                  <a:ea typeface="Meiryo UI" panose="020B0604030504040204" pitchFamily="50" charset="-128"/>
                </a:rPr>
                <a:t>下記２点をいずれも満たす場合　➡　</a:t>
              </a:r>
              <a:r>
                <a:rPr kumimoji="1" lang="ja-JP" altLang="en-US" sz="1100" b="1" u="sng" kern="0" dirty="0">
                  <a:latin typeface="Meiryo UI" panose="020B0604030504040204" pitchFamily="50" charset="-128"/>
                  <a:ea typeface="Meiryo UI" panose="020B0604030504040204" pitchFamily="50" charset="-128"/>
                </a:rPr>
                <a:t>令和６年度の授業料の２分の１が減免されます。</a:t>
              </a:r>
              <a:endParaRPr kumimoji="1" lang="en-US" altLang="ja-JP" sz="1100" b="1" u="sng" kern="0" dirty="0">
                <a:latin typeface="Meiryo UI" panose="020B0604030504040204" pitchFamily="50" charset="-128"/>
                <a:ea typeface="Meiryo UI" panose="020B0604030504040204" pitchFamily="50" charset="-128"/>
              </a:endParaRPr>
            </a:p>
            <a:p>
              <a:pPr lvl="0" defTabSz="966978"/>
              <a:endParaRPr kumimoji="1" lang="en-US" altLang="ja-JP" sz="1100" kern="0" dirty="0">
                <a:latin typeface="Meiryo UI" panose="020B0604030504040204" pitchFamily="50" charset="-128"/>
                <a:ea typeface="Meiryo UI" panose="020B0604030504040204" pitchFamily="50" charset="-128"/>
              </a:endParaRPr>
            </a:p>
            <a:p>
              <a:pPr marL="228600" lvl="0" indent="-228600" defTabSz="966978">
                <a:buFont typeface="+mj-ea"/>
                <a:buAutoNum type="circleNumDbPlain"/>
              </a:pPr>
              <a:r>
                <a:rPr kumimoji="1" lang="ja-JP" altLang="en-US" sz="1100" kern="0" dirty="0">
                  <a:latin typeface="Meiryo UI" panose="020B0604030504040204" pitchFamily="50" charset="-128"/>
                  <a:ea typeface="Meiryo UI" panose="020B0604030504040204" pitchFamily="50" charset="-128"/>
                </a:rPr>
                <a:t>勤務先や自営業の経営状況の悪化又は病気や怪我（新型コロナウイルス感染症の影響を含む）に伴い、保護者等の令和６年の総所得金額（見込）の合算が令和５年の総所得金額の合算の２分の１以下に減少していること</a:t>
              </a:r>
              <a:endParaRPr kumimoji="1" lang="en-US" altLang="ja-JP" sz="1100" kern="0" dirty="0">
                <a:latin typeface="Meiryo UI" panose="020B0604030504040204" pitchFamily="50" charset="-128"/>
                <a:ea typeface="Meiryo UI" panose="020B0604030504040204" pitchFamily="50" charset="-128"/>
              </a:endParaRPr>
            </a:p>
            <a:p>
              <a:pPr marL="228600" lvl="0" indent="-228600" defTabSz="966978">
                <a:buFont typeface="+mj-ea"/>
                <a:buAutoNum type="circleNumDbPlain"/>
              </a:pPr>
              <a:r>
                <a:rPr kumimoji="1" lang="ja-JP" altLang="en-US" sz="1100" kern="0" dirty="0">
                  <a:latin typeface="Meiryo UI" panose="020B0604030504040204" pitchFamily="50" charset="-128"/>
                  <a:ea typeface="Meiryo UI" panose="020B0604030504040204" pitchFamily="50" charset="-128"/>
                </a:rPr>
                <a:t>保護者等の令和５年の課税総所得金額の合算が</a:t>
              </a:r>
              <a:r>
                <a:rPr kumimoji="1" lang="en-US" altLang="ja-JP" sz="1100" kern="0" dirty="0">
                  <a:latin typeface="Meiryo UI" panose="020B0604030504040204" pitchFamily="50" charset="-128"/>
                  <a:ea typeface="Meiryo UI" panose="020B0604030504040204" pitchFamily="50" charset="-128"/>
                </a:rPr>
                <a:t>98</a:t>
              </a:r>
              <a:r>
                <a:rPr kumimoji="1" lang="ja-JP" altLang="en-US" sz="1100" kern="0" dirty="0">
                  <a:latin typeface="Meiryo UI" panose="020B0604030504040204" pitchFamily="50" charset="-128"/>
                  <a:ea typeface="Meiryo UI" panose="020B0604030504040204" pitchFamily="50" charset="-128"/>
                </a:rPr>
                <a:t>万円に次の金額を加えた額（</a:t>
              </a:r>
              <a:r>
                <a:rPr kumimoji="1" lang="en-US" altLang="ja-JP" sz="1100" kern="0" dirty="0">
                  <a:latin typeface="Meiryo UI" panose="020B0604030504040204" pitchFamily="50" charset="-128"/>
                  <a:ea typeface="Meiryo UI" panose="020B0604030504040204" pitchFamily="50" charset="-128"/>
                </a:rPr>
                <a:t>※</a:t>
              </a:r>
              <a:r>
                <a:rPr kumimoji="1" lang="ja-JP" altLang="en-US" sz="1100" kern="0" dirty="0">
                  <a:latin typeface="Meiryo UI" panose="020B0604030504040204" pitchFamily="50" charset="-128"/>
                  <a:ea typeface="Meiryo UI" panose="020B0604030504040204" pitchFamily="50" charset="-128"/>
                </a:rPr>
                <a:t>）を超えている場合であり、かつ、</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保護者等の令和６年の課税総所得金額（見込）の合算が</a:t>
              </a:r>
              <a:r>
                <a:rPr kumimoji="1" lang="en-US" altLang="ja-JP" sz="1100" kern="0" dirty="0">
                  <a:latin typeface="Meiryo UI" panose="020B0604030504040204" pitchFamily="50" charset="-128"/>
                  <a:ea typeface="Meiryo UI" panose="020B0604030504040204" pitchFamily="50" charset="-128"/>
                </a:rPr>
                <a:t>98</a:t>
              </a:r>
              <a:r>
                <a:rPr kumimoji="1" lang="ja-JP" altLang="en-US" sz="1100" kern="0" dirty="0">
                  <a:latin typeface="Meiryo UI" panose="020B0604030504040204" pitchFamily="50" charset="-128"/>
                  <a:ea typeface="Meiryo UI" panose="020B0604030504040204" pitchFamily="50" charset="-128"/>
                </a:rPr>
                <a:t>万円に次の金額を加えた額　　</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a:t>
              </a:r>
              <a:r>
                <a:rPr kumimoji="1" lang="en-US" altLang="ja-JP" sz="1100" kern="0" dirty="0">
                  <a:latin typeface="Meiryo UI" panose="020B0604030504040204" pitchFamily="50" charset="-128"/>
                  <a:ea typeface="Meiryo UI" panose="020B0604030504040204" pitchFamily="50" charset="-128"/>
                </a:rPr>
                <a:t>※</a:t>
              </a:r>
              <a:r>
                <a:rPr kumimoji="1" lang="ja-JP" altLang="en-US" sz="1100" kern="0" dirty="0">
                  <a:latin typeface="Meiryo UI" panose="020B0604030504040204" pitchFamily="50" charset="-128"/>
                  <a:ea typeface="Meiryo UI" panose="020B0604030504040204" pitchFamily="50" charset="-128"/>
                </a:rPr>
                <a:t>）以下となっていること</a:t>
              </a:r>
              <a:endParaRPr kumimoji="1" lang="en-US" altLang="ja-JP" sz="1100" kern="0" dirty="0">
                <a:latin typeface="Meiryo UI" panose="020B0604030504040204" pitchFamily="50" charset="-128"/>
                <a:ea typeface="Meiryo UI" panose="020B0604030504040204" pitchFamily="50" charset="-128"/>
              </a:endParaRPr>
            </a:p>
            <a:p>
              <a:pPr marL="685800" lvl="1" indent="-228600" defTabSz="966978">
                <a:buFont typeface="Wingdings" panose="05000000000000000000" pitchFamily="2" charset="2"/>
                <a:buChar char="Ø"/>
              </a:pPr>
              <a:r>
                <a:rPr kumimoji="1" lang="en-US" altLang="ja-JP" sz="1100" kern="0" dirty="0">
                  <a:latin typeface="Meiryo UI" panose="020B0604030504040204" pitchFamily="50" charset="-128"/>
                  <a:ea typeface="Meiryo UI" panose="020B0604030504040204" pitchFamily="50" charset="-128"/>
                </a:rPr>
                <a:t>0</a:t>
              </a:r>
              <a:r>
                <a:rPr kumimoji="1" lang="ja-JP" altLang="en-US" sz="1100" kern="0" dirty="0">
                  <a:latin typeface="Meiryo UI" panose="020B0604030504040204" pitchFamily="50" charset="-128"/>
                  <a:ea typeface="Meiryo UI" panose="020B0604030504040204" pitchFamily="50" charset="-128"/>
                </a:rPr>
                <a:t>歳以上</a:t>
              </a:r>
              <a:r>
                <a:rPr kumimoji="1" lang="en-US" altLang="ja-JP" sz="1100" kern="0" dirty="0">
                  <a:latin typeface="Meiryo UI" panose="020B0604030504040204" pitchFamily="50" charset="-128"/>
                  <a:ea typeface="Meiryo UI" panose="020B0604030504040204" pitchFamily="50" charset="-128"/>
                </a:rPr>
                <a:t>16</a:t>
              </a:r>
              <a:r>
                <a:rPr kumimoji="1" lang="ja-JP" altLang="en-US" sz="1100" kern="0" dirty="0">
                  <a:latin typeface="Meiryo UI" panose="020B0604030504040204" pitchFamily="50" charset="-128"/>
                  <a:ea typeface="Meiryo UI" panose="020B0604030504040204" pitchFamily="50" charset="-128"/>
                </a:rPr>
                <a:t>歳未満の扶養親族１人あたり 　 </a:t>
              </a:r>
              <a:r>
                <a:rPr kumimoji="1" lang="en-US" altLang="ja-JP" sz="1100" kern="0" dirty="0">
                  <a:latin typeface="Meiryo UI" panose="020B0604030504040204" pitchFamily="50" charset="-128"/>
                  <a:ea typeface="Meiryo UI" panose="020B0604030504040204" pitchFamily="50" charset="-128"/>
                </a:rPr>
                <a:t>33</a:t>
              </a:r>
              <a:r>
                <a:rPr kumimoji="1" lang="ja-JP" altLang="en-US" sz="1100" kern="0" dirty="0">
                  <a:latin typeface="Meiryo UI" panose="020B0604030504040204" pitchFamily="50" charset="-128"/>
                  <a:ea typeface="Meiryo UI" panose="020B0604030504040204" pitchFamily="50" charset="-128"/>
                </a:rPr>
                <a:t>万円</a:t>
              </a:r>
            </a:p>
            <a:p>
              <a:pPr marL="685800" lvl="1" indent="-228600" defTabSz="966978">
                <a:buFont typeface="Wingdings" panose="05000000000000000000" pitchFamily="2" charset="2"/>
                <a:buChar char="Ø"/>
              </a:pPr>
              <a:r>
                <a:rPr kumimoji="1" lang="en-US" altLang="ja-JP" sz="1100" kern="0" dirty="0">
                  <a:latin typeface="Meiryo UI" panose="020B0604030504040204" pitchFamily="50" charset="-128"/>
                  <a:ea typeface="Meiryo UI" panose="020B0604030504040204" pitchFamily="50" charset="-128"/>
                </a:rPr>
                <a:t>16</a:t>
              </a:r>
              <a:r>
                <a:rPr kumimoji="1" lang="ja-JP" altLang="en-US" sz="1100" kern="0" dirty="0">
                  <a:latin typeface="Meiryo UI" panose="020B0604030504040204" pitchFamily="50" charset="-128"/>
                  <a:ea typeface="Meiryo UI" panose="020B0604030504040204" pitchFamily="50" charset="-128"/>
                </a:rPr>
                <a:t>歳以上</a:t>
              </a:r>
              <a:r>
                <a:rPr kumimoji="1" lang="en-US" altLang="ja-JP" sz="1100" kern="0" dirty="0">
                  <a:latin typeface="Meiryo UI" panose="020B0604030504040204" pitchFamily="50" charset="-128"/>
                  <a:ea typeface="Meiryo UI" panose="020B0604030504040204" pitchFamily="50" charset="-128"/>
                </a:rPr>
                <a:t>19</a:t>
              </a:r>
              <a:r>
                <a:rPr kumimoji="1" lang="ja-JP" altLang="en-US" sz="1100" kern="0" dirty="0">
                  <a:latin typeface="Meiryo UI" panose="020B0604030504040204" pitchFamily="50" charset="-128"/>
                  <a:ea typeface="Meiryo UI" panose="020B0604030504040204" pitchFamily="50" charset="-128"/>
                </a:rPr>
                <a:t>歳未満の扶養親族１人あたり　</a:t>
              </a:r>
              <a:r>
                <a:rPr kumimoji="1" lang="en-US" altLang="ja-JP" sz="1100" kern="0" dirty="0">
                  <a:latin typeface="Meiryo UI" panose="020B0604030504040204" pitchFamily="50" charset="-128"/>
                  <a:ea typeface="Meiryo UI" panose="020B0604030504040204" pitchFamily="50" charset="-128"/>
                </a:rPr>
                <a:t>12</a:t>
              </a:r>
              <a:r>
                <a:rPr kumimoji="1" lang="ja-JP" altLang="en-US" sz="1100" kern="0" dirty="0">
                  <a:latin typeface="Meiryo UI" panose="020B0604030504040204" pitchFamily="50" charset="-128"/>
                  <a:ea typeface="Meiryo UI" panose="020B0604030504040204" pitchFamily="50" charset="-128"/>
                </a:rPr>
                <a:t>万円</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a:t>
              </a:r>
              <a:r>
                <a:rPr kumimoji="1" lang="en-US" altLang="ja-JP" sz="1100" kern="0" dirty="0">
                  <a:latin typeface="Meiryo UI" panose="020B0604030504040204" pitchFamily="50" charset="-128"/>
                  <a:ea typeface="Meiryo UI" panose="020B0604030504040204" pitchFamily="50" charset="-128"/>
                </a:rPr>
                <a:t>※</a:t>
              </a:r>
              <a:r>
                <a:rPr kumimoji="1" lang="ja-JP" altLang="en-US" sz="1100" kern="0" dirty="0">
                  <a:latin typeface="Meiryo UI" panose="020B0604030504040204" pitchFamily="50" charset="-128"/>
                  <a:ea typeface="Meiryo UI" panose="020B0604030504040204" pitchFamily="50" charset="-128"/>
                </a:rPr>
                <a:t>４人世帯</a:t>
              </a:r>
              <a:r>
                <a:rPr kumimoji="1" lang="en-US" altLang="ja-JP" sz="1100" kern="0" dirty="0">
                  <a:latin typeface="Meiryo UI" panose="020B0604030504040204" pitchFamily="50" charset="-128"/>
                  <a:ea typeface="Meiryo UI" panose="020B0604030504040204" pitchFamily="50" charset="-128"/>
                </a:rPr>
                <a:t>(</a:t>
              </a:r>
              <a:r>
                <a:rPr kumimoji="1" lang="ja-JP" altLang="en-US" sz="1100" kern="0" dirty="0">
                  <a:latin typeface="Meiryo UI" panose="020B0604030504040204" pitchFamily="50" charset="-128"/>
                  <a:ea typeface="Meiryo UI" panose="020B0604030504040204" pitchFamily="50" charset="-128"/>
                </a:rPr>
                <a:t>夫婦の一方が働き、高校生１人、中学生１人の世帯</a:t>
              </a:r>
              <a:r>
                <a:rPr kumimoji="1" lang="en-US" altLang="ja-JP" sz="1100" kern="0" dirty="0">
                  <a:latin typeface="Meiryo UI" panose="020B0604030504040204" pitchFamily="50" charset="-128"/>
                  <a:ea typeface="Meiryo UI" panose="020B0604030504040204" pitchFamily="50" charset="-128"/>
                </a:rPr>
                <a:t>)</a:t>
              </a:r>
              <a:r>
                <a:rPr kumimoji="1" lang="ja-JP" altLang="en-US" sz="1100" kern="0" dirty="0">
                  <a:latin typeface="Meiryo UI" panose="020B0604030504040204" pitchFamily="50" charset="-128"/>
                  <a:ea typeface="Meiryo UI" panose="020B0604030504040204" pitchFamily="50" charset="-128"/>
                </a:rPr>
                <a:t>の場合、年収めやすは</a:t>
              </a:r>
              <a:r>
                <a:rPr kumimoji="1" lang="en-US" altLang="ja-JP" sz="1100" kern="0" dirty="0">
                  <a:latin typeface="Meiryo UI" panose="020B0604030504040204" pitchFamily="50" charset="-128"/>
                  <a:ea typeface="Meiryo UI" panose="020B0604030504040204" pitchFamily="50" charset="-128"/>
                </a:rPr>
                <a:t>450</a:t>
              </a:r>
              <a:r>
                <a:rPr kumimoji="1" lang="ja-JP" altLang="en-US" sz="1100" kern="0" dirty="0">
                  <a:latin typeface="Meiryo UI" panose="020B0604030504040204" pitchFamily="50" charset="-128"/>
                  <a:ea typeface="Meiryo UI" panose="020B0604030504040204" pitchFamily="50" charset="-128"/>
                </a:rPr>
                <a:t>万</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円です。</a:t>
              </a:r>
              <a:endParaRPr kumimoji="1" lang="en-US" altLang="ja-JP" sz="1100" kern="0" dirty="0">
                <a:latin typeface="Meiryo UI" panose="020B0604030504040204" pitchFamily="50" charset="-128"/>
                <a:ea typeface="Meiryo UI" panose="020B0604030504040204" pitchFamily="50" charset="-128"/>
              </a:endParaRPr>
            </a:p>
            <a:p>
              <a:pPr lvl="0" defTabSz="966978"/>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＜必要な提出書類＞</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b="1" kern="0" dirty="0">
                  <a:latin typeface="Meiryo UI" panose="020B0604030504040204" pitchFamily="50" charset="-128"/>
                  <a:ea typeface="Meiryo UI" panose="020B0604030504040204" pitchFamily="50" charset="-128"/>
                </a:rPr>
                <a:t>　　</a:t>
              </a:r>
              <a:r>
                <a:rPr kumimoji="1" lang="ja-JP" altLang="en-US" sz="1100" kern="0" dirty="0">
                  <a:latin typeface="Meiryo UI" panose="020B0604030504040204" pitchFamily="50" charset="-128"/>
                  <a:ea typeface="Meiryo UI" panose="020B0604030504040204" pitchFamily="50" charset="-128"/>
                </a:rPr>
                <a:t>◆授業料減免申請書</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◆令和５年の所得を証明する書類及び扶養の状況が確認できる書類</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・令和６年度市（町村）民税・府民税課税証明書　　等</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◆令和６年の所得（見込み）を証明する書類</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・令和６年分源泉徴収票</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・税理士等の第三者による所得（見込）証明書　　等</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◆病気、怪我の事実を証明する書類</a:t>
              </a:r>
              <a:r>
                <a:rPr kumimoji="1" lang="ja-JP" altLang="en-US" sz="1100" b="1" kern="0" dirty="0">
                  <a:latin typeface="Meiryo UI" panose="020B0604030504040204" pitchFamily="50" charset="-128"/>
                  <a:ea typeface="Meiryo UI" panose="020B0604030504040204" pitchFamily="50" charset="-128"/>
                </a:rPr>
                <a:t>　</a:t>
              </a:r>
              <a:r>
                <a:rPr kumimoji="1" lang="ja-JP" altLang="en-US" sz="1100" kern="0" dirty="0">
                  <a:latin typeface="Meiryo UI" panose="020B0604030504040204" pitchFamily="50" charset="-128"/>
                  <a:ea typeface="Meiryo UI" panose="020B0604030504040204" pitchFamily="50" charset="-128"/>
                </a:rPr>
                <a:t>（保護者等に病気、怪我があった場合のみ）</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・診断書</a:t>
              </a:r>
              <a:endParaRPr kumimoji="1" lang="en-US" altLang="ja-JP" sz="1100" kern="0" dirty="0">
                <a:latin typeface="Meiryo UI" panose="020B0604030504040204" pitchFamily="50" charset="-128"/>
                <a:ea typeface="Meiryo UI" panose="020B0604030504040204" pitchFamily="50" charset="-128"/>
              </a:endParaRPr>
            </a:p>
          </p:txBody>
        </p:sp>
        <p:sp>
          <p:nvSpPr>
            <p:cNvPr id="10" name="正方形/長方形 9"/>
            <p:cNvSpPr/>
            <p:nvPr/>
          </p:nvSpPr>
          <p:spPr>
            <a:xfrm>
              <a:off x="600442" y="5629965"/>
              <a:ext cx="2641529" cy="22249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200" b="1" dirty="0">
                  <a:latin typeface="Meiryo UI" panose="020B0604030504040204" pitchFamily="50" charset="-128"/>
                  <a:ea typeface="Meiryo UI" panose="020B0604030504040204" pitchFamily="50" charset="-128"/>
                </a:rPr>
                <a:t>著しい収入減（</a:t>
              </a:r>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小・中学生のみ）</a:t>
              </a:r>
            </a:p>
          </p:txBody>
        </p:sp>
      </p:grpSp>
    </p:spTree>
    <p:extLst>
      <p:ext uri="{BB962C8B-B14F-4D97-AF65-F5344CB8AC3E}">
        <p14:creationId xmlns:p14="http://schemas.microsoft.com/office/powerpoint/2010/main" val="102109681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966</TotalTime>
  <Words>1388</Words>
  <Application>Microsoft Office PowerPoint</Application>
  <PresentationFormat>A4 210 x 297 mm</PresentationFormat>
  <Paragraphs>75</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ＭＳ ゴシック</vt:lpstr>
      <vt:lpstr>Arial</vt:lpstr>
      <vt:lpstr>Calibri</vt:lpstr>
      <vt:lpstr>Calibri Light</vt:lpstr>
      <vt:lpstr>Wingdings</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尾﨑　瑞穂</dc:creator>
  <cp:lastModifiedBy>西内　光美</cp:lastModifiedBy>
  <cp:revision>93</cp:revision>
  <cp:lastPrinted>2023-08-30T06:03:47Z</cp:lastPrinted>
  <dcterms:created xsi:type="dcterms:W3CDTF">2020-06-17T05:13:25Z</dcterms:created>
  <dcterms:modified xsi:type="dcterms:W3CDTF">2024-07-30T02:11:57Z</dcterms:modified>
</cp:coreProperties>
</file>