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0" r:id="rId3"/>
    <p:sldId id="257" r:id="rId4"/>
    <p:sldId id="267" r:id="rId5"/>
    <p:sldId id="259" r:id="rId6"/>
    <p:sldId id="262" r:id="rId7"/>
    <p:sldId id="264" r:id="rId8"/>
    <p:sldId id="263" r:id="rId9"/>
    <p:sldId id="266" r:id="rId10"/>
    <p:sldId id="261" r:id="rId11"/>
  </p:sldIdLst>
  <p:sldSz cx="9144000" cy="6858000" type="screen4x3"/>
  <p:notesSz cx="6807200" cy="9939338"/>
  <p:custDataLst>
    <p:tags r:id="rId13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4FD"/>
    <a:srgbClr val="029BF0"/>
    <a:srgbClr val="02A0F8"/>
    <a:srgbClr val="CC6600"/>
    <a:srgbClr val="FFFF99"/>
    <a:srgbClr val="CCFF99"/>
    <a:srgbClr val="FFCCFF"/>
    <a:srgbClr val="FFFFCC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78799" autoAdjust="0"/>
  </p:normalViewPr>
  <p:slideViewPr>
    <p:cSldViewPr>
      <p:cViewPr>
        <p:scale>
          <a:sx n="64" d="100"/>
          <a:sy n="64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54" d="100"/>
          <a:sy n="154" d="100"/>
        </p:scale>
        <p:origin x="-486" y="333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43F5C-D948-48AF-9BA5-4C26D043EE4A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D15595A8-6347-4FAE-ACF8-8D948E39BC79}">
      <dgm:prSet phldrT="[テキスト]" custT="1"/>
      <dgm:spPr/>
      <dgm:t>
        <a:bodyPr/>
        <a:lstStyle/>
        <a:p>
          <a:r>
            <a:rPr kumimoji="1" lang="ja-JP" altLang="en-US" sz="2800" b="1" i="0" u="none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rPr>
            <a:t>手術</a:t>
          </a:r>
          <a:endParaRPr kumimoji="1" lang="ja-JP" altLang="en-US" sz="2800" b="1" i="0" u="none" strike="noStrik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丸ｺﾞｼｯｸM-PRO" pitchFamily="50" charset="-128"/>
            <a:ea typeface="HG丸ｺﾞｼｯｸM-PRO" pitchFamily="50" charset="-128"/>
          </a:endParaRPr>
        </a:p>
      </dgm:t>
    </dgm:pt>
    <dgm:pt modelId="{3B39E855-616E-4F17-A12D-C97A433244A8}" type="parTrans" cxnId="{FBD68082-0298-451E-B43A-D59CC5F4262A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772C47B0-2BA4-4F5F-BBFA-C1B065DBB176}" type="sibTrans" cxnId="{FBD68082-0298-451E-B43A-D59CC5F4262A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9C928403-D0DE-47E3-9665-0FD82FF607B7}">
      <dgm:prSet phldrT="[テキスト]"/>
      <dgm:spPr/>
      <dgm:t>
        <a:bodyPr/>
        <a:lstStyle/>
        <a:p>
          <a:r>
            <a:rPr kumimoji="1" lang="ja-JP" altLang="en-US" b="1" dirty="0" smtClean="0">
              <a:latin typeface="HG丸ｺﾞｼｯｸM-PRO" pitchFamily="50" charset="-128"/>
              <a:ea typeface="HG丸ｺﾞｼｯｸM-PRO" pitchFamily="50" charset="-128"/>
            </a:rPr>
            <a:t>局所療法</a:t>
          </a:r>
          <a:endParaRPr kumimoji="1" lang="ja-JP" altLang="en-US" b="1" dirty="0">
            <a:latin typeface="HG丸ｺﾞｼｯｸM-PRO" pitchFamily="50" charset="-128"/>
            <a:ea typeface="HG丸ｺﾞｼｯｸM-PRO" pitchFamily="50" charset="-128"/>
          </a:endParaRPr>
        </a:p>
      </dgm:t>
    </dgm:pt>
    <dgm:pt modelId="{31AB5865-4BA4-439D-BB93-99FB1FC58BD6}" type="parTrans" cxnId="{2A0F7C0B-6C64-4E98-AF1C-ED2C8E3F5D5E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4C714A1F-1B8C-4C0D-A1DD-58858D300988}" type="sibTrans" cxnId="{2A0F7C0B-6C64-4E98-AF1C-ED2C8E3F5D5E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3EA365CE-B646-4A9F-B51C-4F78E03B4FF6}">
      <dgm:prSet phldrT="[テキスト]" custT="1"/>
      <dgm:spPr/>
      <dgm:t>
        <a:bodyPr/>
        <a:lstStyle/>
        <a:p>
          <a:r>
            <a:rPr kumimoji="1" lang="ja-JP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rPr>
            <a:t>放射線治療</a:t>
          </a:r>
          <a:endParaRPr kumimoji="1" lang="ja-JP" alt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丸ｺﾞｼｯｸM-PRO" pitchFamily="50" charset="-128"/>
            <a:ea typeface="HG丸ｺﾞｼｯｸM-PRO" pitchFamily="50" charset="-128"/>
          </a:endParaRPr>
        </a:p>
      </dgm:t>
    </dgm:pt>
    <dgm:pt modelId="{9FF0A531-9AE1-4B42-8DBB-EB8A98828E16}" type="parTrans" cxnId="{46552B6B-9874-4A1E-B85F-F5975435D4F1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79E72E1F-58AE-4181-B906-46D9B7F52E34}" type="sibTrans" cxnId="{46552B6B-9874-4A1E-B85F-F5975435D4F1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0C2FF410-7198-4EA2-A464-B419998CCE71}">
      <dgm:prSet phldrT="[テキスト]"/>
      <dgm:spPr/>
      <dgm:t>
        <a:bodyPr/>
        <a:lstStyle/>
        <a:p>
          <a:r>
            <a:rPr kumimoji="1" lang="ja-JP" altLang="en-US" b="1" dirty="0" smtClean="0">
              <a:latin typeface="HG丸ｺﾞｼｯｸM-PRO" pitchFamily="50" charset="-128"/>
              <a:ea typeface="HG丸ｺﾞｼｯｸM-PRO" pitchFamily="50" charset="-128"/>
            </a:rPr>
            <a:t>局所療法</a:t>
          </a:r>
          <a:endParaRPr kumimoji="1" lang="ja-JP" altLang="en-US" b="1" dirty="0">
            <a:latin typeface="HG丸ｺﾞｼｯｸM-PRO" pitchFamily="50" charset="-128"/>
            <a:ea typeface="HG丸ｺﾞｼｯｸM-PRO" pitchFamily="50" charset="-128"/>
          </a:endParaRPr>
        </a:p>
      </dgm:t>
    </dgm:pt>
    <dgm:pt modelId="{F19DF171-38F7-4CCE-815B-57E13C52E5B0}" type="parTrans" cxnId="{014C2FCE-0C86-457D-87A8-20135200E502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FA995A60-CC10-4354-8359-C9E636215F77}" type="sibTrans" cxnId="{014C2FCE-0C86-457D-87A8-20135200E502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EB2F4819-3AD0-449D-ABF1-0D8E82A69BE3}">
      <dgm:prSet phldrT="[テキスト]" custT="1"/>
      <dgm:spPr/>
      <dgm:t>
        <a:bodyPr/>
        <a:lstStyle/>
        <a:p>
          <a:r>
            <a:rPr kumimoji="1" lang="ja-JP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rPr>
            <a:t>抗がん剤</a:t>
          </a:r>
          <a:endParaRPr kumimoji="1" lang="ja-JP" alt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丸ｺﾞｼｯｸM-PRO" pitchFamily="50" charset="-128"/>
            <a:ea typeface="HG丸ｺﾞｼｯｸM-PRO" pitchFamily="50" charset="-128"/>
          </a:endParaRPr>
        </a:p>
      </dgm:t>
    </dgm:pt>
    <dgm:pt modelId="{3B47A6FC-8600-4884-B0C9-9834EFA5745E}" type="parTrans" cxnId="{77772682-608D-4811-95BC-9FCA6A42D2E4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7F0CF851-BED9-465C-93E4-822B6F063B0D}" type="sibTrans" cxnId="{77772682-608D-4811-95BC-9FCA6A42D2E4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1809DD7A-8889-4C5A-9A2C-46EF130F7028}">
      <dgm:prSet phldrT="[テキスト]"/>
      <dgm:spPr/>
      <dgm:t>
        <a:bodyPr/>
        <a:lstStyle/>
        <a:p>
          <a:r>
            <a:rPr kumimoji="1" lang="ja-JP" altLang="en-US" b="1" u="none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rPr>
            <a:t>全身療法</a:t>
          </a:r>
          <a:endParaRPr kumimoji="1" lang="ja-JP" altLang="en-US" b="1" u="none" dirty="0">
            <a:solidFill>
              <a:schemeClr val="tx1"/>
            </a:solidFill>
            <a:latin typeface="HG丸ｺﾞｼｯｸM-PRO" pitchFamily="50" charset="-128"/>
            <a:ea typeface="HG丸ｺﾞｼｯｸM-PRO" pitchFamily="50" charset="-128"/>
          </a:endParaRPr>
        </a:p>
      </dgm:t>
    </dgm:pt>
    <dgm:pt modelId="{132C619A-0CBA-4362-8819-F213D4003210}" type="parTrans" cxnId="{8CD69EF1-A4E3-4DD8-AAC3-7F992733A67A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B9CB5D1D-C324-46A5-9199-970F9DADDE25}" type="sibTrans" cxnId="{8CD69EF1-A4E3-4DD8-AAC3-7F992733A67A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1AB8F40A-EDC9-4B04-9D4C-85AD9F6FDDA8}">
      <dgm:prSet phldrT="[テキスト]"/>
      <dgm:spPr/>
      <dgm:t>
        <a:bodyPr/>
        <a:lstStyle/>
        <a:p>
          <a:r>
            <a:rPr kumimoji="1" lang="ja-JP" altLang="en-US" b="1" dirty="0" smtClean="0">
              <a:latin typeface="HG丸ｺﾞｼｯｸM-PRO" pitchFamily="50" charset="-128"/>
              <a:ea typeface="HG丸ｺﾞｼｯｸM-PRO" pitchFamily="50" charset="-128"/>
            </a:rPr>
            <a:t>分子標的治療薬</a:t>
          </a:r>
          <a:endParaRPr kumimoji="1" lang="ja-JP" altLang="en-US" b="1" dirty="0">
            <a:latin typeface="HG丸ｺﾞｼｯｸM-PRO" pitchFamily="50" charset="-128"/>
            <a:ea typeface="HG丸ｺﾞｼｯｸM-PRO" pitchFamily="50" charset="-128"/>
          </a:endParaRPr>
        </a:p>
      </dgm:t>
    </dgm:pt>
    <dgm:pt modelId="{3D662CFF-66EE-45F0-8E06-FEFA49F456E0}" type="parTrans" cxnId="{5F25C437-BCE5-4514-A36B-46B8AD6A3D63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EEAF7D9E-C05E-4F4E-8B15-31D87278407B}" type="sibTrans" cxnId="{5F25C437-BCE5-4514-A36B-46B8AD6A3D63}">
      <dgm:prSet/>
      <dgm:spPr/>
      <dgm:t>
        <a:bodyPr/>
        <a:lstStyle/>
        <a:p>
          <a:endParaRPr kumimoji="1" lang="ja-JP" altLang="en-US" b="1">
            <a:latin typeface="HG丸ｺﾞｼｯｸM-PRO" pitchFamily="50" charset="-128"/>
            <a:ea typeface="HG丸ｺﾞｼｯｸM-PRO" pitchFamily="50" charset="-128"/>
          </a:endParaRPr>
        </a:p>
      </dgm:t>
    </dgm:pt>
    <dgm:pt modelId="{890013C5-EC6F-4B51-925A-C5343F5940D4}">
      <dgm:prSet phldrT="[テキスト]"/>
      <dgm:spPr/>
      <dgm:t>
        <a:bodyPr/>
        <a:lstStyle/>
        <a:p>
          <a:r>
            <a:rPr kumimoji="1" lang="ja-JP" altLang="en-US" b="1" dirty="0" smtClean="0">
              <a:latin typeface="HG丸ｺﾞｼｯｸM-PRO" pitchFamily="50" charset="-128"/>
              <a:ea typeface="HG丸ｺﾞｼｯｸM-PRO" pitchFamily="50" charset="-128"/>
            </a:rPr>
            <a:t>ロボット手術</a:t>
          </a:r>
          <a:endParaRPr kumimoji="1" lang="ja-JP" altLang="en-US" b="1" dirty="0">
            <a:latin typeface="HG丸ｺﾞｼｯｸM-PRO" pitchFamily="50" charset="-128"/>
            <a:ea typeface="HG丸ｺﾞｼｯｸM-PRO" pitchFamily="50" charset="-128"/>
          </a:endParaRPr>
        </a:p>
      </dgm:t>
    </dgm:pt>
    <dgm:pt modelId="{20E3F79A-83C9-4AB5-BA02-B3ED99AE89DD}" type="parTrans" cxnId="{7196A20A-42A2-4663-932B-F001E7106E94}">
      <dgm:prSet/>
      <dgm:spPr/>
      <dgm:t>
        <a:bodyPr/>
        <a:lstStyle/>
        <a:p>
          <a:endParaRPr kumimoji="1" lang="ja-JP" altLang="en-US"/>
        </a:p>
      </dgm:t>
    </dgm:pt>
    <dgm:pt modelId="{4E09C080-B874-4E85-B6F8-FEBCFA1656F0}" type="sibTrans" cxnId="{7196A20A-42A2-4663-932B-F001E7106E94}">
      <dgm:prSet/>
      <dgm:spPr/>
      <dgm:t>
        <a:bodyPr/>
        <a:lstStyle/>
        <a:p>
          <a:endParaRPr kumimoji="1" lang="ja-JP" altLang="en-US"/>
        </a:p>
      </dgm:t>
    </dgm:pt>
    <dgm:pt modelId="{3BA51F64-6565-4AA4-88F4-5595B0B45A20}">
      <dgm:prSet phldrT="[テキスト]"/>
      <dgm:spPr/>
      <dgm:t>
        <a:bodyPr/>
        <a:lstStyle/>
        <a:p>
          <a:r>
            <a:rPr kumimoji="1" lang="ja-JP" altLang="en-US" b="1" dirty="0" smtClean="0">
              <a:latin typeface="HG丸ｺﾞｼｯｸM-PRO" pitchFamily="50" charset="-128"/>
              <a:ea typeface="HG丸ｺﾞｼｯｸM-PRO" pitchFamily="50" charset="-128"/>
            </a:rPr>
            <a:t>高精度放射線治療</a:t>
          </a:r>
          <a:endParaRPr kumimoji="1" lang="ja-JP" altLang="en-US" b="1" dirty="0">
            <a:latin typeface="HG丸ｺﾞｼｯｸM-PRO" pitchFamily="50" charset="-128"/>
            <a:ea typeface="HG丸ｺﾞｼｯｸM-PRO" pitchFamily="50" charset="-128"/>
          </a:endParaRPr>
        </a:p>
      </dgm:t>
    </dgm:pt>
    <dgm:pt modelId="{4872DAEB-3BB2-4122-9E25-8C1C0C6F2FE6}" type="parTrans" cxnId="{038C375E-D9B1-4486-982B-67E4AEB04E35}">
      <dgm:prSet/>
      <dgm:spPr/>
      <dgm:t>
        <a:bodyPr/>
        <a:lstStyle/>
        <a:p>
          <a:endParaRPr kumimoji="1" lang="ja-JP" altLang="en-US"/>
        </a:p>
      </dgm:t>
    </dgm:pt>
    <dgm:pt modelId="{5B320729-925D-4011-94D9-910D1FF7F418}" type="sibTrans" cxnId="{038C375E-D9B1-4486-982B-67E4AEB04E35}">
      <dgm:prSet/>
      <dgm:spPr/>
      <dgm:t>
        <a:bodyPr/>
        <a:lstStyle/>
        <a:p>
          <a:endParaRPr kumimoji="1" lang="ja-JP" altLang="en-US"/>
        </a:p>
      </dgm:t>
    </dgm:pt>
    <dgm:pt modelId="{3FA09FFE-3E04-403C-A222-59229ED98B2C}">
      <dgm:prSet phldrT="[テキスト]"/>
      <dgm:spPr/>
      <dgm:t>
        <a:bodyPr/>
        <a:lstStyle/>
        <a:p>
          <a:r>
            <a:rPr kumimoji="1" lang="ja-JP" altLang="en-US" b="1" dirty="0" smtClean="0">
              <a:latin typeface="HG丸ｺﾞｼｯｸM-PRO" pitchFamily="50" charset="-128"/>
              <a:ea typeface="HG丸ｺﾞｼｯｸM-PRO" pitchFamily="50" charset="-128"/>
            </a:rPr>
            <a:t>がん遺伝子を調べた個別化治療</a:t>
          </a:r>
          <a:endParaRPr kumimoji="1" lang="ja-JP" altLang="en-US" b="1" dirty="0">
            <a:latin typeface="HG丸ｺﾞｼｯｸM-PRO" pitchFamily="50" charset="-128"/>
            <a:ea typeface="HG丸ｺﾞｼｯｸM-PRO" pitchFamily="50" charset="-128"/>
          </a:endParaRPr>
        </a:p>
      </dgm:t>
    </dgm:pt>
    <dgm:pt modelId="{902885CC-13F6-4959-9D8D-DA059FE1A3C5}" type="parTrans" cxnId="{2466CC27-420C-4A0E-A4CA-2C7BEC857ADC}">
      <dgm:prSet/>
      <dgm:spPr/>
      <dgm:t>
        <a:bodyPr/>
        <a:lstStyle/>
        <a:p>
          <a:endParaRPr kumimoji="1" lang="ja-JP" altLang="en-US"/>
        </a:p>
      </dgm:t>
    </dgm:pt>
    <dgm:pt modelId="{776A2E38-D877-4B35-92A7-ACB50E536092}" type="sibTrans" cxnId="{2466CC27-420C-4A0E-A4CA-2C7BEC857ADC}">
      <dgm:prSet/>
      <dgm:spPr/>
      <dgm:t>
        <a:bodyPr/>
        <a:lstStyle/>
        <a:p>
          <a:endParaRPr kumimoji="1" lang="ja-JP" altLang="en-US"/>
        </a:p>
      </dgm:t>
    </dgm:pt>
    <dgm:pt modelId="{8D0715C7-09BA-4DE7-8281-52DF1DD4CE8F}" type="pres">
      <dgm:prSet presAssocID="{E7543F5C-D948-48AF-9BA5-4C26D043EE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65E4A73-F758-464E-80CA-67F03054CC2C}" type="pres">
      <dgm:prSet presAssocID="{D15595A8-6347-4FAE-ACF8-8D948E39BC79}" presName="linNode" presStyleCnt="0"/>
      <dgm:spPr/>
    </dgm:pt>
    <dgm:pt modelId="{011E647F-CAD1-4376-A0E4-DC9BC5428923}" type="pres">
      <dgm:prSet presAssocID="{D15595A8-6347-4FAE-ACF8-8D948E39BC7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CBB95C8-F9B0-451A-8428-86D47DFCA4C1}" type="pres">
      <dgm:prSet presAssocID="{D15595A8-6347-4FAE-ACF8-8D948E39BC7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EEC45D-9CAD-48BF-A459-5C96A9AEB973}" type="pres">
      <dgm:prSet presAssocID="{772C47B0-2BA4-4F5F-BBFA-C1B065DBB176}" presName="sp" presStyleCnt="0"/>
      <dgm:spPr/>
    </dgm:pt>
    <dgm:pt modelId="{9CF1CE58-A1DD-4ECF-B5B9-9B025900D4B0}" type="pres">
      <dgm:prSet presAssocID="{3EA365CE-B646-4A9F-B51C-4F78E03B4FF6}" presName="linNode" presStyleCnt="0"/>
      <dgm:spPr/>
    </dgm:pt>
    <dgm:pt modelId="{C599789B-D7EC-4C23-97BB-6456C54D277C}" type="pres">
      <dgm:prSet presAssocID="{3EA365CE-B646-4A9F-B51C-4F78E03B4FF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672B207-61AF-40B2-B9BD-13CBD3CCB413}" type="pres">
      <dgm:prSet presAssocID="{3EA365CE-B646-4A9F-B51C-4F78E03B4FF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9B3DC2C-0E08-485D-A1A2-B28448D2013A}" type="pres">
      <dgm:prSet presAssocID="{79E72E1F-58AE-4181-B906-46D9B7F52E34}" presName="sp" presStyleCnt="0"/>
      <dgm:spPr/>
    </dgm:pt>
    <dgm:pt modelId="{6E5783CC-11B8-469A-ADBF-F711352923A2}" type="pres">
      <dgm:prSet presAssocID="{EB2F4819-3AD0-449D-ABF1-0D8E82A69BE3}" presName="linNode" presStyleCnt="0"/>
      <dgm:spPr/>
    </dgm:pt>
    <dgm:pt modelId="{4D3886F4-9B1E-4FD0-B4F8-A23505FB0B26}" type="pres">
      <dgm:prSet presAssocID="{EB2F4819-3AD0-449D-ABF1-0D8E82A69BE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5346E03-037B-460C-9712-B26D04B405CC}" type="pres">
      <dgm:prSet presAssocID="{EB2F4819-3AD0-449D-ABF1-0D8E82A69BE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AC48096-E990-4262-AA61-6CFD1EB4FD4B}" type="presOf" srcId="{0C2FF410-7198-4EA2-A464-B419998CCE71}" destId="{C672B207-61AF-40B2-B9BD-13CBD3CCB413}" srcOrd="0" destOrd="0" presId="urn:microsoft.com/office/officeart/2005/8/layout/vList5"/>
    <dgm:cxn modelId="{2A0F7C0B-6C64-4E98-AF1C-ED2C8E3F5D5E}" srcId="{D15595A8-6347-4FAE-ACF8-8D948E39BC79}" destId="{9C928403-D0DE-47E3-9665-0FD82FF607B7}" srcOrd="0" destOrd="0" parTransId="{31AB5865-4BA4-439D-BB93-99FB1FC58BD6}" sibTransId="{4C714A1F-1B8C-4C0D-A1DD-58858D300988}"/>
    <dgm:cxn modelId="{038C375E-D9B1-4486-982B-67E4AEB04E35}" srcId="{3EA365CE-B646-4A9F-B51C-4F78E03B4FF6}" destId="{3BA51F64-6565-4AA4-88F4-5595B0B45A20}" srcOrd="1" destOrd="0" parTransId="{4872DAEB-3BB2-4122-9E25-8C1C0C6F2FE6}" sibTransId="{5B320729-925D-4011-94D9-910D1FF7F418}"/>
    <dgm:cxn modelId="{8CD69EF1-A4E3-4DD8-AAC3-7F992733A67A}" srcId="{EB2F4819-3AD0-449D-ABF1-0D8E82A69BE3}" destId="{1809DD7A-8889-4C5A-9A2C-46EF130F7028}" srcOrd="0" destOrd="0" parTransId="{132C619A-0CBA-4362-8819-F213D4003210}" sibTransId="{B9CB5D1D-C324-46A5-9199-970F9DADDE25}"/>
    <dgm:cxn modelId="{B10BD2A4-AED2-4FA1-A04B-F56D9F1F4FD6}" type="presOf" srcId="{3EA365CE-B646-4A9F-B51C-4F78E03B4FF6}" destId="{C599789B-D7EC-4C23-97BB-6456C54D277C}" srcOrd="0" destOrd="0" presId="urn:microsoft.com/office/officeart/2005/8/layout/vList5"/>
    <dgm:cxn modelId="{9AF7A10D-9495-49FA-BC4D-BD9732547A6C}" type="presOf" srcId="{890013C5-EC6F-4B51-925A-C5343F5940D4}" destId="{8CBB95C8-F9B0-451A-8428-86D47DFCA4C1}" srcOrd="0" destOrd="1" presId="urn:microsoft.com/office/officeart/2005/8/layout/vList5"/>
    <dgm:cxn modelId="{00181E38-14D5-41CC-BC4A-D21F8CA427FA}" type="presOf" srcId="{1809DD7A-8889-4C5A-9A2C-46EF130F7028}" destId="{45346E03-037B-460C-9712-B26D04B405CC}" srcOrd="0" destOrd="0" presId="urn:microsoft.com/office/officeart/2005/8/layout/vList5"/>
    <dgm:cxn modelId="{E4F5EAC9-C21A-479B-AD7A-5277D5F5E5A9}" type="presOf" srcId="{EB2F4819-3AD0-449D-ABF1-0D8E82A69BE3}" destId="{4D3886F4-9B1E-4FD0-B4F8-A23505FB0B26}" srcOrd="0" destOrd="0" presId="urn:microsoft.com/office/officeart/2005/8/layout/vList5"/>
    <dgm:cxn modelId="{77772682-608D-4811-95BC-9FCA6A42D2E4}" srcId="{E7543F5C-D948-48AF-9BA5-4C26D043EE4A}" destId="{EB2F4819-3AD0-449D-ABF1-0D8E82A69BE3}" srcOrd="2" destOrd="0" parTransId="{3B47A6FC-8600-4884-B0C9-9834EFA5745E}" sibTransId="{7F0CF851-BED9-465C-93E4-822B6F063B0D}"/>
    <dgm:cxn modelId="{2466CC27-420C-4A0E-A4CA-2C7BEC857ADC}" srcId="{EB2F4819-3AD0-449D-ABF1-0D8E82A69BE3}" destId="{3FA09FFE-3E04-403C-A222-59229ED98B2C}" srcOrd="2" destOrd="0" parTransId="{902885CC-13F6-4959-9D8D-DA059FE1A3C5}" sibTransId="{776A2E38-D877-4B35-92A7-ACB50E536092}"/>
    <dgm:cxn modelId="{FBD68082-0298-451E-B43A-D59CC5F4262A}" srcId="{E7543F5C-D948-48AF-9BA5-4C26D043EE4A}" destId="{D15595A8-6347-4FAE-ACF8-8D948E39BC79}" srcOrd="0" destOrd="0" parTransId="{3B39E855-616E-4F17-A12D-C97A433244A8}" sibTransId="{772C47B0-2BA4-4F5F-BBFA-C1B065DBB176}"/>
    <dgm:cxn modelId="{E5D96695-BE94-48F9-96C3-EDD484CE83DF}" type="presOf" srcId="{D15595A8-6347-4FAE-ACF8-8D948E39BC79}" destId="{011E647F-CAD1-4376-A0E4-DC9BC5428923}" srcOrd="0" destOrd="0" presId="urn:microsoft.com/office/officeart/2005/8/layout/vList5"/>
    <dgm:cxn modelId="{46552B6B-9874-4A1E-B85F-F5975435D4F1}" srcId="{E7543F5C-D948-48AF-9BA5-4C26D043EE4A}" destId="{3EA365CE-B646-4A9F-B51C-4F78E03B4FF6}" srcOrd="1" destOrd="0" parTransId="{9FF0A531-9AE1-4B42-8DBB-EB8A98828E16}" sibTransId="{79E72E1F-58AE-4181-B906-46D9B7F52E34}"/>
    <dgm:cxn modelId="{C4237126-77A5-4458-B3AA-F1D6E1FD63CA}" type="presOf" srcId="{1AB8F40A-EDC9-4B04-9D4C-85AD9F6FDDA8}" destId="{45346E03-037B-460C-9712-B26D04B405CC}" srcOrd="0" destOrd="1" presId="urn:microsoft.com/office/officeart/2005/8/layout/vList5"/>
    <dgm:cxn modelId="{014C2FCE-0C86-457D-87A8-20135200E502}" srcId="{3EA365CE-B646-4A9F-B51C-4F78E03B4FF6}" destId="{0C2FF410-7198-4EA2-A464-B419998CCE71}" srcOrd="0" destOrd="0" parTransId="{F19DF171-38F7-4CCE-815B-57E13C52E5B0}" sibTransId="{FA995A60-CC10-4354-8359-C9E636215F77}"/>
    <dgm:cxn modelId="{31E326B7-05D2-4C55-817D-7C66BC6CF968}" type="presOf" srcId="{3BA51F64-6565-4AA4-88F4-5595B0B45A20}" destId="{C672B207-61AF-40B2-B9BD-13CBD3CCB413}" srcOrd="0" destOrd="1" presId="urn:microsoft.com/office/officeart/2005/8/layout/vList5"/>
    <dgm:cxn modelId="{7196A20A-42A2-4663-932B-F001E7106E94}" srcId="{D15595A8-6347-4FAE-ACF8-8D948E39BC79}" destId="{890013C5-EC6F-4B51-925A-C5343F5940D4}" srcOrd="1" destOrd="0" parTransId="{20E3F79A-83C9-4AB5-BA02-B3ED99AE89DD}" sibTransId="{4E09C080-B874-4E85-B6F8-FEBCFA1656F0}"/>
    <dgm:cxn modelId="{32E7CE03-194A-4208-8B3E-CF76CD58CBA9}" type="presOf" srcId="{E7543F5C-D948-48AF-9BA5-4C26D043EE4A}" destId="{8D0715C7-09BA-4DE7-8281-52DF1DD4CE8F}" srcOrd="0" destOrd="0" presId="urn:microsoft.com/office/officeart/2005/8/layout/vList5"/>
    <dgm:cxn modelId="{4F88090F-62E5-4E24-AEF7-91825668DD6F}" type="presOf" srcId="{3FA09FFE-3E04-403C-A222-59229ED98B2C}" destId="{45346E03-037B-460C-9712-B26D04B405CC}" srcOrd="0" destOrd="2" presId="urn:microsoft.com/office/officeart/2005/8/layout/vList5"/>
    <dgm:cxn modelId="{5F25C437-BCE5-4514-A36B-46B8AD6A3D63}" srcId="{EB2F4819-3AD0-449D-ABF1-0D8E82A69BE3}" destId="{1AB8F40A-EDC9-4B04-9D4C-85AD9F6FDDA8}" srcOrd="1" destOrd="0" parTransId="{3D662CFF-66EE-45F0-8E06-FEFA49F456E0}" sibTransId="{EEAF7D9E-C05E-4F4E-8B15-31D87278407B}"/>
    <dgm:cxn modelId="{7B5B163B-034D-49F4-A735-C05874C567D9}" type="presOf" srcId="{9C928403-D0DE-47E3-9665-0FD82FF607B7}" destId="{8CBB95C8-F9B0-451A-8428-86D47DFCA4C1}" srcOrd="0" destOrd="0" presId="urn:microsoft.com/office/officeart/2005/8/layout/vList5"/>
    <dgm:cxn modelId="{008279A6-AC48-4508-87DD-32AC872E7E94}" type="presParOf" srcId="{8D0715C7-09BA-4DE7-8281-52DF1DD4CE8F}" destId="{A65E4A73-F758-464E-80CA-67F03054CC2C}" srcOrd="0" destOrd="0" presId="urn:microsoft.com/office/officeart/2005/8/layout/vList5"/>
    <dgm:cxn modelId="{A27ACA49-63BF-48EE-9AF5-3DC9C5E3A06D}" type="presParOf" srcId="{A65E4A73-F758-464E-80CA-67F03054CC2C}" destId="{011E647F-CAD1-4376-A0E4-DC9BC5428923}" srcOrd="0" destOrd="0" presId="urn:microsoft.com/office/officeart/2005/8/layout/vList5"/>
    <dgm:cxn modelId="{355F900A-7CF4-4B6F-B44D-DC0F4ECE180F}" type="presParOf" srcId="{A65E4A73-F758-464E-80CA-67F03054CC2C}" destId="{8CBB95C8-F9B0-451A-8428-86D47DFCA4C1}" srcOrd="1" destOrd="0" presId="urn:microsoft.com/office/officeart/2005/8/layout/vList5"/>
    <dgm:cxn modelId="{F56F4CFB-1B59-47C4-99E8-2805DD02A06F}" type="presParOf" srcId="{8D0715C7-09BA-4DE7-8281-52DF1DD4CE8F}" destId="{41EEC45D-9CAD-48BF-A459-5C96A9AEB973}" srcOrd="1" destOrd="0" presId="urn:microsoft.com/office/officeart/2005/8/layout/vList5"/>
    <dgm:cxn modelId="{DB8D5628-2BAF-4D68-BC08-B1A2A9BD4A9A}" type="presParOf" srcId="{8D0715C7-09BA-4DE7-8281-52DF1DD4CE8F}" destId="{9CF1CE58-A1DD-4ECF-B5B9-9B025900D4B0}" srcOrd="2" destOrd="0" presId="urn:microsoft.com/office/officeart/2005/8/layout/vList5"/>
    <dgm:cxn modelId="{9C86FC8D-D9D4-4B8A-9048-AEE7485A4BFE}" type="presParOf" srcId="{9CF1CE58-A1DD-4ECF-B5B9-9B025900D4B0}" destId="{C599789B-D7EC-4C23-97BB-6456C54D277C}" srcOrd="0" destOrd="0" presId="urn:microsoft.com/office/officeart/2005/8/layout/vList5"/>
    <dgm:cxn modelId="{2F4D2CF7-8084-426C-A1F8-8825D3AD7443}" type="presParOf" srcId="{9CF1CE58-A1DD-4ECF-B5B9-9B025900D4B0}" destId="{C672B207-61AF-40B2-B9BD-13CBD3CCB413}" srcOrd="1" destOrd="0" presId="urn:microsoft.com/office/officeart/2005/8/layout/vList5"/>
    <dgm:cxn modelId="{B23CE5A9-32C2-4DF8-8B3F-930B20DCA1CC}" type="presParOf" srcId="{8D0715C7-09BA-4DE7-8281-52DF1DD4CE8F}" destId="{39B3DC2C-0E08-485D-A1A2-B28448D2013A}" srcOrd="3" destOrd="0" presId="urn:microsoft.com/office/officeart/2005/8/layout/vList5"/>
    <dgm:cxn modelId="{0D5A3AAC-8582-4B3A-8AA3-F8A689EABEAE}" type="presParOf" srcId="{8D0715C7-09BA-4DE7-8281-52DF1DD4CE8F}" destId="{6E5783CC-11B8-469A-ADBF-F711352923A2}" srcOrd="4" destOrd="0" presId="urn:microsoft.com/office/officeart/2005/8/layout/vList5"/>
    <dgm:cxn modelId="{803E6829-9D0B-4821-9F03-67101E4E4247}" type="presParOf" srcId="{6E5783CC-11B8-469A-ADBF-F711352923A2}" destId="{4D3886F4-9B1E-4FD0-B4F8-A23505FB0B26}" srcOrd="0" destOrd="0" presId="urn:microsoft.com/office/officeart/2005/8/layout/vList5"/>
    <dgm:cxn modelId="{E72939CA-DCF4-4043-816D-38A0C5F6E1F8}" type="presParOf" srcId="{6E5783CC-11B8-469A-ADBF-F711352923A2}" destId="{45346E03-037B-460C-9712-B26D04B405CC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B95C8-F9B0-451A-8428-86D47DFCA4C1}">
      <dsp:nvSpPr>
        <dsp:cNvPr id="0" name=""/>
        <dsp:cNvSpPr/>
      </dsp:nvSpPr>
      <dsp:spPr>
        <a:xfrm rot="5400000">
          <a:off x="4152598" y="-1491366"/>
          <a:ext cx="1181814" cy="446447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b="1" kern="1200" dirty="0" smtClean="0">
              <a:latin typeface="HG丸ｺﾞｼｯｸM-PRO" pitchFamily="50" charset="-128"/>
              <a:ea typeface="HG丸ｺﾞｼｯｸM-PRO" pitchFamily="50" charset="-128"/>
            </a:rPr>
            <a:t>局所療法</a:t>
          </a:r>
          <a:endParaRPr kumimoji="1" lang="ja-JP" altLang="en-US" sz="1900" b="1" kern="1200" dirty="0">
            <a:latin typeface="HG丸ｺﾞｼｯｸM-PRO" pitchFamily="50" charset="-128"/>
            <a:ea typeface="HG丸ｺﾞｼｯｸM-PRO" pitchFamily="50" charset="-128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b="1" kern="1200" dirty="0" smtClean="0">
              <a:latin typeface="HG丸ｺﾞｼｯｸM-PRO" pitchFamily="50" charset="-128"/>
              <a:ea typeface="HG丸ｺﾞｼｯｸM-PRO" pitchFamily="50" charset="-128"/>
            </a:rPr>
            <a:t>ロボット手術</a:t>
          </a:r>
          <a:endParaRPr kumimoji="1" lang="ja-JP" altLang="en-US" sz="1900" b="1" kern="1200" dirty="0">
            <a:latin typeface="HG丸ｺﾞｼｯｸM-PRO" pitchFamily="50" charset="-128"/>
            <a:ea typeface="HG丸ｺﾞｼｯｸM-PRO" pitchFamily="50" charset="-128"/>
          </a:endParaRPr>
        </a:p>
      </dsp:txBody>
      <dsp:txXfrm rot="-5400000">
        <a:off x="2511268" y="207655"/>
        <a:ext cx="4406785" cy="1066432"/>
      </dsp:txXfrm>
    </dsp:sp>
    <dsp:sp modelId="{011E647F-CAD1-4376-A0E4-DC9BC5428923}">
      <dsp:nvSpPr>
        <dsp:cNvPr id="0" name=""/>
        <dsp:cNvSpPr/>
      </dsp:nvSpPr>
      <dsp:spPr>
        <a:xfrm>
          <a:off x="0" y="2238"/>
          <a:ext cx="2511267" cy="147726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i="0" u="none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rPr>
            <a:t>手術</a:t>
          </a:r>
          <a:endParaRPr kumimoji="1" lang="ja-JP" altLang="en-US" sz="2800" b="1" i="0" u="none" strike="noStrik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丸ｺﾞｼｯｸM-PRO" pitchFamily="50" charset="-128"/>
            <a:ea typeface="HG丸ｺﾞｼｯｸM-PRO" pitchFamily="50" charset="-128"/>
          </a:endParaRPr>
        </a:p>
      </dsp:txBody>
      <dsp:txXfrm>
        <a:off x="72114" y="74352"/>
        <a:ext cx="2367039" cy="1333039"/>
      </dsp:txXfrm>
    </dsp:sp>
    <dsp:sp modelId="{C672B207-61AF-40B2-B9BD-13CBD3CCB413}">
      <dsp:nvSpPr>
        <dsp:cNvPr id="0" name=""/>
        <dsp:cNvSpPr/>
      </dsp:nvSpPr>
      <dsp:spPr>
        <a:xfrm rot="5400000">
          <a:off x="4152598" y="59764"/>
          <a:ext cx="1181814" cy="4464476"/>
        </a:xfrm>
        <a:prstGeom prst="round2SameRect">
          <a:avLst/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4269361"/>
              <a:satOff val="-11107"/>
              <a:lumOff val="-106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b="1" kern="1200" dirty="0" smtClean="0">
              <a:latin typeface="HG丸ｺﾞｼｯｸM-PRO" pitchFamily="50" charset="-128"/>
              <a:ea typeface="HG丸ｺﾞｼｯｸM-PRO" pitchFamily="50" charset="-128"/>
            </a:rPr>
            <a:t>局所療法</a:t>
          </a:r>
          <a:endParaRPr kumimoji="1" lang="ja-JP" altLang="en-US" sz="1900" b="1" kern="1200" dirty="0">
            <a:latin typeface="HG丸ｺﾞｼｯｸM-PRO" pitchFamily="50" charset="-128"/>
            <a:ea typeface="HG丸ｺﾞｼｯｸM-PRO" pitchFamily="50" charset="-128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b="1" kern="1200" dirty="0" smtClean="0">
              <a:latin typeface="HG丸ｺﾞｼｯｸM-PRO" pitchFamily="50" charset="-128"/>
              <a:ea typeface="HG丸ｺﾞｼｯｸM-PRO" pitchFamily="50" charset="-128"/>
            </a:rPr>
            <a:t>高精度放射線治療</a:t>
          </a:r>
          <a:endParaRPr kumimoji="1" lang="ja-JP" altLang="en-US" sz="1900" b="1" kern="1200" dirty="0">
            <a:latin typeface="HG丸ｺﾞｼｯｸM-PRO" pitchFamily="50" charset="-128"/>
            <a:ea typeface="HG丸ｺﾞｼｯｸM-PRO" pitchFamily="50" charset="-128"/>
          </a:endParaRPr>
        </a:p>
      </dsp:txBody>
      <dsp:txXfrm rot="-5400000">
        <a:off x="2511268" y="1758786"/>
        <a:ext cx="4406785" cy="1066432"/>
      </dsp:txXfrm>
    </dsp:sp>
    <dsp:sp modelId="{C599789B-D7EC-4C23-97BB-6456C54D277C}">
      <dsp:nvSpPr>
        <dsp:cNvPr id="0" name=""/>
        <dsp:cNvSpPr/>
      </dsp:nvSpPr>
      <dsp:spPr>
        <a:xfrm>
          <a:off x="0" y="1553369"/>
          <a:ext cx="2511267" cy="1477267"/>
        </a:xfrm>
        <a:prstGeom prst="roundRect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rPr>
            <a:t>放射線治療</a:t>
          </a:r>
          <a:endParaRPr kumimoji="1" lang="ja-JP" alt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丸ｺﾞｼｯｸM-PRO" pitchFamily="50" charset="-128"/>
            <a:ea typeface="HG丸ｺﾞｼｯｸM-PRO" pitchFamily="50" charset="-128"/>
          </a:endParaRPr>
        </a:p>
      </dsp:txBody>
      <dsp:txXfrm>
        <a:off x="72114" y="1625483"/>
        <a:ext cx="2367039" cy="1333039"/>
      </dsp:txXfrm>
    </dsp:sp>
    <dsp:sp modelId="{45346E03-037B-460C-9712-B26D04B405CC}">
      <dsp:nvSpPr>
        <dsp:cNvPr id="0" name=""/>
        <dsp:cNvSpPr/>
      </dsp:nvSpPr>
      <dsp:spPr>
        <a:xfrm rot="5400000">
          <a:off x="4152598" y="1610895"/>
          <a:ext cx="1181814" cy="4464476"/>
        </a:xfrm>
        <a:prstGeom prst="round2SameRect">
          <a:avLst/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8538722"/>
              <a:satOff val="-22214"/>
              <a:lumOff val="-212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b="1" u="none" kern="12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rPr>
            <a:t>全身療法</a:t>
          </a:r>
          <a:endParaRPr kumimoji="1" lang="ja-JP" altLang="en-US" sz="1900" b="1" u="none" kern="1200" dirty="0">
            <a:solidFill>
              <a:schemeClr val="tx1"/>
            </a:solidFill>
            <a:latin typeface="HG丸ｺﾞｼｯｸM-PRO" pitchFamily="50" charset="-128"/>
            <a:ea typeface="HG丸ｺﾞｼｯｸM-PRO" pitchFamily="50" charset="-128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b="1" kern="1200" dirty="0" smtClean="0">
              <a:latin typeface="HG丸ｺﾞｼｯｸM-PRO" pitchFamily="50" charset="-128"/>
              <a:ea typeface="HG丸ｺﾞｼｯｸM-PRO" pitchFamily="50" charset="-128"/>
            </a:rPr>
            <a:t>分子標的治療薬</a:t>
          </a:r>
          <a:endParaRPr kumimoji="1" lang="ja-JP" altLang="en-US" sz="1900" b="1" kern="1200" dirty="0">
            <a:latin typeface="HG丸ｺﾞｼｯｸM-PRO" pitchFamily="50" charset="-128"/>
            <a:ea typeface="HG丸ｺﾞｼｯｸM-PRO" pitchFamily="50" charset="-128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b="1" kern="1200" dirty="0" smtClean="0">
              <a:latin typeface="HG丸ｺﾞｼｯｸM-PRO" pitchFamily="50" charset="-128"/>
              <a:ea typeface="HG丸ｺﾞｼｯｸM-PRO" pitchFamily="50" charset="-128"/>
            </a:rPr>
            <a:t>がん遺伝子を調べた個別化治療</a:t>
          </a:r>
          <a:endParaRPr kumimoji="1" lang="ja-JP" altLang="en-US" sz="1900" b="1" kern="1200" dirty="0">
            <a:latin typeface="HG丸ｺﾞｼｯｸM-PRO" pitchFamily="50" charset="-128"/>
            <a:ea typeface="HG丸ｺﾞｼｯｸM-PRO" pitchFamily="50" charset="-128"/>
          </a:endParaRPr>
        </a:p>
      </dsp:txBody>
      <dsp:txXfrm rot="-5400000">
        <a:off x="2511268" y="3309917"/>
        <a:ext cx="4406785" cy="1066432"/>
      </dsp:txXfrm>
    </dsp:sp>
    <dsp:sp modelId="{4D3886F4-9B1E-4FD0-B4F8-A23505FB0B26}">
      <dsp:nvSpPr>
        <dsp:cNvPr id="0" name=""/>
        <dsp:cNvSpPr/>
      </dsp:nvSpPr>
      <dsp:spPr>
        <a:xfrm>
          <a:off x="0" y="3104500"/>
          <a:ext cx="2511267" cy="1477267"/>
        </a:xfrm>
        <a:prstGeom prst="roundRect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rPr>
            <a:t>抗がん剤</a:t>
          </a:r>
          <a:endParaRPr kumimoji="1" lang="ja-JP" alt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G丸ｺﾞｼｯｸM-PRO" pitchFamily="50" charset="-128"/>
            <a:ea typeface="HG丸ｺﾞｼｯｸM-PRO" pitchFamily="50" charset="-128"/>
          </a:endParaRPr>
        </a:p>
      </dsp:txBody>
      <dsp:txXfrm>
        <a:off x="72114" y="3176614"/>
        <a:ext cx="2367039" cy="1333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2B03E-0C33-42F4-9D90-C07E0B8B8F0C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27A87-C835-4775-9135-E1137C8B8C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18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801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55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895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528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5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5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969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60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25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27A87-C835-4775-9135-E1137C8B8CA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31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7BDCB4-FAEB-49AD-965F-D994AACA6AF9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C9E04C-AE40-4BC3-A72B-5AF3CAA68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09911" y="76138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</a:t>
            </a:r>
            <a:endParaRPr lang="ja-JP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20072" y="761384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学ぶ授業</a:t>
            </a:r>
            <a:endParaRPr lang="ja-JP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979572" y="976828"/>
            <a:ext cx="2236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について</a:t>
            </a:r>
            <a:endParaRPr lang="ja-JP" alt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79712" y="1811976"/>
            <a:ext cx="5362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 がんの教育総合支援事業</a:t>
            </a:r>
            <a:endParaRPr lang="ja-JP" alt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18681" y="4221088"/>
            <a:ext cx="23326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endParaRPr lang="ja-JP" alt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64794" y="4682753"/>
            <a:ext cx="32624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</a:t>
            </a:r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府立芥川高等学校</a:t>
            </a:r>
            <a:endParaRPr lang="ja-JP" alt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44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53866" y="332656"/>
            <a:ext cx="78488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がんに特化した保健の授業はどうでしたか？　残りの時間で感想や意見を書いてください。</a:t>
            </a:r>
            <a:endParaRPr lang="en-US" altLang="ja-JP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53866" y="1349637"/>
            <a:ext cx="8136904" cy="4524315"/>
            <a:chOff x="570156" y="1325914"/>
            <a:chExt cx="8136904" cy="4524315"/>
          </a:xfrm>
        </p:grpSpPr>
        <p:sp>
          <p:nvSpPr>
            <p:cNvPr id="6" name="正方形/長方形 5"/>
            <p:cNvSpPr/>
            <p:nvPr/>
          </p:nvSpPr>
          <p:spPr>
            <a:xfrm>
              <a:off x="570156" y="1325914"/>
              <a:ext cx="8136904" cy="4524315"/>
            </a:xfrm>
            <a:prstGeom prst="rect">
              <a:avLst/>
            </a:prstGeom>
            <a:ln w="101600" cap="rnd"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27000">
                <a:schemeClr val="accent1">
                  <a:alpha val="31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3200" dirty="0" smtClean="0">
                  <a:ln w="18415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メッセージ</a:t>
              </a:r>
              <a:endParaRPr lang="en-US" altLang="ja-JP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32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3200" dirty="0" smtClean="0">
                  <a:ln w="18415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en-US" altLang="ja-JP" sz="3200" dirty="0" smtClean="0">
                  <a:ln w="18415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『</a:t>
              </a:r>
              <a:r>
                <a:rPr lang="ja-JP" altLang="en-US" sz="3200" dirty="0">
                  <a:ln w="18415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</a:t>
              </a:r>
              <a:r>
                <a:rPr lang="en-US" altLang="ja-JP" sz="3200" dirty="0" smtClean="0">
                  <a:ln w="18415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』</a:t>
              </a:r>
              <a:r>
                <a:rPr lang="ja-JP" altLang="en-US" sz="3200" dirty="0" smtClean="0">
                  <a:ln w="18415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という病気への正しい理解と</a:t>
              </a:r>
              <a:endParaRPr lang="en-US" altLang="ja-JP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3200" dirty="0">
                  <a:ln w="18415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3200" dirty="0" smtClean="0">
                  <a:ln w="18415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検診率向上のカギを握っている</a:t>
              </a:r>
              <a:endParaRPr lang="en-US" altLang="ja-JP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3200" dirty="0">
                  <a:ln w="18415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3200" dirty="0" smtClean="0">
                  <a:ln w="18415" cmpd="sng">
                    <a:solidFill>
                      <a:schemeClr val="tx2"/>
                    </a:solidFill>
                    <a:prstDash val="solid"/>
                  </a:ln>
                  <a:solidFill>
                    <a:schemeClr val="tx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のは・・・君たち高校生です。</a:t>
              </a:r>
              <a:endParaRPr lang="en-US" altLang="ja-JP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32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32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5122" name="Picture 2" descr="C:\Users\user\AppData\Local\Microsoft\Windows\Temporary Internet Files\Content.IE5\I7VEQXNM\MP900442417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152" y="2892869"/>
              <a:ext cx="1736104" cy="2957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899592" y="3986828"/>
              <a:ext cx="54152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今日</a:t>
              </a:r>
              <a:r>
                <a:rPr lang="ja-JP" altLang="en-US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からできることを</a:t>
              </a:r>
              <a:endParaRPr lang="ja-JP" alt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491880" y="4756269"/>
              <a:ext cx="386836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考えてみよう！</a:t>
              </a:r>
              <a:endParaRPr lang="ja-JP" alt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5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01" y="1351832"/>
            <a:ext cx="5285733" cy="41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622434" y="291979"/>
            <a:ext cx="3683063" cy="707886"/>
            <a:chOff x="622434" y="291979"/>
            <a:chExt cx="3683063" cy="707886"/>
          </a:xfrm>
        </p:grpSpPr>
        <p:sp>
          <p:nvSpPr>
            <p:cNvPr id="2" name="正方形/長方形 1"/>
            <p:cNvSpPr/>
            <p:nvPr/>
          </p:nvSpPr>
          <p:spPr>
            <a:xfrm>
              <a:off x="622434" y="291979"/>
              <a:ext cx="121058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</a:t>
              </a:r>
              <a:endParaRPr lang="ja-JP" alt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833023" y="455878"/>
              <a:ext cx="126188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という</a:t>
              </a:r>
              <a:endParaRPr lang="ja-JP" alt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3094908" y="291979"/>
              <a:ext cx="121058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病気</a:t>
              </a:r>
              <a:endParaRPr lang="ja-JP" alt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502920" y="1427801"/>
            <a:ext cx="1296144" cy="633047"/>
            <a:chOff x="5004048" y="999865"/>
            <a:chExt cx="1296144" cy="528995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5004048" y="999865"/>
              <a:ext cx="1296144" cy="528995"/>
            </a:xfrm>
            <a:prstGeom prst="wedgeRoundRectCallout">
              <a:avLst>
                <a:gd name="adj1" fmla="val 80426"/>
                <a:gd name="adj2" fmla="val 51582"/>
                <a:gd name="adj3" fmla="val 16667"/>
              </a:avLst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200714" y="1005640"/>
              <a:ext cx="90281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</a:t>
              </a:r>
              <a:endParaRPr lang="ja-JP" altLang="en-US" sz="28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5" name="メモ 4"/>
          <p:cNvSpPr/>
          <p:nvPr/>
        </p:nvSpPr>
        <p:spPr>
          <a:xfrm>
            <a:off x="5483236" y="1460264"/>
            <a:ext cx="1465028" cy="6005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5616575" y="4188592"/>
            <a:ext cx="2356918" cy="556927"/>
            <a:chOff x="4790352" y="999865"/>
            <a:chExt cx="1723550" cy="556927"/>
          </a:xfrm>
        </p:grpSpPr>
        <p:sp>
          <p:nvSpPr>
            <p:cNvPr id="17" name="角丸四角形吹き出し 16"/>
            <p:cNvSpPr/>
            <p:nvPr/>
          </p:nvSpPr>
          <p:spPr>
            <a:xfrm>
              <a:off x="5004048" y="999865"/>
              <a:ext cx="1296144" cy="556927"/>
            </a:xfrm>
            <a:prstGeom prst="wedgeRoundRectCallout">
              <a:avLst>
                <a:gd name="adj1" fmla="val 36422"/>
                <a:gd name="adj2" fmla="val -94548"/>
                <a:gd name="adj3" fmla="val 16667"/>
              </a:avLst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790352" y="1005640"/>
              <a:ext cx="17235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脳血管疾患</a:t>
              </a:r>
              <a:endParaRPr lang="ja-JP" altLang="en-US" sz="24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6781934" y="2571593"/>
            <a:ext cx="1296144" cy="556927"/>
            <a:chOff x="5004048" y="999865"/>
            <a:chExt cx="1296144" cy="556927"/>
          </a:xfrm>
        </p:grpSpPr>
        <p:sp>
          <p:nvSpPr>
            <p:cNvPr id="22" name="角丸四角形吹き出し 21"/>
            <p:cNvSpPr/>
            <p:nvPr/>
          </p:nvSpPr>
          <p:spPr>
            <a:xfrm>
              <a:off x="5004048" y="999865"/>
              <a:ext cx="1296144" cy="556927"/>
            </a:xfrm>
            <a:prstGeom prst="wedgeRoundRectCallout">
              <a:avLst>
                <a:gd name="adj1" fmla="val 41535"/>
                <a:gd name="adj2" fmla="val 74397"/>
                <a:gd name="adj3" fmla="val 16667"/>
              </a:avLst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021178" y="1005640"/>
              <a:ext cx="126188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心疾患</a:t>
              </a:r>
              <a:endParaRPr lang="ja-JP" altLang="en-US" sz="28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9" name="メモ 18"/>
          <p:cNvSpPr/>
          <p:nvPr/>
        </p:nvSpPr>
        <p:spPr>
          <a:xfrm>
            <a:off x="6781934" y="2571593"/>
            <a:ext cx="1356376" cy="625262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メモ 23"/>
          <p:cNvSpPr/>
          <p:nvPr/>
        </p:nvSpPr>
        <p:spPr>
          <a:xfrm>
            <a:off x="5908799" y="4142907"/>
            <a:ext cx="1901897" cy="602612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795034" y="5556862"/>
            <a:ext cx="20313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総務省統計局資料</a:t>
            </a:r>
            <a:endParaRPr lang="ja-JP" alt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59635" y="951722"/>
            <a:ext cx="32432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死因別死亡者数</a:t>
            </a:r>
            <a:endParaRPr lang="ja-JP" alt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6" y="1278328"/>
            <a:ext cx="5069694" cy="44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224729" y="5926194"/>
            <a:ext cx="69509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国立がん研究センターがん対策情報センター「知っておきたいがんの基礎知識」から引用</a:t>
            </a:r>
            <a:endParaRPr lang="en-US" altLang="ja-JP" sz="12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2010</a:t>
            </a:r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年データに基づく累積罹患リスク及び</a:t>
            </a:r>
            <a:r>
              <a:rPr lang="en-US" altLang="ja-JP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2012</a:t>
            </a:r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年データに基づく累積死亡リスク</a:t>
            </a:r>
            <a:r>
              <a:rPr lang="ja-JP" altLang="en-US" sz="1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0574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-324697" y="-933546"/>
            <a:ext cx="4555095" cy="707886"/>
            <a:chOff x="205523" y="-979004"/>
            <a:chExt cx="4555095" cy="707886"/>
          </a:xfrm>
        </p:grpSpPr>
        <p:sp>
          <p:nvSpPr>
            <p:cNvPr id="3" name="正方形/長方形 2"/>
            <p:cNvSpPr/>
            <p:nvPr/>
          </p:nvSpPr>
          <p:spPr>
            <a:xfrm>
              <a:off x="205523" y="-979004"/>
              <a:ext cx="121058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</a:t>
              </a:r>
              <a:endParaRPr lang="ja-JP" alt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3037069" y="-979004"/>
              <a:ext cx="172354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仕組み</a:t>
              </a:r>
              <a:endParaRPr lang="ja-JP" alt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416112" y="-794338"/>
              <a:ext cx="162095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ができる</a:t>
              </a:r>
              <a:endParaRPr lang="ja-JP" alt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3074" name="Picture 2" descr="図1：がんの発生と進行の仕組み&#10;＊浸潤：がん細胞が周囲の組織や臓器にしみ出るように広がること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8208912" cy="45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メモ 19"/>
          <p:cNvSpPr/>
          <p:nvPr/>
        </p:nvSpPr>
        <p:spPr>
          <a:xfrm>
            <a:off x="2135160" y="2163604"/>
            <a:ext cx="1089502" cy="346764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メモ 20"/>
          <p:cNvSpPr/>
          <p:nvPr/>
        </p:nvSpPr>
        <p:spPr>
          <a:xfrm>
            <a:off x="3717323" y="1673704"/>
            <a:ext cx="936105" cy="346764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メモ 21"/>
          <p:cNvSpPr/>
          <p:nvPr/>
        </p:nvSpPr>
        <p:spPr>
          <a:xfrm>
            <a:off x="5245017" y="1659934"/>
            <a:ext cx="1129558" cy="346764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メモ 22"/>
          <p:cNvSpPr/>
          <p:nvPr/>
        </p:nvSpPr>
        <p:spPr>
          <a:xfrm>
            <a:off x="6890104" y="1659934"/>
            <a:ext cx="1250640" cy="346764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1222126" y="2420217"/>
            <a:ext cx="7416824" cy="3587896"/>
            <a:chOff x="827584" y="1412776"/>
            <a:chExt cx="7416824" cy="3587896"/>
          </a:xfrm>
        </p:grpSpPr>
        <p:sp>
          <p:nvSpPr>
            <p:cNvPr id="25" name="雲 24"/>
            <p:cNvSpPr/>
            <p:nvPr/>
          </p:nvSpPr>
          <p:spPr>
            <a:xfrm>
              <a:off x="827584" y="1412776"/>
              <a:ext cx="7416824" cy="3587896"/>
            </a:xfrm>
            <a:prstGeom prst="cloud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634002" y="1953281"/>
              <a:ext cx="80022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</a:t>
              </a:r>
              <a:endParaRPr lang="ja-JP" altLang="en-US" sz="24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434222" y="1953281"/>
              <a:ext cx="80021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691680" y="2619968"/>
              <a:ext cx="428835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体の中</a:t>
              </a:r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で異常な細胞が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272146" y="3898981"/>
              <a:ext cx="141577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なん</a:t>
              </a:r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や！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160675" y="1953281"/>
              <a:ext cx="110799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そうか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953" y="1561812"/>
              <a:ext cx="1246888" cy="1706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正方形/長方形 31"/>
            <p:cNvSpPr/>
            <p:nvPr/>
          </p:nvSpPr>
          <p:spPr>
            <a:xfrm>
              <a:off x="3322781" y="3206724"/>
              <a:ext cx="346761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増えてしまう病気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432132" y="461256"/>
            <a:ext cx="12105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</a:t>
            </a:r>
            <a:endParaRPr lang="ja-JP" alt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619671" y="645922"/>
            <a:ext cx="3835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の発生と進行の仕組み</a:t>
            </a:r>
            <a:endParaRPr lang="ja-JP" alt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979713" y="6237312"/>
            <a:ext cx="69509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国立がん研究センターがん対策情報センター「がんになったら手にとるガイド」　から引用</a:t>
            </a:r>
            <a:endParaRPr lang="ja-JP" altLang="en-US" sz="1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4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がん発生の要因別PAF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 t="3366" r="54899" b="50000"/>
          <a:stretch/>
        </p:blipFill>
        <p:spPr bwMode="auto">
          <a:xfrm>
            <a:off x="3022650" y="836713"/>
            <a:ext cx="1907627" cy="56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がん発生の要因別PAF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366" r="29129" b="50000"/>
          <a:stretch/>
        </p:blipFill>
        <p:spPr bwMode="auto">
          <a:xfrm>
            <a:off x="4930277" y="836713"/>
            <a:ext cx="1876097" cy="56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がん発生の要因別PAF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4" t="3366" r="3554" b="50000"/>
          <a:stretch/>
        </p:blipFill>
        <p:spPr bwMode="auto">
          <a:xfrm>
            <a:off x="6804248" y="836713"/>
            <a:ext cx="1939159" cy="56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539552" y="269775"/>
            <a:ext cx="5197743" cy="720080"/>
            <a:chOff x="539552" y="260648"/>
            <a:chExt cx="5197743" cy="720080"/>
          </a:xfrm>
        </p:grpSpPr>
        <p:sp>
          <p:nvSpPr>
            <p:cNvPr id="9" name="正方形/長方形 8"/>
            <p:cNvSpPr/>
            <p:nvPr/>
          </p:nvSpPr>
          <p:spPr>
            <a:xfrm>
              <a:off x="539552" y="272842"/>
              <a:ext cx="223651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がん発生</a:t>
              </a:r>
              <a:endParaRPr lang="ja-JP" alt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627784" y="404664"/>
              <a:ext cx="54374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</a:t>
              </a:r>
              <a:endParaRPr lang="ja-JP" alt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987824" y="260648"/>
              <a:ext cx="274947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リスク要因</a:t>
              </a:r>
              <a:endParaRPr lang="ja-JP" alt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14" name="Picture 4" descr="がん発生の要因別PAF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3366" r="78149" b="50000"/>
          <a:stretch/>
        </p:blipFill>
        <p:spPr bwMode="auto">
          <a:xfrm>
            <a:off x="755576" y="836713"/>
            <a:ext cx="2267074" cy="56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987824" y="6206559"/>
            <a:ext cx="58387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国立がん研究センター「科学的根拠に基づく</a:t>
            </a:r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</a:t>
            </a:r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がん性・がん予防効果の評価と</a:t>
            </a:r>
            <a:endParaRPr lang="en-US" altLang="ja-JP" sz="12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がん予防ガイドライン提言に関する研究」から引用</a:t>
            </a:r>
            <a:endParaRPr lang="ja-JP" altLang="en-US" sz="1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メモ 15"/>
          <p:cNvSpPr/>
          <p:nvPr/>
        </p:nvSpPr>
        <p:spPr>
          <a:xfrm>
            <a:off x="920664" y="1273624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メモ 16"/>
          <p:cNvSpPr/>
          <p:nvPr/>
        </p:nvSpPr>
        <p:spPr>
          <a:xfrm>
            <a:off x="920664" y="2204682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メモ 17"/>
          <p:cNvSpPr/>
          <p:nvPr/>
        </p:nvSpPr>
        <p:spPr>
          <a:xfrm>
            <a:off x="920664" y="2712207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メモ 18"/>
          <p:cNvSpPr/>
          <p:nvPr/>
        </p:nvSpPr>
        <p:spPr>
          <a:xfrm>
            <a:off x="920664" y="3211921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メモ 19"/>
          <p:cNvSpPr/>
          <p:nvPr/>
        </p:nvSpPr>
        <p:spPr>
          <a:xfrm>
            <a:off x="920664" y="3650087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メモ 20"/>
          <p:cNvSpPr/>
          <p:nvPr/>
        </p:nvSpPr>
        <p:spPr>
          <a:xfrm>
            <a:off x="909228" y="5013176"/>
            <a:ext cx="2067160" cy="427183"/>
          </a:xfrm>
          <a:prstGeom prst="foldedCorner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1259632" y="1820397"/>
            <a:ext cx="7416824" cy="3587896"/>
            <a:chOff x="827584" y="1412776"/>
            <a:chExt cx="7416824" cy="3587896"/>
          </a:xfrm>
        </p:grpSpPr>
        <p:sp>
          <p:nvSpPr>
            <p:cNvPr id="23" name="雲 22"/>
            <p:cNvSpPr/>
            <p:nvPr/>
          </p:nvSpPr>
          <p:spPr>
            <a:xfrm>
              <a:off x="827584" y="1412776"/>
              <a:ext cx="7416824" cy="3587896"/>
            </a:xfrm>
            <a:prstGeom prst="cloud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172337" y="1953281"/>
              <a:ext cx="17235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がんの原因</a:t>
              </a:r>
              <a:endParaRPr lang="ja-JP" altLang="en-US" sz="24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4895887" y="1953281"/>
              <a:ext cx="80021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797451" y="2619967"/>
              <a:ext cx="387798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生活習慣</a:t>
              </a:r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に関係する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426034" y="3898981"/>
              <a:ext cx="110799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んや！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160675" y="1953281"/>
              <a:ext cx="110799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そうか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953" y="1561812"/>
              <a:ext cx="1246888" cy="1706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正方形/長方形 29"/>
            <p:cNvSpPr/>
            <p:nvPr/>
          </p:nvSpPr>
          <p:spPr>
            <a:xfrm>
              <a:off x="3800035" y="3206724"/>
              <a:ext cx="223651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ものが多い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5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2" y="908720"/>
            <a:ext cx="3956989" cy="552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39" y="908720"/>
            <a:ext cx="3929018" cy="552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038223" y="16887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胃</a:t>
            </a:r>
            <a:endParaRPr kumimoji="1" lang="ja-JP" altLang="en-US" sz="32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3760692" y="1772547"/>
            <a:ext cx="1201384" cy="501008"/>
            <a:chOff x="2434512" y="2204864"/>
            <a:chExt cx="1201384" cy="630688"/>
          </a:xfrm>
        </p:grpSpPr>
        <p:sp>
          <p:nvSpPr>
            <p:cNvPr id="10" name="メモ 9"/>
            <p:cNvSpPr/>
            <p:nvPr/>
          </p:nvSpPr>
          <p:spPr>
            <a:xfrm>
              <a:off x="2434512" y="2204864"/>
              <a:ext cx="1201384" cy="630688"/>
            </a:xfrm>
            <a:prstGeom prst="foldedCorner">
              <a:avLst>
                <a:gd name="adj" fmla="val 50000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434512" y="2244207"/>
              <a:ext cx="1131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Ｎｏ．１</a:t>
              </a:r>
              <a:endParaRPr kumimoji="1" lang="ja-JP" altLang="en-US" sz="2400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3606175" y="343335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肺</a:t>
            </a:r>
            <a:endParaRPr kumimoji="1" lang="ja-JP" altLang="en-US" sz="32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3346771" y="3475238"/>
            <a:ext cx="1201384" cy="501008"/>
            <a:chOff x="2434512" y="2204864"/>
            <a:chExt cx="1201384" cy="630688"/>
          </a:xfrm>
        </p:grpSpPr>
        <p:sp>
          <p:nvSpPr>
            <p:cNvPr id="19" name="メモ 18"/>
            <p:cNvSpPr/>
            <p:nvPr/>
          </p:nvSpPr>
          <p:spPr>
            <a:xfrm>
              <a:off x="2434512" y="2204864"/>
              <a:ext cx="1201384" cy="630688"/>
            </a:xfrm>
            <a:prstGeom prst="foldedCorner">
              <a:avLst>
                <a:gd name="adj" fmla="val 50000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434512" y="2244206"/>
              <a:ext cx="1131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Ｎｏ．</a:t>
              </a:r>
              <a:r>
                <a:rPr lang="ja-JP" altLang="en-US" sz="2400" dirty="0"/>
                <a:t>２</a:t>
              </a:r>
              <a:endParaRPr kumimoji="1" lang="ja-JP" altLang="en-US" sz="2400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3260039" y="2375302"/>
            <a:ext cx="112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大</a:t>
            </a:r>
            <a:r>
              <a:rPr kumimoji="1" lang="ja-JP" altLang="en-US" sz="2800" dirty="0" smtClean="0"/>
              <a:t>腸</a:t>
            </a:r>
            <a:endParaRPr kumimoji="1" lang="ja-JP" altLang="en-US" sz="28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3182976" y="2375302"/>
            <a:ext cx="1201384" cy="523220"/>
            <a:chOff x="2434512" y="2204864"/>
            <a:chExt cx="1201384" cy="630688"/>
          </a:xfrm>
        </p:grpSpPr>
        <p:sp>
          <p:nvSpPr>
            <p:cNvPr id="23" name="メモ 22"/>
            <p:cNvSpPr/>
            <p:nvPr/>
          </p:nvSpPr>
          <p:spPr>
            <a:xfrm>
              <a:off x="2434512" y="2204864"/>
              <a:ext cx="1201384" cy="630688"/>
            </a:xfrm>
            <a:prstGeom prst="foldedCorner">
              <a:avLst>
                <a:gd name="adj" fmla="val 50000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434512" y="2244207"/>
              <a:ext cx="1131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Ｎｏ．３</a:t>
              </a:r>
              <a:endParaRPr kumimoji="1" lang="ja-JP" altLang="en-US" sz="2400" dirty="0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7668650" y="393305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乳房</a:t>
            </a:r>
            <a:endParaRPr kumimoji="1" lang="ja-JP" altLang="en-US" sz="32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7643059" y="3968321"/>
            <a:ext cx="1201384" cy="501008"/>
            <a:chOff x="2434512" y="2204864"/>
            <a:chExt cx="1201384" cy="630688"/>
          </a:xfrm>
        </p:grpSpPr>
        <p:sp>
          <p:nvSpPr>
            <p:cNvPr id="27" name="メモ 26"/>
            <p:cNvSpPr/>
            <p:nvPr/>
          </p:nvSpPr>
          <p:spPr>
            <a:xfrm>
              <a:off x="2434512" y="2204864"/>
              <a:ext cx="1201384" cy="630688"/>
            </a:xfrm>
            <a:prstGeom prst="foldedCorner">
              <a:avLst>
                <a:gd name="adj" fmla="val 50000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434512" y="2244207"/>
              <a:ext cx="1131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Ｎｏ．１</a:t>
              </a:r>
              <a:endParaRPr kumimoji="1" lang="ja-JP" altLang="en-US" sz="2400" dirty="0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7621709" y="2281567"/>
            <a:ext cx="112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大</a:t>
            </a:r>
            <a:r>
              <a:rPr kumimoji="1" lang="ja-JP" altLang="en-US" sz="2800" dirty="0" smtClean="0"/>
              <a:t>腸</a:t>
            </a:r>
            <a:endParaRPr kumimoji="1" lang="ja-JP" altLang="en-US" sz="28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256952" y="158576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胃</a:t>
            </a:r>
            <a:endParaRPr kumimoji="1" lang="ja-JP" altLang="en-US" sz="3200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6859257" y="1669299"/>
            <a:ext cx="1201384" cy="523220"/>
            <a:chOff x="2434512" y="2204864"/>
            <a:chExt cx="1201384" cy="630688"/>
          </a:xfrm>
        </p:grpSpPr>
        <p:sp>
          <p:nvSpPr>
            <p:cNvPr id="31" name="メモ 30"/>
            <p:cNvSpPr/>
            <p:nvPr/>
          </p:nvSpPr>
          <p:spPr>
            <a:xfrm>
              <a:off x="2434512" y="2204864"/>
              <a:ext cx="1201384" cy="630688"/>
            </a:xfrm>
            <a:prstGeom prst="foldedCorner">
              <a:avLst>
                <a:gd name="adj" fmla="val 50000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434512" y="2244207"/>
              <a:ext cx="1131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Ｎｏ．３</a:t>
              </a:r>
              <a:endParaRPr kumimoji="1" lang="ja-JP" altLang="en-US" sz="2400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7545053" y="2303779"/>
            <a:ext cx="1201384" cy="501008"/>
            <a:chOff x="2434512" y="2204864"/>
            <a:chExt cx="1201384" cy="630688"/>
          </a:xfrm>
        </p:grpSpPr>
        <p:sp>
          <p:nvSpPr>
            <p:cNvPr id="35" name="メモ 34"/>
            <p:cNvSpPr/>
            <p:nvPr/>
          </p:nvSpPr>
          <p:spPr>
            <a:xfrm>
              <a:off x="2434512" y="2204864"/>
              <a:ext cx="1201384" cy="630688"/>
            </a:xfrm>
            <a:prstGeom prst="foldedCorner">
              <a:avLst>
                <a:gd name="adj" fmla="val 50000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434512" y="2244207"/>
              <a:ext cx="1131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Ｎｏ．</a:t>
              </a:r>
              <a:r>
                <a:rPr lang="ja-JP" altLang="en-US" sz="2400" dirty="0"/>
                <a:t>２</a:t>
              </a:r>
              <a:endParaRPr kumimoji="1" lang="ja-JP" altLang="en-US" sz="2400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973034" y="1781627"/>
            <a:ext cx="7416824" cy="4248472"/>
            <a:chOff x="827584" y="1412776"/>
            <a:chExt cx="7416824" cy="4032448"/>
          </a:xfrm>
        </p:grpSpPr>
        <p:sp>
          <p:nvSpPr>
            <p:cNvPr id="38" name="雲 37"/>
            <p:cNvSpPr/>
            <p:nvPr/>
          </p:nvSpPr>
          <p:spPr>
            <a:xfrm>
              <a:off x="827584" y="1412776"/>
              <a:ext cx="7416824" cy="4032448"/>
            </a:xfrm>
            <a:prstGeom prst="cloud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172337" y="1953281"/>
              <a:ext cx="17235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がんの</a:t>
              </a:r>
              <a:r>
                <a:rPr lang="ja-JP" altLang="en-US" sz="24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種類</a:t>
              </a:r>
              <a:endParaRPr lang="ja-JP" altLang="en-US" sz="24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895887" y="1953281"/>
              <a:ext cx="80021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002634" y="2514699"/>
              <a:ext cx="346761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いっぱい</a:t>
              </a:r>
              <a:r>
                <a:rPr lang="ja-JP" altLang="en-US" sz="3200" dirty="0" err="1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あるんや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897919" y="3132844"/>
              <a:ext cx="80021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</a:t>
              </a:r>
              <a:r>
                <a:rPr lang="en-US" altLang="ja-JP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160675" y="1953281"/>
              <a:ext cx="110799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そうか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953" y="1561812"/>
              <a:ext cx="1246888" cy="1706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正方形/長方形 44"/>
            <p:cNvSpPr/>
            <p:nvPr/>
          </p:nvSpPr>
          <p:spPr>
            <a:xfrm>
              <a:off x="2730291" y="3070556"/>
              <a:ext cx="387798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予防</a:t>
              </a:r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は？　治療は？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97916" y="3653368"/>
              <a:ext cx="110799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400" dirty="0" smtClean="0">
                  <a:ln w="18415" cmpd="sng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そや！</a:t>
              </a:r>
              <a:endParaRPr lang="ja-JP" altLang="en-US" sz="2400" b="0" cap="none" spc="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2928974" y="3632215"/>
              <a:ext cx="387798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専門</a:t>
              </a:r>
              <a:r>
                <a:rPr lang="ja-JP" altLang="en-US" sz="32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のお医者さんに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3708394" y="4134494"/>
              <a:ext cx="264687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きいてみよ！</a:t>
              </a:r>
              <a:endParaRPr lang="ja-JP" altLang="en-US" sz="3200" b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2051720" y="128826"/>
            <a:ext cx="55699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がん罹患率</a:t>
            </a:r>
            <a:r>
              <a:rPr lang="en-US" altLang="ja-JP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がんになる確率</a:t>
            </a:r>
            <a:r>
              <a:rPr lang="en-US" altLang="ja-JP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-108520" y="291979"/>
            <a:ext cx="28828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部位別の</a:t>
            </a:r>
            <a:endParaRPr lang="ja-JP" alt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0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79421" y="1916832"/>
            <a:ext cx="914400" cy="4608512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9468">
            <a:off x="320062" y="678481"/>
            <a:ext cx="1192269" cy="142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1816373" y="332656"/>
            <a:ext cx="6635027" cy="1056602"/>
          </a:xfrm>
          <a:prstGeom prst="wedgeRoundRectCallout">
            <a:avLst>
              <a:gd name="adj1" fmla="val -57437"/>
              <a:gd name="adj2" fmla="val 507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がんの治療ってどんなことするんですか？</a:t>
            </a:r>
            <a:endParaRPr lang="en-US" altLang="ja-JP" sz="24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最先端の治療法についても教えてください</a:t>
            </a:r>
            <a:endParaRPr kumimoji="1" lang="ja-JP" altLang="en-US" sz="2400" dirty="0"/>
          </a:p>
        </p:txBody>
      </p:sp>
      <p:graphicFrame>
        <p:nvGraphicFramePr>
          <p:cNvPr id="6" name="コンテンツ プレースホル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383246"/>
              </p:ext>
            </p:extLst>
          </p:nvPr>
        </p:nvGraphicFramePr>
        <p:xfrm>
          <a:off x="1475656" y="1916832"/>
          <a:ext cx="6975744" cy="458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0" name="Picture 6" descr="http://home.hiroshima-u.ac.jp/urology/img/daVinci/P-car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45" y="1457892"/>
            <a:ext cx="1831977" cy="21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789184"/>
            <a:ext cx="1440161" cy="1080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70013" y="1988840"/>
            <a:ext cx="492443" cy="4464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緩和・支持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療法（症状コントロール）</a:t>
            </a:r>
            <a:endParaRPr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01006"/>
            <a:ext cx="1728192" cy="161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8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1480172" y="482343"/>
            <a:ext cx="6183656" cy="786417"/>
          </a:xfrm>
          <a:prstGeom prst="wedgeRoundRectCallout">
            <a:avLst>
              <a:gd name="adj1" fmla="val -51244"/>
              <a:gd name="adj2" fmla="val 629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がんを予防する方法ってあるんですか？</a:t>
            </a:r>
            <a:endParaRPr lang="en-US" altLang="ja-JP" sz="24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048"/>
            <a:ext cx="1246888" cy="179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27584" y="1376189"/>
            <a:ext cx="748883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たばこは吸わない</a:t>
            </a:r>
          </a:p>
          <a:p>
            <a:pPr algn="ctr"/>
            <a:endParaRPr lang="en-US" altLang="ja-JP" sz="28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規則正しい生活習慣</a:t>
            </a:r>
            <a:endParaRPr lang="en-US" altLang="ja-JP" sz="28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（食生活を見直す、身体を動かす、適正体重を維持する　等）</a:t>
            </a:r>
            <a:endParaRPr lang="ja-JP" altLang="en-US" sz="2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339752" y="6381328"/>
            <a:ext cx="655272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国立がん研究センターがん対策情報センター「科学的根拠に基づくがん予防」　から引用</a:t>
            </a:r>
            <a:endParaRPr lang="ja-JP" altLang="en-US" sz="1200" b="1" cap="none" spc="0" dirty="0">
              <a:ln w="18415" cmpd="sng">
                <a:solidFill>
                  <a:srgbClr val="FFFFFF"/>
                </a:solidFill>
                <a:prstDash val="solid"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星 16 10"/>
          <p:cNvSpPr/>
          <p:nvPr/>
        </p:nvSpPr>
        <p:spPr>
          <a:xfrm>
            <a:off x="1223628" y="3933056"/>
            <a:ext cx="6696744" cy="2088232"/>
          </a:xfrm>
          <a:prstGeom prst="star16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がんになるリスクが</a:t>
            </a:r>
            <a:endParaRPr kumimoji="1"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低くなります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3911892" y="3284984"/>
            <a:ext cx="1296144" cy="1008112"/>
          </a:xfrm>
          <a:prstGeom prst="downArrow">
            <a:avLst>
              <a:gd name="adj1" fmla="val 47260"/>
              <a:gd name="adj2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4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2225397" y="692696"/>
            <a:ext cx="6389342" cy="1099077"/>
          </a:xfrm>
          <a:prstGeom prst="wedgeRoundRectCallout">
            <a:avLst>
              <a:gd name="adj1" fmla="val -55605"/>
              <a:gd name="adj2" fmla="val -2381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がん患者さんとそのご家族の日常に</a:t>
            </a:r>
            <a:r>
              <a:rPr lang="ja-JP" altLang="en-US" sz="2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ついて</a:t>
            </a:r>
            <a:r>
              <a:rPr lang="en-US" altLang="ja-JP" sz="2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2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エピソード</a:t>
            </a:r>
            <a:r>
              <a:rPr lang="ja-JP" altLang="en-US" sz="24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があれば教えてください</a:t>
            </a:r>
            <a:endParaRPr kumimoji="1" lang="ja-JP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8" y="649536"/>
            <a:ext cx="1470251" cy="195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79512" y="5435932"/>
            <a:ext cx="2045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/>
              <a:t>大阪医科大学附属病院</a:t>
            </a:r>
            <a:br>
              <a:rPr lang="ja-JP" altLang="en-US" sz="1400" dirty="0"/>
            </a:br>
            <a:r>
              <a:rPr lang="ja-JP" altLang="en-US" sz="1400" dirty="0"/>
              <a:t>がんセンター</a:t>
            </a:r>
          </a:p>
          <a:p>
            <a:pPr algn="ctr"/>
            <a:r>
              <a:rPr lang="ja-JP" altLang="en-US" sz="1400" dirty="0"/>
              <a:t>藤阪保仁</a:t>
            </a:r>
          </a:p>
        </p:txBody>
      </p:sp>
      <p:pic>
        <p:nvPicPr>
          <p:cNvPr id="2050" name="Picture 2" descr="C:\Users\Yasuhito2\Desktop\eweb_fujisaka\IMG_5073リサイズ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6783" r="43586"/>
          <a:stretch/>
        </p:blipFill>
        <p:spPr bwMode="auto">
          <a:xfrm>
            <a:off x="311947" y="3223943"/>
            <a:ext cx="1781014" cy="2077265"/>
          </a:xfrm>
          <a:prstGeom prst="roundRect">
            <a:avLst>
              <a:gd name="adj" fmla="val 41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角丸四角形吹き出し 9"/>
          <p:cNvSpPr/>
          <p:nvPr/>
        </p:nvSpPr>
        <p:spPr>
          <a:xfrm>
            <a:off x="2253875" y="2060848"/>
            <a:ext cx="6408712" cy="3744416"/>
          </a:xfrm>
          <a:prstGeom prst="wedgeRoundRectCallout">
            <a:avLst>
              <a:gd name="adj1" fmla="val -54785"/>
              <a:gd name="adj2" fmla="val 107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</a:t>
            </a:r>
            <a:r>
              <a:rPr lang="en-US" altLang="ja-JP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に立ち向かうには独りでは困難です。支えてくれるご家族と何でも正直に話し</a:t>
            </a:r>
            <a:r>
              <a:rPr lang="en-US" altLang="ja-JP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相談することが大切だと感じています。</a:t>
            </a:r>
            <a:r>
              <a:rPr lang="en-US" altLang="ja-JP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一緒に泣いたりすることもあるでしょう、笑ったりすることもあるでしょう、それが</a:t>
            </a:r>
            <a:r>
              <a:rPr lang="en-US" altLang="ja-JP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｢</a:t>
            </a: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</a:t>
            </a:r>
            <a:r>
              <a:rPr lang="en-US" altLang="ja-JP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｣</a:t>
            </a: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と向き合うということなんだと思います。私達、医療従事者もそんな患者さんたちを一生懸命に支援していきます。</a:t>
            </a:r>
            <a:endParaRPr lang="ja-JP" altLang="en-US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7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1950072" y="332656"/>
            <a:ext cx="6222328" cy="936104"/>
          </a:xfrm>
          <a:prstGeom prst="wedgeRoundRectCallout">
            <a:avLst>
              <a:gd name="adj1" fmla="val -57391"/>
              <a:gd name="adj2" fmla="val 2184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最後に、がん予防のために私たち高校生ができることは何ですか？</a:t>
            </a:r>
            <a:endParaRPr lang="en-US" altLang="ja-JP" sz="2400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188"/>
            <a:ext cx="1554535" cy="143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407447" y="6187304"/>
            <a:ext cx="1787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/>
              <a:t>大阪医科大学附属病院</a:t>
            </a:r>
            <a:br>
              <a:rPr lang="ja-JP" altLang="en-US" sz="1200" dirty="0"/>
            </a:br>
            <a:r>
              <a:rPr lang="ja-JP" altLang="en-US" sz="1200" dirty="0"/>
              <a:t>がんセンター</a:t>
            </a:r>
          </a:p>
          <a:p>
            <a:pPr algn="ctr"/>
            <a:r>
              <a:rPr lang="ja-JP" altLang="en-US" sz="1200" dirty="0"/>
              <a:t>藤阪保仁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899592" y="1340768"/>
            <a:ext cx="7272808" cy="3293411"/>
          </a:xfrm>
          <a:prstGeom prst="roundRect">
            <a:avLst>
              <a:gd name="adj" fmla="val 8056"/>
            </a:avLst>
          </a:prstGeom>
          <a:solidFill>
            <a:srgbClr val="006600"/>
          </a:solid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ja-JP" altLang="ja-JP" sz="2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自分ができること</a:t>
            </a:r>
          </a:p>
          <a:p>
            <a:pPr marL="800100" lvl="1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ja-JP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たばこは吸わない</a:t>
            </a:r>
          </a:p>
          <a:p>
            <a:pPr marL="800100" lvl="1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ja-JP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他人のたばこの煙を避ける</a:t>
            </a:r>
          </a:p>
          <a:p>
            <a:pPr marL="800100" lvl="1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ja-JP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規則正しい生活習慣を身に</a:t>
            </a:r>
            <a:r>
              <a:rPr lang="ja-JP" altLang="ja-JP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つけ</a:t>
            </a:r>
            <a:r>
              <a:rPr lang="ja-JP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る</a:t>
            </a:r>
            <a:endParaRPr lang="en-US" altLang="ja-JP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800100" lvl="1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ja-JP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  <a:p>
            <a:pPr marL="342900" lvl="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ja-JP" altLang="ja-JP" sz="2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身近な人に対してできること</a:t>
            </a:r>
          </a:p>
          <a:p>
            <a:pPr marL="800100" lvl="1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ja-JP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症状がなくても「がん検診」を定期的</a:t>
            </a:r>
            <a:r>
              <a:rPr lang="ja-JP" altLang="ja-JP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en-US" altLang="ja-JP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ja-JP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受診</a:t>
            </a:r>
            <a:r>
              <a:rPr lang="ja-JP" altLang="ja-JP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してもらいましょう</a:t>
            </a:r>
            <a:endParaRPr lang="ja-JP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角丸四角形 8"/>
          <p:cNvSpPr/>
          <p:nvPr/>
        </p:nvSpPr>
        <p:spPr>
          <a:xfrm rot="21376257">
            <a:off x="7524328" y="4412487"/>
            <a:ext cx="432048" cy="2160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270020" y="4797152"/>
            <a:ext cx="6262420" cy="1390152"/>
          </a:xfrm>
          <a:prstGeom prst="roundRect">
            <a:avLst>
              <a:gd name="adj" fmla="val 8365"/>
            </a:avLst>
          </a:prstGeom>
          <a:solidFill>
            <a:srgbClr val="CCFFFF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何より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“がんは身近な病気</a:t>
            </a:r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であり、リスクを減らすことができる”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ということ</a:t>
            </a:r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を意識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</a:t>
            </a:r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、健康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や命に関わる問題に常に関心を</a:t>
            </a:r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持ってください。</a:t>
            </a:r>
            <a:r>
              <a:rPr lang="en-US" altLang="ja-JP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健やか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な未来は皆さんの前に大きく広がっています。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971600" y="4165630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国立</a:t>
            </a:r>
            <a:r>
              <a:rPr lang="ja-JP" altLang="en-US" sz="105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がん研究センターがん対策情報</a:t>
            </a:r>
            <a:r>
              <a:rPr lang="ja-JP" altLang="en-US" sz="105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センター</a:t>
            </a:r>
            <a:r>
              <a:rPr lang="en-US" altLang="ja-JP" sz="105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05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105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105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05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科学的根拠に基づくがん予防」から</a:t>
            </a:r>
            <a:r>
              <a:rPr lang="ja-JP" altLang="en-US" sz="105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引用「</a:t>
            </a:r>
            <a:r>
              <a:rPr lang="ja-JP" altLang="en-US" sz="105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がんのことをもっと知ろう</a:t>
            </a:r>
            <a:r>
              <a:rPr lang="en-US" altLang="ja-JP" sz="105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105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指導書</a:t>
            </a:r>
            <a:r>
              <a:rPr lang="en-US" altLang="ja-JP" sz="105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105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」から引用</a:t>
            </a:r>
            <a:endParaRPr lang="ja-JP" altLang="en-US" sz="105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2" t="6184" r="17969" b="21667"/>
          <a:stretch/>
        </p:blipFill>
        <p:spPr bwMode="auto">
          <a:xfrm>
            <a:off x="6810618" y="1521525"/>
            <a:ext cx="1217766" cy="1691452"/>
          </a:xfrm>
          <a:prstGeom prst="roundRect">
            <a:avLst>
              <a:gd name="adj" fmla="val 869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2" y="4797152"/>
            <a:ext cx="1755672" cy="1390152"/>
          </a:xfrm>
          <a:prstGeom prst="roundRect">
            <a:avLst>
              <a:gd name="adj" fmla="val 105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1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23ad90ea-1479-4930-93ca-6684c769bd8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1619</TotalTime>
  <Words>416</Words>
  <Application>Microsoft Office PowerPoint</Application>
  <PresentationFormat>画面に合わせる (4:3)</PresentationFormat>
  <Paragraphs>119</Paragraphs>
  <Slides>10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ウェーブ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大阪府教育委員会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大阪府教育委員会（平成２２年１０月調達）</dc:creator>
  <cp:lastModifiedBy>HOSTNAME</cp:lastModifiedBy>
  <cp:revision>124</cp:revision>
  <cp:lastPrinted>2014-10-31T01:43:37Z</cp:lastPrinted>
  <dcterms:created xsi:type="dcterms:W3CDTF">2014-08-27T05:30:31Z</dcterms:created>
  <dcterms:modified xsi:type="dcterms:W3CDTF">2015-03-31T02:01:32Z</dcterms:modified>
</cp:coreProperties>
</file>