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4"/>
  </p:notesMasterIdLst>
  <p:sldIdLst>
    <p:sldId id="308"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Lst>
  <p:sldSz cx="9144000" cy="6858000" type="screen4x3"/>
  <p:notesSz cx="6807200" cy="9939338"/>
  <p:custDataLst>
    <p:tags r:id="rId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00FF"/>
    <a:srgbClr val="03A4FD"/>
    <a:srgbClr val="029BF0"/>
    <a:srgbClr val="02A0F8"/>
    <a:srgbClr val="CC6600"/>
    <a:srgbClr val="FFFF99"/>
    <a:srgbClr val="CC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1695" autoAdjust="0"/>
  </p:normalViewPr>
  <p:slideViewPr>
    <p:cSldViewPr>
      <p:cViewPr>
        <p:scale>
          <a:sx n="100" d="100"/>
          <a:sy n="100" d="100"/>
        </p:scale>
        <p:origin x="-450" y="216"/>
      </p:cViewPr>
      <p:guideLst>
        <p:guide orient="horz" pos="2160"/>
        <p:guide pos="2880"/>
      </p:guideLst>
    </p:cSldViewPr>
  </p:slideViewPr>
  <p:notesTextViewPr>
    <p:cViewPr>
      <p:scale>
        <a:sx n="1" d="1"/>
        <a:sy n="1" d="1"/>
      </p:scale>
      <p:origin x="0" y="0"/>
    </p:cViewPr>
  </p:notesTextViewPr>
  <p:notesViewPr>
    <p:cSldViewPr>
      <p:cViewPr>
        <p:scale>
          <a:sx n="154" d="100"/>
          <a:sy n="154" d="100"/>
        </p:scale>
        <p:origin x="-486" y="333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402B03E-0C33-42F4-9D90-C07E0B8B8F0C}" type="datetimeFigureOut">
              <a:rPr kumimoji="1" lang="ja-JP" altLang="en-US" smtClean="0"/>
              <a:t>2016/3/29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5227A87-C835-4775-9135-E1137C8B8CAA}" type="slidenum">
              <a:rPr kumimoji="1" lang="ja-JP" altLang="en-US" smtClean="0"/>
              <a:t>‹#›</a:t>
            </a:fld>
            <a:endParaRPr kumimoji="1" lang="ja-JP" altLang="en-US"/>
          </a:p>
        </p:txBody>
      </p:sp>
    </p:spTree>
    <p:extLst>
      <p:ext uri="{BB962C8B-B14F-4D97-AF65-F5344CB8AC3E}">
        <p14:creationId xmlns:p14="http://schemas.microsoft.com/office/powerpoint/2010/main" val="19691872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227A87-C835-4775-9135-E1137C8B8CAA}"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59760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DB0E0-38D1-43D6-95DE-C3623B6D776C}" type="slidenum">
              <a:rPr lang="en-US" altLang="ja-JP">
                <a:solidFill>
                  <a:prstClr val="black"/>
                </a:solidFill>
              </a:rPr>
              <a:pPr/>
              <a:t>9</a:t>
            </a:fld>
            <a:endParaRPr lang="en-US" altLang="ja-JP">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1036838" y="4557256"/>
            <a:ext cx="4724071" cy="4914450"/>
          </a:xfrm>
          <a:noFill/>
          <a:ln/>
        </p:spPr>
        <p:txBody>
          <a:bodyPr lIns="93427" tIns="46713" rIns="93427" bIns="46713"/>
          <a:lstStyle/>
          <a:p>
            <a:pPr>
              <a:lnSpc>
                <a:spcPct val="105000"/>
              </a:lnSpc>
            </a:pPr>
            <a:r>
              <a:rPr lang="ja-JP" altLang="en-US">
                <a:ea typeface="ＭＳ Ｐゴシック" pitchFamily="50" charset="-128"/>
              </a:rPr>
              <a:t>男性における喫煙をやめてからの年数と肺がん死亡率の関係を示します。</a:t>
            </a:r>
          </a:p>
          <a:p>
            <a:pPr>
              <a:lnSpc>
                <a:spcPct val="105000"/>
              </a:lnSpc>
            </a:pPr>
            <a:r>
              <a:rPr lang="ja-JP" altLang="en-US">
                <a:ea typeface="ＭＳ Ｐゴシック" pitchFamily="50" charset="-128"/>
              </a:rPr>
              <a:t>喫煙者では、喫煙を続けた場合よりも禁煙したほうが肺がん死亡率は低くなり、禁煙後の年数が長いほど低下しています。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5227A87-C835-4775-9135-E1137C8B8CAA}"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50025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5227A87-C835-4775-9135-E1137C8B8CAA}"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50025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227A87-C835-4775-9135-E1137C8B8CAA}"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5831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227A87-C835-4775-9135-E1137C8B8CAA}"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04255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412875"/>
            <a:ext cx="7772400" cy="1470025"/>
          </a:xfrm>
        </p:spPr>
        <p:txBody>
          <a:bodyPr/>
          <a:lstStyle>
            <a:lvl1pPr>
              <a:defRPr/>
            </a:lvl1pPr>
          </a:lstStyle>
          <a:p>
            <a:pPr lvl="0"/>
            <a:r>
              <a:rPr lang="ja-JP" altLang="en-US" noProof="0" smtClean="0"/>
              <a:t>マスタ タイトルの書式設定</a:t>
            </a:r>
          </a:p>
        </p:txBody>
      </p:sp>
      <p:sp>
        <p:nvSpPr>
          <p:cNvPr id="4099"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4100"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4101" name="Rectangle 5"/>
          <p:cNvSpPr>
            <a:spLocks noGrp="1" noChangeArrowheads="1"/>
          </p:cNvSpPr>
          <p:nvPr>
            <p:ph type="ftr" sz="quarter" idx="3"/>
          </p:nvPr>
        </p:nvSpPr>
        <p:spPr/>
        <p:txBody>
          <a:bodyPr/>
          <a:lstStyle>
            <a:lvl1pPr>
              <a:defRPr/>
            </a:lvl1pPr>
          </a:lstStyle>
          <a:p>
            <a:endParaRPr lang="en-US" altLang="ja-JP">
              <a:solidFill>
                <a:srgbClr val="000000"/>
              </a:solidFill>
            </a:endParaRPr>
          </a:p>
        </p:txBody>
      </p:sp>
      <p:sp>
        <p:nvSpPr>
          <p:cNvPr id="4102" name="Rectangle 6"/>
          <p:cNvSpPr>
            <a:spLocks noGrp="1" noChangeArrowheads="1"/>
          </p:cNvSpPr>
          <p:nvPr>
            <p:ph type="sldNum" sz="quarter" idx="4"/>
          </p:nvPr>
        </p:nvSpPr>
        <p:spPr/>
        <p:txBody>
          <a:bodyPr/>
          <a:lstStyle>
            <a:lvl1pPr>
              <a:defRPr/>
            </a:lvl1pPr>
          </a:lstStyle>
          <a:p>
            <a:fld id="{63C64DB2-D045-4B3B-9701-CF77F62D663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999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67BDCB4-FAEB-49AD-965F-D994AACA6AF9}" type="datetimeFigureOut">
              <a:rPr kumimoji="1" lang="ja-JP" altLang="en-US" smtClean="0"/>
              <a:t>2016/3/29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9E04C-AE40-4BC3-A72B-5AF3CAA68687}"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7BDCB4-FAEB-49AD-965F-D994AACA6AF9}" type="datetimeFigureOut">
              <a:rPr kumimoji="1" lang="ja-JP" altLang="en-US" smtClean="0"/>
              <a:t>2016/3/29</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C9E04C-AE40-4BC3-A72B-5AF3CAA68687}"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4B9A542-1CF6-4AF9-B922-29DF1EC14E5F}"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1136572760"/>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3.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20.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7544" y="1340768"/>
            <a:ext cx="8352928" cy="2376264"/>
          </a:xfrm>
          <a:noFill/>
          <a:extLst>
            <a:ext uri="{909E8E84-426E-40DD-AFC4-6F175D3DCCD1}">
              <a14:hiddenFill xmlns:a14="http://schemas.microsoft.com/office/drawing/2010/main">
                <a:gradFill rotWithShape="1">
                  <a:gsLst>
                    <a:gs pos="0">
                      <a:srgbClr val="3333FF">
                        <a:gamma/>
                        <a:shade val="46275"/>
                        <a:invGamma/>
                      </a:srgbClr>
                    </a:gs>
                    <a:gs pos="50000">
                      <a:srgbClr val="3333FF"/>
                    </a:gs>
                    <a:gs pos="100000">
                      <a:srgbClr val="3333FF">
                        <a:gamma/>
                        <a:shade val="46275"/>
                        <a:invGamma/>
                      </a:srgbClr>
                    </a:gs>
                  </a:gsLst>
                  <a:lin ang="5400000" scaled="1"/>
                </a:gradFill>
              </a14:hiddenFill>
            </a:ext>
          </a:extLst>
        </p:spPr>
        <p:txBody>
          <a:bodyPr/>
          <a:lstStyle/>
          <a:p>
            <a:r>
              <a:rPr lang="ja-JP" altLang="en-US"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平成</a:t>
            </a: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27</a:t>
            </a:r>
            <a:r>
              <a:rPr lang="ja-JP" altLang="en-US"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年度がんの教育総合支援事業</a:t>
            </a: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r>
            <a:b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b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r>
            <a:b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br>
            <a:r>
              <a:rPr lang="ja-JP" altLang="en-US" sz="4800" b="1" dirty="0" smtClean="0">
                <a:solidFill>
                  <a:srgbClr val="0000FF"/>
                </a:solidFill>
                <a:effectLst>
                  <a:outerShdw blurRad="38100" dist="38100" dir="2700000" algn="tl">
                    <a:srgbClr val="C0C0C0"/>
                  </a:outerShdw>
                </a:effectLst>
                <a:latin typeface="ＭＳ 明朝"/>
                <a:ea typeface="ＭＳ 明朝"/>
              </a:rPr>
              <a:t>「</a:t>
            </a:r>
            <a:r>
              <a:rPr lang="ja-JP" altLang="en-US" sz="4800" b="1" dirty="0" smtClean="0">
                <a:solidFill>
                  <a:srgbClr val="0000FF"/>
                </a:solidFill>
                <a:effectLst>
                  <a:outerShdw blurRad="38100" dist="38100" dir="2700000" algn="tl">
                    <a:srgbClr val="C0C0C0"/>
                  </a:outerShdw>
                </a:effectLst>
                <a:ea typeface="HG丸ｺﾞｼｯｸM-PRO" pitchFamily="50" charset="-128"/>
              </a:rPr>
              <a:t>がんについて学ぶ授業</a:t>
            </a:r>
            <a:r>
              <a:rPr lang="ja-JP" altLang="en-US" sz="4800" b="1" dirty="0" smtClean="0">
                <a:solidFill>
                  <a:srgbClr val="0000FF"/>
                </a:solidFill>
                <a:effectLst>
                  <a:outerShdw blurRad="38100" dist="38100" dir="2700000" algn="tl">
                    <a:srgbClr val="C0C0C0"/>
                  </a:outerShdw>
                </a:effectLst>
                <a:latin typeface="ＭＳ 明朝"/>
                <a:ea typeface="ＭＳ 明朝"/>
              </a:rPr>
              <a:t>」</a:t>
            </a:r>
            <a:endParaRPr lang="ja-JP" altLang="en-US" sz="4800" b="1" dirty="0">
              <a:solidFill>
                <a:srgbClr val="0000FF"/>
              </a:solidFill>
              <a:effectLst>
                <a:outerShdw blurRad="38100" dist="38100" dir="2700000" algn="tl">
                  <a:srgbClr val="C0C0C0"/>
                </a:outerShdw>
              </a:effectLst>
              <a:ea typeface="HG丸ｺﾞｼｯｸM-PRO" pitchFamily="50" charset="-128"/>
            </a:endParaRPr>
          </a:p>
        </p:txBody>
      </p:sp>
      <p:sp>
        <p:nvSpPr>
          <p:cNvPr id="5123" name="Rectangle 3"/>
          <p:cNvSpPr>
            <a:spLocks noGrp="1" noChangeArrowheads="1"/>
          </p:cNvSpPr>
          <p:nvPr>
            <p:ph type="subTitle" idx="1"/>
          </p:nvPr>
        </p:nvSpPr>
        <p:spPr>
          <a:xfrm>
            <a:off x="971600" y="4437112"/>
            <a:ext cx="7272337" cy="1752600"/>
          </a:xfrm>
        </p:spPr>
        <p:txBody>
          <a:bodyPr/>
          <a:lstStyle/>
          <a:p>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近畿</a:t>
            </a:r>
            <a:r>
              <a:rPr lang="ja-JP" altLang="en-US" sz="2800" b="1"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大学医学部附属病院</a:t>
            </a:r>
            <a:endParaRPr lang="en-US" altLang="ja-JP" sz="2800" b="1" dirty="0" smtClean="0">
              <a:effectLst>
                <a:outerShdw blurRad="38100" dist="38100" dir="2700000" algn="tl">
                  <a:srgbClr val="000000">
                    <a:alpha val="43137"/>
                  </a:srgbClr>
                </a:outerShdw>
              </a:effectLst>
              <a:latin typeface="HG丸ｺﾞｼｯｸM-PRO" pitchFamily="50" charset="-128"/>
              <a:ea typeface="HG丸ｺﾞｼｯｸM-PRO" pitchFamily="50" charset="-128"/>
            </a:endParaRPr>
          </a:p>
          <a:p>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　</a:t>
            </a:r>
            <a:r>
              <a:rPr lang="ja-JP" altLang="en-US" sz="2800" b="1"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臨床研究センター　腫瘍内科</a:t>
            </a:r>
            <a:endPar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endParaRPr>
          </a:p>
          <a:p>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福岡　和也</a:t>
            </a:r>
          </a:p>
        </p:txBody>
      </p:sp>
      <p:sp>
        <p:nvSpPr>
          <p:cNvPr id="5124" name="Text Box 4"/>
          <p:cNvSpPr txBox="1">
            <a:spLocks noChangeArrowheads="1"/>
          </p:cNvSpPr>
          <p:nvPr/>
        </p:nvSpPr>
        <p:spPr bwMode="auto">
          <a:xfrm>
            <a:off x="467544" y="404664"/>
            <a:ext cx="43204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大阪</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府立長野北高等学校</a:t>
            </a:r>
            <a:endParaRPr lang="en-US" altLang="ja-JP" sz="2000" b="1" dirty="0" smtClean="0">
              <a:solidFill>
                <a:srgbClr val="FFFFFF"/>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平成</a:t>
            </a:r>
            <a:r>
              <a:rPr lang="en-US" altLang="ja-JP" sz="2000" b="1" dirty="0" smtClean="0">
                <a:solidFill>
                  <a:srgbClr val="FFFFFF"/>
                </a:solidFill>
                <a:latin typeface="HG丸ｺﾞｼｯｸM-PRO" panose="020F0600000000000000" pitchFamily="50" charset="-128"/>
                <a:ea typeface="HG丸ｺﾞｼｯｸM-PRO" panose="020F0600000000000000" pitchFamily="50" charset="-128"/>
              </a:rPr>
              <a:t>2</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７年</a:t>
            </a:r>
            <a:r>
              <a:rPr lang="en-US" altLang="ja-JP" sz="2000" b="1" dirty="0" smtClean="0">
                <a:solidFill>
                  <a:srgbClr val="FFFFFF"/>
                </a:solidFill>
                <a:latin typeface="HG丸ｺﾞｼｯｸM-PRO" panose="020F0600000000000000" pitchFamily="50" charset="-128"/>
                <a:ea typeface="HG丸ｺﾞｼｯｸM-PRO" panose="020F0600000000000000" pitchFamily="50" charset="-128"/>
              </a:rPr>
              <a:t>1</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１月２５日</a:t>
            </a:r>
            <a:endParaRPr lang="ja-JP" altLang="en-US" sz="2000" b="1"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4376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1340768"/>
            <a:ext cx="5285087"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5060" y="3573016"/>
            <a:ext cx="4815012" cy="3141782"/>
          </a:xfrm>
          <a:prstGeom prst="rect">
            <a:avLst/>
          </a:prstGeom>
          <a:noFill/>
          <a:ln w="19050">
            <a:solidFill>
              <a:srgbClr val="FF00FF"/>
            </a:solidFill>
            <a:miter lim="800000"/>
            <a:headEnd/>
            <a:tailEnd/>
          </a:ln>
          <a:extLst>
            <a:ext uri="{909E8E84-426E-40DD-AFC4-6F175D3DCCD1}">
              <a14:hiddenFill xmlns:a14="http://schemas.microsoft.com/office/drawing/2010/main">
                <a:solidFill>
                  <a:schemeClr val="accent1"/>
                </a:solidFill>
              </a14:hiddenFill>
            </a:ext>
          </a:extLst>
        </p:spPr>
      </p:pic>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58963" y="1916832"/>
            <a:ext cx="356264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540657" y="6242764"/>
            <a:ext cx="3399260" cy="472034"/>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から一部引用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1681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024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1520" y="1268760"/>
            <a:ext cx="56728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39307" y="1921768"/>
            <a:ext cx="2962515" cy="4082380"/>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9" name="正方形/長方形 8"/>
          <p:cNvSpPr/>
          <p:nvPr/>
        </p:nvSpPr>
        <p:spPr>
          <a:xfrm>
            <a:off x="3203848" y="6470936"/>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969649" y="4435574"/>
            <a:ext cx="468398" cy="338554"/>
          </a:xfrm>
          <a:prstGeom prst="rect">
            <a:avLst/>
          </a:prstGeom>
          <a:solidFill>
            <a:schemeClr val="bg1"/>
          </a:solidFill>
        </p:spPr>
        <p:txBody>
          <a:bodyPr wrap="none" rtlCol="0">
            <a:spAutoFit/>
          </a:bodyPr>
          <a:lstStyle/>
          <a:p>
            <a:r>
              <a:rPr lang="en-US" altLang="ja-JP" sz="1600" b="1" dirty="0" smtClean="0">
                <a:solidFill>
                  <a:prstClr val="black"/>
                </a:solidFill>
                <a:latin typeface="HG丸ｺﾞｼｯｸM-PRO" panose="020F0600000000000000" pitchFamily="50" charset="-128"/>
                <a:ea typeface="HG丸ｺﾞｼｯｸM-PRO" panose="020F0600000000000000" pitchFamily="50" charset="-128"/>
              </a:rPr>
              <a:t>9g</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38597" y="4422973"/>
            <a:ext cx="4896544" cy="1200329"/>
          </a:xfrm>
          <a:prstGeom prst="rect">
            <a:avLst/>
          </a:prstGeom>
          <a:solidFill>
            <a:schemeClr val="bg1"/>
          </a:solidFill>
        </p:spPr>
        <p:txBody>
          <a:bodyPr wrap="square" rtlCol="0">
            <a:spAutoFit/>
          </a:bodyP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食塩は</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日あたり男性</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9g</a:t>
            </a:r>
            <a:r>
              <a:rPr lang="ja-JP" altLang="en-US" b="1"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女性</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7.5g</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未満、　　　　    　　　　　　　　　　特に、高塩分食品は週に</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回以内に控えましょう。</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＊野菜・果物は</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日</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350g</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はとりましょう。</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5921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79712" y="1052736"/>
            <a:ext cx="5256584" cy="316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03648" y="4181506"/>
            <a:ext cx="2664296" cy="2296425"/>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21671" y="4181506"/>
            <a:ext cx="3604375" cy="2235092"/>
          </a:xfrm>
          <a:prstGeom prst="rect">
            <a:avLst/>
          </a:prstGeom>
          <a:noFill/>
          <a:ln w="12700">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3203848" y="6453870"/>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から一部引用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97317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611560" y="332656"/>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2291"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47664" y="1124744"/>
            <a:ext cx="6099816" cy="3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407013"/>
            <a:ext cx="3473739" cy="2081807"/>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9" name="正方形/長方形 8"/>
          <p:cNvSpPr/>
          <p:nvPr/>
        </p:nvSpPr>
        <p:spPr>
          <a:xfrm>
            <a:off x="3311352" y="6492281"/>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4488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3315"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7544" y="1124744"/>
            <a:ext cx="8208912" cy="132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3320083" y="6471692"/>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39" y="2610991"/>
            <a:ext cx="4149259" cy="1872208"/>
          </a:xfrm>
          <a:prstGeom prst="rect">
            <a:avLst/>
          </a:prstGeom>
          <a:noFill/>
          <a:ln w="127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88024" y="2602235"/>
            <a:ext cx="3919934" cy="1872208"/>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pic>
        <p:nvPicPr>
          <p:cNvPr id="13319" name="Picture 7"/>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75312" y="4653136"/>
            <a:ext cx="4988717" cy="1589595"/>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1146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433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42667" y="1028496"/>
            <a:ext cx="3802682" cy="199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131840" y="6585294"/>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から一部引用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012231"/>
            <a:ext cx="5904656" cy="356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96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536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1520" y="1350520"/>
            <a:ext cx="4492237" cy="262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932040" y="1412776"/>
            <a:ext cx="3744572" cy="509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03848" y="6489986"/>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635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457200" y="338328"/>
            <a:ext cx="8229600" cy="714408"/>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55776" y="1268760"/>
            <a:ext cx="4536504" cy="260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915816" y="6330749"/>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から一部引用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835696" y="4023676"/>
            <a:ext cx="6529352" cy="1815882"/>
          </a:xfrm>
          <a:prstGeom prst="rect">
            <a:avLst/>
          </a:prstGeom>
          <a:noFill/>
        </p:spPr>
        <p:txBody>
          <a:bodyPr wrap="none" rtlCol="0">
            <a:spAutoFit/>
          </a:bodyPr>
          <a:lstStyle/>
          <a:p>
            <a:pPr marL="342900" indent="-342900">
              <a:buFontTx/>
              <a:buBlip>
                <a:blip r:embed="rId4"/>
              </a:buBlip>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国立がん研究センター</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pPr marL="342900" indent="-342900">
              <a:buFontTx/>
              <a:buBlip>
                <a:blip r:embed="rId4"/>
              </a:buBlip>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　同　がん情報サービス </a:t>
            </a:r>
            <a:r>
              <a:rPr lang="en-US" altLang="ja-JP" sz="2800" b="1" dirty="0" smtClean="0">
                <a:solidFill>
                  <a:prstClr val="black"/>
                </a:solidFill>
                <a:latin typeface="HG丸ｺﾞｼｯｸM-PRO" panose="020F0600000000000000" pitchFamily="50" charset="-128"/>
                <a:ea typeface="HG丸ｺﾞｼｯｸM-PRO" panose="020F0600000000000000" pitchFamily="50" charset="-128"/>
              </a:rPr>
              <a:t>ganjoho.jp</a:t>
            </a:r>
          </a:p>
          <a:p>
            <a:pPr marL="342900" indent="-342900">
              <a:buFontTx/>
              <a:buBlip>
                <a:blip r:embed="rId4"/>
              </a:buBlip>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公益財団法人 がん研究振興財団</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pPr marL="342900" indent="-342900">
              <a:buFontTx/>
              <a:buBlip>
                <a:blip r:embed="rId4"/>
              </a:buBlip>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公益</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財団</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法人 日本対がん協会　など</a:t>
            </a:r>
            <a:endParaRPr lang="en-US" altLang="ja-JP" sz="2800" b="1" dirty="0" smtClean="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1062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253874" y="486540"/>
            <a:ext cx="6389342" cy="1099077"/>
          </a:xfrm>
          <a:prstGeom prst="wedgeRoundRectCallout">
            <a:avLst>
              <a:gd name="adj1" fmla="val -55605"/>
              <a:gd name="adj2" fmla="val -2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がん患者さんとそのご家族の日常に</a:t>
            </a:r>
            <a:r>
              <a:rPr lang="ja-JP" altLang="en-US" sz="24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ついて</a:t>
            </a:r>
            <a:r>
              <a:rPr lang="en-US" altLang="ja-JP" sz="24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
            </a:r>
            <a:br>
              <a:rPr lang="en-US" altLang="ja-JP" sz="24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br>
            <a:r>
              <a:rPr lang="ja-JP" altLang="en-US" sz="24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エピソード</a:t>
            </a:r>
            <a:r>
              <a:rPr lang="ja-JP" altLang="en-US"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があれば教えてください</a:t>
            </a:r>
            <a:endParaRPr lang="ja-JP" alt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28" y="332656"/>
            <a:ext cx="1470251" cy="195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79229" y="3563724"/>
            <a:ext cx="2232250" cy="954107"/>
          </a:xfrm>
          <a:prstGeom prst="rect">
            <a:avLst/>
          </a:prstGeom>
        </p:spPr>
        <p:txBody>
          <a:bodyPr wrap="square">
            <a:spAutoFit/>
          </a:bodyP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近畿</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大学医学部附属</a:t>
            </a:r>
            <a:r>
              <a:rPr lang="ja-JP" altLang="en-US" sz="1400" dirty="0">
                <a:solidFill>
                  <a:prstClr val="black"/>
                </a:solidFill>
                <a:latin typeface="HG丸ｺﾞｼｯｸM-PRO" panose="020F0600000000000000" pitchFamily="50" charset="-128"/>
                <a:ea typeface="HG丸ｺﾞｼｯｸM-PRO" panose="020F0600000000000000" pitchFamily="50" charset="-128"/>
              </a:rPr>
              <a:t>病院</a:t>
            </a:r>
            <a:br>
              <a:rPr lang="ja-JP" altLang="en-US" sz="1400" dirty="0">
                <a:solidFill>
                  <a:prstClr val="black"/>
                </a:solidFill>
                <a:latin typeface="HG丸ｺﾞｼｯｸM-PRO" panose="020F0600000000000000" pitchFamily="50" charset="-128"/>
                <a:ea typeface="HG丸ｺﾞｼｯｸM-PRO" panose="020F0600000000000000" pitchFamily="50" charset="-128"/>
              </a:rPr>
            </a:b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臨床研究センター准教授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医学博士　腫瘍内科医</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福岡　和也</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2253874" y="1844824"/>
            <a:ext cx="6638606" cy="4608512"/>
          </a:xfrm>
          <a:prstGeom prst="wedgeRoundRectCallout">
            <a:avLst>
              <a:gd name="adj1" fmla="val -58228"/>
              <a:gd name="adj2" fmla="val 3190"/>
              <a:gd name="adj3" fmla="val 16667"/>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がん</a:t>
            </a:r>
            <a:r>
              <a:rPr lang="en-US" altLang="ja-JP" sz="28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smtClean="0">
                <a:solidFill>
                  <a:srgbClr val="002060"/>
                </a:solidFill>
                <a:latin typeface="HG丸ｺﾞｼｯｸM-PRO" panose="020F0600000000000000" pitchFamily="50" charset="-128"/>
                <a:ea typeface="HG丸ｺﾞｼｯｸM-PRO" panose="020F0600000000000000" pitchFamily="50" charset="-128"/>
              </a:rPr>
              <a:t>に立ち向かうには独りでは困難です。支えてくれるご家族と何でも正直に話し</a:t>
            </a:r>
            <a:r>
              <a:rPr lang="ja-JP" altLang="en-US" sz="2800" b="1" dirty="0">
                <a:solidFill>
                  <a:srgbClr val="002060"/>
                </a:solidFill>
                <a:latin typeface="HG丸ｺﾞｼｯｸM-PRO" panose="020F0600000000000000" pitchFamily="50" charset="-128"/>
                <a:ea typeface="HG丸ｺﾞｼｯｸM-PRO" panose="020F0600000000000000" pitchFamily="50" charset="-128"/>
              </a:rPr>
              <a:t>、</a:t>
            </a:r>
            <a:r>
              <a:rPr lang="ja-JP" altLang="en-US" sz="2800" b="1" dirty="0" smtClean="0">
                <a:solidFill>
                  <a:srgbClr val="002060"/>
                </a:solidFill>
                <a:latin typeface="HG丸ｺﾞｼｯｸM-PRO" panose="020F0600000000000000" pitchFamily="50" charset="-128"/>
                <a:ea typeface="HG丸ｺﾞｼｯｸM-PRO" panose="020F0600000000000000" pitchFamily="50" charset="-128"/>
              </a:rPr>
              <a:t>相談することが大切だと感じています。一緒に泣いたりすることもあるでしょう、笑ったりすることもあるでしょう、それが</a:t>
            </a:r>
            <a:r>
              <a:rPr lang="en-US" altLang="ja-JP" sz="28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がん</a:t>
            </a:r>
            <a:r>
              <a:rPr lang="en-US" altLang="ja-JP" sz="28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smtClean="0">
                <a:solidFill>
                  <a:srgbClr val="002060"/>
                </a:solidFill>
                <a:latin typeface="HG丸ｺﾞｼｯｸM-PRO" panose="020F0600000000000000" pitchFamily="50" charset="-128"/>
                <a:ea typeface="HG丸ｺﾞｼｯｸM-PRO" panose="020F0600000000000000" pitchFamily="50" charset="-128"/>
              </a:rPr>
              <a:t>と向き合うということなんだと思います。私達、医療従事者もそんな患者さんたちを一生懸命に支援していきます。</a:t>
            </a:r>
            <a:endParaRPr lang="ja-JP" altLang="en-US" sz="2800"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03666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018666" y="343743"/>
            <a:ext cx="6801942" cy="1099077"/>
          </a:xfrm>
          <a:prstGeom prst="wedgeRoundRectCallout">
            <a:avLst>
              <a:gd name="adj1" fmla="val -55605"/>
              <a:gd name="adj2" fmla="val -2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がん患者さんとその</a:t>
            </a:r>
            <a:r>
              <a:rPr lang="ja-JP" altLang="en-US" sz="24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ご家族をサポートしていく</a:t>
            </a:r>
            <a:endParaRPr lang="ja-JP" alt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5"/>
            <a:ext cx="1470251" cy="195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35696" y="1458794"/>
            <a:ext cx="6184172" cy="521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37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fontAlgn="base">
              <a:spcAft>
                <a:spcPct val="0"/>
              </a:spcAft>
            </a:pPr>
            <a:r>
              <a:rPr lang="ja-JP" altLang="en-US" sz="3600" b="1" dirty="0">
                <a:solidFill>
                  <a:schemeClr val="bg1"/>
                </a:solidFill>
                <a:effectLst>
                  <a:outerShdw blurRad="38100" dist="38100" dir="2700000" algn="tl">
                    <a:srgbClr val="000000"/>
                  </a:outerShdw>
                </a:effectLst>
                <a:ea typeface="HG丸ｺﾞｼｯｸM-PRO" pitchFamily="50" charset="-128"/>
              </a:rPr>
              <a:t>治療法</a:t>
            </a:r>
            <a:r>
              <a:rPr lang="ja-JP" altLang="en-US" sz="3600" b="1" dirty="0" smtClean="0">
                <a:solidFill>
                  <a:schemeClr val="bg1"/>
                </a:solidFill>
                <a:effectLst>
                  <a:outerShdw blurRad="38100" dist="38100" dir="2700000" algn="tl">
                    <a:srgbClr val="000000"/>
                  </a:outerShdw>
                </a:effectLst>
                <a:ea typeface="HG丸ｺﾞｼｯｸM-PRO" pitchFamily="50" charset="-128"/>
              </a:rPr>
              <a:t>は病気</a:t>
            </a:r>
            <a:r>
              <a:rPr lang="ja-JP" altLang="en-US" sz="3600" b="1" dirty="0">
                <a:solidFill>
                  <a:schemeClr val="bg1"/>
                </a:solidFill>
                <a:effectLst>
                  <a:outerShdw blurRad="38100" dist="38100" dir="2700000" algn="tl">
                    <a:srgbClr val="000000"/>
                  </a:outerShdw>
                </a:effectLst>
                <a:ea typeface="HG丸ｺﾞｼｯｸM-PRO" pitchFamily="50" charset="-128"/>
              </a:rPr>
              <a:t>の進み具合（病期）と</a:t>
            </a:r>
            <a:br>
              <a:rPr lang="ja-JP" altLang="en-US" sz="3600" b="1" dirty="0">
                <a:solidFill>
                  <a:schemeClr val="bg1"/>
                </a:solidFill>
                <a:effectLst>
                  <a:outerShdw blurRad="38100" dist="38100" dir="2700000" algn="tl">
                    <a:srgbClr val="000000"/>
                  </a:outerShdw>
                </a:effectLst>
                <a:ea typeface="HG丸ｺﾞｼｯｸM-PRO" pitchFamily="50" charset="-128"/>
              </a:rPr>
            </a:br>
            <a:r>
              <a:rPr lang="ja-JP" altLang="en-US" sz="3600" b="1" dirty="0">
                <a:solidFill>
                  <a:schemeClr val="bg1"/>
                </a:solidFill>
                <a:effectLst>
                  <a:outerShdw blurRad="38100" dist="38100" dir="2700000" algn="tl">
                    <a:srgbClr val="000000"/>
                  </a:outerShdw>
                </a:effectLst>
                <a:ea typeface="HG丸ｺﾞｼｯｸM-PRO" pitchFamily="50" charset="-128"/>
              </a:rPr>
              <a:t>患者さんの全身状態によって</a:t>
            </a:r>
            <a:r>
              <a:rPr lang="ja-JP" altLang="en-US" sz="3600" b="1" dirty="0" smtClean="0">
                <a:solidFill>
                  <a:schemeClr val="bg1"/>
                </a:solidFill>
                <a:effectLst>
                  <a:outerShdw blurRad="38100" dist="38100" dir="2700000" algn="tl">
                    <a:srgbClr val="000000"/>
                  </a:outerShdw>
                </a:effectLst>
                <a:ea typeface="HG丸ｺﾞｼｯｸM-PRO" pitchFamily="50" charset="-128"/>
              </a:rPr>
              <a:t>決まる</a:t>
            </a:r>
            <a:endParaRPr kumimoji="1" lang="ja-JP" altLang="en-US" sz="3600" dirty="0">
              <a:solidFill>
                <a:schemeClr val="bg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87953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83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1950072" y="332656"/>
            <a:ext cx="6222328" cy="936104"/>
          </a:xfrm>
          <a:prstGeom prst="wedgeRoundRectCallout">
            <a:avLst>
              <a:gd name="adj1" fmla="val -57391"/>
              <a:gd name="adj2" fmla="val 2184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最後に、がん予防のために私たち高校生ができることは何ですか？</a:t>
            </a:r>
            <a:endParaRPr lang="en-US" altLang="ja-JP"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49188"/>
            <a:ext cx="1554535" cy="143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899592" y="1340768"/>
            <a:ext cx="7272808" cy="3293411"/>
          </a:xfrm>
          <a:prstGeom prst="roundRect">
            <a:avLst>
              <a:gd name="adj" fmla="val 8056"/>
            </a:avLst>
          </a:prstGeom>
          <a:solidFill>
            <a:srgbClr val="006600"/>
          </a:solid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Clr>
                <a:srgbClr val="C6E7FC">
                  <a:lumMod val="50000"/>
                </a:srgbClr>
              </a:buClr>
              <a:buFont typeface="Wingdings" panose="05000000000000000000" pitchFamily="2" charset="2"/>
              <a:buChar char="ü"/>
            </a:pPr>
            <a:r>
              <a:rPr lang="ja-JP" altLang="ja-JP" sz="2200" b="1" u="sng"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自分ができること</a:t>
            </a:r>
          </a:p>
          <a:p>
            <a:pPr marL="800100" lvl="1" indent="-342900">
              <a:buClr>
                <a:srgbClr val="C6E7FC">
                  <a:lumMod val="50000"/>
                </a:srgbClr>
              </a:buClr>
              <a:buFont typeface="Wingdings" panose="05000000000000000000" pitchFamily="2" charset="2"/>
              <a:buChar char="ü"/>
            </a:pP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たばこは吸わない</a:t>
            </a:r>
          </a:p>
          <a:p>
            <a:pPr marL="800100" lvl="1" indent="-342900">
              <a:buClr>
                <a:srgbClr val="C6E7FC">
                  <a:lumMod val="50000"/>
                </a:srgbClr>
              </a:buClr>
              <a:buFont typeface="Wingdings" panose="05000000000000000000" pitchFamily="2" charset="2"/>
              <a:buChar char="ü"/>
            </a:pP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他人のたばこの煙を避ける</a:t>
            </a:r>
          </a:p>
          <a:p>
            <a:pPr marL="800100" lvl="1" indent="-342900">
              <a:buClr>
                <a:srgbClr val="C6E7FC">
                  <a:lumMod val="50000"/>
                </a:srgbClr>
              </a:buClr>
              <a:buFont typeface="Wingdings" panose="05000000000000000000" pitchFamily="2" charset="2"/>
              <a:buChar char="ü"/>
            </a:pP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規則正しい生活習慣を身に</a:t>
            </a:r>
            <a:r>
              <a:rPr lang="ja-JP" altLang="ja-JP"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つけ</a:t>
            </a:r>
            <a:r>
              <a:rPr lang="ja-JP" altLang="en-US"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る</a:t>
            </a:r>
            <a:endParaRPr lang="en-US"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800100" lvl="1" indent="-342900">
              <a:buClr>
                <a:srgbClr val="C6E7FC">
                  <a:lumMod val="50000"/>
                </a:srgbClr>
              </a:buClr>
              <a:buFont typeface="Wingdings" panose="05000000000000000000" pitchFamily="2" charset="2"/>
              <a:buChar char="ü"/>
            </a:pP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a:p>
            <a:pPr marL="342900" indent="-342900">
              <a:buClr>
                <a:srgbClr val="C6E7FC">
                  <a:lumMod val="50000"/>
                </a:srgbClr>
              </a:buClr>
              <a:buFont typeface="Wingdings" panose="05000000000000000000" pitchFamily="2" charset="2"/>
              <a:buChar char="ü"/>
            </a:pPr>
            <a:r>
              <a:rPr lang="ja-JP" altLang="ja-JP" sz="2200" b="1" u="sng"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身近な人に対してできること</a:t>
            </a:r>
          </a:p>
          <a:p>
            <a:pPr marL="800100" lvl="1" indent="-342900">
              <a:buClr>
                <a:srgbClr val="C6E7FC">
                  <a:lumMod val="50000"/>
                </a:srgbClr>
              </a:buClr>
              <a:buFont typeface="Wingdings" panose="05000000000000000000" pitchFamily="2" charset="2"/>
              <a:buChar char="ü"/>
            </a:pP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症状がなくても「がん検診」を定期的</a:t>
            </a:r>
            <a:r>
              <a:rPr lang="ja-JP" altLang="ja-JP"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a:t>
            </a:r>
            <a:r>
              <a:rPr lang="en-US" altLang="ja-JP"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ja-JP" sz="2200" b="1" dirty="0" smtClean="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受診</a:t>
            </a:r>
            <a:r>
              <a:rPr lang="ja-JP" altLang="ja-JP" sz="2200" b="1" dirty="0">
                <a:solidFill>
                  <a:prstClr val="white"/>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してもらいましょう</a:t>
            </a:r>
            <a:endParaRPr lang="ja-JP" altLang="en-US" sz="2200" b="1" dirty="0">
              <a:solidFill>
                <a:prstClr val="white"/>
              </a:solidFill>
              <a:effectLst>
                <a:outerShdw blurRad="38100" dist="38100" dir="2700000" algn="tl">
                  <a:srgbClr val="000000">
                    <a:alpha val="43137"/>
                  </a:srgbClr>
                </a:outerShdw>
              </a:effectLst>
            </a:endParaRPr>
          </a:p>
        </p:txBody>
      </p:sp>
      <p:sp>
        <p:nvSpPr>
          <p:cNvPr id="9" name="角丸四角形 8"/>
          <p:cNvSpPr/>
          <p:nvPr/>
        </p:nvSpPr>
        <p:spPr>
          <a:xfrm rot="21376257">
            <a:off x="7524328" y="4412487"/>
            <a:ext cx="432048" cy="21602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2483768" y="4797152"/>
            <a:ext cx="6408712" cy="1728192"/>
          </a:xfrm>
          <a:prstGeom prst="roundRect">
            <a:avLst>
              <a:gd name="adj" fmla="val 8365"/>
            </a:avLst>
          </a:prstGeom>
          <a:solidFill>
            <a:srgbClr val="CCFFFF"/>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何より</a:t>
            </a:r>
            <a:r>
              <a:rPr lang="ja-JP" altLang="en-US" sz="2000" b="1" dirty="0">
                <a:solidFill>
                  <a:srgbClr val="0000FF"/>
                </a:solidFill>
                <a:latin typeface="HG丸ｺﾞｼｯｸM-PRO" panose="020F0600000000000000" pitchFamily="50" charset="-128"/>
                <a:ea typeface="HG丸ｺﾞｼｯｸM-PRO" panose="020F0600000000000000" pitchFamily="50" charset="-128"/>
              </a:rPr>
              <a:t>“がんは身近な病気</a:t>
            </a:r>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であり、リスクを減らすことができる”</a:t>
            </a:r>
            <a:r>
              <a:rPr lang="ja-JP" altLang="en-US" sz="2000" b="1" dirty="0">
                <a:solidFill>
                  <a:srgbClr val="0000FF"/>
                </a:solidFill>
                <a:latin typeface="HG丸ｺﾞｼｯｸM-PRO" panose="020F0600000000000000" pitchFamily="50" charset="-128"/>
                <a:ea typeface="HG丸ｺﾞｼｯｸM-PRO" panose="020F0600000000000000" pitchFamily="50" charset="-128"/>
              </a:rPr>
              <a:t>ということ</a:t>
            </a:r>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を意識</a:t>
            </a:r>
            <a:r>
              <a:rPr lang="ja-JP" altLang="en-US" sz="2000" b="1" dirty="0">
                <a:solidFill>
                  <a:srgbClr val="0000FF"/>
                </a:solidFill>
                <a:latin typeface="HG丸ｺﾞｼｯｸM-PRO" panose="020F0600000000000000" pitchFamily="50" charset="-128"/>
                <a:ea typeface="HG丸ｺﾞｼｯｸM-PRO" panose="020F0600000000000000" pitchFamily="50" charset="-128"/>
              </a:rPr>
              <a:t>し</a:t>
            </a:r>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、健康</a:t>
            </a:r>
            <a:r>
              <a:rPr lang="ja-JP" altLang="en-US" sz="2000" b="1" dirty="0">
                <a:solidFill>
                  <a:srgbClr val="0000FF"/>
                </a:solidFill>
                <a:latin typeface="HG丸ｺﾞｼｯｸM-PRO" panose="020F0600000000000000" pitchFamily="50" charset="-128"/>
                <a:ea typeface="HG丸ｺﾞｼｯｸM-PRO" panose="020F0600000000000000" pitchFamily="50" charset="-128"/>
              </a:rPr>
              <a:t>や命に関わる問題に常に関心を</a:t>
            </a:r>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持ってください。</a:t>
            </a:r>
            <a:r>
              <a:rPr lang="en-US" altLang="ja-JP" sz="2000" b="1"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b="1"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b="1" dirty="0" smtClean="0">
                <a:solidFill>
                  <a:srgbClr val="0000FF"/>
                </a:solidFill>
                <a:latin typeface="HG丸ｺﾞｼｯｸM-PRO" panose="020F0600000000000000" pitchFamily="50" charset="-128"/>
                <a:ea typeface="HG丸ｺﾞｼｯｸM-PRO" panose="020F0600000000000000" pitchFamily="50" charset="-128"/>
              </a:rPr>
              <a:t>健やか</a:t>
            </a:r>
            <a:r>
              <a:rPr lang="ja-JP" altLang="en-US" sz="2000" b="1" dirty="0">
                <a:solidFill>
                  <a:srgbClr val="0000FF"/>
                </a:solidFill>
                <a:latin typeface="HG丸ｺﾞｼｯｸM-PRO" panose="020F0600000000000000" pitchFamily="50" charset="-128"/>
                <a:ea typeface="HG丸ｺﾞｼｯｸM-PRO" panose="020F0600000000000000" pitchFamily="50" charset="-128"/>
              </a:rPr>
              <a:t>な未来は皆さんの前に大きく広がっています。</a:t>
            </a:r>
          </a:p>
        </p:txBody>
      </p:sp>
      <p:sp>
        <p:nvSpPr>
          <p:cNvPr id="15" name="正方形/長方形 14"/>
          <p:cNvSpPr/>
          <p:nvPr/>
        </p:nvSpPr>
        <p:spPr>
          <a:xfrm>
            <a:off x="971600" y="4165630"/>
            <a:ext cx="8424936" cy="415498"/>
          </a:xfrm>
          <a:prstGeom prst="rect">
            <a:avLst/>
          </a:prstGeom>
        </p:spPr>
        <p:txBody>
          <a:bodyPr wrap="square">
            <a:spAutoFit/>
          </a:bodyPr>
          <a:lstStyle/>
          <a:p>
            <a:r>
              <a:rPr lang="ja-JP" altLang="en-US" sz="1050" b="1" dirty="0" smtClean="0">
                <a:solidFill>
                  <a:prstClr val="white"/>
                </a:solidFill>
                <a:latin typeface="HG丸ｺﾞｼｯｸM-PRO" panose="020F0600000000000000" pitchFamily="50" charset="-128"/>
                <a:ea typeface="HG丸ｺﾞｼｯｸM-PRO" panose="020F0600000000000000" pitchFamily="50" charset="-128"/>
              </a:rPr>
              <a:t>国立</a:t>
            </a:r>
            <a:r>
              <a:rPr lang="ja-JP" altLang="en-US" sz="1050" b="1" dirty="0">
                <a:solidFill>
                  <a:prstClr val="white"/>
                </a:solidFill>
                <a:latin typeface="HG丸ｺﾞｼｯｸM-PRO" panose="020F0600000000000000" pitchFamily="50" charset="-128"/>
                <a:ea typeface="HG丸ｺﾞｼｯｸM-PRO" panose="020F0600000000000000" pitchFamily="50" charset="-128"/>
              </a:rPr>
              <a:t>がん研究センターがん対策情報</a:t>
            </a:r>
            <a:r>
              <a:rPr lang="ja-JP" altLang="en-US" sz="1050" b="1" dirty="0" smtClean="0">
                <a:solidFill>
                  <a:prstClr val="white"/>
                </a:solidFill>
                <a:latin typeface="HG丸ｺﾞｼｯｸM-PRO" panose="020F0600000000000000" pitchFamily="50" charset="-128"/>
                <a:ea typeface="HG丸ｺﾞｼｯｸM-PRO" panose="020F0600000000000000" pitchFamily="50" charset="-128"/>
              </a:rPr>
              <a:t>センター</a:t>
            </a:r>
            <a:r>
              <a:rPr lang="en-US" altLang="ja-JP" sz="1050" b="1" dirty="0" smtClean="0">
                <a:solidFill>
                  <a:prstClr val="white"/>
                </a:solidFill>
                <a:latin typeface="HG丸ｺﾞｼｯｸM-PRO" panose="020F0600000000000000" pitchFamily="50" charset="-128"/>
                <a:ea typeface="HG丸ｺﾞｼｯｸM-PRO" panose="020F0600000000000000" pitchFamily="50" charset="-128"/>
              </a:rPr>
              <a:t/>
            </a:r>
            <a:br>
              <a:rPr lang="en-US" altLang="ja-JP" sz="1050" b="1" dirty="0" smtClean="0">
                <a:solidFill>
                  <a:prstClr val="white"/>
                </a:solidFill>
                <a:latin typeface="HG丸ｺﾞｼｯｸM-PRO" panose="020F0600000000000000" pitchFamily="50" charset="-128"/>
                <a:ea typeface="HG丸ｺﾞｼｯｸM-PRO" panose="020F0600000000000000" pitchFamily="50" charset="-128"/>
              </a:rPr>
            </a:br>
            <a:r>
              <a:rPr lang="en-US" altLang="ja-JP" sz="1050" b="1" dirty="0" smtClean="0">
                <a:solidFill>
                  <a:prstClr val="white"/>
                </a:solidFill>
                <a:latin typeface="HG丸ｺﾞｼｯｸM-PRO" panose="020F0600000000000000" pitchFamily="50" charset="-128"/>
                <a:ea typeface="HG丸ｺﾞｼｯｸM-PRO" panose="020F0600000000000000" pitchFamily="50" charset="-128"/>
              </a:rPr>
              <a:t>	</a:t>
            </a:r>
            <a:r>
              <a:rPr lang="ja-JP" altLang="en-US" sz="1050" b="1"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1050" b="1" dirty="0">
                <a:solidFill>
                  <a:prstClr val="white"/>
                </a:solidFill>
                <a:latin typeface="HG丸ｺﾞｼｯｸM-PRO" panose="020F0600000000000000" pitchFamily="50" charset="-128"/>
                <a:ea typeface="HG丸ｺﾞｼｯｸM-PRO" panose="020F0600000000000000" pitchFamily="50" charset="-128"/>
              </a:rPr>
              <a:t>科学的根拠に基づくがん予防」から</a:t>
            </a:r>
            <a:r>
              <a:rPr lang="ja-JP" altLang="en-US" sz="1050" b="1" dirty="0" smtClean="0">
                <a:solidFill>
                  <a:prstClr val="white"/>
                </a:solidFill>
                <a:latin typeface="HG丸ｺﾞｼｯｸM-PRO" panose="020F0600000000000000" pitchFamily="50" charset="-128"/>
                <a:ea typeface="HG丸ｺﾞｼｯｸM-PRO" panose="020F0600000000000000" pitchFamily="50" charset="-128"/>
              </a:rPr>
              <a:t>引用「</a:t>
            </a:r>
            <a:r>
              <a:rPr lang="ja-JP" altLang="en-US" sz="1050" b="1" dirty="0">
                <a:solidFill>
                  <a:prstClr val="white"/>
                </a:solidFill>
                <a:latin typeface="HG丸ｺﾞｼｯｸM-PRO" panose="020F0600000000000000" pitchFamily="50" charset="-128"/>
                <a:ea typeface="HG丸ｺﾞｼｯｸM-PRO" panose="020F0600000000000000" pitchFamily="50" charset="-128"/>
              </a:rPr>
              <a:t>がんのことをもっと知ろう</a:t>
            </a:r>
            <a:r>
              <a:rPr lang="en-US" altLang="ja-JP" sz="1050" b="1" dirty="0">
                <a:solidFill>
                  <a:prstClr val="white"/>
                </a:solidFill>
                <a:latin typeface="HG丸ｺﾞｼｯｸM-PRO" panose="020F0600000000000000" pitchFamily="50" charset="-128"/>
                <a:ea typeface="HG丸ｺﾞｼｯｸM-PRO" panose="020F0600000000000000" pitchFamily="50" charset="-128"/>
              </a:rPr>
              <a:t>-</a:t>
            </a:r>
            <a:r>
              <a:rPr lang="ja-JP" altLang="en-US" sz="1050" b="1" dirty="0">
                <a:solidFill>
                  <a:prstClr val="white"/>
                </a:solidFill>
                <a:latin typeface="HG丸ｺﾞｼｯｸM-PRO" panose="020F0600000000000000" pitchFamily="50" charset="-128"/>
                <a:ea typeface="HG丸ｺﾞｼｯｸM-PRO" panose="020F0600000000000000" pitchFamily="50" charset="-128"/>
              </a:rPr>
              <a:t>指導書</a:t>
            </a:r>
            <a:r>
              <a:rPr lang="en-US" altLang="ja-JP" sz="1050" b="1" dirty="0">
                <a:solidFill>
                  <a:prstClr val="white"/>
                </a:solidFill>
                <a:latin typeface="HG丸ｺﾞｼｯｸM-PRO" panose="020F0600000000000000" pitchFamily="50" charset="-128"/>
                <a:ea typeface="HG丸ｺﾞｼｯｸM-PRO" panose="020F0600000000000000" pitchFamily="50" charset="-128"/>
              </a:rPr>
              <a:t>-</a:t>
            </a:r>
            <a:r>
              <a:rPr lang="ja-JP" altLang="en-US" sz="1050" b="1" dirty="0">
                <a:solidFill>
                  <a:prstClr val="white"/>
                </a:solidFill>
                <a:latin typeface="HG丸ｺﾞｼｯｸM-PRO" panose="020F0600000000000000" pitchFamily="50" charset="-128"/>
                <a:ea typeface="HG丸ｺﾞｼｯｸM-PRO" panose="020F0600000000000000" pitchFamily="50" charset="-128"/>
              </a:rPr>
              <a:t>」から引用</a:t>
            </a:r>
            <a:endParaRPr lang="ja-JP" altLang="en-US" sz="1050" b="1" dirty="0">
              <a:ln w="18415" cmpd="sng">
                <a:solidFill>
                  <a:srgbClr val="FFFFFF"/>
                </a:solidFill>
                <a:prstDash val="solid"/>
              </a:ln>
              <a:solidFill>
                <a:prstClr val="white"/>
              </a:solidFill>
              <a:latin typeface="HG丸ｺﾞｼｯｸM-PRO" panose="020F0600000000000000" pitchFamily="50" charset="-128"/>
              <a:ea typeface="HG丸ｺﾞｼｯｸM-PRO" panose="020F0600000000000000" pitchFamily="50" charset="-128"/>
            </a:endParaRPr>
          </a:p>
        </p:txBody>
      </p:sp>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422" t="6184" r="17969" b="21667"/>
          <a:stretch/>
        </p:blipFill>
        <p:spPr bwMode="auto">
          <a:xfrm>
            <a:off x="6810618" y="1521525"/>
            <a:ext cx="1217766" cy="1691452"/>
          </a:xfrm>
          <a:prstGeom prst="roundRect">
            <a:avLst>
              <a:gd name="adj" fmla="val 869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51518" y="5443062"/>
            <a:ext cx="2232250" cy="954107"/>
          </a:xfrm>
          <a:prstGeom prst="rect">
            <a:avLst/>
          </a:prstGeom>
        </p:spPr>
        <p:txBody>
          <a:bodyPr wrap="square">
            <a:spAutoFit/>
          </a:bodyP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近畿</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大学医学部附属</a:t>
            </a:r>
            <a:r>
              <a:rPr lang="ja-JP" altLang="en-US" sz="1400" dirty="0">
                <a:solidFill>
                  <a:prstClr val="black"/>
                </a:solidFill>
                <a:latin typeface="HG丸ｺﾞｼｯｸM-PRO" panose="020F0600000000000000" pitchFamily="50" charset="-128"/>
                <a:ea typeface="HG丸ｺﾞｼｯｸM-PRO" panose="020F0600000000000000" pitchFamily="50" charset="-128"/>
              </a:rPr>
              <a:t>病院</a:t>
            </a:r>
            <a:br>
              <a:rPr lang="ja-JP" altLang="en-US" sz="1400" dirty="0">
                <a:solidFill>
                  <a:prstClr val="black"/>
                </a:solidFill>
                <a:latin typeface="HG丸ｺﾞｼｯｸM-PRO" panose="020F0600000000000000" pitchFamily="50" charset="-128"/>
                <a:ea typeface="HG丸ｺﾞｼｯｸM-PRO" panose="020F0600000000000000" pitchFamily="50" charset="-128"/>
              </a:rPr>
            </a:b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臨床研究センター准教授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医学博士　腫瘍内科医</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福岡　和也</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85794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3866" y="332656"/>
            <a:ext cx="7848872" cy="954107"/>
          </a:xfrm>
          <a:prstGeom prst="rect">
            <a:avLst/>
          </a:prstGeom>
          <a:noFill/>
        </p:spPr>
        <p:txBody>
          <a:bodyPr wrap="square" lIns="91440" tIns="45720" rIns="91440" bIns="45720">
            <a:spAutoFit/>
          </a:bodyPr>
          <a:lstStyle/>
          <a:p>
            <a:r>
              <a:rPr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がんに特化した保健の授業はどうでしたか？　残りの時間で感想や意見を書いてください。</a:t>
            </a:r>
            <a:endParaRPr lang="en-US" altLang="ja-JP"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553866" y="1349637"/>
            <a:ext cx="8136904" cy="4524315"/>
            <a:chOff x="570156" y="1325914"/>
            <a:chExt cx="8136904" cy="4524315"/>
          </a:xfrm>
        </p:grpSpPr>
        <p:sp>
          <p:nvSpPr>
            <p:cNvPr id="6" name="正方形/長方形 5"/>
            <p:cNvSpPr/>
            <p:nvPr/>
          </p:nvSpPr>
          <p:spPr>
            <a:xfrm>
              <a:off x="570156" y="1325914"/>
              <a:ext cx="8136904" cy="4524315"/>
            </a:xfrm>
            <a:prstGeom prst="rect">
              <a:avLst/>
            </a:prstGeom>
            <a:ln w="101600" cap="rnd">
              <a:solidFill>
                <a:schemeClr val="tx2">
                  <a:lumMod val="60000"/>
                  <a:lumOff val="40000"/>
                </a:schemeClr>
              </a:solidFill>
            </a:ln>
            <a:effectLst>
              <a:glow rad="127000">
                <a:schemeClr val="accent1">
                  <a:alpha val="31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ja-JP" altLang="en-US"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メッセージ</a:t>
              </a:r>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endParaRPr lang="en-US" altLang="ja-JP" sz="32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r>
                <a:rPr lang="ja-JP" altLang="en-US"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　</a:t>
              </a:r>
              <a:r>
                <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a:t>
              </a:r>
              <a:r>
                <a:rPr lang="ja-JP" altLang="en-US" sz="32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がん</a:t>
              </a:r>
              <a:r>
                <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a:t>
              </a:r>
              <a:r>
                <a:rPr lang="ja-JP" altLang="en-US"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という病気への正しい理解と</a:t>
              </a:r>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r>
                <a:rPr lang="ja-JP" altLang="en-US" sz="32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　</a:t>
              </a:r>
              <a:r>
                <a:rPr lang="ja-JP" altLang="en-US"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検診率向上のカギを握っている</a:t>
              </a:r>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r>
                <a:rPr lang="ja-JP" altLang="en-US" sz="32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　</a:t>
              </a:r>
              <a:r>
                <a:rPr lang="ja-JP" altLang="en-US"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のは・・・君たち高校生です。</a:t>
              </a:r>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endParaRPr lang="en-US" altLang="ja-JP" sz="32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a:p>
              <a:endParaRPr lang="en-US" altLang="ja-JP" sz="3200" dirty="0" smtClean="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p:txBody>
        </p:sp>
        <p:pic>
          <p:nvPicPr>
            <p:cNvPr id="5122" name="Picture 2" descr="C:\Users\user\AppData\Local\Microsoft\Windows\Temporary Internet Files\Content.IE5\I7VEQXNM\MP9004424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7152" y="2892869"/>
              <a:ext cx="1736104" cy="2957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899592" y="3986828"/>
              <a:ext cx="5415265" cy="769441"/>
            </a:xfrm>
            <a:prstGeom prst="rect">
              <a:avLst/>
            </a:prstGeom>
            <a:noFill/>
          </p:spPr>
          <p:txBody>
            <a:bodyPr wrap="none" lIns="91440" tIns="45720" rIns="91440" bIns="45720">
              <a:spAutoFit/>
            </a:bodyPr>
            <a:lstStyle/>
            <a:p>
              <a:pPr algn="ctr"/>
              <a:r>
                <a:rPr lang="ja-JP" altLang="en-US" sz="4400" b="1" cap="all" dirty="0">
                  <a:ln w="9000" cmpd="sng">
                    <a:solidFill>
                      <a:srgbClr val="A5D028">
                        <a:shade val="50000"/>
                        <a:satMod val="120000"/>
                      </a:srgbClr>
                    </a:solidFill>
                    <a:prstDash val="solid"/>
                  </a:ln>
                  <a:solidFill>
                    <a:srgbClr val="C00000"/>
                  </a:solidFill>
                  <a:effectLst>
                    <a:reflection blurRad="12700" stA="28000" endPos="45000" dist="1000" dir="5400000" sy="-100000" algn="bl" rotWithShape="0"/>
                  </a:effectLst>
                  <a:latin typeface="HGP創英角ﾎﾟｯﾌﾟ体" panose="040B0A00000000000000" pitchFamily="50" charset="-128"/>
                  <a:ea typeface="HGP創英角ﾎﾟｯﾌﾟ体" panose="040B0A00000000000000" pitchFamily="50" charset="-128"/>
                </a:rPr>
                <a:t>今日</a:t>
              </a:r>
              <a:r>
                <a:rPr lang="ja-JP" altLang="en-US" sz="4400" b="1" cap="all" dirty="0" smtClean="0">
                  <a:ln w="9000" cmpd="sng">
                    <a:solidFill>
                      <a:srgbClr val="A5D028">
                        <a:shade val="50000"/>
                        <a:satMod val="120000"/>
                      </a:srgbClr>
                    </a:solidFill>
                    <a:prstDash val="solid"/>
                  </a:ln>
                  <a:solidFill>
                    <a:srgbClr val="C00000"/>
                  </a:solidFill>
                  <a:effectLst>
                    <a:reflection blurRad="12700" stA="28000" endPos="45000" dist="1000" dir="5400000" sy="-100000" algn="bl" rotWithShape="0"/>
                  </a:effectLst>
                  <a:latin typeface="HGP創英角ﾎﾟｯﾌﾟ体" panose="040B0A00000000000000" pitchFamily="50" charset="-128"/>
                  <a:ea typeface="HGP創英角ﾎﾟｯﾌﾟ体" panose="040B0A00000000000000" pitchFamily="50" charset="-128"/>
                </a:rPr>
                <a:t>からできることを</a:t>
              </a:r>
              <a:endParaRPr lang="ja-JP" altLang="en-US" sz="4400" b="1" cap="all" dirty="0">
                <a:ln w="9000" cmpd="sng">
                  <a:solidFill>
                    <a:srgbClr val="A5D028">
                      <a:shade val="50000"/>
                      <a:satMod val="120000"/>
                    </a:srgbClr>
                  </a:solidFill>
                  <a:prstDash val="solid"/>
                </a:ln>
                <a:solidFill>
                  <a:srgbClr val="C00000"/>
                </a:solidFill>
                <a:effectLst>
                  <a:reflection blurRad="12700" stA="28000" endPos="45000" dist="1000" dir="5400000" sy="-100000" algn="bl" rotWithShape="0"/>
                </a:effectLst>
                <a:latin typeface="HGP創英角ﾎﾟｯﾌﾟ体" panose="040B0A00000000000000" pitchFamily="50" charset="-128"/>
                <a:ea typeface="HGP創英角ﾎﾟｯﾌﾟ体" panose="040B0A00000000000000" pitchFamily="50" charset="-128"/>
              </a:endParaRPr>
            </a:p>
          </p:txBody>
        </p:sp>
        <p:sp>
          <p:nvSpPr>
            <p:cNvPr id="8" name="正方形/長方形 7"/>
            <p:cNvSpPr/>
            <p:nvPr/>
          </p:nvSpPr>
          <p:spPr>
            <a:xfrm>
              <a:off x="3491880" y="4756269"/>
              <a:ext cx="3868367" cy="769441"/>
            </a:xfrm>
            <a:prstGeom prst="rect">
              <a:avLst/>
            </a:prstGeom>
            <a:noFill/>
          </p:spPr>
          <p:txBody>
            <a:bodyPr wrap="none" lIns="91440" tIns="45720" rIns="91440" bIns="45720">
              <a:spAutoFit/>
            </a:bodyPr>
            <a:lstStyle/>
            <a:p>
              <a:pPr algn="ctr"/>
              <a:r>
                <a:rPr lang="ja-JP" altLang="en-US" sz="4400" b="1" cap="all" dirty="0" smtClean="0">
                  <a:ln w="9000" cmpd="sng">
                    <a:solidFill>
                      <a:srgbClr val="A5D028">
                        <a:shade val="50000"/>
                        <a:satMod val="120000"/>
                      </a:srgbClr>
                    </a:solidFill>
                    <a:prstDash val="solid"/>
                  </a:ln>
                  <a:solidFill>
                    <a:srgbClr val="C00000"/>
                  </a:solidFill>
                  <a:effectLst>
                    <a:reflection blurRad="12700" stA="28000" endPos="45000" dist="1000" dir="5400000" sy="-100000" algn="bl" rotWithShape="0"/>
                  </a:effectLst>
                  <a:latin typeface="HGP創英角ﾎﾟｯﾌﾟ体" panose="040B0A00000000000000" pitchFamily="50" charset="-128"/>
                  <a:ea typeface="HGP創英角ﾎﾟｯﾌﾟ体" panose="040B0A00000000000000" pitchFamily="50" charset="-128"/>
                </a:rPr>
                <a:t>考えてみよう！</a:t>
              </a:r>
              <a:endParaRPr lang="ja-JP" altLang="en-US" sz="4400" b="1" cap="all" dirty="0">
                <a:ln w="9000" cmpd="sng">
                  <a:solidFill>
                    <a:srgbClr val="A5D028">
                      <a:shade val="50000"/>
                      <a:satMod val="120000"/>
                    </a:srgbClr>
                  </a:solidFill>
                  <a:prstDash val="solid"/>
                </a:ln>
                <a:solidFill>
                  <a:srgbClr val="C00000"/>
                </a:solidFill>
                <a:effectLst>
                  <a:reflection blurRad="12700" stA="28000" endPos="45000" dist="1000" dir="5400000" sy="-100000" algn="bl" rotWithShape="0"/>
                </a:effectLst>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36186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11560" y="1628800"/>
            <a:ext cx="7992888" cy="4713387"/>
          </a:xfrm>
        </p:spPr>
        <p:txBody>
          <a:bodyPr>
            <a:noAutofit/>
          </a:bodyPr>
          <a:lstStyle/>
          <a:p>
            <a:pPr>
              <a:lnSpc>
                <a:spcPct val="90000"/>
              </a:lnSpc>
              <a:buClr>
                <a:schemeClr val="tx1"/>
              </a:buClr>
              <a:buFontTx/>
              <a:buBlip>
                <a:blip r:embed="rId2"/>
              </a:buBlip>
            </a:pPr>
            <a:r>
              <a:rPr lang="ja-JP" altLang="en-US" sz="3200" b="1" dirty="0" smtClean="0">
                <a:latin typeface="HG丸ｺﾞｼｯｸM-PRO" pitchFamily="50" charset="-128"/>
                <a:ea typeface="HG丸ｺﾞｼｯｸM-PRO" pitchFamily="50" charset="-128"/>
              </a:rPr>
              <a:t>命にかかわる</a:t>
            </a:r>
            <a:r>
              <a:rPr lang="ja-JP" altLang="en-US" sz="3200" b="1" dirty="0">
                <a:latin typeface="HG丸ｺﾞｼｯｸM-PRO" pitchFamily="50" charset="-128"/>
                <a:ea typeface="HG丸ｺﾞｼｯｸM-PRO" pitchFamily="50" charset="-128"/>
              </a:rPr>
              <a:t>病気</a:t>
            </a:r>
            <a:r>
              <a:rPr lang="ja-JP" altLang="en-US" sz="3200" b="1" dirty="0" smtClean="0">
                <a:latin typeface="HG丸ｺﾞｼｯｸM-PRO" pitchFamily="50" charset="-128"/>
                <a:ea typeface="HG丸ｺﾞｼｯｸM-PRO" pitchFamily="50" charset="-128"/>
              </a:rPr>
              <a:t>に</a:t>
            </a:r>
            <a:r>
              <a:rPr lang="ja-JP" altLang="en-US" sz="3200" b="1" dirty="0">
                <a:latin typeface="HG丸ｺﾞｼｯｸM-PRO" pitchFamily="50" charset="-128"/>
                <a:ea typeface="HG丸ｺﾞｼｯｸM-PRO" pitchFamily="50" charset="-128"/>
              </a:rPr>
              <a:t>直面した</a:t>
            </a:r>
            <a:r>
              <a:rPr lang="ja-JP" altLang="en-US" sz="3200" b="1" dirty="0" smtClean="0">
                <a:latin typeface="HG丸ｺﾞｼｯｸM-PRO" pitchFamily="50" charset="-128"/>
                <a:ea typeface="HG丸ｺﾞｼｯｸM-PRO" pitchFamily="50" charset="-128"/>
              </a:rPr>
              <a:t>患者さんや家族</a:t>
            </a:r>
            <a:r>
              <a:rPr lang="ja-JP" altLang="en-US" sz="3200" b="1" dirty="0">
                <a:latin typeface="HG丸ｺﾞｼｯｸM-PRO" pitchFamily="50" charset="-128"/>
                <a:ea typeface="HG丸ｺﾞｼｯｸM-PRO" pitchFamily="50" charset="-128"/>
              </a:rPr>
              <a:t>の</a:t>
            </a:r>
            <a:r>
              <a:rPr lang="en-US" altLang="ja-JP" sz="3200" b="1" dirty="0">
                <a:solidFill>
                  <a:srgbClr val="0000FF"/>
                </a:solidFill>
                <a:latin typeface="HG丸ｺﾞｼｯｸM-PRO" pitchFamily="50" charset="-128"/>
                <a:ea typeface="HG丸ｺﾞｼｯｸM-PRO" pitchFamily="50" charset="-128"/>
              </a:rPr>
              <a:t>QOL</a:t>
            </a:r>
            <a:r>
              <a:rPr lang="ja-JP" altLang="en-US" sz="3200" b="1" dirty="0">
                <a:solidFill>
                  <a:srgbClr val="0000FF"/>
                </a:solidFill>
                <a:latin typeface="HG丸ｺﾞｼｯｸM-PRO" pitchFamily="50" charset="-128"/>
                <a:ea typeface="HG丸ｺﾞｼｯｸM-PRO" pitchFamily="50" charset="-128"/>
              </a:rPr>
              <a:t>（生活の質）の改善を目標</a:t>
            </a:r>
            <a:r>
              <a:rPr lang="ja-JP" altLang="en-US" sz="3200" b="1" dirty="0">
                <a:latin typeface="HG丸ｺﾞｼｯｸM-PRO" pitchFamily="50" charset="-128"/>
                <a:ea typeface="HG丸ｺﾞｼｯｸM-PRO" pitchFamily="50" charset="-128"/>
              </a:rPr>
              <a:t>とする</a:t>
            </a:r>
            <a:r>
              <a:rPr lang="ja-JP" altLang="en-US" sz="3200" b="1" dirty="0" smtClean="0">
                <a:latin typeface="HG丸ｺﾞｼｯｸM-PRO" pitchFamily="50" charset="-128"/>
                <a:ea typeface="HG丸ｺﾞｼｯｸM-PRO" pitchFamily="50" charset="-128"/>
              </a:rPr>
              <a:t>医療</a:t>
            </a:r>
            <a:r>
              <a:rPr lang="ja-JP" altLang="en-US" sz="3200" b="1" dirty="0">
                <a:latin typeface="HG丸ｺﾞｼｯｸM-PRO" pitchFamily="50" charset="-128"/>
                <a:ea typeface="HG丸ｺﾞｼｯｸM-PRO" pitchFamily="50" charset="-128"/>
              </a:rPr>
              <a:t>。</a:t>
            </a:r>
          </a:p>
          <a:p>
            <a:pPr>
              <a:lnSpc>
                <a:spcPct val="90000"/>
              </a:lnSpc>
              <a:buClr>
                <a:schemeClr val="tx1"/>
              </a:buClr>
              <a:buFontTx/>
              <a:buBlip>
                <a:blip r:embed="rId2"/>
              </a:buBlip>
            </a:pPr>
            <a:r>
              <a:rPr lang="ja-JP" altLang="en-US" sz="3200" b="1" dirty="0">
                <a:latin typeface="HG丸ｺﾞｼｯｸM-PRO" pitchFamily="50" charset="-128"/>
                <a:ea typeface="HG丸ｺﾞｼｯｸM-PRO" pitchFamily="50" charset="-128"/>
              </a:rPr>
              <a:t>治療が困難な状態になった患者さんとその家族</a:t>
            </a:r>
            <a:r>
              <a:rPr lang="ja-JP" altLang="en-US" sz="3200" b="1" dirty="0" smtClean="0">
                <a:latin typeface="HG丸ｺﾞｼｯｸM-PRO" pitchFamily="50" charset="-128"/>
                <a:ea typeface="HG丸ｺﾞｼｯｸM-PRO" pitchFamily="50" charset="-128"/>
              </a:rPr>
              <a:t>を</a:t>
            </a:r>
            <a:r>
              <a:rPr lang="ja-JP" altLang="en-US" sz="3200" b="1" dirty="0">
                <a:latin typeface="HG丸ｺﾞｼｯｸM-PRO" pitchFamily="50" charset="-128"/>
                <a:ea typeface="HG丸ｺﾞｼｯｸM-PRO" pitchFamily="50" charset="-128"/>
              </a:rPr>
              <a:t>、</a:t>
            </a:r>
            <a:r>
              <a:rPr lang="ja-JP" altLang="en-US" sz="3200" b="1" dirty="0" smtClean="0">
                <a:latin typeface="HG丸ｺﾞｼｯｸM-PRO" pitchFamily="50" charset="-128"/>
                <a:ea typeface="HG丸ｺﾞｼｯｸM-PRO" pitchFamily="50" charset="-128"/>
              </a:rPr>
              <a:t>病気</a:t>
            </a:r>
            <a:r>
              <a:rPr lang="ja-JP" altLang="en-US" sz="3200" b="1" dirty="0">
                <a:latin typeface="HG丸ｺﾞｼｯｸM-PRO" pitchFamily="50" charset="-128"/>
                <a:ea typeface="HG丸ｺﾞｼｯｸM-PRO" pitchFamily="50" charset="-128"/>
              </a:rPr>
              <a:t>になる以前の</a:t>
            </a:r>
            <a:r>
              <a:rPr lang="ja-JP" altLang="en-US" sz="3200" b="1" dirty="0">
                <a:solidFill>
                  <a:srgbClr val="0000FF"/>
                </a:solidFill>
                <a:latin typeface="HG丸ｺﾞｼｯｸM-PRO" pitchFamily="50" charset="-128"/>
                <a:ea typeface="HG丸ｺﾞｼｯｸM-PRO" pitchFamily="50" charset="-128"/>
              </a:rPr>
              <a:t>「その人らしい生活」</a:t>
            </a:r>
            <a:r>
              <a:rPr lang="ja-JP" altLang="en-US" sz="3200" b="1" dirty="0">
                <a:latin typeface="HG丸ｺﾞｼｯｸM-PRO" pitchFamily="50" charset="-128"/>
                <a:ea typeface="HG丸ｺﾞｼｯｸM-PRO" pitchFamily="50" charset="-128"/>
              </a:rPr>
              <a:t>の状態に近づけることを目標とする。</a:t>
            </a:r>
          </a:p>
          <a:p>
            <a:pPr>
              <a:lnSpc>
                <a:spcPct val="90000"/>
              </a:lnSpc>
              <a:buClr>
                <a:schemeClr val="tx1"/>
              </a:buClr>
              <a:buFontTx/>
              <a:buBlip>
                <a:blip r:embed="rId2"/>
              </a:buBlip>
            </a:pPr>
            <a:r>
              <a:rPr lang="ja-JP" altLang="en-US" sz="3200" b="1" dirty="0">
                <a:latin typeface="HG丸ｺﾞｼｯｸM-PRO" pitchFamily="50" charset="-128"/>
                <a:ea typeface="HG丸ｺﾞｼｯｸM-PRO" pitchFamily="50" charset="-128"/>
              </a:rPr>
              <a:t>患者・家族の苦痛を早い時期から</a:t>
            </a:r>
            <a:r>
              <a:rPr lang="ja-JP" altLang="en-US" sz="3200" b="1" dirty="0">
                <a:solidFill>
                  <a:srgbClr val="FF0000"/>
                </a:solidFill>
                <a:latin typeface="HG丸ｺﾞｼｯｸM-PRO" pitchFamily="50" charset="-128"/>
                <a:ea typeface="HG丸ｺﾞｼｯｸM-PRO" pitchFamily="50" charset="-128"/>
              </a:rPr>
              <a:t>全人的</a:t>
            </a:r>
            <a:r>
              <a:rPr lang="ja-JP" altLang="en-US" sz="3200" b="1" dirty="0">
                <a:latin typeface="HG丸ｺﾞｼｯｸM-PRO" pitchFamily="50" charset="-128"/>
                <a:ea typeface="HG丸ｺﾞｼｯｸM-PRO" pitchFamily="50" charset="-128"/>
              </a:rPr>
              <a:t>にとらえて治療・ケアを</a:t>
            </a:r>
            <a:r>
              <a:rPr lang="ja-JP" altLang="en-US" sz="3200" b="1" dirty="0" smtClean="0">
                <a:latin typeface="HG丸ｺﾞｼｯｸM-PRO" pitchFamily="50" charset="-128"/>
                <a:ea typeface="HG丸ｺﾞｼｯｸM-PRO" pitchFamily="50" charset="-128"/>
              </a:rPr>
              <a:t>行い、</a:t>
            </a:r>
            <a:r>
              <a:rPr lang="ja-JP" altLang="en-US" sz="3200" b="1" dirty="0" smtClean="0">
                <a:solidFill>
                  <a:srgbClr val="0000FF"/>
                </a:solidFill>
                <a:latin typeface="HG丸ｺﾞｼｯｸM-PRO" pitchFamily="50" charset="-128"/>
                <a:ea typeface="HG丸ｺﾞｼｯｸM-PRO" pitchFamily="50" charset="-128"/>
              </a:rPr>
              <a:t>苦痛</a:t>
            </a:r>
            <a:r>
              <a:rPr lang="ja-JP" altLang="en-US" sz="3200" b="1" dirty="0">
                <a:solidFill>
                  <a:srgbClr val="0000FF"/>
                </a:solidFill>
                <a:latin typeface="HG丸ｺﾞｼｯｸM-PRO" pitchFamily="50" charset="-128"/>
                <a:ea typeface="HG丸ｺﾞｼｯｸM-PRO" pitchFamily="50" charset="-128"/>
              </a:rPr>
              <a:t>の予防と軽減</a:t>
            </a:r>
            <a:r>
              <a:rPr lang="ja-JP" altLang="en-US" sz="3200" b="1" dirty="0">
                <a:latin typeface="HG丸ｺﾞｼｯｸM-PRO" pitchFamily="50" charset="-128"/>
                <a:ea typeface="HG丸ｺﾞｼｯｸM-PRO" pitchFamily="50" charset="-128"/>
              </a:rPr>
              <a:t>を図る。</a:t>
            </a:r>
          </a:p>
          <a:p>
            <a:endParaRPr kumimoji="1" lang="ja-JP" altLang="en-US" sz="3200" dirty="0"/>
          </a:p>
        </p:txBody>
      </p:sp>
      <p:sp>
        <p:nvSpPr>
          <p:cNvPr id="3" name="タイトル 2"/>
          <p:cNvSpPr>
            <a:spLocks noGrp="1"/>
          </p:cNvSpPr>
          <p:nvPr>
            <p:ph type="title"/>
          </p:nvPr>
        </p:nvSpPr>
        <p:spPr/>
        <p:txBody>
          <a:bodyPr/>
          <a:lstStyle/>
          <a:p>
            <a:r>
              <a:rPr lang="en-US" altLang="ja-JP" b="1" dirty="0" smtClean="0">
                <a:solidFill>
                  <a:schemeClr val="bg1"/>
                </a:solidFill>
                <a:effectLst>
                  <a:outerShdw blurRad="38100" dist="38100" dir="2700000" algn="tl">
                    <a:srgbClr val="000000"/>
                  </a:outerShdw>
                </a:effectLst>
                <a:ea typeface="HG丸ｺﾞｼｯｸM-PRO" pitchFamily="50" charset="-128"/>
              </a:rPr>
              <a:t>“</a:t>
            </a:r>
            <a:r>
              <a:rPr lang="ja-JP" altLang="en-US" b="1" dirty="0" smtClean="0">
                <a:solidFill>
                  <a:schemeClr val="bg1"/>
                </a:solidFill>
                <a:effectLst>
                  <a:outerShdw blurRad="38100" dist="38100" dir="2700000" algn="tl">
                    <a:srgbClr val="000000"/>
                  </a:outerShdw>
                </a:effectLst>
                <a:ea typeface="HG丸ｺﾞｼｯｸM-PRO" pitchFamily="50" charset="-128"/>
              </a:rPr>
              <a:t>緩和医療</a:t>
            </a:r>
            <a:r>
              <a:rPr lang="en-US" altLang="ja-JP" b="1" dirty="0" smtClean="0">
                <a:solidFill>
                  <a:schemeClr val="bg1"/>
                </a:solidFill>
                <a:effectLst>
                  <a:outerShdw blurRad="38100" dist="38100" dir="2700000" algn="tl">
                    <a:srgbClr val="000000"/>
                  </a:outerShdw>
                </a:effectLst>
                <a:ea typeface="HG丸ｺﾞｼｯｸM-PRO" pitchFamily="50" charset="-128"/>
              </a:rPr>
              <a:t>”</a:t>
            </a:r>
            <a:r>
              <a:rPr lang="ja-JP" altLang="en-US" b="1" dirty="0" smtClean="0">
                <a:solidFill>
                  <a:schemeClr val="bg1"/>
                </a:solidFill>
                <a:effectLst>
                  <a:outerShdw blurRad="38100" dist="38100" dir="2700000" algn="tl">
                    <a:srgbClr val="000000"/>
                  </a:outerShdw>
                </a:effectLst>
                <a:ea typeface="HG丸ｺﾞｼｯｸM-PRO" pitchFamily="50" charset="-128"/>
              </a:rPr>
              <a:t>とは</a:t>
            </a:r>
            <a:r>
              <a:rPr lang="en-US" altLang="ja-JP" b="1" dirty="0" smtClean="0">
                <a:solidFill>
                  <a:schemeClr val="bg1"/>
                </a:solidFill>
                <a:effectLst>
                  <a:outerShdw blurRad="38100" dist="38100" dir="2700000" algn="tl">
                    <a:srgbClr val="000000"/>
                  </a:outerShdw>
                </a:effectLst>
                <a:ea typeface="HG丸ｺﾞｼｯｸM-PRO" pitchFamily="50" charset="-128"/>
              </a:rPr>
              <a:t> </a:t>
            </a:r>
            <a:endParaRPr kumimoji="1" lang="ja-JP" altLang="en-US" dirty="0">
              <a:solidFill>
                <a:schemeClr val="bg1"/>
              </a:solidFill>
            </a:endParaRPr>
          </a:p>
        </p:txBody>
      </p:sp>
    </p:spTree>
    <p:extLst>
      <p:ext uri="{BB962C8B-B14F-4D97-AF65-F5344CB8AC3E}">
        <p14:creationId xmlns:p14="http://schemas.microsoft.com/office/powerpoint/2010/main" val="410465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b="1" dirty="0" smtClean="0">
                <a:solidFill>
                  <a:schemeClr val="bg1"/>
                </a:solidFill>
                <a:effectLst>
                  <a:outerShdw blurRad="38100" dist="38100" dir="2700000" algn="tl">
                    <a:srgbClr val="000000"/>
                  </a:outerShdw>
                </a:effectLst>
                <a:ea typeface="HG丸ｺﾞｼｯｸM-PRO" pitchFamily="50" charset="-128"/>
              </a:rPr>
              <a:t>がんによる痛み</a:t>
            </a:r>
            <a:r>
              <a:rPr lang="en-US" altLang="ja-JP" b="1" dirty="0" smtClean="0">
                <a:solidFill>
                  <a:schemeClr val="bg1"/>
                </a:solidFill>
                <a:effectLst>
                  <a:outerShdw blurRad="38100" dist="38100" dir="2700000" algn="tl">
                    <a:srgbClr val="000000"/>
                  </a:outerShdw>
                </a:effectLst>
                <a:ea typeface="HG丸ｺﾞｼｯｸM-PRO" pitchFamily="50" charset="-128"/>
              </a:rPr>
              <a:t/>
            </a:r>
            <a:br>
              <a:rPr lang="en-US" altLang="ja-JP" b="1" dirty="0" smtClean="0">
                <a:solidFill>
                  <a:schemeClr val="bg1"/>
                </a:solidFill>
                <a:effectLst>
                  <a:outerShdw blurRad="38100" dist="38100" dir="2700000" algn="tl">
                    <a:srgbClr val="000000"/>
                  </a:outerShdw>
                </a:effectLst>
                <a:ea typeface="HG丸ｺﾞｼｯｸM-PRO" pitchFamily="50" charset="-128"/>
              </a:rPr>
            </a:br>
            <a:r>
              <a:rPr lang="en-US" altLang="ja-JP" sz="3200" b="1" dirty="0" smtClean="0">
                <a:solidFill>
                  <a:schemeClr val="bg1"/>
                </a:solidFill>
                <a:effectLst>
                  <a:outerShdw blurRad="38100" dist="38100" dir="2700000" algn="tl">
                    <a:srgbClr val="000000"/>
                  </a:outerShdw>
                </a:effectLst>
                <a:ea typeface="HG丸ｺﾞｼｯｸM-PRO" pitchFamily="50" charset="-128"/>
              </a:rPr>
              <a:t>”</a:t>
            </a:r>
            <a:r>
              <a:rPr lang="ja-JP" altLang="en-US" sz="3200" b="1" dirty="0" smtClean="0">
                <a:solidFill>
                  <a:schemeClr val="bg1"/>
                </a:solidFill>
                <a:effectLst>
                  <a:outerShdw blurRad="38100" dist="38100" dir="2700000" algn="tl">
                    <a:srgbClr val="000000"/>
                  </a:outerShdw>
                </a:effectLst>
                <a:ea typeface="HG丸ｺﾞｼｯｸM-PRO" pitchFamily="50" charset="-128"/>
              </a:rPr>
              <a:t>全人的苦痛</a:t>
            </a:r>
            <a:r>
              <a:rPr lang="en-US" altLang="ja-JP" sz="3200" b="1" dirty="0" smtClean="0">
                <a:solidFill>
                  <a:schemeClr val="bg1"/>
                </a:solidFill>
                <a:effectLst>
                  <a:outerShdw blurRad="38100" dist="38100" dir="2700000" algn="tl">
                    <a:srgbClr val="000000"/>
                  </a:outerShdw>
                </a:effectLst>
                <a:ea typeface="HG丸ｺﾞｼｯｸM-PRO" pitchFamily="50" charset="-128"/>
              </a:rPr>
              <a:t>(total pain)</a:t>
            </a:r>
            <a:r>
              <a:rPr lang="ja-JP" altLang="en-US" sz="3200" b="1" dirty="0" smtClean="0">
                <a:solidFill>
                  <a:schemeClr val="bg1"/>
                </a:solidFill>
                <a:effectLst>
                  <a:outerShdw blurRad="38100" dist="38100" dir="2700000" algn="tl">
                    <a:srgbClr val="000000"/>
                  </a:outerShdw>
                </a:effectLst>
                <a:ea typeface="HG丸ｺﾞｼｯｸM-PRO" pitchFamily="50" charset="-128"/>
              </a:rPr>
              <a:t>とは</a:t>
            </a:r>
            <a:r>
              <a:rPr lang="en-US" altLang="ja-JP" sz="3200" b="1" dirty="0" smtClean="0">
                <a:solidFill>
                  <a:schemeClr val="bg1"/>
                </a:solidFill>
                <a:effectLst>
                  <a:outerShdw blurRad="38100" dist="38100" dir="2700000" algn="tl">
                    <a:srgbClr val="000000"/>
                  </a:outerShdw>
                </a:effectLst>
                <a:ea typeface="HG丸ｺﾞｼｯｸM-PRO" pitchFamily="50" charset="-128"/>
              </a:rPr>
              <a:t>”</a:t>
            </a:r>
            <a:endParaRPr kumimoji="1" lang="ja-JP" altLang="en-US" sz="3200" dirty="0"/>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40218" y="1600200"/>
            <a:ext cx="502332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3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260648"/>
            <a:ext cx="8928992" cy="1080120"/>
          </a:xfrm>
        </p:spPr>
        <p:txBody>
          <a:bodyPr>
            <a:noAutofit/>
          </a:bodyPr>
          <a:lstStyle/>
          <a:p>
            <a:r>
              <a:rPr lang="ja-JP" altLang="en-US" sz="4000" b="1" dirty="0" smtClean="0">
                <a:solidFill>
                  <a:schemeClr val="bg1"/>
                </a:solidFill>
                <a:effectLst>
                  <a:outerShdw blurRad="38100" dist="38100" dir="2700000" algn="tl">
                    <a:srgbClr val="000000"/>
                  </a:outerShdw>
                </a:effectLst>
                <a:ea typeface="HG丸ｺﾞｼｯｸM-PRO" pitchFamily="50" charset="-128"/>
              </a:rPr>
              <a:t>がん</a:t>
            </a:r>
            <a:r>
              <a:rPr lang="ja-JP" altLang="en-US" sz="4000" b="1" dirty="0">
                <a:solidFill>
                  <a:schemeClr val="bg1"/>
                </a:solidFill>
                <a:effectLst>
                  <a:outerShdw blurRad="38100" dist="38100" dir="2700000" algn="tl">
                    <a:srgbClr val="000000"/>
                  </a:outerShdw>
                </a:effectLst>
                <a:ea typeface="HG丸ｺﾞｼｯｸM-PRO" pitchFamily="50" charset="-128"/>
              </a:rPr>
              <a:t>治療と緩和</a:t>
            </a:r>
            <a:r>
              <a:rPr lang="ja-JP" altLang="en-US" sz="4000" b="1" dirty="0" smtClean="0">
                <a:solidFill>
                  <a:schemeClr val="bg1"/>
                </a:solidFill>
                <a:effectLst>
                  <a:outerShdw blurRad="38100" dist="38100" dir="2700000" algn="tl">
                    <a:srgbClr val="000000"/>
                  </a:outerShdw>
                </a:effectLst>
                <a:ea typeface="HG丸ｺﾞｼｯｸM-PRO" pitchFamily="50" charset="-128"/>
              </a:rPr>
              <a:t>医療（ケア）との</a:t>
            </a:r>
            <a:r>
              <a:rPr lang="ja-JP" altLang="en-US" sz="4000" b="1" dirty="0">
                <a:solidFill>
                  <a:schemeClr val="bg1"/>
                </a:solidFill>
                <a:effectLst>
                  <a:outerShdw blurRad="38100" dist="38100" dir="2700000" algn="tl">
                    <a:srgbClr val="000000"/>
                  </a:outerShdw>
                </a:effectLst>
                <a:ea typeface="HG丸ｺﾞｼｯｸM-PRO" pitchFamily="50" charset="-128"/>
              </a:rPr>
              <a:t>関係</a:t>
            </a:r>
            <a:endParaRPr kumimoji="1" lang="ja-JP" altLang="en-US" sz="4000"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0091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97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1723603" y="476672"/>
            <a:ext cx="6183656" cy="786417"/>
          </a:xfrm>
          <a:prstGeom prst="wedgeRoundRectCallout">
            <a:avLst>
              <a:gd name="adj1" fmla="val -51244"/>
              <a:gd name="adj2" fmla="val 629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rPr>
              <a:t>がんを予防する方法ってあるんですか？</a:t>
            </a:r>
            <a:endParaRPr lang="en-US" altLang="ja-JP" sz="2400" dirty="0">
              <a:ln w="18415" cmpd="sng">
                <a:solidFill>
                  <a:srgbClr val="073E87"/>
                </a:solidFill>
                <a:prstDash val="solid"/>
              </a:ln>
              <a:solidFill>
                <a:srgbClr val="073E87"/>
              </a:solidFill>
              <a:effectLst>
                <a:outerShdw blurRad="63500" dir="3600000" algn="tl" rotWithShape="0">
                  <a:srgbClr val="000000">
                    <a:alpha val="70000"/>
                  </a:srgbClr>
                </a:outerShdw>
              </a:effectLst>
              <a:latin typeface="HG丸ｺﾞｼｯｸM-PRO" panose="020F0600000000000000" pitchFamily="50" charset="-128"/>
              <a:ea typeface="HG丸ｺﾞｼｯｸM-PRO" panose="020F0600000000000000" pitchFamily="50" charset="-128"/>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00" y="116632"/>
            <a:ext cx="1246888" cy="17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3203848" y="6495135"/>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19101123"/>
              </p:ext>
            </p:extLst>
          </p:nvPr>
        </p:nvGraphicFramePr>
        <p:xfrm>
          <a:off x="323528" y="1914306"/>
          <a:ext cx="8499108" cy="4442498"/>
        </p:xfrm>
        <a:graphic>
          <a:graphicData uri="http://schemas.openxmlformats.org/drawingml/2006/table">
            <a:tbl>
              <a:tblPr firstRow="1" bandRow="1">
                <a:tableStyleId>{16D9F66E-5EB9-4882-86FB-DCBF35E3C3E4}</a:tableStyleId>
              </a:tblPr>
              <a:tblGrid>
                <a:gridCol w="4320480"/>
                <a:gridCol w="4178628"/>
              </a:tblGrid>
              <a:tr h="569158">
                <a:tc>
                  <a:txBody>
                    <a:bodyPr/>
                    <a:lstStyle/>
                    <a:p>
                      <a:pPr algn="ct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たばこ</a:t>
                      </a:r>
                      <a:r>
                        <a:rPr kumimoji="1" lang="ja-JP" altLang="en-US" sz="2000" b="1" dirty="0" smtClean="0">
                          <a:latin typeface="HG丸ｺﾞｼｯｸM-PRO" panose="020F0600000000000000" pitchFamily="50" charset="-128"/>
                          <a:ea typeface="HG丸ｺﾞｼｯｸM-PRO" panose="020F0600000000000000" pitchFamily="50" charset="-128"/>
                        </a:rPr>
                        <a:t>は吸わない</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適度に</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運動</a:t>
                      </a:r>
                      <a:endParaRPr kumimoji="1" lang="ja-JP" altLang="en-US" sz="2000" b="1" dirty="0">
                        <a:solidFill>
                          <a:srgbClr val="0000FF"/>
                        </a:solidFill>
                        <a:latin typeface="HG丸ｺﾞｼｯｸM-PRO" panose="020F0600000000000000" pitchFamily="50" charset="-128"/>
                        <a:ea typeface="HG丸ｺﾞｼｯｸM-PRO" panose="020F0600000000000000" pitchFamily="50" charset="-128"/>
                      </a:endParaRPr>
                    </a:p>
                  </a:txBody>
                  <a:tcPr anchor="ctr"/>
                </a:tc>
              </a:tr>
              <a:tr h="774668">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他人の</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たばこ</a:t>
                      </a:r>
                      <a:r>
                        <a:rPr kumimoji="1" lang="ja-JP" altLang="en-US" sz="2000" b="1" dirty="0" smtClean="0">
                          <a:latin typeface="HG丸ｺﾞｼｯｸM-PRO" panose="020F0600000000000000" pitchFamily="50" charset="-128"/>
                          <a:ea typeface="HG丸ｺﾞｼｯｸM-PRO" panose="020F0600000000000000" pitchFamily="50" charset="-128"/>
                        </a:rPr>
                        <a:t>の煙をできるだけ</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latin typeface="HG丸ｺﾞｼｯｸM-PRO" panose="020F0600000000000000" pitchFamily="50" charset="-128"/>
                          <a:ea typeface="HG丸ｺﾞｼｯｸM-PRO" panose="020F0600000000000000" pitchFamily="50" charset="-128"/>
                        </a:rPr>
                        <a:t>避ける</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適切な</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体重</a:t>
                      </a:r>
                      <a:r>
                        <a:rPr kumimoji="1" lang="ja-JP" altLang="en-US" sz="2000" b="1" dirty="0" smtClean="0">
                          <a:latin typeface="HG丸ｺﾞｼｯｸM-PRO" panose="020F0600000000000000" pitchFamily="50" charset="-128"/>
                          <a:ea typeface="HG丸ｺﾞｼｯｸM-PRO" panose="020F0600000000000000" pitchFamily="50" charset="-128"/>
                        </a:rPr>
                        <a:t>維持</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r>
              <a:tr h="774668">
                <a:tc>
                  <a:txBody>
                    <a:bodyPr/>
                    <a:lstStyle/>
                    <a:p>
                      <a:pPr algn="ct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お酒</a:t>
                      </a:r>
                      <a:r>
                        <a:rPr kumimoji="1" lang="ja-JP" altLang="en-US" sz="2000" b="1" dirty="0" smtClean="0">
                          <a:latin typeface="HG丸ｺﾞｼｯｸM-PRO" panose="020F0600000000000000" pitchFamily="50" charset="-128"/>
                          <a:ea typeface="HG丸ｺﾞｼｯｸM-PRO" panose="020F0600000000000000" pitchFamily="50" charset="-128"/>
                        </a:rPr>
                        <a:t>はほどほどに</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ウイルスや細菌の</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感染予防</a:t>
                      </a:r>
                      <a:r>
                        <a:rPr kumimoji="1" lang="ja-JP" altLang="en-US" sz="2000" b="1" dirty="0" smtClean="0">
                          <a:latin typeface="HG丸ｺﾞｼｯｸM-PRO" panose="020F0600000000000000" pitchFamily="50" charset="-128"/>
                          <a:ea typeface="HG丸ｺﾞｼｯｸM-PRO" panose="020F0600000000000000" pitchFamily="50" charset="-128"/>
                        </a:rPr>
                        <a:t>と治療</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r>
              <a:tr h="774668">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バランスのとれた</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食生活</a:t>
                      </a:r>
                      <a:r>
                        <a:rPr kumimoji="1" lang="ja-JP" altLang="en-US" sz="2000" b="1" dirty="0" smtClean="0">
                          <a:latin typeface="HG丸ｺﾞｼｯｸM-PRO" panose="020F0600000000000000" pitchFamily="50" charset="-128"/>
                          <a:ea typeface="HG丸ｺﾞｼｯｸM-PRO" panose="020F0600000000000000" pitchFamily="50" charset="-128"/>
                        </a:rPr>
                        <a:t>を</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定期的ながん</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検診</a:t>
                      </a:r>
                      <a:r>
                        <a:rPr kumimoji="1" lang="ja-JP" altLang="en-US" sz="2000" b="1" dirty="0" smtClean="0">
                          <a:latin typeface="HG丸ｺﾞｼｯｸM-PRO" panose="020F0600000000000000" pitchFamily="50" charset="-128"/>
                          <a:ea typeface="HG丸ｺﾞｼｯｸM-PRO" panose="020F0600000000000000" pitchFamily="50" charset="-128"/>
                        </a:rPr>
                        <a:t>を</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r>
              <a:tr h="774668">
                <a:tc>
                  <a:txBody>
                    <a:bodyPr/>
                    <a:lstStyle/>
                    <a:p>
                      <a:pPr algn="ct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塩辛い</a:t>
                      </a:r>
                      <a:r>
                        <a:rPr kumimoji="1" lang="ja-JP" altLang="en-US" sz="2000" b="1" dirty="0" smtClean="0">
                          <a:latin typeface="HG丸ｺﾞｼｯｸM-PRO" panose="020F0600000000000000" pitchFamily="50" charset="-128"/>
                          <a:ea typeface="HG丸ｺﾞｼｯｸM-PRO" panose="020F0600000000000000" pitchFamily="50" charset="-128"/>
                        </a:rPr>
                        <a:t>食品は控えめに</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身体の異常に気づいたら、すぐに</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受診</a:t>
                      </a:r>
                      <a:r>
                        <a:rPr kumimoji="1" lang="ja-JP" altLang="en-US" sz="2000" b="1" dirty="0" smtClean="0">
                          <a:latin typeface="HG丸ｺﾞｼｯｸM-PRO" panose="020F0600000000000000" pitchFamily="50" charset="-128"/>
                          <a:ea typeface="HG丸ｺﾞｼｯｸM-PRO" panose="020F0600000000000000" pitchFamily="50" charset="-128"/>
                        </a:rPr>
                        <a:t>を</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r>
              <a:tr h="774668">
                <a:tc>
                  <a:txBody>
                    <a:bodyPr/>
                    <a:lstStyle/>
                    <a:p>
                      <a:pPr algn="ct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野菜</a:t>
                      </a:r>
                      <a:r>
                        <a:rPr kumimoji="1" lang="ja-JP" altLang="en-US" sz="2000" b="1" dirty="0" smtClean="0">
                          <a:latin typeface="HG丸ｺﾞｼｯｸM-PRO" panose="020F0600000000000000" pitchFamily="50" charset="-128"/>
                          <a:ea typeface="HG丸ｺﾞｼｯｸM-PRO" panose="020F0600000000000000" pitchFamily="50" charset="-128"/>
                        </a:rPr>
                        <a:t>や</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果物</a:t>
                      </a:r>
                      <a:r>
                        <a:rPr kumimoji="1" lang="ja-JP" altLang="en-US" sz="2000" b="1" dirty="0" smtClean="0">
                          <a:latin typeface="HG丸ｺﾞｼｯｸM-PRO" panose="020F0600000000000000" pitchFamily="50" charset="-128"/>
                          <a:ea typeface="HG丸ｺﾞｼｯｸM-PRO" panose="020F0600000000000000" pitchFamily="50" charset="-128"/>
                        </a:rPr>
                        <a:t>は不足にならないように</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b="1" dirty="0" smtClean="0">
                          <a:latin typeface="HG丸ｺﾞｼｯｸM-PRO" panose="020F0600000000000000" pitchFamily="50" charset="-128"/>
                          <a:ea typeface="HG丸ｺﾞｼｯｸM-PRO" panose="020F0600000000000000" pitchFamily="50" charset="-128"/>
                        </a:rPr>
                        <a:t>正しいがん</a:t>
                      </a:r>
                      <a:r>
                        <a:rPr kumimoji="1" lang="ja-JP" altLang="en-US" sz="2000" b="1" dirty="0" smtClean="0">
                          <a:solidFill>
                            <a:srgbClr val="0000FF"/>
                          </a:solidFill>
                          <a:latin typeface="HG丸ｺﾞｼｯｸM-PRO" panose="020F0600000000000000" pitchFamily="50" charset="-128"/>
                          <a:ea typeface="HG丸ｺﾞｼｯｸM-PRO" panose="020F0600000000000000" pitchFamily="50" charset="-128"/>
                        </a:rPr>
                        <a:t>情報</a:t>
                      </a:r>
                      <a:r>
                        <a:rPr kumimoji="1" lang="ja-JP" altLang="en-US" sz="2000" b="1" dirty="0" smtClean="0">
                          <a:latin typeface="HG丸ｺﾞｼｯｸM-PRO" panose="020F0600000000000000" pitchFamily="50" charset="-128"/>
                          <a:ea typeface="HG丸ｺﾞｼｯｸM-PRO" panose="020F0600000000000000" pitchFamily="50" charset="-128"/>
                        </a:rPr>
                        <a:t>でがんを知ること</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3254083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2656"/>
            <a:ext cx="8229600" cy="720080"/>
          </a:xfrm>
        </p:spPr>
        <p:txBody>
          <a:bodyPr>
            <a:normAutofit fontScale="90000"/>
          </a:bodyPr>
          <a:lstStyle/>
          <a:p>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がんを防ぐための新</a:t>
            </a:r>
            <a:r>
              <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か条</a:t>
            </a:r>
            <a:endParaRPr kumimoji="1" lang="ja-JP" altLang="en-US"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6510" y="1196752"/>
            <a:ext cx="4536505" cy="287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184" y="1844824"/>
            <a:ext cx="428755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43608" y="4073951"/>
            <a:ext cx="2465404" cy="2564904"/>
          </a:xfrm>
          <a:prstGeom prst="rect">
            <a:avLst/>
          </a:prstGeom>
          <a:noFill/>
          <a:ln w="9525">
            <a:solidFill>
              <a:srgbClr val="FF3399"/>
            </a:solidFill>
            <a:miter lim="800000"/>
            <a:headEnd/>
            <a:tailEnd/>
          </a:ln>
          <a:extLst>
            <a:ext uri="{909E8E84-426E-40DD-AFC4-6F175D3DCCD1}">
              <a14:hiddenFill xmlns:a14="http://schemas.microsoft.com/office/drawing/2010/main">
                <a:solidFill>
                  <a:schemeClr val="accent1"/>
                </a:solidFill>
              </a14:hiddenFill>
            </a:ext>
          </a:extLst>
        </p:spPr>
      </p:pic>
      <p:sp>
        <p:nvSpPr>
          <p:cNvPr id="7" name="正方形/長方形 6"/>
          <p:cNvSpPr/>
          <p:nvPr/>
        </p:nvSpPr>
        <p:spPr>
          <a:xfrm>
            <a:off x="3357389" y="6361855"/>
            <a:ext cx="5832648" cy="276999"/>
          </a:xfrm>
          <a:prstGeom prst="rect">
            <a:avLst/>
          </a:prstGeom>
          <a:noFill/>
        </p:spPr>
        <p:txBody>
          <a:bodyPr wrap="square" lIns="91440" tIns="45720" rIns="91440" bIns="45720">
            <a:spAutoFit/>
          </a:bodyPr>
          <a:lstStyle/>
          <a:p>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公益財団法人がん研究振興財団「がんを防ぐための新</a:t>
            </a:r>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か条」　から一部引用</a:t>
            </a:r>
            <a:endParaRPr lang="ja-JP" altLang="en-US" sz="1200" b="1" dirty="0">
              <a:ln w="18415" cmpd="sng">
                <a:solidFill>
                  <a:srgbClr val="FFFFFF"/>
                </a:solidFill>
                <a:prstDash val="solid"/>
              </a:ln>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007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Img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59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50825" y="333375"/>
            <a:ext cx="8569325" cy="863600"/>
          </a:xfrm>
          <a:gradFill rotWithShape="1">
            <a:gsLst>
              <a:gs pos="0">
                <a:srgbClr val="3333FF">
                  <a:gamma/>
                  <a:shade val="46275"/>
                  <a:invGamma/>
                </a:srgbClr>
              </a:gs>
              <a:gs pos="50000">
                <a:srgbClr val="3333FF"/>
              </a:gs>
              <a:gs pos="100000">
                <a:srgbClr val="3333FF">
                  <a:gamma/>
                  <a:shade val="46275"/>
                  <a:invGamma/>
                </a:srgbClr>
              </a:gs>
            </a:gsLst>
            <a:lin ang="5400000" scaled="1"/>
          </a:gradFill>
          <a:effectLst>
            <a:outerShdw dist="35921" dir="2700000" algn="ctr" rotWithShape="0">
              <a:schemeClr val="bg1"/>
            </a:outerShdw>
          </a:effectLst>
        </p:spPr>
        <p:txBody>
          <a:bodyPr/>
          <a:lstStyle/>
          <a:p>
            <a:pPr>
              <a:lnSpc>
                <a:spcPct val="90000"/>
              </a:lnSpc>
            </a:pPr>
            <a:r>
              <a:rPr lang="ja-JP" altLang="en-US" sz="2800" b="1">
                <a:solidFill>
                  <a:srgbClr val="FFFF00"/>
                </a:solidFill>
                <a:effectLst>
                  <a:outerShdw blurRad="38100" dist="38100" dir="2700000" algn="tl">
                    <a:srgbClr val="000000"/>
                  </a:outerShdw>
                </a:effectLst>
                <a:ea typeface="HG丸ｺﾞｼｯｸM-PRO" pitchFamily="50" charset="-128"/>
              </a:rPr>
              <a:t>喫煙をやめてからの年数と肺がん死亡率の関係</a:t>
            </a:r>
            <a:br>
              <a:rPr lang="ja-JP" altLang="en-US" sz="2800" b="1">
                <a:solidFill>
                  <a:srgbClr val="FFFF00"/>
                </a:solidFill>
                <a:effectLst>
                  <a:outerShdw blurRad="38100" dist="38100" dir="2700000" algn="tl">
                    <a:srgbClr val="000000"/>
                  </a:outerShdw>
                </a:effectLst>
                <a:ea typeface="HG丸ｺﾞｼｯｸM-PRO" pitchFamily="50" charset="-128"/>
              </a:rPr>
            </a:br>
            <a:r>
              <a:rPr lang="ja-JP" altLang="en-US" sz="2800" b="1">
                <a:solidFill>
                  <a:srgbClr val="FFFF00"/>
                </a:solidFill>
                <a:effectLst>
                  <a:outerShdw blurRad="38100" dist="38100" dir="2700000" algn="tl">
                    <a:srgbClr val="000000"/>
                  </a:outerShdw>
                </a:effectLst>
                <a:ea typeface="HG丸ｺﾞｼｯｸM-PRO" pitchFamily="50" charset="-128"/>
              </a:rPr>
              <a:t>（男性）</a:t>
            </a:r>
          </a:p>
        </p:txBody>
      </p:sp>
      <p:sp>
        <p:nvSpPr>
          <p:cNvPr id="78851" name="Text Box 3"/>
          <p:cNvSpPr txBox="1">
            <a:spLocks noChangeArrowheads="1"/>
          </p:cNvSpPr>
          <p:nvPr/>
        </p:nvSpPr>
        <p:spPr bwMode="auto">
          <a:xfrm>
            <a:off x="381000" y="6324600"/>
            <a:ext cx="838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90000"/>
              </a:lnSpc>
              <a:spcBef>
                <a:spcPct val="10000"/>
              </a:spcBef>
            </a:pPr>
            <a:r>
              <a:rPr lang="ja-JP" altLang="en-US" sz="1200" dirty="0">
                <a:solidFill>
                  <a:prstClr val="black"/>
                </a:solidFill>
                <a:latin typeface="HGPｺﾞｼｯｸE" pitchFamily="50" charset="-128"/>
                <a:ea typeface="HGPｺﾞｼｯｸE" pitchFamily="50" charset="-128"/>
              </a:rPr>
              <a:t>がんの統計</a:t>
            </a:r>
            <a:r>
              <a:rPr lang="en-US" altLang="ja-JP" sz="1200" dirty="0">
                <a:solidFill>
                  <a:prstClr val="black"/>
                </a:solidFill>
                <a:latin typeface="HGPｺﾞｼｯｸE" pitchFamily="50" charset="-128"/>
                <a:ea typeface="HGPｺﾞｼｯｸE" pitchFamily="50" charset="-128"/>
              </a:rPr>
              <a:t>2003</a:t>
            </a:r>
            <a:r>
              <a:rPr lang="ja-JP" altLang="en-US" sz="1200" dirty="0">
                <a:solidFill>
                  <a:prstClr val="black"/>
                </a:solidFill>
                <a:latin typeface="HGPｺﾞｼｯｸE" pitchFamily="50" charset="-128"/>
                <a:ea typeface="HGPｺﾞｼｯｸE" pitchFamily="50" charset="-128"/>
              </a:rPr>
              <a:t>年度版（財団法人がん研究振興財団発行）より（昭和</a:t>
            </a:r>
            <a:r>
              <a:rPr lang="en-US" altLang="ja-JP" sz="1200" dirty="0">
                <a:solidFill>
                  <a:prstClr val="black"/>
                </a:solidFill>
                <a:latin typeface="HGPｺﾞｼｯｸE" pitchFamily="50" charset="-128"/>
                <a:ea typeface="HGPｺﾞｼｯｸE" pitchFamily="50" charset="-128"/>
              </a:rPr>
              <a:t>41</a:t>
            </a:r>
            <a:r>
              <a:rPr lang="ja-JP" altLang="en-US" sz="1200" dirty="0">
                <a:solidFill>
                  <a:prstClr val="black"/>
                </a:solidFill>
                <a:latin typeface="HGPｺﾞｼｯｸE" pitchFamily="50" charset="-128"/>
                <a:ea typeface="HGPｺﾞｼｯｸE" pitchFamily="50" charset="-128"/>
              </a:rPr>
              <a:t>年～</a:t>
            </a:r>
            <a:r>
              <a:rPr lang="en-US" altLang="ja-JP" sz="1200" dirty="0">
                <a:solidFill>
                  <a:prstClr val="black"/>
                </a:solidFill>
                <a:latin typeface="HGPｺﾞｼｯｸE" pitchFamily="50" charset="-128"/>
                <a:ea typeface="HGPｺﾞｼｯｸE" pitchFamily="50" charset="-128"/>
              </a:rPr>
              <a:t>57</a:t>
            </a:r>
            <a:r>
              <a:rPr lang="ja-JP" altLang="en-US" sz="1200" dirty="0">
                <a:solidFill>
                  <a:prstClr val="black"/>
                </a:solidFill>
                <a:latin typeface="HGPｺﾞｼｯｸE" pitchFamily="50" charset="-128"/>
                <a:ea typeface="HGPｺﾞｼｯｸE" pitchFamily="50" charset="-128"/>
              </a:rPr>
              <a:t>年）</a:t>
            </a:r>
          </a:p>
        </p:txBody>
      </p:sp>
      <p:grpSp>
        <p:nvGrpSpPr>
          <p:cNvPr id="78852" name="Group 4"/>
          <p:cNvGrpSpPr>
            <a:grpSpLocks/>
          </p:cNvGrpSpPr>
          <p:nvPr/>
        </p:nvGrpSpPr>
        <p:grpSpPr bwMode="auto">
          <a:xfrm>
            <a:off x="468313" y="1268413"/>
            <a:ext cx="7924800" cy="4953000"/>
            <a:chOff x="288" y="768"/>
            <a:chExt cx="4992" cy="3120"/>
          </a:xfrm>
        </p:grpSpPr>
        <p:grpSp>
          <p:nvGrpSpPr>
            <p:cNvPr id="78853" name="Group 5"/>
            <p:cNvGrpSpPr>
              <a:grpSpLocks/>
            </p:cNvGrpSpPr>
            <p:nvPr/>
          </p:nvGrpSpPr>
          <p:grpSpPr bwMode="auto">
            <a:xfrm>
              <a:off x="4560" y="2918"/>
              <a:ext cx="433" cy="490"/>
              <a:chOff x="960" y="1584"/>
              <a:chExt cx="240" cy="1968"/>
            </a:xfrm>
          </p:grpSpPr>
          <p:sp>
            <p:nvSpPr>
              <p:cNvPr id="78854" name="Rectangle 6"/>
              <p:cNvSpPr>
                <a:spLocks noChangeArrowheads="1"/>
              </p:cNvSpPr>
              <p:nvPr/>
            </p:nvSpPr>
            <p:spPr bwMode="auto">
              <a:xfrm>
                <a:off x="1104" y="1584"/>
                <a:ext cx="96" cy="1968"/>
              </a:xfrm>
              <a:prstGeom prst="rect">
                <a:avLst/>
              </a:prstGeom>
              <a:gradFill rotWithShape="0">
                <a:gsLst>
                  <a:gs pos="0">
                    <a:srgbClr val="33CC33"/>
                  </a:gs>
                  <a:gs pos="100000">
                    <a:srgbClr val="33CC33">
                      <a:gamma/>
                      <a:shade val="75686"/>
                      <a:invGamma/>
                    </a:srgbClr>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55" name="Rectangle 7"/>
              <p:cNvSpPr>
                <a:spLocks noChangeArrowheads="1"/>
              </p:cNvSpPr>
              <p:nvPr/>
            </p:nvSpPr>
            <p:spPr bwMode="auto">
              <a:xfrm>
                <a:off x="960" y="1584"/>
                <a:ext cx="144" cy="1968"/>
              </a:xfrm>
              <a:prstGeom prst="rect">
                <a:avLst/>
              </a:prstGeom>
              <a:gradFill rotWithShape="0">
                <a:gsLst>
                  <a:gs pos="0">
                    <a:srgbClr val="33CC33"/>
                  </a:gs>
                  <a:gs pos="50000">
                    <a:srgbClr val="33CC33">
                      <a:gamma/>
                      <a:tint val="53725"/>
                      <a:invGamma/>
                    </a:srgbClr>
                  </a:gs>
                  <a:gs pos="100000">
                    <a:srgbClr val="33CC33"/>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78856" name="Group 8"/>
            <p:cNvGrpSpPr>
              <a:grpSpLocks/>
            </p:cNvGrpSpPr>
            <p:nvPr/>
          </p:nvGrpSpPr>
          <p:grpSpPr bwMode="auto">
            <a:xfrm>
              <a:off x="1008" y="1204"/>
              <a:ext cx="433" cy="2204"/>
              <a:chOff x="1776" y="1584"/>
              <a:chExt cx="240" cy="1968"/>
            </a:xfrm>
          </p:grpSpPr>
          <p:sp>
            <p:nvSpPr>
              <p:cNvPr id="78857" name="Rectangle 9"/>
              <p:cNvSpPr>
                <a:spLocks noChangeArrowheads="1"/>
              </p:cNvSpPr>
              <p:nvPr/>
            </p:nvSpPr>
            <p:spPr bwMode="auto">
              <a:xfrm>
                <a:off x="1920" y="1584"/>
                <a:ext cx="96" cy="1968"/>
              </a:xfrm>
              <a:prstGeom prst="rect">
                <a:avLst/>
              </a:prstGeom>
              <a:gradFill rotWithShape="0">
                <a:gsLst>
                  <a:gs pos="0">
                    <a:srgbClr val="FF6600"/>
                  </a:gs>
                  <a:gs pos="100000">
                    <a:srgbClr val="FF6600">
                      <a:gamma/>
                      <a:shade val="76078"/>
                      <a:invGamma/>
                    </a:srgbClr>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58" name="Rectangle 10"/>
              <p:cNvSpPr>
                <a:spLocks noChangeArrowheads="1"/>
              </p:cNvSpPr>
              <p:nvPr/>
            </p:nvSpPr>
            <p:spPr bwMode="auto">
              <a:xfrm>
                <a:off x="1776" y="1584"/>
                <a:ext cx="144" cy="1968"/>
              </a:xfrm>
              <a:prstGeom prst="rect">
                <a:avLst/>
              </a:prstGeom>
              <a:gradFill rotWithShape="0">
                <a:gsLst>
                  <a:gs pos="0">
                    <a:srgbClr val="FF6600"/>
                  </a:gs>
                  <a:gs pos="50000">
                    <a:srgbClr val="FF6600">
                      <a:gamma/>
                      <a:tint val="53725"/>
                      <a:invGamma/>
                    </a:srgbClr>
                  </a:gs>
                  <a:gs pos="100000">
                    <a:srgbClr val="FF6600"/>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78859" name="Group 11"/>
            <p:cNvGrpSpPr>
              <a:grpSpLocks/>
            </p:cNvGrpSpPr>
            <p:nvPr/>
          </p:nvGrpSpPr>
          <p:grpSpPr bwMode="auto">
            <a:xfrm>
              <a:off x="1896" y="2429"/>
              <a:ext cx="433" cy="979"/>
              <a:chOff x="1248" y="1584"/>
              <a:chExt cx="240" cy="1968"/>
            </a:xfrm>
          </p:grpSpPr>
          <p:sp>
            <p:nvSpPr>
              <p:cNvPr id="78860" name="Rectangle 12"/>
              <p:cNvSpPr>
                <a:spLocks noChangeArrowheads="1"/>
              </p:cNvSpPr>
              <p:nvPr/>
            </p:nvSpPr>
            <p:spPr bwMode="auto">
              <a:xfrm>
                <a:off x="1392" y="1584"/>
                <a:ext cx="96" cy="1968"/>
              </a:xfrm>
              <a:prstGeom prst="rect">
                <a:avLst/>
              </a:prstGeom>
              <a:gradFill rotWithShape="0">
                <a:gsLst>
                  <a:gs pos="0">
                    <a:srgbClr val="9966FF"/>
                  </a:gs>
                  <a:gs pos="100000">
                    <a:srgbClr val="9966FF">
                      <a:gamma/>
                      <a:shade val="76078"/>
                      <a:invGamma/>
                    </a:srgbClr>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61" name="Rectangle 13"/>
              <p:cNvSpPr>
                <a:spLocks noChangeArrowheads="1"/>
              </p:cNvSpPr>
              <p:nvPr/>
            </p:nvSpPr>
            <p:spPr bwMode="auto">
              <a:xfrm>
                <a:off x="1248" y="1584"/>
                <a:ext cx="144" cy="1968"/>
              </a:xfrm>
              <a:prstGeom prst="rect">
                <a:avLst/>
              </a:prstGeom>
              <a:gradFill rotWithShape="0">
                <a:gsLst>
                  <a:gs pos="0">
                    <a:srgbClr val="9966FF"/>
                  </a:gs>
                  <a:gs pos="50000">
                    <a:srgbClr val="9966FF">
                      <a:gamma/>
                      <a:tint val="53725"/>
                      <a:invGamma/>
                    </a:srgbClr>
                  </a:gs>
                  <a:gs pos="100000">
                    <a:srgbClr val="9966FF"/>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78862" name="Group 14"/>
            <p:cNvGrpSpPr>
              <a:grpSpLocks/>
            </p:cNvGrpSpPr>
            <p:nvPr/>
          </p:nvGrpSpPr>
          <p:grpSpPr bwMode="auto">
            <a:xfrm>
              <a:off x="2784" y="2624"/>
              <a:ext cx="433" cy="784"/>
              <a:chOff x="1248" y="1584"/>
              <a:chExt cx="240" cy="1968"/>
            </a:xfrm>
          </p:grpSpPr>
          <p:sp>
            <p:nvSpPr>
              <p:cNvPr id="78863" name="Rectangle 15"/>
              <p:cNvSpPr>
                <a:spLocks noChangeArrowheads="1"/>
              </p:cNvSpPr>
              <p:nvPr/>
            </p:nvSpPr>
            <p:spPr bwMode="auto">
              <a:xfrm>
                <a:off x="1392" y="1584"/>
                <a:ext cx="96" cy="1968"/>
              </a:xfrm>
              <a:prstGeom prst="rect">
                <a:avLst/>
              </a:prstGeom>
              <a:gradFill rotWithShape="0">
                <a:gsLst>
                  <a:gs pos="0">
                    <a:srgbClr val="9966FF"/>
                  </a:gs>
                  <a:gs pos="100000">
                    <a:srgbClr val="9966FF">
                      <a:gamma/>
                      <a:shade val="76078"/>
                      <a:invGamma/>
                    </a:srgbClr>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64" name="Rectangle 16"/>
              <p:cNvSpPr>
                <a:spLocks noChangeArrowheads="1"/>
              </p:cNvSpPr>
              <p:nvPr/>
            </p:nvSpPr>
            <p:spPr bwMode="auto">
              <a:xfrm>
                <a:off x="1248" y="1584"/>
                <a:ext cx="144" cy="1968"/>
              </a:xfrm>
              <a:prstGeom prst="rect">
                <a:avLst/>
              </a:prstGeom>
              <a:gradFill rotWithShape="0">
                <a:gsLst>
                  <a:gs pos="0">
                    <a:srgbClr val="9966FF"/>
                  </a:gs>
                  <a:gs pos="50000">
                    <a:srgbClr val="9966FF">
                      <a:gamma/>
                      <a:tint val="53725"/>
                      <a:invGamma/>
                    </a:srgbClr>
                  </a:gs>
                  <a:gs pos="100000">
                    <a:srgbClr val="9966FF"/>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78865" name="Group 17"/>
            <p:cNvGrpSpPr>
              <a:grpSpLocks/>
            </p:cNvGrpSpPr>
            <p:nvPr/>
          </p:nvGrpSpPr>
          <p:grpSpPr bwMode="auto">
            <a:xfrm>
              <a:off x="3672" y="2723"/>
              <a:ext cx="433" cy="685"/>
              <a:chOff x="1248" y="1584"/>
              <a:chExt cx="240" cy="1968"/>
            </a:xfrm>
          </p:grpSpPr>
          <p:sp>
            <p:nvSpPr>
              <p:cNvPr id="78866" name="Rectangle 18"/>
              <p:cNvSpPr>
                <a:spLocks noChangeArrowheads="1"/>
              </p:cNvSpPr>
              <p:nvPr/>
            </p:nvSpPr>
            <p:spPr bwMode="auto">
              <a:xfrm>
                <a:off x="1392" y="1584"/>
                <a:ext cx="96" cy="1968"/>
              </a:xfrm>
              <a:prstGeom prst="rect">
                <a:avLst/>
              </a:prstGeom>
              <a:gradFill rotWithShape="0">
                <a:gsLst>
                  <a:gs pos="0">
                    <a:srgbClr val="9966FF"/>
                  </a:gs>
                  <a:gs pos="100000">
                    <a:srgbClr val="9966FF">
                      <a:gamma/>
                      <a:shade val="76078"/>
                      <a:invGamma/>
                    </a:srgbClr>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67" name="Rectangle 19"/>
              <p:cNvSpPr>
                <a:spLocks noChangeArrowheads="1"/>
              </p:cNvSpPr>
              <p:nvPr/>
            </p:nvSpPr>
            <p:spPr bwMode="auto">
              <a:xfrm>
                <a:off x="1248" y="1584"/>
                <a:ext cx="144" cy="1968"/>
              </a:xfrm>
              <a:prstGeom prst="rect">
                <a:avLst/>
              </a:prstGeom>
              <a:gradFill rotWithShape="0">
                <a:gsLst>
                  <a:gs pos="0">
                    <a:srgbClr val="9966FF"/>
                  </a:gs>
                  <a:gs pos="50000">
                    <a:srgbClr val="9966FF">
                      <a:gamma/>
                      <a:tint val="53725"/>
                      <a:invGamma/>
                    </a:srgbClr>
                  </a:gs>
                  <a:gs pos="100000">
                    <a:srgbClr val="9966FF"/>
                  </a:gs>
                </a:gsLst>
                <a:lin ang="0" scaled="1"/>
              </a:gradFill>
              <a:ln>
                <a:noFill/>
              </a:ln>
              <a:effectLst/>
              <a:extLst>
                <a:ext uri="{91240B29-F687-4F45-9708-019B960494DF}">
                  <a14:hiddenLine xmlns:a14="http://schemas.microsoft.com/office/drawing/2010/main" w="9525">
                    <a:solidFill>
                      <a:srgbClr val="F467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78868" name="Text Box 20"/>
            <p:cNvSpPr txBox="1">
              <a:spLocks noChangeArrowheads="1"/>
            </p:cNvSpPr>
            <p:nvPr/>
          </p:nvSpPr>
          <p:spPr bwMode="auto">
            <a:xfrm>
              <a:off x="432" y="3312"/>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0</a:t>
              </a:r>
            </a:p>
          </p:txBody>
        </p:sp>
        <p:sp>
          <p:nvSpPr>
            <p:cNvPr id="78869" name="Text Box 21"/>
            <p:cNvSpPr txBox="1">
              <a:spLocks noChangeArrowheads="1"/>
            </p:cNvSpPr>
            <p:nvPr/>
          </p:nvSpPr>
          <p:spPr bwMode="auto">
            <a:xfrm>
              <a:off x="864" y="34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ja-JP" altLang="en-US" sz="1400">
                  <a:solidFill>
                    <a:prstClr val="black"/>
                  </a:solidFill>
                  <a:latin typeface="HGPｺﾞｼｯｸE" pitchFamily="50" charset="-128"/>
                  <a:ea typeface="HGPｺﾞｼｯｸE" pitchFamily="50" charset="-128"/>
                </a:rPr>
                <a:t>喫煙中</a:t>
              </a:r>
            </a:p>
          </p:txBody>
        </p:sp>
        <p:sp>
          <p:nvSpPr>
            <p:cNvPr id="78870" name="Line 22"/>
            <p:cNvSpPr>
              <a:spLocks noChangeShapeType="1"/>
            </p:cNvSpPr>
            <p:nvPr/>
          </p:nvSpPr>
          <p:spPr bwMode="auto">
            <a:xfrm flipH="1">
              <a:off x="720" y="340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71" name="Text Box 23"/>
            <p:cNvSpPr txBox="1">
              <a:spLocks noChangeArrowheads="1"/>
            </p:cNvSpPr>
            <p:nvPr/>
          </p:nvSpPr>
          <p:spPr bwMode="auto">
            <a:xfrm>
              <a:off x="432" y="2822"/>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1</a:t>
              </a:r>
            </a:p>
          </p:txBody>
        </p:sp>
        <p:sp>
          <p:nvSpPr>
            <p:cNvPr id="78872" name="Line 24"/>
            <p:cNvSpPr>
              <a:spLocks noChangeShapeType="1"/>
            </p:cNvSpPr>
            <p:nvPr/>
          </p:nvSpPr>
          <p:spPr bwMode="auto">
            <a:xfrm flipH="1">
              <a:off x="720" y="291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73" name="Text Box 25"/>
            <p:cNvSpPr txBox="1">
              <a:spLocks noChangeArrowheads="1"/>
            </p:cNvSpPr>
            <p:nvPr/>
          </p:nvSpPr>
          <p:spPr bwMode="auto">
            <a:xfrm>
              <a:off x="432" y="1843"/>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3</a:t>
              </a:r>
            </a:p>
          </p:txBody>
        </p:sp>
        <p:sp>
          <p:nvSpPr>
            <p:cNvPr id="78874" name="Line 26"/>
            <p:cNvSpPr>
              <a:spLocks noChangeShapeType="1"/>
            </p:cNvSpPr>
            <p:nvPr/>
          </p:nvSpPr>
          <p:spPr bwMode="auto">
            <a:xfrm flipH="1">
              <a:off x="720" y="1939"/>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75" name="Text Box 27"/>
            <p:cNvSpPr txBox="1">
              <a:spLocks noChangeArrowheads="1"/>
            </p:cNvSpPr>
            <p:nvPr/>
          </p:nvSpPr>
          <p:spPr bwMode="auto">
            <a:xfrm>
              <a:off x="432" y="864"/>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5</a:t>
              </a:r>
            </a:p>
          </p:txBody>
        </p:sp>
        <p:sp>
          <p:nvSpPr>
            <p:cNvPr id="78876" name="Line 28"/>
            <p:cNvSpPr>
              <a:spLocks noChangeShapeType="1"/>
            </p:cNvSpPr>
            <p:nvPr/>
          </p:nvSpPr>
          <p:spPr bwMode="auto">
            <a:xfrm flipH="1">
              <a:off x="720" y="9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77" name="Text Box 29"/>
            <p:cNvSpPr txBox="1">
              <a:spLocks noChangeArrowheads="1"/>
            </p:cNvSpPr>
            <p:nvPr/>
          </p:nvSpPr>
          <p:spPr bwMode="auto">
            <a:xfrm>
              <a:off x="288" y="1200"/>
              <a:ext cx="144"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nchor="ctr"/>
            <a:lstStyle/>
            <a:p>
              <a:pPr algn="ctr">
                <a:lnSpc>
                  <a:spcPct val="90000"/>
                </a:lnSpc>
                <a:spcBef>
                  <a:spcPct val="40000"/>
                </a:spcBef>
              </a:pPr>
              <a:r>
                <a:rPr lang="ja-JP" altLang="en-US" sz="1400">
                  <a:solidFill>
                    <a:prstClr val="black"/>
                  </a:solidFill>
                  <a:latin typeface="HGPｺﾞｼｯｸE" pitchFamily="50" charset="-128"/>
                  <a:ea typeface="HGPｺﾞｼｯｸE" pitchFamily="50" charset="-128"/>
                </a:rPr>
                <a:t>肺がん死亡率（非喫煙者を</a:t>
              </a:r>
              <a:r>
                <a:rPr lang="en-US" altLang="ja-JP" sz="1400">
                  <a:solidFill>
                    <a:prstClr val="black"/>
                  </a:solidFill>
                  <a:latin typeface="HGPｺﾞｼｯｸE" pitchFamily="50" charset="-128"/>
                  <a:ea typeface="HGPｺﾞｼｯｸE" pitchFamily="50" charset="-128"/>
                </a:rPr>
                <a:t>1</a:t>
              </a:r>
              <a:r>
                <a:rPr lang="ja-JP" altLang="en-US" sz="1400">
                  <a:solidFill>
                    <a:prstClr val="black"/>
                  </a:solidFill>
                  <a:latin typeface="HGPｺﾞｼｯｸE" pitchFamily="50" charset="-128"/>
                  <a:ea typeface="HGPｺﾞｼｯｸE" pitchFamily="50" charset="-128"/>
                </a:rPr>
                <a:t>として）</a:t>
              </a:r>
            </a:p>
          </p:txBody>
        </p:sp>
        <p:sp>
          <p:nvSpPr>
            <p:cNvPr id="78878" name="Text Box 30"/>
            <p:cNvSpPr txBox="1">
              <a:spLocks noChangeArrowheads="1"/>
            </p:cNvSpPr>
            <p:nvPr/>
          </p:nvSpPr>
          <p:spPr bwMode="auto">
            <a:xfrm>
              <a:off x="1752" y="34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en-US" altLang="ja-JP" sz="1400">
                  <a:solidFill>
                    <a:prstClr val="black"/>
                  </a:solidFill>
                  <a:latin typeface="HGPｺﾞｼｯｸE" pitchFamily="50" charset="-128"/>
                  <a:ea typeface="HGPｺﾞｼｯｸE" pitchFamily="50" charset="-128"/>
                </a:rPr>
                <a:t>4</a:t>
              </a:r>
              <a:r>
                <a:rPr lang="ja-JP" altLang="en-US" sz="1400">
                  <a:solidFill>
                    <a:prstClr val="black"/>
                  </a:solidFill>
                  <a:latin typeface="HGPｺﾞｼｯｸE" pitchFamily="50" charset="-128"/>
                  <a:ea typeface="HGPｺﾞｼｯｸE" pitchFamily="50" charset="-128"/>
                </a:rPr>
                <a:t>年未満</a:t>
              </a:r>
            </a:p>
          </p:txBody>
        </p:sp>
        <p:sp>
          <p:nvSpPr>
            <p:cNvPr id="78879" name="Text Box 31"/>
            <p:cNvSpPr txBox="1">
              <a:spLocks noChangeArrowheads="1"/>
            </p:cNvSpPr>
            <p:nvPr/>
          </p:nvSpPr>
          <p:spPr bwMode="auto">
            <a:xfrm>
              <a:off x="2640" y="34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en-US" altLang="ja-JP" sz="1400">
                  <a:solidFill>
                    <a:prstClr val="black"/>
                  </a:solidFill>
                  <a:latin typeface="HGPｺﾞｼｯｸE" pitchFamily="50" charset="-128"/>
                  <a:ea typeface="HGPｺﾞｼｯｸE" pitchFamily="50" charset="-128"/>
                </a:rPr>
                <a:t>4</a:t>
              </a:r>
              <a:r>
                <a:rPr lang="ja-JP" altLang="en-US" sz="1400">
                  <a:solidFill>
                    <a:prstClr val="black"/>
                  </a:solidFill>
                  <a:latin typeface="HGPｺﾞｼｯｸE" pitchFamily="50" charset="-128"/>
                  <a:ea typeface="HGPｺﾞｼｯｸE" pitchFamily="50" charset="-128"/>
                </a:rPr>
                <a:t>年以上</a:t>
              </a:r>
            </a:p>
            <a:p>
              <a:pPr algn="ctr">
                <a:lnSpc>
                  <a:spcPct val="90000"/>
                </a:lnSpc>
              </a:pPr>
              <a:r>
                <a:rPr lang="en-US" altLang="ja-JP" sz="1400">
                  <a:solidFill>
                    <a:prstClr val="black"/>
                  </a:solidFill>
                  <a:latin typeface="HGPｺﾞｼｯｸE" pitchFamily="50" charset="-128"/>
                  <a:ea typeface="HGPｺﾞｼｯｸE" pitchFamily="50" charset="-128"/>
                </a:rPr>
                <a:t>10</a:t>
              </a:r>
              <a:r>
                <a:rPr lang="ja-JP" altLang="en-US" sz="1400">
                  <a:solidFill>
                    <a:prstClr val="black"/>
                  </a:solidFill>
                  <a:latin typeface="HGPｺﾞｼｯｸE" pitchFamily="50" charset="-128"/>
                  <a:ea typeface="HGPｺﾞｼｯｸE" pitchFamily="50" charset="-128"/>
                </a:rPr>
                <a:t>年未満</a:t>
              </a:r>
            </a:p>
          </p:txBody>
        </p:sp>
        <p:sp>
          <p:nvSpPr>
            <p:cNvPr id="78880" name="Text Box 32"/>
            <p:cNvSpPr txBox="1">
              <a:spLocks noChangeArrowheads="1"/>
            </p:cNvSpPr>
            <p:nvPr/>
          </p:nvSpPr>
          <p:spPr bwMode="auto">
            <a:xfrm>
              <a:off x="432" y="2332"/>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2</a:t>
              </a:r>
            </a:p>
          </p:txBody>
        </p:sp>
        <p:sp>
          <p:nvSpPr>
            <p:cNvPr id="78881" name="Line 33"/>
            <p:cNvSpPr>
              <a:spLocks noChangeShapeType="1"/>
            </p:cNvSpPr>
            <p:nvPr/>
          </p:nvSpPr>
          <p:spPr bwMode="auto">
            <a:xfrm flipH="1">
              <a:off x="720" y="242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82" name="Text Box 34"/>
            <p:cNvSpPr txBox="1">
              <a:spLocks noChangeArrowheads="1"/>
            </p:cNvSpPr>
            <p:nvPr/>
          </p:nvSpPr>
          <p:spPr bwMode="auto">
            <a:xfrm>
              <a:off x="432" y="768"/>
              <a:ext cx="24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ja-JP" altLang="en-US" sz="1000">
                  <a:solidFill>
                    <a:prstClr val="black"/>
                  </a:solidFill>
                  <a:latin typeface="HGPｺﾞｼｯｸE" pitchFamily="50" charset="-128"/>
                  <a:ea typeface="HGPｺﾞｼｯｸE" pitchFamily="50" charset="-128"/>
                </a:rPr>
                <a:t>（倍）</a:t>
              </a:r>
            </a:p>
          </p:txBody>
        </p:sp>
        <p:sp>
          <p:nvSpPr>
            <p:cNvPr id="78883" name="Text Box 35"/>
            <p:cNvSpPr txBox="1">
              <a:spLocks noChangeArrowheads="1"/>
            </p:cNvSpPr>
            <p:nvPr/>
          </p:nvSpPr>
          <p:spPr bwMode="auto">
            <a:xfrm>
              <a:off x="1056" y="1024"/>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90000"/>
                </a:lnSpc>
                <a:spcBef>
                  <a:spcPct val="40000"/>
                </a:spcBef>
              </a:pPr>
              <a:r>
                <a:rPr lang="en-US" altLang="ja-JP" sz="1200">
                  <a:solidFill>
                    <a:prstClr val="black"/>
                  </a:solidFill>
                  <a:latin typeface="HGPｺﾞｼｯｸE" pitchFamily="50" charset="-128"/>
                  <a:ea typeface="HGPｺﾞｼｯｸE" pitchFamily="50" charset="-128"/>
                </a:rPr>
                <a:t>4.5</a:t>
              </a:r>
            </a:p>
          </p:txBody>
        </p:sp>
        <p:sp>
          <p:nvSpPr>
            <p:cNvPr id="78884" name="Text Box 36"/>
            <p:cNvSpPr txBox="1">
              <a:spLocks noChangeArrowheads="1"/>
            </p:cNvSpPr>
            <p:nvPr/>
          </p:nvSpPr>
          <p:spPr bwMode="auto">
            <a:xfrm>
              <a:off x="432" y="1353"/>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lnSpc>
                  <a:spcPct val="90000"/>
                </a:lnSpc>
                <a:spcBef>
                  <a:spcPct val="40000"/>
                </a:spcBef>
              </a:pPr>
              <a:r>
                <a:rPr lang="en-US" altLang="ja-JP" sz="1200">
                  <a:solidFill>
                    <a:prstClr val="black"/>
                  </a:solidFill>
                  <a:latin typeface="HGPｺﾞｼｯｸE" pitchFamily="50" charset="-128"/>
                  <a:ea typeface="HGPｺﾞｼｯｸE" pitchFamily="50" charset="-128"/>
                </a:rPr>
                <a:t>4</a:t>
              </a:r>
            </a:p>
          </p:txBody>
        </p:sp>
        <p:sp>
          <p:nvSpPr>
            <p:cNvPr id="78885" name="Line 37"/>
            <p:cNvSpPr>
              <a:spLocks noChangeShapeType="1"/>
            </p:cNvSpPr>
            <p:nvPr/>
          </p:nvSpPr>
          <p:spPr bwMode="auto">
            <a:xfrm flipH="1">
              <a:off x="720" y="1449"/>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8886" name="Text Box 38"/>
            <p:cNvSpPr txBox="1">
              <a:spLocks noChangeArrowheads="1"/>
            </p:cNvSpPr>
            <p:nvPr/>
          </p:nvSpPr>
          <p:spPr bwMode="auto">
            <a:xfrm>
              <a:off x="3528" y="34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en-US" altLang="ja-JP" sz="1400">
                  <a:solidFill>
                    <a:prstClr val="black"/>
                  </a:solidFill>
                  <a:latin typeface="HGPｺﾞｼｯｸE" pitchFamily="50" charset="-128"/>
                  <a:ea typeface="HGPｺﾞｼｯｸE" pitchFamily="50" charset="-128"/>
                </a:rPr>
                <a:t>10</a:t>
              </a:r>
              <a:r>
                <a:rPr lang="ja-JP" altLang="en-US" sz="1400">
                  <a:solidFill>
                    <a:prstClr val="black"/>
                  </a:solidFill>
                  <a:latin typeface="HGPｺﾞｼｯｸE" pitchFamily="50" charset="-128"/>
                  <a:ea typeface="HGPｺﾞｼｯｸE" pitchFamily="50" charset="-128"/>
                </a:rPr>
                <a:t>年以上</a:t>
              </a:r>
            </a:p>
          </p:txBody>
        </p:sp>
        <p:sp>
          <p:nvSpPr>
            <p:cNvPr id="78887" name="Text Box 39"/>
            <p:cNvSpPr txBox="1">
              <a:spLocks noChangeArrowheads="1"/>
            </p:cNvSpPr>
            <p:nvPr/>
          </p:nvSpPr>
          <p:spPr bwMode="auto">
            <a:xfrm>
              <a:off x="4416" y="34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ja-JP" altLang="en-US" sz="1400">
                  <a:solidFill>
                    <a:prstClr val="black"/>
                  </a:solidFill>
                  <a:latin typeface="HGPｺﾞｼｯｸE" pitchFamily="50" charset="-128"/>
                  <a:ea typeface="HGPｺﾞｼｯｸE" pitchFamily="50" charset="-128"/>
                </a:rPr>
                <a:t>非喫煙</a:t>
              </a:r>
            </a:p>
          </p:txBody>
        </p:sp>
        <p:sp>
          <p:nvSpPr>
            <p:cNvPr id="78888" name="Text Box 40"/>
            <p:cNvSpPr txBox="1">
              <a:spLocks noChangeArrowheads="1"/>
            </p:cNvSpPr>
            <p:nvPr/>
          </p:nvSpPr>
          <p:spPr bwMode="auto">
            <a:xfrm>
              <a:off x="1944" y="2249"/>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90000"/>
                </a:lnSpc>
                <a:spcBef>
                  <a:spcPct val="40000"/>
                </a:spcBef>
              </a:pPr>
              <a:r>
                <a:rPr lang="en-US" altLang="ja-JP" sz="1200">
                  <a:solidFill>
                    <a:prstClr val="black"/>
                  </a:solidFill>
                  <a:latin typeface="HGPｺﾞｼｯｸE" pitchFamily="50" charset="-128"/>
                  <a:ea typeface="HGPｺﾞｼｯｸE" pitchFamily="50" charset="-128"/>
                </a:rPr>
                <a:t>2</a:t>
              </a:r>
            </a:p>
          </p:txBody>
        </p:sp>
        <p:sp>
          <p:nvSpPr>
            <p:cNvPr id="78889" name="Text Box 41"/>
            <p:cNvSpPr txBox="1">
              <a:spLocks noChangeArrowheads="1"/>
            </p:cNvSpPr>
            <p:nvPr/>
          </p:nvSpPr>
          <p:spPr bwMode="auto">
            <a:xfrm>
              <a:off x="2832" y="2444"/>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90000"/>
                </a:lnSpc>
                <a:spcBef>
                  <a:spcPct val="40000"/>
                </a:spcBef>
              </a:pPr>
              <a:r>
                <a:rPr lang="en-US" altLang="ja-JP" sz="1200">
                  <a:solidFill>
                    <a:prstClr val="black"/>
                  </a:solidFill>
                  <a:latin typeface="HGPｺﾞｼｯｸE" pitchFamily="50" charset="-128"/>
                  <a:ea typeface="HGPｺﾞｼｯｸE" pitchFamily="50" charset="-128"/>
                </a:rPr>
                <a:t>1.6</a:t>
              </a:r>
            </a:p>
          </p:txBody>
        </p:sp>
        <p:sp>
          <p:nvSpPr>
            <p:cNvPr id="78890" name="Text Box 42"/>
            <p:cNvSpPr txBox="1">
              <a:spLocks noChangeArrowheads="1"/>
            </p:cNvSpPr>
            <p:nvPr/>
          </p:nvSpPr>
          <p:spPr bwMode="auto">
            <a:xfrm>
              <a:off x="3720" y="2543"/>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90000"/>
                </a:lnSpc>
                <a:spcBef>
                  <a:spcPct val="40000"/>
                </a:spcBef>
              </a:pPr>
              <a:r>
                <a:rPr lang="en-US" altLang="ja-JP" sz="1200">
                  <a:solidFill>
                    <a:prstClr val="black"/>
                  </a:solidFill>
                  <a:latin typeface="HGPｺﾞｼｯｸE" pitchFamily="50" charset="-128"/>
                  <a:ea typeface="HGPｺﾞｼｯｸE" pitchFamily="50" charset="-128"/>
                </a:rPr>
                <a:t>1.4</a:t>
              </a:r>
            </a:p>
          </p:txBody>
        </p:sp>
        <p:sp>
          <p:nvSpPr>
            <p:cNvPr id="78891" name="Text Box 43"/>
            <p:cNvSpPr txBox="1">
              <a:spLocks noChangeArrowheads="1"/>
            </p:cNvSpPr>
            <p:nvPr/>
          </p:nvSpPr>
          <p:spPr bwMode="auto">
            <a:xfrm>
              <a:off x="4608" y="273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90000"/>
                </a:lnSpc>
                <a:spcBef>
                  <a:spcPct val="40000"/>
                </a:spcBef>
              </a:pPr>
              <a:r>
                <a:rPr lang="en-US" altLang="ja-JP" sz="1200">
                  <a:solidFill>
                    <a:prstClr val="black"/>
                  </a:solidFill>
                  <a:latin typeface="HGPｺﾞｼｯｸE" pitchFamily="50" charset="-128"/>
                  <a:ea typeface="HGPｺﾞｼｯｸE" pitchFamily="50" charset="-128"/>
                </a:rPr>
                <a:t>1</a:t>
              </a:r>
            </a:p>
          </p:txBody>
        </p:sp>
        <p:grpSp>
          <p:nvGrpSpPr>
            <p:cNvPr id="78892" name="Group 44"/>
            <p:cNvGrpSpPr>
              <a:grpSpLocks/>
            </p:cNvGrpSpPr>
            <p:nvPr/>
          </p:nvGrpSpPr>
          <p:grpSpPr bwMode="auto">
            <a:xfrm>
              <a:off x="2112" y="3622"/>
              <a:ext cx="1776" cy="266"/>
              <a:chOff x="2112" y="3622"/>
              <a:chExt cx="1776" cy="266"/>
            </a:xfrm>
          </p:grpSpPr>
          <p:sp>
            <p:nvSpPr>
              <p:cNvPr id="78893" name="AutoShape 45"/>
              <p:cNvSpPr>
                <a:spLocks/>
              </p:cNvSpPr>
              <p:nvPr/>
            </p:nvSpPr>
            <p:spPr bwMode="auto">
              <a:xfrm rot="-5400000">
                <a:off x="2906" y="2828"/>
                <a:ext cx="188" cy="1776"/>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894" name="Text Box 46"/>
              <p:cNvSpPr txBox="1">
                <a:spLocks noChangeArrowheads="1"/>
              </p:cNvSpPr>
              <p:nvPr/>
            </p:nvSpPr>
            <p:spPr bwMode="auto">
              <a:xfrm>
                <a:off x="2592" y="3744"/>
                <a:ext cx="816"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0000"/>
                  </a:lnSpc>
                </a:pPr>
                <a:r>
                  <a:rPr lang="ja-JP" altLang="en-US" sz="1400">
                    <a:solidFill>
                      <a:prstClr val="black"/>
                    </a:solidFill>
                    <a:latin typeface="HGPｺﾞｼｯｸE" pitchFamily="50" charset="-128"/>
                    <a:ea typeface="HGPｺﾞｼｯｸE" pitchFamily="50" charset="-128"/>
                  </a:rPr>
                  <a:t>禁煙後の年数</a:t>
                </a:r>
              </a:p>
            </p:txBody>
          </p:sp>
        </p:grpSp>
        <p:sp>
          <p:nvSpPr>
            <p:cNvPr id="78895" name="Freeform 47"/>
            <p:cNvSpPr>
              <a:spLocks/>
            </p:cNvSpPr>
            <p:nvPr/>
          </p:nvSpPr>
          <p:spPr bwMode="auto">
            <a:xfrm>
              <a:off x="768" y="960"/>
              <a:ext cx="4512" cy="2448"/>
            </a:xfrm>
            <a:custGeom>
              <a:avLst/>
              <a:gdLst>
                <a:gd name="T0" fmla="*/ 0 w 4800"/>
                <a:gd name="T1" fmla="*/ 0 h 2592"/>
                <a:gd name="T2" fmla="*/ 0 w 4800"/>
                <a:gd name="T3" fmla="*/ 2592 h 2592"/>
                <a:gd name="T4" fmla="*/ 4800 w 4800"/>
                <a:gd name="T5" fmla="*/ 2592 h 2592"/>
              </a:gdLst>
              <a:ahLst/>
              <a:cxnLst>
                <a:cxn ang="0">
                  <a:pos x="T0" y="T1"/>
                </a:cxn>
                <a:cxn ang="0">
                  <a:pos x="T2" y="T3"/>
                </a:cxn>
                <a:cxn ang="0">
                  <a:pos x="T4" y="T5"/>
                </a:cxn>
              </a:cxnLst>
              <a:rect l="0" t="0" r="r" b="b"/>
              <a:pathLst>
                <a:path w="4800" h="2592">
                  <a:moveTo>
                    <a:pt x="0" y="0"/>
                  </a:moveTo>
                  <a:lnTo>
                    <a:pt x="0" y="2592"/>
                  </a:lnTo>
                  <a:lnTo>
                    <a:pt x="4800" y="2592"/>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spTree>
    <p:extLst>
      <p:ext uri="{BB962C8B-B14F-4D97-AF65-F5344CB8AC3E}">
        <p14:creationId xmlns:p14="http://schemas.microsoft.com/office/powerpoint/2010/main" val="3641401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23ad90ea-1479-4930-93ca-6684c769bd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9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2155</TotalTime>
  <Words>682</Words>
  <Application>Microsoft Office PowerPoint</Application>
  <PresentationFormat>画面に合わせる (4:3)</PresentationFormat>
  <Paragraphs>112</Paragraphs>
  <Slides>21</Slides>
  <Notes>6</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ウェーブ</vt:lpstr>
      <vt:lpstr>19_デザインの設定</vt:lpstr>
      <vt:lpstr>平成27年度がんの教育総合支援事業  「がんについて学ぶ授業」</vt:lpstr>
      <vt:lpstr>治療法は病気の進み具合（病期）と 患者さんの全身状態によって決まる</vt:lpstr>
      <vt:lpstr>“緩和医療”とは </vt:lpstr>
      <vt:lpstr>がんによる痛み ”全人的苦痛(total pain)とは”</vt:lpstr>
      <vt:lpstr>がん治療と緩和医療（ケア）との関係</vt:lpstr>
      <vt:lpstr>PowerPoint プレゼンテーション</vt:lpstr>
      <vt:lpstr>がんを防ぐための新12か条</vt:lpstr>
      <vt:lpstr>PowerPoint プレゼンテーション</vt:lpstr>
      <vt:lpstr>喫煙をやめてからの年数と肺がん死亡率の関係 （男性）</vt:lpstr>
      <vt:lpstr>がんを防ぐための新12か条</vt:lpstr>
      <vt:lpstr>がんを防ぐための新12か条</vt:lpstr>
      <vt:lpstr>がんを防ぐための新12か条</vt:lpstr>
      <vt:lpstr>がんを防ぐための新12か条</vt:lpstr>
      <vt:lpstr>がんを防ぐための新12か条</vt:lpstr>
      <vt:lpstr>がんを防ぐための新12か条</vt:lpstr>
      <vt:lpstr>がんを防ぐための新12か条</vt:lpstr>
      <vt:lpstr>がんを防ぐための新12か条</vt:lpstr>
      <vt:lpstr>PowerPoint プレゼンテーション</vt:lpstr>
      <vt:lpstr>PowerPoint プレゼンテーション</vt:lpstr>
      <vt:lpstr>PowerPoint プレゼンテーション</vt:lpstr>
      <vt:lpstr>PowerPoint プレゼンテーション</vt:lpstr>
    </vt:vector>
  </TitlesOfParts>
  <Company>大阪府教育委員会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大阪府教育委員会（平成２２年１０月調達）</dc:creator>
  <cp:lastModifiedBy>HOSTNAME</cp:lastModifiedBy>
  <cp:revision>182</cp:revision>
  <cp:lastPrinted>2016-03-29T06:27:53Z</cp:lastPrinted>
  <dcterms:created xsi:type="dcterms:W3CDTF">2014-08-27T05:30:31Z</dcterms:created>
  <dcterms:modified xsi:type="dcterms:W3CDTF">2016-03-29T06:31:49Z</dcterms:modified>
</cp:coreProperties>
</file>