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</p:sldMasterIdLst>
  <p:notesMasterIdLst>
    <p:notesMasterId r:id="rId27"/>
  </p:notesMasterIdLst>
  <p:sldIdLst>
    <p:sldId id="296" r:id="rId3"/>
    <p:sldId id="276" r:id="rId4"/>
    <p:sldId id="275" r:id="rId5"/>
    <p:sldId id="295" r:id="rId6"/>
    <p:sldId id="277" r:id="rId7"/>
    <p:sldId id="278" r:id="rId8"/>
    <p:sldId id="265" r:id="rId9"/>
    <p:sldId id="280" r:id="rId10"/>
    <p:sldId id="266" r:id="rId11"/>
    <p:sldId id="270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00"/>
    <a:srgbClr val="0000FF"/>
    <a:srgbClr val="FF0066"/>
    <a:srgbClr val="66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84B946-B2A5-4FDB-9378-FFA5F59CB68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4535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121ADC-E5C0-4899-9FFC-31DB0172B4AC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B13741-FBC7-4812-BA75-05E41921974B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1E3F6-931A-44F9-8B87-448E36DD8F11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5175" cy="3430587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5388D-6CF4-4BB6-BDF3-6F7427182BB4}" type="slidenum">
              <a:rPr lang="en-US" altLang="ja-JP">
                <a:solidFill>
                  <a:prstClr val="black"/>
                </a:solidFill>
              </a:rPr>
              <a:pPr/>
              <a:t>11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5175" cy="3430587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51CEE9-3090-4D69-BFB9-ED171A276D97}" type="slidenum">
              <a:rPr lang="en-US" altLang="ja-JP">
                <a:solidFill>
                  <a:prstClr val="black"/>
                </a:solidFill>
              </a:rPr>
              <a:pPr/>
              <a:t>18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7588" y="4198938"/>
            <a:ext cx="4683125" cy="4521200"/>
          </a:xfrm>
          <a:noFill/>
          <a:ln/>
        </p:spPr>
        <p:txBody>
          <a:bodyPr lIns="93427" tIns="46713" rIns="93427" bIns="46713"/>
          <a:lstStyle/>
          <a:p>
            <a:pPr>
              <a:lnSpc>
                <a:spcPct val="105000"/>
              </a:lnSpc>
            </a:pPr>
            <a:r>
              <a:rPr lang="ja-JP" altLang="en-US">
                <a:ea typeface="ＭＳ Ｐゴシック" pitchFamily="50" charset="-128"/>
              </a:rPr>
              <a:t>肺がんはがんができた場所によって、肺門型と肺野型に分類されます。</a:t>
            </a:r>
          </a:p>
          <a:p>
            <a:pPr>
              <a:lnSpc>
                <a:spcPct val="105000"/>
              </a:lnSpc>
            </a:pPr>
            <a:r>
              <a:rPr lang="ja-JP" altLang="en-US">
                <a:ea typeface="ＭＳ Ｐゴシック" pitchFamily="50" charset="-128"/>
              </a:rPr>
              <a:t>肺門型は、肺の入り口近くに発生したもので、肺門型肺がんの代表は扁平上皮がんであり、小細胞がんがこれに次ぎます。</a:t>
            </a:r>
          </a:p>
          <a:p>
            <a:pPr>
              <a:lnSpc>
                <a:spcPct val="105000"/>
              </a:lnSpc>
            </a:pPr>
            <a:r>
              <a:rPr lang="ja-JP" altLang="en-US">
                <a:ea typeface="ＭＳ Ｐゴシック" pitchFamily="50" charset="-128"/>
              </a:rPr>
              <a:t>一方、肺野型は、肺門から遠いところに発生したもので、肺野型タイプの肺がんは主に腺がんと大細胞がんです。</a:t>
            </a:r>
          </a:p>
          <a:p>
            <a:pPr>
              <a:lnSpc>
                <a:spcPct val="105000"/>
              </a:lnSpc>
            </a:pPr>
            <a:endParaRPr lang="ja-JP" altLang="en-US">
              <a:ea typeface="ＭＳ Ｐゴシック" pitchFamily="50" charset="-128"/>
            </a:endParaRPr>
          </a:p>
          <a:p>
            <a:pPr>
              <a:lnSpc>
                <a:spcPct val="105000"/>
              </a:lnSpc>
            </a:pPr>
            <a:endParaRPr lang="ja-JP" altLang="en-US">
              <a:ea typeface="ＭＳ Ｐゴシック" pitchFamily="50" charset="-128"/>
            </a:endParaRPr>
          </a:p>
          <a:p>
            <a:pPr>
              <a:lnSpc>
                <a:spcPct val="105000"/>
              </a:lnSpc>
            </a:pPr>
            <a:r>
              <a:rPr lang="ja-JP" altLang="en-US">
                <a:ea typeface="ＭＳ Ｐゴシック" pitchFamily="50" charset="-128"/>
              </a:rPr>
              <a:t>　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128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734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3C64DB2-D045-4B3B-9701-CF77F62D663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FD617-EB3F-47CD-B6CA-CF179F43B75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6691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12F41-6313-49E6-BBA4-4EBA2EDBD52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05152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128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734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3C64DB2-D045-4B3B-9701-CF77F62D663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EFA78-C855-4706-AFAD-D880CEFF28E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840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643CC-AE00-4BD9-BFB5-D24554390F5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5662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8CDB0-8C6D-4846-A38A-092E5C3EB2B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806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475CB-8AFD-4235-A54F-270454696AE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728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72F42-106E-4D9A-9349-8CC4A7A2E69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60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90C01-E2D7-4CFB-B8FC-476EAB748F6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47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E464C-4815-4230-A8B5-A40CC2DAC44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943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84871-64C0-435B-A614-9CFA5DEBCB6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940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4B9A542-1CF6-4AF9-B922-29DF1EC14E5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4B9A542-1CF6-4AF9-B922-29DF1EC14E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1340768"/>
            <a:ext cx="7772400" cy="2376264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33FF">
                        <a:gamma/>
                        <a:shade val="46275"/>
                        <a:invGamma/>
                      </a:srgbClr>
                    </a:gs>
                    <a:gs pos="5000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r>
              <a:rPr lang="ja-JP" alt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平成</a:t>
            </a:r>
            <a:r>
              <a:rPr lang="en-US" altLang="ja-JP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27</a:t>
            </a:r>
            <a:r>
              <a:rPr lang="ja-JP" alt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年度がんの教育総合支援事業</a:t>
            </a:r>
            <a:r>
              <a:rPr lang="en-US" altLang="ja-JP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lang="en-US" altLang="ja-JP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明朝"/>
                <a:ea typeface="ＭＳ 明朝"/>
              </a:rPr>
              <a:t>【</a:t>
            </a:r>
            <a:r>
              <a:rPr lang="ja-JP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丸ｺﾞｼｯｸM-PRO" pitchFamily="50" charset="-128"/>
              </a:rPr>
              <a:t>がん専門医との意見交換会</a:t>
            </a:r>
            <a: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明朝"/>
                <a:ea typeface="ＭＳ 明朝"/>
              </a:rPr>
              <a:t>】</a:t>
            </a:r>
            <a:b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明朝"/>
                <a:ea typeface="ＭＳ 明朝"/>
              </a:rPr>
            </a:br>
            <a: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丸ｺﾞｼｯｸM-PRO" pitchFamily="50" charset="-128"/>
              </a:rPr>
              <a:t/>
            </a:r>
            <a:b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丸ｺﾞｼｯｸM-PRO" pitchFamily="50" charset="-128"/>
              </a:rPr>
            </a:br>
            <a:r>
              <a:rPr lang="ja-JP" altLang="en-US" sz="5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明朝"/>
                <a:ea typeface="ＭＳ 明朝"/>
              </a:rPr>
              <a:t>「</a:t>
            </a:r>
            <a:r>
              <a:rPr lang="ja-JP" altLang="en-US" sz="5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丸ｺﾞｼｯｸM-PRO" pitchFamily="50" charset="-128"/>
              </a:rPr>
              <a:t>がん</a:t>
            </a:r>
            <a:r>
              <a:rPr lang="ja-JP" alt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丸ｺﾞｼｯｸM-PRO" pitchFamily="50" charset="-128"/>
              </a:rPr>
              <a:t>検診の</a:t>
            </a:r>
            <a:r>
              <a:rPr lang="ja-JP" altLang="en-US" sz="5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丸ｺﾞｼｯｸM-PRO" pitchFamily="50" charset="-128"/>
              </a:rPr>
              <a:t>すすめ</a:t>
            </a:r>
            <a:r>
              <a:rPr lang="ja-JP" alt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明朝"/>
                <a:ea typeface="ＭＳ 明朝"/>
              </a:rPr>
              <a:t>」</a:t>
            </a:r>
            <a:endParaRPr lang="ja-JP" alt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HG丸ｺﾞｼｯｸM-PRO" pitchFamily="50" charset="-128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4437112"/>
            <a:ext cx="7272337" cy="1752600"/>
          </a:xfrm>
        </p:spPr>
        <p:txBody>
          <a:bodyPr/>
          <a:lstStyle/>
          <a:p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近畿</a:t>
            </a:r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大学医学部附属病院</a:t>
            </a:r>
            <a:endParaRPr lang="en-US" altLang="ja-JP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臨床研究センター　腫瘍内科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福岡　和也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67544" y="404664"/>
            <a:ext cx="30235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大阪府立長野北高等学校</a:t>
            </a:r>
            <a:endParaRPr lang="en-US" altLang="ja-JP" sz="2000" b="1" dirty="0" smtClean="0">
              <a:solidFill>
                <a:srgbClr val="FFFFF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平成</a:t>
            </a:r>
            <a:r>
              <a:rPr lang="en-US" altLang="ja-JP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28</a:t>
            </a:r>
            <a:r>
              <a:rPr lang="ja-JP" altLang="en-US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13</a:t>
            </a:r>
            <a:r>
              <a:rPr lang="ja-JP" altLang="en-US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endParaRPr lang="ja-JP" altLang="en-US" sz="2000" b="1" dirty="0">
              <a:solidFill>
                <a:srgbClr val="FFFFF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7056438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23850" y="620713"/>
            <a:ext cx="8569325" cy="762000"/>
          </a:xfrm>
          <a:prstGeom prst="rect">
            <a:avLst/>
          </a:prstGeom>
          <a:gradFill rotWithShape="1">
            <a:gsLst>
              <a:gs pos="0">
                <a:srgbClr val="3333FF">
                  <a:gamma/>
                  <a:shade val="46275"/>
                  <a:invGamma/>
                </a:srgbClr>
              </a:gs>
              <a:gs pos="50000">
                <a:srgbClr val="3333FF"/>
              </a:gs>
              <a:gs pos="100000">
                <a:srgbClr val="3333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無作為化比較対照試験</a:t>
            </a:r>
            <a:r>
              <a:rPr lang="en-US" altLang="ja-JP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-</a:t>
            </a:r>
            <a:r>
              <a:rPr lang="ja-JP" alt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前向き</a:t>
            </a:r>
            <a:r>
              <a:rPr lang="en-US" altLang="ja-JP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-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331913" y="2565400"/>
            <a:ext cx="6696075" cy="1728788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100000">
                <a:srgbClr val="66FFFF">
                  <a:gamma/>
                  <a:tint val="19216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4000" b="1">
                <a:solidFill>
                  <a:srgbClr val="3333FF"/>
                </a:solidFill>
                <a:ea typeface="HG丸ｺﾞｼｯｸM-PRO" pitchFamily="50" charset="-128"/>
              </a:rPr>
              <a:t>もっとも信頼性の高い</a:t>
            </a:r>
          </a:p>
          <a:p>
            <a:pPr algn="ctr"/>
            <a:r>
              <a:rPr lang="ja-JP" altLang="en-US" sz="4000" b="1">
                <a:solidFill>
                  <a:srgbClr val="3333FF"/>
                </a:solidFill>
                <a:ea typeface="HG丸ｺﾞｼｯｸM-PRO" pitchFamily="50" charset="-128"/>
              </a:rPr>
              <a:t>有効性の評価方法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33192" y="6453336"/>
            <a:ext cx="7545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国立がん研究センター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がん対策情報センター「がん情報サービス」ホームページより引用</a:t>
            </a:r>
            <a:endParaRPr kumimoji="1" lang="ja-JP" altLang="en-US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8099425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 flipH="1">
            <a:off x="684213" y="333375"/>
            <a:ext cx="7991475" cy="762000"/>
          </a:xfrm>
          <a:prstGeom prst="rect">
            <a:avLst/>
          </a:prstGeom>
          <a:gradFill rotWithShape="1">
            <a:gsLst>
              <a:gs pos="0">
                <a:srgbClr val="3333FF">
                  <a:gamma/>
                  <a:shade val="46275"/>
                  <a:invGamma/>
                </a:srgbClr>
              </a:gs>
              <a:gs pos="50000">
                <a:srgbClr val="3333FF"/>
              </a:gs>
              <a:gs pos="100000">
                <a:srgbClr val="3333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症例対照研究</a:t>
            </a:r>
            <a:r>
              <a:rPr lang="en-US" altLang="ja-JP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-</a:t>
            </a:r>
            <a:r>
              <a:rPr lang="ja-JP" alt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後向き</a:t>
            </a:r>
            <a:r>
              <a:rPr lang="en-US" altLang="ja-JP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-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68313" y="5589588"/>
            <a:ext cx="8085137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000" b="1">
                <a:solidFill>
                  <a:srgbClr val="FF0000"/>
                </a:solidFill>
                <a:ea typeface="HG丸ｺﾞｼｯｸM-PRO" pitchFamily="50" charset="-128"/>
              </a:rPr>
              <a:t>セルフ・セレクション・バイアス</a:t>
            </a:r>
            <a:r>
              <a:rPr lang="ja-JP" altLang="en-US" sz="2000" b="1">
                <a:solidFill>
                  <a:srgbClr val="000000"/>
                </a:solidFill>
                <a:ea typeface="HG丸ｺﾞｼｯｸM-PRO" pitchFamily="50" charset="-128"/>
              </a:rPr>
              <a:t>が紛れ込む可能性あり　検診受診者は健康増進・保持に関心高い人が多く、非受診者に比べて対象疾患の罹患率や死亡率が低い可能性もある</a:t>
            </a:r>
          </a:p>
        </p:txBody>
      </p:sp>
    </p:spTree>
    <p:extLst>
      <p:ext uri="{BB962C8B-B14F-4D97-AF65-F5344CB8AC3E}">
        <p14:creationId xmlns:p14="http://schemas.microsoft.com/office/powerpoint/2010/main" val="186808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04813"/>
            <a:ext cx="8229600" cy="1143000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我が国において科学的に有効性が証明されているがん検診</a:t>
            </a:r>
          </a:p>
        </p:txBody>
      </p:sp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611188" y="1773238"/>
          <a:ext cx="7848600" cy="468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2" name="Image" r:id="rId3" imgW="5716814" imgH="3415929" progId="PhotoshopElements.Image.3">
                  <p:embed/>
                </p:oleObj>
              </mc:Choice>
              <mc:Fallback>
                <p:oleObj name="Image" r:id="rId3" imgW="5716814" imgH="3415929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773238"/>
                        <a:ext cx="7848600" cy="4689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628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6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部位別がん検診の実際</a:t>
            </a:r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67544" y="1916832"/>
            <a:ext cx="4402832" cy="2836912"/>
          </a:xfrm>
        </p:spPr>
        <p:txBody>
          <a:bodyPr anchor="ctr"/>
          <a:lstStyle/>
          <a:p>
            <a:pPr>
              <a:buFontTx/>
              <a:buBlip>
                <a:blip r:embed="rId2"/>
              </a:buBlip>
            </a:pPr>
            <a:r>
              <a:rPr lang="ja-JP" altLang="en-US" sz="5400" b="1" dirty="0">
                <a:ea typeface="HG丸ｺﾞｼｯｸM-PRO" pitchFamily="50" charset="-128"/>
              </a:rPr>
              <a:t>胃がん</a:t>
            </a:r>
          </a:p>
          <a:p>
            <a:pPr>
              <a:buFontTx/>
              <a:buBlip>
                <a:blip r:embed="rId2"/>
              </a:buBlip>
            </a:pPr>
            <a:r>
              <a:rPr lang="ja-JP" altLang="en-US" sz="5400" b="1" dirty="0">
                <a:ea typeface="HG丸ｺﾞｼｯｸM-PRO" pitchFamily="50" charset="-128"/>
              </a:rPr>
              <a:t>大腸がん</a:t>
            </a:r>
          </a:p>
          <a:p>
            <a:pPr>
              <a:buFontTx/>
              <a:buBlip>
                <a:blip r:embed="rId2"/>
              </a:buBlip>
            </a:pPr>
            <a:r>
              <a:rPr lang="ja-JP" altLang="en-US" sz="5400" b="1" dirty="0" smtClean="0">
                <a:ea typeface="HG丸ｺﾞｼｯｸM-PRO" pitchFamily="50" charset="-128"/>
              </a:rPr>
              <a:t>肺がん</a:t>
            </a:r>
            <a:endParaRPr lang="ja-JP" altLang="en-US" sz="5400" b="1" dirty="0">
              <a:ea typeface="HG丸ｺﾞｼｯｸM-PRO" pitchFamily="50" charset="-128"/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4499992" y="1556792"/>
            <a:ext cx="4402832" cy="239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lang="ja-JP" altLang="en-US" sz="5400" b="1" kern="0" dirty="0" smtClean="0">
                <a:solidFill>
                  <a:srgbClr val="000000"/>
                </a:solidFill>
                <a:ea typeface="HG丸ｺﾞｼｯｸM-PRO" pitchFamily="50" charset="-128"/>
              </a:rPr>
              <a:t>子宮頚がん</a:t>
            </a:r>
            <a:endParaRPr lang="en-US" altLang="ja-JP" sz="5400" b="1" kern="0" dirty="0" smtClean="0">
              <a:solidFill>
                <a:srgbClr val="000000"/>
              </a:solidFill>
              <a:ea typeface="HG丸ｺﾞｼｯｸM-PRO" pitchFamily="50" charset="-128"/>
            </a:endParaRPr>
          </a:p>
          <a:p>
            <a:pPr>
              <a:buFontTx/>
              <a:buBlip>
                <a:blip r:embed="rId2"/>
              </a:buBlip>
            </a:pPr>
            <a:r>
              <a:rPr lang="ja-JP" altLang="en-US" sz="5400" b="1" kern="0" dirty="0" smtClean="0">
                <a:solidFill>
                  <a:srgbClr val="000000"/>
                </a:solidFill>
                <a:ea typeface="HG丸ｺﾞｼｯｸM-PRO" pitchFamily="50" charset="-128"/>
              </a:rPr>
              <a:t>乳がん</a:t>
            </a:r>
          </a:p>
        </p:txBody>
      </p:sp>
    </p:spTree>
    <p:extLst>
      <p:ext uri="{BB962C8B-B14F-4D97-AF65-F5344CB8AC3E}">
        <p14:creationId xmlns:p14="http://schemas.microsoft.com/office/powerpoint/2010/main" val="34423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404813"/>
            <a:ext cx="8229600" cy="738187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胃の構造と胃がんの進行度</a:t>
            </a:r>
          </a:p>
        </p:txBody>
      </p:sp>
      <p:pic>
        <p:nvPicPr>
          <p:cNvPr id="52230" name="Picture 6" descr="odjrh3000000g7ra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559675" cy="46196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971550" y="2420938"/>
          <a:ext cx="5040313" cy="340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6" name="Image" r:id="rId4" imgW="5275123" imgH="3566280" progId="PhotoshopElements.Image.3">
                  <p:embed/>
                </p:oleObj>
              </mc:Choice>
              <mc:Fallback>
                <p:oleObj name="Image" r:id="rId4" imgW="5275123" imgH="3566280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2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420938"/>
                        <a:ext cx="5040313" cy="34051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312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胃がん検診</a:t>
            </a:r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250825" y="2636838"/>
          <a:ext cx="3109913" cy="374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0" name="Image" r:id="rId3" imgW="2819048" imgH="3034921" progId="PhotoshopElements.Image.3">
                  <p:embed/>
                </p:oleObj>
              </mc:Choice>
              <mc:Fallback>
                <p:oleObj name="Image" r:id="rId3" imgW="2819048" imgH="3034921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636838"/>
                        <a:ext cx="3109913" cy="37449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68313" y="1557338"/>
            <a:ext cx="2592387" cy="9461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800" b="1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胃</a:t>
            </a:r>
            <a:r>
              <a:rPr lang="en-US" altLang="ja-JP" sz="2800" b="1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X</a:t>
            </a:r>
            <a:r>
              <a:rPr lang="ja-JP" altLang="en-US" sz="2800" b="1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線検査</a:t>
            </a:r>
          </a:p>
          <a:p>
            <a:pPr algn="ctr"/>
            <a:r>
              <a:rPr lang="ja-JP" altLang="en-US" sz="2800" b="1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（効果あり）</a:t>
            </a:r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3419475" y="3933825"/>
            <a:ext cx="792163" cy="8636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276600" y="2997200"/>
            <a:ext cx="1079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400" b="1">
                <a:solidFill>
                  <a:srgbClr val="0000FF"/>
                </a:solidFill>
                <a:ea typeface="HG丸ｺﾞｼｯｸM-PRO" pitchFamily="50" charset="-128"/>
              </a:rPr>
              <a:t>精密</a:t>
            </a:r>
          </a:p>
          <a:p>
            <a:pPr algn="ctr"/>
            <a:r>
              <a:rPr lang="ja-JP" altLang="en-US" sz="2400" b="1">
                <a:solidFill>
                  <a:srgbClr val="0000FF"/>
                </a:solidFill>
                <a:ea typeface="HG丸ｺﾞｼｯｸM-PRO" pitchFamily="50" charset="-128"/>
              </a:rPr>
              <a:t>検査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5076825" y="4076700"/>
            <a:ext cx="2951163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3200" b="1">
                <a:solidFill>
                  <a:srgbClr val="66FFFF"/>
                </a:solidFill>
                <a:ea typeface="HG丸ｺﾞｼｯｸM-PRO" pitchFamily="50" charset="-128"/>
              </a:rPr>
              <a:t>胃内視鏡検査</a:t>
            </a:r>
          </a:p>
        </p:txBody>
      </p:sp>
      <p:graphicFrame>
        <p:nvGraphicFramePr>
          <p:cNvPr id="53253" name="Object 5"/>
          <p:cNvGraphicFramePr>
            <a:graphicFrameLocks noChangeAspect="1"/>
          </p:cNvGraphicFramePr>
          <p:nvPr/>
        </p:nvGraphicFramePr>
        <p:xfrm>
          <a:off x="4284663" y="1557338"/>
          <a:ext cx="4492625" cy="50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Image" r:id="rId5" imgW="5901639" imgH="6624798" progId="PhotoshopElements.Image.3">
                  <p:embed/>
                </p:oleObj>
              </mc:Choice>
              <mc:Fallback>
                <p:oleObj name="Image" r:id="rId5" imgW="5901639" imgH="6624798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557338"/>
                        <a:ext cx="4492625" cy="50403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238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3375"/>
            <a:ext cx="8229600" cy="1008063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大腸の構造と大腸がんの進行度</a:t>
            </a:r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179388" y="1484313"/>
          <a:ext cx="5043487" cy="513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4" name="Image" r:id="rId3" imgW="6267375" imgH="6383745" progId="PhotoshopElements.Image.3">
                  <p:embed/>
                </p:oleObj>
              </mc:Choice>
              <mc:Fallback>
                <p:oleObj name="Image" r:id="rId3" imgW="6267375" imgH="6383745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484313"/>
                        <a:ext cx="5043487" cy="5137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5364163" y="1484313"/>
            <a:ext cx="3529012" cy="1654175"/>
          </a:xfrm>
          <a:prstGeom prst="wedgeRoundRectCallout">
            <a:avLst>
              <a:gd name="adj1" fmla="val -44375"/>
              <a:gd name="adj2" fmla="val 68236"/>
              <a:gd name="adj3" fmla="val 16667"/>
            </a:avLst>
          </a:prstGeom>
          <a:gradFill rotWithShape="1">
            <a:gsLst>
              <a:gs pos="0">
                <a:srgbClr val="66FFFF"/>
              </a:gs>
              <a:gs pos="100000">
                <a:srgbClr val="66FFFF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ja-JP" altLang="en-US" sz="24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大腸がんの好発部位は、</a:t>
            </a:r>
            <a:r>
              <a:rPr lang="en-US" altLang="ja-JP" sz="24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S</a:t>
            </a:r>
            <a:r>
              <a:rPr lang="ja-JP" altLang="en-US" sz="24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状結腸と直腸</a:t>
            </a:r>
          </a:p>
          <a:p>
            <a:pPr algn="ctr"/>
            <a:r>
              <a:rPr lang="ja-JP" altLang="en-US" sz="24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（約</a:t>
            </a:r>
            <a:r>
              <a:rPr lang="en-US" altLang="ja-JP" sz="24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60</a:t>
            </a:r>
            <a:r>
              <a:rPr lang="ja-JP" altLang="en-US" sz="24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～</a:t>
            </a:r>
            <a:r>
              <a:rPr lang="en-US" altLang="ja-JP" sz="24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70%</a:t>
            </a:r>
            <a:r>
              <a:rPr lang="ja-JP" altLang="en-US" sz="24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）</a:t>
            </a:r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4067175" y="3068638"/>
          <a:ext cx="4897438" cy="351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5" name="Image" r:id="rId5" imgW="5057946" imgH="3634286" progId="PhotoshopElements.Image.3">
                  <p:embed/>
                </p:oleObj>
              </mc:Choice>
              <mc:Fallback>
                <p:oleObj name="Image" r:id="rId5" imgW="5057946" imgH="3634286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068638"/>
                        <a:ext cx="4897438" cy="35194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190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大腸がん検診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/>
        </p:nvGraphicFramePr>
        <p:xfrm>
          <a:off x="755650" y="3068638"/>
          <a:ext cx="2144713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8" name="Image" r:id="rId3" imgW="1523272" imgH="1841270" progId="PhotoshopElements.Image.3">
                  <p:embed/>
                </p:oleObj>
              </mc:Choice>
              <mc:Fallback>
                <p:oleObj name="Image" r:id="rId3" imgW="1523272" imgH="1841270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068638"/>
                        <a:ext cx="2144713" cy="25923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539750" y="2060575"/>
            <a:ext cx="2598738" cy="822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400" b="1">
                <a:solidFill>
                  <a:srgbClr val="FFFFFF"/>
                </a:solidFill>
                <a:ea typeface="HG丸ｺﾞｼｯｸM-PRO" pitchFamily="50" charset="-128"/>
              </a:rPr>
              <a:t>便潜血検査</a:t>
            </a:r>
          </a:p>
          <a:p>
            <a:pPr algn="ctr"/>
            <a:r>
              <a:rPr lang="ja-JP" altLang="en-US" sz="2400" b="1">
                <a:solidFill>
                  <a:srgbClr val="FFFFFF"/>
                </a:solidFill>
                <a:ea typeface="HG丸ｺﾞｼｯｸM-PRO" pitchFamily="50" charset="-128"/>
              </a:rPr>
              <a:t>（効果あり）</a:t>
            </a: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V="1">
            <a:off x="3132138" y="2781300"/>
            <a:ext cx="1368425" cy="11509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3132138" y="4581525"/>
            <a:ext cx="1296987" cy="9350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3276600" y="4005263"/>
            <a:ext cx="151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400" b="1">
                <a:solidFill>
                  <a:srgbClr val="0000FF"/>
                </a:solidFill>
                <a:ea typeface="HG丸ｺﾞｼｯｸM-PRO" pitchFamily="50" charset="-128"/>
              </a:rPr>
              <a:t>精密検査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4716463" y="2636838"/>
            <a:ext cx="2376487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400" b="1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注腸</a:t>
            </a:r>
            <a:r>
              <a:rPr lang="en-US" altLang="ja-JP" sz="2400" b="1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X</a:t>
            </a:r>
            <a:r>
              <a:rPr lang="ja-JP" altLang="en-US" sz="2400" b="1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線検査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4572000" y="5084763"/>
            <a:ext cx="3168650" cy="822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400" b="1">
                <a:solidFill>
                  <a:srgbClr val="66FFFF"/>
                </a:solidFill>
                <a:ea typeface="HG丸ｺﾞｼｯｸM-PRO" pitchFamily="50" charset="-128"/>
              </a:rPr>
              <a:t>全大腸内視鏡検査</a:t>
            </a:r>
          </a:p>
          <a:p>
            <a:pPr algn="ctr"/>
            <a:r>
              <a:rPr lang="ja-JP" altLang="en-US" sz="2400" b="1">
                <a:solidFill>
                  <a:srgbClr val="66FFFF"/>
                </a:solidFill>
                <a:ea typeface="HG丸ｺﾞｼｯｸM-PRO" pitchFamily="50" charset="-128"/>
              </a:rPr>
              <a:t>（効果あり）</a:t>
            </a:r>
          </a:p>
        </p:txBody>
      </p:sp>
      <p:graphicFrame>
        <p:nvGraphicFramePr>
          <p:cNvPr id="61445" name="Object 5"/>
          <p:cNvGraphicFramePr>
            <a:graphicFrameLocks noChangeAspect="1"/>
          </p:cNvGraphicFramePr>
          <p:nvPr/>
        </p:nvGraphicFramePr>
        <p:xfrm>
          <a:off x="5003800" y="1557338"/>
          <a:ext cx="1873250" cy="251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9" name="Image" r:id="rId5" imgW="761744" imgH="1015945" progId="PhotoshopElements.Image.3">
                  <p:embed/>
                </p:oleObj>
              </mc:Choice>
              <mc:Fallback>
                <p:oleObj name="Image" r:id="rId5" imgW="761744" imgH="1015945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557338"/>
                        <a:ext cx="1873250" cy="2519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6" name="Object 6"/>
          <p:cNvGraphicFramePr>
            <a:graphicFrameLocks noChangeAspect="1"/>
          </p:cNvGraphicFramePr>
          <p:nvPr/>
        </p:nvGraphicFramePr>
        <p:xfrm>
          <a:off x="4932363" y="4221163"/>
          <a:ext cx="2663825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0" name="Image" r:id="rId7" imgW="1999492" imgH="1792076" progId="PhotoshopElements.Image.3">
                  <p:embed/>
                </p:oleObj>
              </mc:Choice>
              <mc:Fallback>
                <p:oleObj name="Image" r:id="rId7" imgW="1999492" imgH="1792076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221163"/>
                        <a:ext cx="2663825" cy="2387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575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1" grpId="0" animBg="1"/>
      <p:bldP spid="614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4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肺がんの発生部位とタイプ</a:t>
            </a:r>
          </a:p>
        </p:txBody>
      </p:sp>
      <p:pic>
        <p:nvPicPr>
          <p:cNvPr id="72707" name="Picture 3" descr="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4953000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AutoShape 4"/>
          <p:cNvSpPr>
            <a:spLocks noChangeArrowheads="1"/>
          </p:cNvSpPr>
          <p:nvPr/>
        </p:nvSpPr>
        <p:spPr bwMode="auto">
          <a:xfrm>
            <a:off x="609600" y="1524000"/>
            <a:ext cx="4343400" cy="381000"/>
          </a:xfrm>
          <a:prstGeom prst="roundRect">
            <a:avLst>
              <a:gd name="adj" fmla="val 50000"/>
            </a:avLst>
          </a:prstGeom>
          <a:solidFill>
            <a:srgbClr val="FCDBCC"/>
          </a:solidFill>
          <a:ln w="28575">
            <a:solidFill>
              <a:srgbClr val="F4672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803275" y="1524000"/>
            <a:ext cx="39560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ja-JP" altLang="en-US" sz="2200" b="1">
                <a:solidFill>
                  <a:srgbClr val="006150"/>
                </a:solidFill>
                <a:latin typeface="HGP創英角ｺﾞｼｯｸUB" pitchFamily="50" charset="-128"/>
                <a:ea typeface="HG丸ｺﾞｼｯｸM-PRO" pitchFamily="50" charset="-128"/>
              </a:rPr>
              <a:t>がんができた場所による分類</a:t>
            </a:r>
            <a:endParaRPr lang="ja-JP" altLang="en-US" sz="2200" b="1">
              <a:solidFill>
                <a:srgbClr val="006150"/>
              </a:solidFill>
              <a:latin typeface="HGPｺﾞｼｯｸE" pitchFamily="50" charset="-128"/>
              <a:ea typeface="HG丸ｺﾞｼｯｸM-PRO" pitchFamily="50" charset="-128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5334000" y="1981200"/>
            <a:ext cx="335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ja-JP" sz="2000" b="1">
                <a:solidFill>
                  <a:srgbClr val="FF5050"/>
                </a:solidFill>
                <a:latin typeface="HG丸ｺﾞｼｯｸM-PRO" pitchFamily="50" charset="-128"/>
                <a:ea typeface="HG丸ｺﾞｼｯｸM-PRO" pitchFamily="50" charset="-128"/>
              </a:rPr>
              <a:t>【</a:t>
            </a:r>
            <a:r>
              <a:rPr lang="ja-JP" altLang="en-US" sz="2000" b="1">
                <a:solidFill>
                  <a:srgbClr val="FF5050"/>
                </a:solidFill>
                <a:latin typeface="HG丸ｺﾞｼｯｸM-PRO" pitchFamily="50" charset="-128"/>
                <a:ea typeface="HG丸ｺﾞｼｯｸM-PRO" pitchFamily="50" charset="-128"/>
              </a:rPr>
              <a:t>肺門型（中心型）</a:t>
            </a:r>
            <a:r>
              <a:rPr lang="en-US" altLang="ja-JP" sz="2000" b="1">
                <a:solidFill>
                  <a:srgbClr val="FF5050"/>
                </a:solidFill>
                <a:latin typeface="HG丸ｺﾞｼｯｸM-PRO" pitchFamily="50" charset="-128"/>
                <a:ea typeface="HG丸ｺﾞｼｯｸM-PRO" pitchFamily="50" charset="-128"/>
              </a:rPr>
              <a:t>】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5334000" y="2362200"/>
            <a:ext cx="32702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49263" indent="-449263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ja-JP" altLang="en-US" sz="1400" b="1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気管支の入り口（肺門）にできたもの</a:t>
            </a:r>
          </a:p>
          <a:p>
            <a:pPr>
              <a:lnSpc>
                <a:spcPct val="120000"/>
              </a:lnSpc>
            </a:pPr>
            <a:r>
              <a:rPr lang="ja-JP" altLang="en-US" sz="1400" b="1">
                <a:solidFill>
                  <a:srgbClr val="006150"/>
                </a:solidFill>
                <a:latin typeface="HG丸ｺﾞｼｯｸM-PRO" pitchFamily="50" charset="-128"/>
                <a:ea typeface="HG丸ｺﾞｼｯｸM-PRO" pitchFamily="50" charset="-128"/>
              </a:rPr>
              <a:t>特徴：</a:t>
            </a:r>
            <a:r>
              <a:rPr lang="ja-JP" altLang="en-US" sz="1400" b="1">
                <a:solidFill>
                  <a:srgbClr val="FF0066"/>
                </a:solidFill>
                <a:latin typeface="HG丸ｺﾞｼｯｸM-PRO" pitchFamily="50" charset="-128"/>
                <a:ea typeface="HG丸ｺﾞｼｯｸM-PRO" pitchFamily="50" charset="-128"/>
              </a:rPr>
              <a:t>喫煙</a:t>
            </a:r>
            <a:r>
              <a:rPr lang="ja-JP" altLang="en-US" sz="1400" b="1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との関連が多い</a:t>
            </a:r>
          </a:p>
          <a:p>
            <a:pPr>
              <a:lnSpc>
                <a:spcPct val="90000"/>
              </a:lnSpc>
            </a:pPr>
            <a:r>
              <a:rPr lang="ja-JP" altLang="en-US" sz="1400" b="1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	</a:t>
            </a:r>
            <a:r>
              <a:rPr lang="ja-JP" altLang="en-US" sz="1400" b="1">
                <a:solidFill>
                  <a:srgbClr val="FF0066"/>
                </a:solidFill>
                <a:latin typeface="HG丸ｺﾞｼｯｸM-PRO" pitchFamily="50" charset="-128"/>
                <a:ea typeface="HG丸ｺﾞｼｯｸM-PRO" pitchFamily="50" charset="-128"/>
              </a:rPr>
              <a:t>血痰</a:t>
            </a:r>
            <a:r>
              <a:rPr lang="ja-JP" altLang="en-US" sz="1400" b="1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が出ることがある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5334000" y="4191000"/>
            <a:ext cx="335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ja-JP" sz="2000" b="1">
                <a:solidFill>
                  <a:srgbClr val="0066CC"/>
                </a:solidFill>
                <a:latin typeface="HG丸ｺﾞｼｯｸM-PRO" pitchFamily="50" charset="-128"/>
                <a:ea typeface="HG丸ｺﾞｼｯｸM-PRO" pitchFamily="50" charset="-128"/>
              </a:rPr>
              <a:t>【</a:t>
            </a:r>
            <a:r>
              <a:rPr lang="ja-JP" altLang="en-US" sz="2000" b="1">
                <a:solidFill>
                  <a:srgbClr val="0066CC"/>
                </a:solidFill>
                <a:latin typeface="HG丸ｺﾞｼｯｸM-PRO" pitchFamily="50" charset="-128"/>
                <a:ea typeface="HG丸ｺﾞｼｯｸM-PRO" pitchFamily="50" charset="-128"/>
              </a:rPr>
              <a:t>肺野型（末梢型）</a:t>
            </a:r>
            <a:r>
              <a:rPr lang="en-US" altLang="ja-JP" sz="2000" b="1">
                <a:solidFill>
                  <a:srgbClr val="0066CC"/>
                </a:solidFill>
                <a:latin typeface="HG丸ｺﾞｼｯｸM-PRO" pitchFamily="50" charset="-128"/>
                <a:ea typeface="HG丸ｺﾞｼｯｸM-PRO" pitchFamily="50" charset="-128"/>
              </a:rPr>
              <a:t>】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5292725" y="4581525"/>
            <a:ext cx="33845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49263" indent="-449263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ja-JP" altLang="en-US" sz="1400" b="1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肺門から遠いところ（肺野）にできたもの</a:t>
            </a:r>
          </a:p>
          <a:p>
            <a:pPr>
              <a:lnSpc>
                <a:spcPct val="120000"/>
              </a:lnSpc>
            </a:pPr>
            <a:r>
              <a:rPr lang="ja-JP" altLang="en-US" sz="1400" b="1">
                <a:solidFill>
                  <a:srgbClr val="006150"/>
                </a:solidFill>
                <a:latin typeface="HG丸ｺﾞｼｯｸM-PRO" pitchFamily="50" charset="-128"/>
                <a:ea typeface="HG丸ｺﾞｼｯｸM-PRO" pitchFamily="50" charset="-128"/>
              </a:rPr>
              <a:t>特徴：</a:t>
            </a:r>
            <a:r>
              <a:rPr lang="ja-JP" altLang="en-US" sz="1400" b="1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喫煙との関連が少ない</a:t>
            </a:r>
          </a:p>
          <a:p>
            <a:pPr>
              <a:lnSpc>
                <a:spcPct val="120000"/>
              </a:lnSpc>
            </a:pPr>
            <a:r>
              <a:rPr lang="ja-JP" altLang="en-US" sz="1400" b="1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	</a:t>
            </a:r>
            <a:r>
              <a:rPr lang="ja-JP" altLang="en-US" sz="14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自覚症状が出にくい</a:t>
            </a:r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 flipV="1">
            <a:off x="3581400" y="2155825"/>
            <a:ext cx="1692275" cy="892175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2715" name="Line 11"/>
          <p:cNvSpPr>
            <a:spLocks noChangeShapeType="1"/>
          </p:cNvSpPr>
          <p:nvPr/>
        </p:nvSpPr>
        <p:spPr bwMode="auto">
          <a:xfrm>
            <a:off x="4960938" y="4343400"/>
            <a:ext cx="319087" cy="0"/>
          </a:xfrm>
          <a:prstGeom prst="line">
            <a:avLst/>
          </a:prstGeom>
          <a:noFill/>
          <a:ln w="57150">
            <a:solidFill>
              <a:srgbClr val="00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5334000" y="3113088"/>
            <a:ext cx="3200400" cy="773112"/>
          </a:xfrm>
          <a:prstGeom prst="rect">
            <a:avLst/>
          </a:prstGeom>
          <a:solidFill>
            <a:srgbClr val="FFCCCC"/>
          </a:solidFill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0" rIns="0" bIns="0" anchor="ctr"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ja-JP" altLang="en-US" sz="2000" b="1">
                <a:solidFill>
                  <a:srgbClr val="FF5050"/>
                </a:solidFill>
                <a:latin typeface="HG丸ｺﾞｼｯｸM-PRO" pitchFamily="50" charset="-128"/>
                <a:ea typeface="HG丸ｺﾞｼｯｸM-PRO" pitchFamily="50" charset="-128"/>
              </a:rPr>
              <a:t>レントゲンに写りにくい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ja-JP" altLang="en-US" sz="2000" b="1">
                <a:solidFill>
                  <a:srgbClr val="FF5050"/>
                </a:solidFill>
                <a:latin typeface="HG丸ｺﾞｼｯｸM-PRO" pitchFamily="50" charset="-128"/>
                <a:ea typeface="HG丸ｺﾞｼｯｸM-PRO" pitchFamily="50" charset="-128"/>
              </a:rPr>
              <a:t>喀痰に出やすい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5334000" y="5410200"/>
            <a:ext cx="3200400" cy="773113"/>
          </a:xfrm>
          <a:prstGeom prst="rect">
            <a:avLst/>
          </a:prstGeom>
          <a:solidFill>
            <a:srgbClr val="CCECFF"/>
          </a:solidFill>
          <a:ln w="9525">
            <a:solidFill>
              <a:srgbClr val="0066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0" rIns="0" bIns="0" anchor="ctr"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ja-JP" altLang="en-US" sz="2000" b="1">
                <a:solidFill>
                  <a:srgbClr val="0066CC"/>
                </a:solidFill>
                <a:latin typeface="HG丸ｺﾞｼｯｸM-PRO" pitchFamily="50" charset="-128"/>
                <a:ea typeface="HG丸ｺﾞｼｯｸM-PRO" pitchFamily="50" charset="-128"/>
              </a:rPr>
              <a:t>レントゲンに写りやすい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ja-JP" altLang="en-US" sz="2000" b="1">
                <a:solidFill>
                  <a:srgbClr val="0066CC"/>
                </a:solidFill>
                <a:latin typeface="HG丸ｺﾞｼｯｸM-PRO" pitchFamily="50" charset="-128"/>
                <a:ea typeface="HG丸ｺﾞｼｯｸM-PRO" pitchFamily="50" charset="-128"/>
              </a:rPr>
              <a:t>喀痰に出にくい</a:t>
            </a:r>
          </a:p>
        </p:txBody>
      </p:sp>
    </p:spTree>
    <p:extLst>
      <p:ext uri="{BB962C8B-B14F-4D97-AF65-F5344CB8AC3E}">
        <p14:creationId xmlns:p14="http://schemas.microsoft.com/office/powerpoint/2010/main" val="281371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肺がん検診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303213" y="1484313"/>
            <a:ext cx="3781425" cy="822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2400" b="1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胸部</a:t>
            </a:r>
            <a:r>
              <a:rPr lang="en-US" altLang="ja-JP" sz="2400" b="1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X</a:t>
            </a:r>
            <a:r>
              <a:rPr lang="ja-JP" altLang="en-US" sz="2400" b="1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線検査＋喀痰細胞診</a:t>
            </a:r>
          </a:p>
          <a:p>
            <a:pPr algn="ctr"/>
            <a:r>
              <a:rPr lang="ja-JP" altLang="en-US" sz="2400" b="1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（効果あり）</a:t>
            </a:r>
          </a:p>
        </p:txBody>
      </p:sp>
      <p:pic>
        <p:nvPicPr>
          <p:cNvPr id="60425" name="Picture 9" descr="46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3995738" cy="41052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6" name="Oval 10"/>
          <p:cNvSpPr>
            <a:spLocks noChangeArrowheads="1"/>
          </p:cNvSpPr>
          <p:nvPr/>
        </p:nvSpPr>
        <p:spPr bwMode="auto">
          <a:xfrm>
            <a:off x="1403350" y="3357563"/>
            <a:ext cx="792163" cy="792162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pic>
        <p:nvPicPr>
          <p:cNvPr id="60427" name="Picture 11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4032250" cy="35496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8" name="AutoShape 12"/>
          <p:cNvSpPr>
            <a:spLocks noChangeArrowheads="1"/>
          </p:cNvSpPr>
          <p:nvPr/>
        </p:nvSpPr>
        <p:spPr bwMode="auto">
          <a:xfrm>
            <a:off x="4427538" y="3573463"/>
            <a:ext cx="792162" cy="719137"/>
          </a:xfrm>
          <a:prstGeom prst="rightArrow">
            <a:avLst>
              <a:gd name="adj1" fmla="val 50000"/>
              <a:gd name="adj2" fmla="val 275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4356100" y="2565400"/>
            <a:ext cx="796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b="1">
                <a:solidFill>
                  <a:srgbClr val="0000FF"/>
                </a:solidFill>
                <a:ea typeface="HG丸ｺﾞｼｯｸM-PRO" pitchFamily="50" charset="-128"/>
              </a:rPr>
              <a:t>精密</a:t>
            </a:r>
          </a:p>
          <a:p>
            <a:r>
              <a:rPr lang="ja-JP" altLang="en-US" sz="2400" b="1">
                <a:solidFill>
                  <a:srgbClr val="0000FF"/>
                </a:solidFill>
                <a:ea typeface="HG丸ｺﾞｼｯｸM-PRO" pitchFamily="50" charset="-128"/>
              </a:rPr>
              <a:t>検査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5508625" y="1557338"/>
            <a:ext cx="3384550" cy="2528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lang="en-US" altLang="ja-JP" sz="3200" b="1">
                <a:solidFill>
                  <a:srgbClr val="66FFFF"/>
                </a:solidFill>
                <a:latin typeface="HG丸ｺﾞｼｯｸM-PRO" pitchFamily="50" charset="-128"/>
                <a:ea typeface="HG丸ｺﾞｼｯｸM-PRO" pitchFamily="50" charset="-128"/>
              </a:rPr>
              <a:t>CT</a:t>
            </a:r>
          </a:p>
          <a:p>
            <a:pPr>
              <a:buFontTx/>
              <a:buBlip>
                <a:blip r:embed="rId4"/>
              </a:buBlip>
            </a:pPr>
            <a:r>
              <a:rPr lang="en-US" altLang="ja-JP" sz="3200" b="1">
                <a:solidFill>
                  <a:srgbClr val="66FFFF"/>
                </a:solidFill>
                <a:latin typeface="HG丸ｺﾞｼｯｸM-PRO" pitchFamily="50" charset="-128"/>
                <a:ea typeface="HG丸ｺﾞｼｯｸM-PRO" pitchFamily="50" charset="-128"/>
              </a:rPr>
              <a:t>PET</a:t>
            </a:r>
          </a:p>
          <a:p>
            <a:pPr>
              <a:buFontTx/>
              <a:buBlip>
                <a:blip r:embed="rId4"/>
              </a:buBlip>
            </a:pPr>
            <a:r>
              <a:rPr lang="ja-JP" altLang="en-US" sz="3200" b="1">
                <a:solidFill>
                  <a:srgbClr val="66FFFF"/>
                </a:solidFill>
                <a:latin typeface="HG丸ｺﾞｼｯｸM-PRO" pitchFamily="50" charset="-128"/>
                <a:ea typeface="HG丸ｺﾞｼｯｸM-PRO" pitchFamily="50" charset="-128"/>
              </a:rPr>
              <a:t>気管支鏡検査</a:t>
            </a:r>
          </a:p>
          <a:p>
            <a:pPr>
              <a:buFontTx/>
              <a:buBlip>
                <a:blip r:embed="rId4"/>
              </a:buBlip>
            </a:pPr>
            <a:r>
              <a:rPr lang="ja-JP" altLang="en-US" sz="3200" b="1">
                <a:solidFill>
                  <a:srgbClr val="66FFFF"/>
                </a:solidFill>
                <a:latin typeface="HG丸ｺﾞｼｯｸM-PRO" pitchFamily="50" charset="-128"/>
                <a:ea typeface="HG丸ｺﾞｼｯｸM-PRO" pitchFamily="50" charset="-128"/>
              </a:rPr>
              <a:t>経皮針生検</a:t>
            </a:r>
          </a:p>
          <a:p>
            <a:pPr>
              <a:buFontTx/>
              <a:buBlip>
                <a:blip r:embed="rId4"/>
              </a:buBlip>
            </a:pPr>
            <a:r>
              <a:rPr lang="ja-JP" altLang="en-US" sz="3200" b="1">
                <a:solidFill>
                  <a:srgbClr val="66FFFF"/>
                </a:solidFill>
                <a:latin typeface="HG丸ｺﾞｼｯｸM-PRO" pitchFamily="50" charset="-128"/>
                <a:ea typeface="HG丸ｺﾞｼｯｸM-PRO" pitchFamily="50" charset="-128"/>
              </a:rPr>
              <a:t>胸腔鏡検査</a:t>
            </a:r>
          </a:p>
        </p:txBody>
      </p:sp>
      <p:pic>
        <p:nvPicPr>
          <p:cNvPr id="60431" name="Picture 15"/>
          <p:cNvPicPr>
            <a:picLocks noChangeAspect="1" noChangeArrowheads="1"/>
          </p:cNvPicPr>
          <p:nvPr/>
        </p:nvPicPr>
        <p:blipFill>
          <a:blip r:embed="rId5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997200"/>
            <a:ext cx="2776538" cy="35274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32" name="Picture 16" descr="img003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/>
          <a:stretch>
            <a:fillRect/>
          </a:stretch>
        </p:blipFill>
        <p:spPr bwMode="auto">
          <a:xfrm>
            <a:off x="4427538" y="2997200"/>
            <a:ext cx="4500562" cy="35401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07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6" grpId="0" animBg="1"/>
      <p:bldP spid="60428" grpId="0" animBg="1"/>
      <p:bldP spid="60429" grpId="0"/>
      <p:bldP spid="604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がん対策基本法の概要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defTabSz="515938">
              <a:lnSpc>
                <a:spcPct val="110000"/>
              </a:lnSpc>
              <a:buFontTx/>
              <a:buNone/>
              <a:tabLst>
                <a:tab pos="1163638" algn="l"/>
              </a:tabLst>
            </a:pPr>
            <a:r>
              <a:rPr lang="ja-JP" altLang="en-US" sz="3600" b="1" dirty="0">
                <a:ea typeface="HG丸ｺﾞｼｯｸM-PRO" pitchFamily="50" charset="-128"/>
              </a:rPr>
              <a:t>基本的施策</a:t>
            </a:r>
          </a:p>
          <a:p>
            <a:pPr marL="609600" indent="-609600" defTabSz="515938">
              <a:lnSpc>
                <a:spcPct val="110000"/>
              </a:lnSpc>
              <a:buFontTx/>
              <a:buAutoNum type="arabicPeriod"/>
              <a:tabLst>
                <a:tab pos="1163638" algn="l"/>
              </a:tabLst>
            </a:pPr>
            <a:r>
              <a:rPr lang="ja-JP" altLang="en-US" sz="3600" b="1" dirty="0">
                <a:ea typeface="HG丸ｺﾞｼｯｸM-PRO" pitchFamily="50" charset="-128"/>
              </a:rPr>
              <a:t>がん</a:t>
            </a:r>
            <a:r>
              <a:rPr lang="ja-JP" altLang="en-US" sz="3600" b="1" dirty="0">
                <a:solidFill>
                  <a:srgbClr val="FF0000"/>
                </a:solidFill>
                <a:ea typeface="HG丸ｺﾞｼｯｸM-PRO" pitchFamily="50" charset="-128"/>
              </a:rPr>
              <a:t>予防</a:t>
            </a:r>
            <a:r>
              <a:rPr lang="ja-JP" altLang="en-US" sz="3600" b="1" dirty="0">
                <a:ea typeface="HG丸ｺﾞｼｯｸM-PRO" pitchFamily="50" charset="-128"/>
              </a:rPr>
              <a:t>および</a:t>
            </a:r>
            <a:r>
              <a:rPr lang="ja-JP" altLang="en-US" sz="3600" b="1" dirty="0">
                <a:solidFill>
                  <a:srgbClr val="0000FF"/>
                </a:solidFill>
                <a:ea typeface="HG丸ｺﾞｼｯｸM-PRO" pitchFamily="50" charset="-128"/>
              </a:rPr>
              <a:t>早期発見</a:t>
            </a:r>
            <a:r>
              <a:rPr lang="ja-JP" altLang="en-US" sz="3600" b="1" dirty="0">
                <a:ea typeface="HG丸ｺﾞｼｯｸM-PRO" pitchFamily="50" charset="-128"/>
              </a:rPr>
              <a:t>の推進</a:t>
            </a:r>
          </a:p>
          <a:p>
            <a:pPr marL="1263650" lvl="1" indent="-474663" defTabSz="515938">
              <a:lnSpc>
                <a:spcPct val="110000"/>
              </a:lnSpc>
              <a:buFontTx/>
              <a:buBlip>
                <a:blip r:embed="rId2"/>
              </a:buBlip>
              <a:tabLst>
                <a:tab pos="1163638" algn="l"/>
              </a:tabLst>
            </a:pPr>
            <a:r>
              <a:rPr lang="ja-JP" altLang="en-US" sz="3200" b="1" dirty="0">
                <a:ea typeface="HG丸ｺﾞｼｯｸM-PRO" pitchFamily="50" charset="-128"/>
              </a:rPr>
              <a:t>がんの</a:t>
            </a:r>
            <a:r>
              <a:rPr lang="ja-JP" altLang="en-US" sz="3200" b="1" dirty="0">
                <a:solidFill>
                  <a:srgbClr val="FF0000"/>
                </a:solidFill>
                <a:ea typeface="HG丸ｺﾞｼｯｸM-PRO" pitchFamily="50" charset="-128"/>
              </a:rPr>
              <a:t>予防</a:t>
            </a:r>
            <a:r>
              <a:rPr lang="ja-JP" altLang="en-US" sz="3200" b="1" dirty="0">
                <a:ea typeface="HG丸ｺﾞｼｯｸM-PRO" pitchFamily="50" charset="-128"/>
              </a:rPr>
              <a:t>の推進</a:t>
            </a:r>
          </a:p>
          <a:p>
            <a:pPr marL="1263650" lvl="1" indent="-474663" defTabSz="515938">
              <a:lnSpc>
                <a:spcPct val="110000"/>
              </a:lnSpc>
              <a:buFontTx/>
              <a:buBlip>
                <a:blip r:embed="rId2"/>
              </a:buBlip>
              <a:tabLst>
                <a:tab pos="1163638" algn="l"/>
              </a:tabLst>
            </a:pPr>
            <a:r>
              <a:rPr lang="ja-JP" altLang="en-US" sz="3200" b="1" dirty="0">
                <a:solidFill>
                  <a:srgbClr val="0000FF"/>
                </a:solidFill>
                <a:ea typeface="HG丸ｺﾞｼｯｸM-PRO" pitchFamily="50" charset="-128"/>
              </a:rPr>
              <a:t>がん検診</a:t>
            </a:r>
            <a:r>
              <a:rPr lang="ja-JP" altLang="en-US" sz="3200" b="1" dirty="0">
                <a:ea typeface="HG丸ｺﾞｼｯｸM-PRO" pitchFamily="50" charset="-128"/>
              </a:rPr>
              <a:t>の質の向上と推進</a:t>
            </a:r>
          </a:p>
          <a:p>
            <a:pPr marL="609600" indent="-609600" defTabSz="515938">
              <a:lnSpc>
                <a:spcPct val="110000"/>
              </a:lnSpc>
              <a:buFontTx/>
              <a:buAutoNum type="arabicPeriod"/>
              <a:tabLst>
                <a:tab pos="1163638" algn="l"/>
              </a:tabLst>
            </a:pPr>
            <a:r>
              <a:rPr lang="ja-JP" altLang="en-US" sz="3600" b="1" dirty="0">
                <a:ea typeface="HG丸ｺﾞｼｯｸM-PRO" pitchFamily="50" charset="-128"/>
              </a:rPr>
              <a:t>がん医療の均</a:t>
            </a:r>
            <a:r>
              <a:rPr lang="ja-JP" altLang="en-US" sz="3600" b="1" dirty="0" err="1">
                <a:ea typeface="HG丸ｺﾞｼｯｸM-PRO" pitchFamily="50" charset="-128"/>
              </a:rPr>
              <a:t>てん化の</a:t>
            </a:r>
            <a:r>
              <a:rPr lang="ja-JP" altLang="en-US" sz="3600" b="1" dirty="0">
                <a:ea typeface="HG丸ｺﾞｼｯｸM-PRO" pitchFamily="50" charset="-128"/>
              </a:rPr>
              <a:t>促進</a:t>
            </a:r>
          </a:p>
          <a:p>
            <a:pPr marL="609600" indent="-609600" defTabSz="515938">
              <a:lnSpc>
                <a:spcPct val="110000"/>
              </a:lnSpc>
              <a:buFontTx/>
              <a:buAutoNum type="arabicPeriod"/>
              <a:tabLst>
                <a:tab pos="1163638" algn="l"/>
              </a:tabLst>
            </a:pPr>
            <a:r>
              <a:rPr lang="ja-JP" altLang="en-US" sz="3600" b="1" dirty="0">
                <a:ea typeface="HG丸ｺﾞｼｯｸM-PRO" pitchFamily="50" charset="-128"/>
              </a:rPr>
              <a:t>がん研究の推進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219700" y="5734050"/>
            <a:ext cx="32672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latin typeface="HG丸ｺﾞｼｯｸM-PRO" pitchFamily="50" charset="-128"/>
                <a:ea typeface="HG丸ｺﾞｼｯｸM-PRO" pitchFamily="50" charset="-128"/>
              </a:rPr>
              <a:t>平成</a:t>
            </a:r>
            <a:r>
              <a:rPr lang="en-US" altLang="ja-JP" sz="2400" b="1" dirty="0" smtClean="0">
                <a:latin typeface="HG丸ｺﾞｼｯｸM-PRO" pitchFamily="50" charset="-128"/>
                <a:ea typeface="HG丸ｺﾞｼｯｸM-PRO" pitchFamily="50" charset="-128"/>
              </a:rPr>
              <a:t>19</a:t>
            </a:r>
            <a:r>
              <a:rPr lang="ja-JP" altLang="en-US" sz="2400" b="1" dirty="0" smtClean="0">
                <a:latin typeface="HG丸ｺﾞｼｯｸM-PRO" pitchFamily="50" charset="-128"/>
                <a:ea typeface="HG丸ｺﾞｼｯｸM-PRO" pitchFamily="50" charset="-128"/>
              </a:rPr>
              <a:t>年</a:t>
            </a:r>
            <a:r>
              <a:rPr lang="en-US" altLang="ja-JP" sz="2400" b="1" dirty="0">
                <a:latin typeface="HG丸ｺﾞｼｯｸM-PRO" pitchFamily="50" charset="-128"/>
                <a:ea typeface="HG丸ｺﾞｼｯｸM-PRO" pitchFamily="50" charset="-128"/>
              </a:rPr>
              <a:t>4</a:t>
            </a:r>
            <a:r>
              <a:rPr lang="ja-JP" altLang="en-US" sz="2400" b="1" dirty="0">
                <a:latin typeface="HG丸ｺﾞｼｯｸM-PRO" pitchFamily="50" charset="-128"/>
                <a:ea typeface="HG丸ｺﾞｼｯｸM-PRO" pitchFamily="50" charset="-128"/>
              </a:rPr>
              <a:t>月</a:t>
            </a:r>
            <a:r>
              <a:rPr lang="en-US" altLang="ja-JP" sz="2400" b="1" dirty="0">
                <a:latin typeface="HG丸ｺﾞｼｯｸM-PRO" pitchFamily="50" charset="-128"/>
                <a:ea typeface="HG丸ｺﾞｼｯｸM-PRO" pitchFamily="50" charset="-128"/>
              </a:rPr>
              <a:t>1</a:t>
            </a:r>
            <a:r>
              <a:rPr lang="ja-JP" altLang="en-US" sz="2400" b="1" dirty="0">
                <a:latin typeface="HG丸ｺﾞｼｯｸM-PRO" pitchFamily="50" charset="-128"/>
                <a:ea typeface="HG丸ｺﾞｼｯｸM-PRO" pitchFamily="50" charset="-128"/>
              </a:rPr>
              <a:t>日施行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子宮の構造と子宮がん</a:t>
            </a:r>
          </a:p>
        </p:txBody>
      </p:sp>
      <p:pic>
        <p:nvPicPr>
          <p:cNvPr id="59396" name="Picture 4" descr="odjrh30000004gyt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7315200" cy="44704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9397" name="Object 5"/>
          <p:cNvGraphicFramePr>
            <a:graphicFrameLocks noChangeAspect="1"/>
          </p:cNvGraphicFramePr>
          <p:nvPr/>
        </p:nvGraphicFramePr>
        <p:xfrm>
          <a:off x="323850" y="1557338"/>
          <a:ext cx="4081463" cy="453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2" name="Image" r:id="rId4" imgW="3428571" imgH="3809524" progId="PhotoshopElements.Image.3">
                  <p:embed/>
                </p:oleObj>
              </mc:Choice>
              <mc:Fallback>
                <p:oleObj name="Image" r:id="rId4" imgW="3428571" imgH="3809524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557338"/>
                        <a:ext cx="4081463" cy="45354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8" name="Picture 6" descr="odjrh3000000j9x8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068638"/>
            <a:ext cx="4681537" cy="30162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4284663" y="2636838"/>
            <a:ext cx="4529137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b="1">
                <a:solidFill>
                  <a:srgbClr val="FFFFFF"/>
                </a:solidFill>
                <a:ea typeface="HG丸ｺﾞｼｯｸM-PRO" pitchFamily="50" charset="-128"/>
              </a:rPr>
              <a:t>部位別・年齢別にみた子宮がん発生率</a:t>
            </a:r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>
            <a:off x="4140200" y="4437063"/>
            <a:ext cx="2736850" cy="10080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>
            <a:off x="6156325" y="3644900"/>
            <a:ext cx="2051050" cy="863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8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9" grpId="0" animBg="1"/>
      <p:bldP spid="59400" grpId="0" animBg="1"/>
      <p:bldP spid="5940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子宮頚がん検診</a:t>
            </a:r>
          </a:p>
        </p:txBody>
      </p:sp>
      <p:pic>
        <p:nvPicPr>
          <p:cNvPr id="56327" name="Picture 7" descr="odjrh3000000j3jy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3240087" cy="2995612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6328" name="Object 8"/>
          <p:cNvGraphicFramePr>
            <a:graphicFrameLocks noChangeAspect="1"/>
          </p:cNvGraphicFramePr>
          <p:nvPr/>
        </p:nvGraphicFramePr>
        <p:xfrm>
          <a:off x="1763713" y="4221163"/>
          <a:ext cx="2592387" cy="236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6" name="Image" r:id="rId4" imgW="2273016" imgH="2069841" progId="PhotoshopElements.Image.3">
                  <p:embed/>
                </p:oleObj>
              </mc:Choice>
              <mc:Fallback>
                <p:oleObj name="Image" r:id="rId4" imgW="2273016" imgH="2069841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221163"/>
                        <a:ext cx="2592387" cy="23606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971550" y="1557338"/>
            <a:ext cx="2324100" cy="822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400" b="1">
                <a:solidFill>
                  <a:srgbClr val="FFFFFF"/>
                </a:solidFill>
                <a:ea typeface="HG丸ｺﾞｼｯｸM-PRO" pitchFamily="50" charset="-128"/>
              </a:rPr>
              <a:t>細胞診検査</a:t>
            </a:r>
          </a:p>
          <a:p>
            <a:pPr algn="ctr"/>
            <a:r>
              <a:rPr lang="ja-JP" altLang="en-US" sz="2400" b="1">
                <a:solidFill>
                  <a:srgbClr val="FFFFFF"/>
                </a:solidFill>
                <a:ea typeface="HG丸ｺﾞｼｯｸM-PRO" pitchFamily="50" charset="-128"/>
              </a:rPr>
              <a:t>（効果あり）</a:t>
            </a:r>
          </a:p>
        </p:txBody>
      </p:sp>
      <p:sp>
        <p:nvSpPr>
          <p:cNvPr id="56332" name="AutoShape 12"/>
          <p:cNvSpPr>
            <a:spLocks noChangeArrowheads="1"/>
          </p:cNvSpPr>
          <p:nvPr/>
        </p:nvSpPr>
        <p:spPr bwMode="auto">
          <a:xfrm>
            <a:off x="3779838" y="3429000"/>
            <a:ext cx="863600" cy="792163"/>
          </a:xfrm>
          <a:prstGeom prst="rightArrow">
            <a:avLst>
              <a:gd name="adj1" fmla="val 50000"/>
              <a:gd name="adj2" fmla="val 272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3779838" y="2492375"/>
            <a:ext cx="9366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400" b="1">
                <a:solidFill>
                  <a:srgbClr val="0000FF"/>
                </a:solidFill>
                <a:ea typeface="HG丸ｺﾞｼｯｸM-PRO" pitchFamily="50" charset="-128"/>
              </a:rPr>
              <a:t>精密</a:t>
            </a:r>
          </a:p>
          <a:p>
            <a:pPr algn="ctr"/>
            <a:r>
              <a:rPr lang="ja-JP" altLang="en-US" sz="2400" b="1">
                <a:solidFill>
                  <a:srgbClr val="0000FF"/>
                </a:solidFill>
                <a:ea typeface="HG丸ｺﾞｼｯｸM-PRO" pitchFamily="50" charset="-128"/>
              </a:rPr>
              <a:t>検査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4932363" y="3429000"/>
            <a:ext cx="3116262" cy="822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400" b="1">
                <a:solidFill>
                  <a:srgbClr val="66FFFF"/>
                </a:solidFill>
                <a:ea typeface="HG丸ｺﾞｼｯｸM-PRO" pitchFamily="50" charset="-128"/>
              </a:rPr>
              <a:t>コルポスコープ診</a:t>
            </a:r>
          </a:p>
          <a:p>
            <a:pPr algn="ctr"/>
            <a:r>
              <a:rPr lang="ja-JP" altLang="en-US" sz="2400" b="1">
                <a:solidFill>
                  <a:srgbClr val="66FFFF"/>
                </a:solidFill>
                <a:ea typeface="HG丸ｺﾞｼｯｸM-PRO" pitchFamily="50" charset="-128"/>
              </a:rPr>
              <a:t>生検組織診検査</a:t>
            </a:r>
          </a:p>
        </p:txBody>
      </p:sp>
      <p:graphicFrame>
        <p:nvGraphicFramePr>
          <p:cNvPr id="56329" name="Object 9"/>
          <p:cNvGraphicFramePr>
            <a:graphicFrameLocks noChangeAspect="1"/>
          </p:cNvGraphicFramePr>
          <p:nvPr/>
        </p:nvGraphicFramePr>
        <p:xfrm>
          <a:off x="4932363" y="2349500"/>
          <a:ext cx="3384550" cy="319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" name="Image" r:id="rId6" imgW="2234921" imgH="2107937" progId="PhotoshopElements.Image.3">
                  <p:embed/>
                </p:oleObj>
              </mc:Choice>
              <mc:Fallback>
                <p:oleObj name="Image" r:id="rId6" imgW="2234921" imgH="2107937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349500"/>
                        <a:ext cx="3384550" cy="31924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370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2" grpId="0" animBg="1"/>
      <p:bldP spid="56333" grpId="0"/>
      <p:bldP spid="563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乳腺の構造と乳がんの発生</a:t>
            </a:r>
          </a:p>
        </p:txBody>
      </p:sp>
      <p:pic>
        <p:nvPicPr>
          <p:cNvPr id="55300" name="Picture 4" descr="odjrh30000004c5e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73238"/>
            <a:ext cx="7315200" cy="44704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odjrh3000000j2l6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5019675" cy="28797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5302" name="Object 6"/>
          <p:cNvGraphicFramePr>
            <a:graphicFrameLocks noChangeAspect="1"/>
          </p:cNvGraphicFramePr>
          <p:nvPr/>
        </p:nvGraphicFramePr>
        <p:xfrm>
          <a:off x="5076825" y="2420938"/>
          <a:ext cx="4067175" cy="255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0" name="Image" r:id="rId5" imgW="2950220" imgH="1856236" progId="PhotoshopElements.Image.3">
                  <p:embed/>
                </p:oleObj>
              </mc:Choice>
              <mc:Fallback>
                <p:oleObj name="Image" r:id="rId5" imgW="2950220" imgH="1856236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2420938"/>
                        <a:ext cx="4067175" cy="2559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611188" y="1700213"/>
            <a:ext cx="4392612" cy="5191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800" b="1">
                <a:solidFill>
                  <a:srgbClr val="FFFFFF"/>
                </a:solidFill>
                <a:ea typeface="HG丸ｺﾞｼｯｸM-PRO" pitchFamily="50" charset="-128"/>
              </a:rPr>
              <a:t>女性の部位別がん発生率</a:t>
            </a:r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2484438" y="4724400"/>
            <a:ext cx="1150937" cy="433388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5305" name="AutoShape 9"/>
          <p:cNvSpPr>
            <a:spLocks noChangeArrowheads="1"/>
          </p:cNvSpPr>
          <p:nvPr/>
        </p:nvSpPr>
        <p:spPr bwMode="auto">
          <a:xfrm>
            <a:off x="1476375" y="5589588"/>
            <a:ext cx="3600450" cy="935037"/>
          </a:xfrm>
          <a:prstGeom prst="wedgeRoundRectCallout">
            <a:avLst>
              <a:gd name="adj1" fmla="val -7759"/>
              <a:gd name="adj2" fmla="val -96519"/>
              <a:gd name="adj3" fmla="val 16667"/>
            </a:avLst>
          </a:prstGeom>
          <a:gradFill rotWithShape="1">
            <a:gsLst>
              <a:gs pos="0">
                <a:srgbClr val="66FFFF"/>
              </a:gs>
              <a:gs pos="100000">
                <a:srgbClr val="66FFFF">
                  <a:gamma/>
                  <a:tint val="15686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ja-JP" altLang="en-US" sz="24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乳がん発症のピークは、</a:t>
            </a:r>
            <a:r>
              <a:rPr lang="en-US" altLang="ja-JP" sz="2400" b="1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40</a:t>
            </a:r>
            <a:r>
              <a:rPr lang="ja-JP" altLang="en-US" sz="2400" b="1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～</a:t>
            </a:r>
            <a:r>
              <a:rPr lang="en-US" altLang="ja-JP" sz="2400" b="1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50</a:t>
            </a:r>
            <a:r>
              <a:rPr lang="ja-JP" altLang="en-US" sz="2400" b="1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歳代</a:t>
            </a:r>
          </a:p>
        </p:txBody>
      </p:sp>
    </p:spTree>
    <p:extLst>
      <p:ext uri="{BB962C8B-B14F-4D97-AF65-F5344CB8AC3E}">
        <p14:creationId xmlns:p14="http://schemas.microsoft.com/office/powerpoint/2010/main" val="211272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4" grpId="0" animBg="1"/>
      <p:bldP spid="5530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乳がん検診</a:t>
            </a:r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/>
        </p:nvGraphicFramePr>
        <p:xfrm>
          <a:off x="395288" y="2636838"/>
          <a:ext cx="2120900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4" name="Image" r:id="rId3" imgW="2006349" imgH="2793651" progId="PhotoshopElements.Image.3">
                  <p:embed/>
                </p:oleObj>
              </mc:Choice>
              <mc:Fallback>
                <p:oleObj name="Image" r:id="rId3" imgW="2006349" imgH="2793651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36838"/>
                        <a:ext cx="2120900" cy="2952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68313" y="1700213"/>
            <a:ext cx="4248150" cy="822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400" b="1">
                <a:solidFill>
                  <a:srgbClr val="FFFFFF"/>
                </a:solidFill>
                <a:ea typeface="HG丸ｺﾞｼｯｸM-PRO" pitchFamily="50" charset="-128"/>
              </a:rPr>
              <a:t>視触診＋マンモグラフィー</a:t>
            </a:r>
          </a:p>
          <a:p>
            <a:pPr algn="ctr"/>
            <a:r>
              <a:rPr lang="ja-JP" altLang="en-US" sz="2400" b="1">
                <a:solidFill>
                  <a:srgbClr val="FFFFFF"/>
                </a:solidFill>
                <a:ea typeface="HG丸ｺﾞｼｯｸM-PRO" pitchFamily="50" charset="-128"/>
              </a:rPr>
              <a:t>（効果あり）</a:t>
            </a:r>
          </a:p>
        </p:txBody>
      </p:sp>
      <p:graphicFrame>
        <p:nvGraphicFramePr>
          <p:cNvPr id="58374" name="Object 6"/>
          <p:cNvGraphicFramePr>
            <a:graphicFrameLocks noChangeAspect="1"/>
          </p:cNvGraphicFramePr>
          <p:nvPr/>
        </p:nvGraphicFramePr>
        <p:xfrm>
          <a:off x="2627313" y="2636838"/>
          <a:ext cx="4241800" cy="389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5" name="Image" r:id="rId5" imgW="4241270" imgH="3898413" progId="PhotoshopElements.Image.3">
                  <p:embed/>
                </p:oleObj>
              </mc:Choice>
              <mc:Fallback>
                <p:oleObj name="Image" r:id="rId5" imgW="4241270" imgH="3898413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2636838"/>
                        <a:ext cx="4241800" cy="38989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5" name="AutoShape 7"/>
          <p:cNvSpPr>
            <a:spLocks noChangeArrowheads="1"/>
          </p:cNvSpPr>
          <p:nvPr/>
        </p:nvSpPr>
        <p:spPr bwMode="auto">
          <a:xfrm>
            <a:off x="5148263" y="2060575"/>
            <a:ext cx="792162" cy="503238"/>
          </a:xfrm>
          <a:prstGeom prst="rightArrow">
            <a:avLst>
              <a:gd name="adj1" fmla="val 50000"/>
              <a:gd name="adj2" fmla="val 3935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5867400" y="2060575"/>
            <a:ext cx="1873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400" b="1">
                <a:solidFill>
                  <a:srgbClr val="0000FF"/>
                </a:solidFill>
                <a:ea typeface="HG丸ｺﾞｼｯｸM-PRO" pitchFamily="50" charset="-128"/>
              </a:rPr>
              <a:t>精密検査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5076825" y="2708275"/>
            <a:ext cx="3671888" cy="2051050"/>
          </a:xfrm>
          <a:prstGeom prst="rect">
            <a:avLst/>
          </a:prstGeom>
          <a:solidFill>
            <a:schemeClr val="tx1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Blip>
                <a:blip r:embed="rId7"/>
              </a:buBlip>
            </a:pPr>
            <a:r>
              <a:rPr lang="ja-JP" altLang="en-US" sz="3200" b="1">
                <a:solidFill>
                  <a:srgbClr val="66FFFF"/>
                </a:solidFill>
                <a:latin typeface="HG丸ｺﾞｼｯｸM-PRO" pitchFamily="50" charset="-128"/>
                <a:ea typeface="HG丸ｺﾞｼｯｸM-PRO" pitchFamily="50" charset="-128"/>
              </a:rPr>
              <a:t>超音波検査</a:t>
            </a:r>
          </a:p>
          <a:p>
            <a:pPr>
              <a:buFontTx/>
              <a:buBlip>
                <a:blip r:embed="rId7"/>
              </a:buBlip>
            </a:pPr>
            <a:r>
              <a:rPr lang="en-US" altLang="ja-JP" sz="3200" b="1">
                <a:solidFill>
                  <a:srgbClr val="66FFFF"/>
                </a:solidFill>
                <a:latin typeface="HG丸ｺﾞｼｯｸM-PRO" pitchFamily="50" charset="-128"/>
                <a:ea typeface="HG丸ｺﾞｼｯｸM-PRO" pitchFamily="50" charset="-128"/>
              </a:rPr>
              <a:t>MRI</a:t>
            </a:r>
          </a:p>
          <a:p>
            <a:pPr>
              <a:buFontTx/>
              <a:buBlip>
                <a:blip r:embed="rId7"/>
              </a:buBlip>
            </a:pPr>
            <a:r>
              <a:rPr lang="en-US" altLang="ja-JP" sz="3200" b="1">
                <a:solidFill>
                  <a:srgbClr val="66FFFF"/>
                </a:solidFill>
                <a:latin typeface="HG丸ｺﾞｼｯｸM-PRO" pitchFamily="50" charset="-128"/>
                <a:ea typeface="HG丸ｺﾞｼｯｸM-PRO" pitchFamily="50" charset="-128"/>
              </a:rPr>
              <a:t>CT</a:t>
            </a:r>
          </a:p>
          <a:p>
            <a:pPr>
              <a:buFontTx/>
              <a:buBlip>
                <a:blip r:embed="rId7"/>
              </a:buBlip>
            </a:pPr>
            <a:r>
              <a:rPr lang="ja-JP" altLang="en-US" sz="3200" b="1">
                <a:solidFill>
                  <a:srgbClr val="66FFFF"/>
                </a:solidFill>
                <a:latin typeface="HG丸ｺﾞｼｯｸM-PRO" pitchFamily="50" charset="-128"/>
                <a:ea typeface="HG丸ｺﾞｼｯｸM-PRO" pitchFamily="50" charset="-128"/>
              </a:rPr>
              <a:t>穿刺吸引細胞診</a:t>
            </a:r>
          </a:p>
        </p:txBody>
      </p:sp>
    </p:spTree>
    <p:extLst>
      <p:ext uri="{BB962C8B-B14F-4D97-AF65-F5344CB8AC3E}">
        <p14:creationId xmlns:p14="http://schemas.microsoft.com/office/powerpoint/2010/main" val="14697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nimBg="1"/>
      <p:bldP spid="58376" grpId="0"/>
      <p:bldP spid="5837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低い「がん検診」受診率！</a:t>
            </a:r>
            <a:endParaRPr lang="ja-JP" alt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HG丸ｺﾞｼｯｸM-PRO" pitchFamily="50" charset="-128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68" y="1595523"/>
            <a:ext cx="6540094" cy="44644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1333192" y="6453336"/>
            <a:ext cx="790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（国立がん研究センター</a:t>
            </a:r>
            <a:r>
              <a:rPr lang="ja-JP" altLang="en-US" sz="1400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1400" dirty="0" smtClean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がん対策情報センター「がん情報サービス」ホームページより引用）</a:t>
            </a:r>
            <a:endParaRPr lang="ja-JP" altLang="en-US" sz="1400" dirty="0">
              <a:solidFill>
                <a:srgbClr val="00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913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anchor="ctr"/>
          <a:lstStyle/>
          <a:p>
            <a:pPr>
              <a:lnSpc>
                <a:spcPct val="120000"/>
              </a:lnSpc>
              <a:buFontTx/>
              <a:buBlip>
                <a:blip r:embed="rId2"/>
              </a:buBlip>
            </a:pPr>
            <a:r>
              <a:rPr lang="ja-JP" altLang="en-US" sz="4000" b="1">
                <a:ea typeface="HG丸ｺﾞｼｯｸM-PRO" pitchFamily="50" charset="-128"/>
              </a:rPr>
              <a:t>がんを</a:t>
            </a:r>
            <a:r>
              <a:rPr lang="ja-JP" altLang="en-US" sz="4000" b="1">
                <a:solidFill>
                  <a:srgbClr val="FF0000"/>
                </a:solidFill>
                <a:ea typeface="HG丸ｺﾞｼｯｸM-PRO" pitchFamily="50" charset="-128"/>
              </a:rPr>
              <a:t>早期に発見</a:t>
            </a:r>
            <a:r>
              <a:rPr lang="ja-JP" altLang="en-US" sz="4000" b="1">
                <a:ea typeface="HG丸ｺﾞｼｯｸM-PRO" pitchFamily="50" charset="-128"/>
              </a:rPr>
              <a:t>し、適切な治療を行うことでがんによる</a:t>
            </a:r>
            <a:r>
              <a:rPr lang="ja-JP" altLang="en-US" sz="4000" b="1">
                <a:solidFill>
                  <a:srgbClr val="0000FF"/>
                </a:solidFill>
                <a:ea typeface="HG丸ｺﾞｼｯｸM-PRO" pitchFamily="50" charset="-128"/>
              </a:rPr>
              <a:t>死亡を減少させる</a:t>
            </a:r>
            <a:r>
              <a:rPr lang="ja-JP" altLang="en-US" sz="4000" b="1">
                <a:ea typeface="HG丸ｺﾞｼｯｸM-PRO" pitchFamily="50" charset="-128"/>
              </a:rPr>
              <a:t>こと。</a:t>
            </a:r>
          </a:p>
          <a:p>
            <a:pPr>
              <a:buFontTx/>
              <a:buBlip>
                <a:blip r:embed="rId2"/>
              </a:buBlip>
            </a:pPr>
            <a:r>
              <a:rPr lang="ja-JP" altLang="en-US" sz="4000" b="1">
                <a:ea typeface="HG丸ｺﾞｼｯｸM-PRO" pitchFamily="50" charset="-128"/>
              </a:rPr>
              <a:t>単に多くのがんを見つけることが、目的ではない。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3333FF">
                  <a:gamma/>
                  <a:shade val="46275"/>
                  <a:invGamma/>
                </a:srgbClr>
              </a:gs>
              <a:gs pos="50000">
                <a:srgbClr val="3333FF"/>
              </a:gs>
              <a:gs pos="100000">
                <a:srgbClr val="3333FF">
                  <a:gamma/>
                  <a:shade val="46275"/>
                  <a:invGamma/>
                </a:srgbClr>
              </a:gs>
            </a:gsLst>
            <a:lin ang="5400000" scaled="1"/>
          </a:gradFill>
          <a:ln/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がん検診の目的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064500" cy="954088"/>
          </a:xfrm>
          <a:gradFill rotWithShape="1">
            <a:gsLst>
              <a:gs pos="0">
                <a:srgbClr val="3333FF">
                  <a:gamma/>
                  <a:shade val="46275"/>
                  <a:invGamma/>
                </a:srgbClr>
              </a:gs>
              <a:gs pos="50000">
                <a:srgbClr val="3333FF"/>
              </a:gs>
              <a:gs pos="100000">
                <a:srgbClr val="3333FF">
                  <a:gamma/>
                  <a:shade val="46275"/>
                  <a:invGamma/>
                </a:srgbClr>
              </a:gs>
            </a:gsLst>
            <a:lin ang="5400000" scaled="1"/>
          </a:gradFill>
          <a:ln/>
        </p:spPr>
        <p:txBody>
          <a:bodyPr/>
          <a:lstStyle/>
          <a:p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早期発見の重要性</a:t>
            </a:r>
          </a:p>
        </p:txBody>
      </p:sp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1"/>
            <a:ext cx="403579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271"/>
            <a:ext cx="4036583" cy="252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42367"/>
            <a:ext cx="4025153" cy="251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93" y="3851130"/>
            <a:ext cx="4011118" cy="250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047459" y="6429488"/>
            <a:ext cx="6096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全がん協加盟施設の生存率協同調査（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2001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2003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年症例）より引用</a:t>
            </a:r>
            <a:endParaRPr kumimoji="1" lang="ja-JP" altLang="en-US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791580" y="1556792"/>
            <a:ext cx="468052" cy="1944216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5148064" y="1556791"/>
            <a:ext cx="468052" cy="1944217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755576" y="4206606"/>
            <a:ext cx="468052" cy="1926592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148064" y="4206606"/>
            <a:ext cx="468052" cy="1926592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検診の対象は症状のない人</a:t>
            </a:r>
          </a:p>
        </p:txBody>
      </p:sp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971550" y="1700213"/>
          <a:ext cx="7272338" cy="468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6" name="Image" r:id="rId3" imgW="5326560" imgH="3429116" progId="PhotoshopElements.Image.3">
                  <p:embed/>
                </p:oleObj>
              </mc:Choice>
              <mc:Fallback>
                <p:oleObj name="Image" r:id="rId3" imgW="5326560" imgH="3429116" progId="PhotoshopElements.Image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700213"/>
                        <a:ext cx="7272338" cy="468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1116013" y="2133600"/>
            <a:ext cx="6840537" cy="1655763"/>
          </a:xfrm>
          <a:prstGeom prst="wedgeRoundRectCallout">
            <a:avLst>
              <a:gd name="adj1" fmla="val -43269"/>
              <a:gd name="adj2" fmla="val 79338"/>
              <a:gd name="adj3" fmla="val 16667"/>
            </a:avLst>
          </a:prstGeom>
          <a:gradFill rotWithShape="1">
            <a:gsLst>
              <a:gs pos="0">
                <a:srgbClr val="66FFFF"/>
              </a:gs>
              <a:gs pos="100000">
                <a:srgbClr val="66FFFF">
                  <a:gamma/>
                  <a:tint val="12549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ja-JP" altLang="en-US" sz="2800" b="1">
                <a:solidFill>
                  <a:srgbClr val="FF0000"/>
                </a:solidFill>
                <a:ea typeface="HG丸ｺﾞｼｯｸM-PRO" pitchFamily="50" charset="-128"/>
              </a:rPr>
              <a:t>無症状</a:t>
            </a:r>
            <a:r>
              <a:rPr lang="ja-JP" altLang="en-US" sz="2800" b="1">
                <a:solidFill>
                  <a:srgbClr val="0000FF"/>
                </a:solidFill>
                <a:ea typeface="HG丸ｺﾞｼｯｸM-PRO" pitchFamily="50" charset="-128"/>
              </a:rPr>
              <a:t>のうちに「がん」を</a:t>
            </a:r>
            <a:r>
              <a:rPr lang="ja-JP" altLang="en-US" sz="2800" b="1">
                <a:solidFill>
                  <a:srgbClr val="FF0000"/>
                </a:solidFill>
                <a:ea typeface="HG丸ｺﾞｼｯｸM-PRO" pitchFamily="50" charset="-128"/>
              </a:rPr>
              <a:t>早期発見</a:t>
            </a:r>
            <a:r>
              <a:rPr lang="ja-JP" altLang="en-US" sz="2800" b="1">
                <a:solidFill>
                  <a:srgbClr val="0000FF"/>
                </a:solidFill>
                <a:ea typeface="HG丸ｺﾞｼｯｸM-PRO" pitchFamily="50" charset="-128"/>
              </a:rPr>
              <a:t>し治療することが、がんによる死亡を減少させることにつながる。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がん検診の基本条件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buFontTx/>
              <a:buBlip>
                <a:blip r:embed="rId2"/>
              </a:buBlip>
            </a:pPr>
            <a:r>
              <a:rPr lang="ja-JP" altLang="en-US" sz="3000" b="1">
                <a:ea typeface="HG丸ｺﾞｼｯｸM-PRO" pitchFamily="50" charset="-128"/>
              </a:rPr>
              <a:t>がんに罹る人が多く、死亡の重大な原因であること</a:t>
            </a:r>
          </a:p>
          <a:p>
            <a:pPr>
              <a:lnSpc>
                <a:spcPct val="110000"/>
              </a:lnSpc>
              <a:buFontTx/>
              <a:buBlip>
                <a:blip r:embed="rId2"/>
              </a:buBlip>
            </a:pPr>
            <a:r>
              <a:rPr lang="ja-JP" altLang="en-US" sz="3000" b="1">
                <a:solidFill>
                  <a:srgbClr val="0000FF"/>
                </a:solidFill>
                <a:ea typeface="HG丸ｺﾞｼｯｸM-PRO" pitchFamily="50" charset="-128"/>
              </a:rPr>
              <a:t>がん検診を行うことで、そのがんによる死亡が確実に減少すること</a:t>
            </a:r>
          </a:p>
          <a:p>
            <a:pPr>
              <a:lnSpc>
                <a:spcPct val="110000"/>
              </a:lnSpc>
              <a:buFontTx/>
              <a:buBlip>
                <a:blip r:embed="rId2"/>
              </a:buBlip>
            </a:pPr>
            <a:r>
              <a:rPr lang="ja-JP" altLang="en-US" sz="3000" b="1">
                <a:ea typeface="HG丸ｺﾞｼｯｸM-PRO" pitchFamily="50" charset="-128"/>
              </a:rPr>
              <a:t>安全な検査方法があること</a:t>
            </a:r>
          </a:p>
          <a:p>
            <a:pPr>
              <a:lnSpc>
                <a:spcPct val="110000"/>
              </a:lnSpc>
              <a:buFontTx/>
              <a:buBlip>
                <a:blip r:embed="rId2"/>
              </a:buBlip>
            </a:pPr>
            <a:r>
              <a:rPr lang="ja-JP" altLang="en-US" sz="3000" b="1">
                <a:ea typeface="HG丸ｺﾞｼｯｸM-PRO" pitchFamily="50" charset="-128"/>
              </a:rPr>
              <a:t>検査の精度がある程度高いこと</a:t>
            </a:r>
          </a:p>
          <a:p>
            <a:pPr>
              <a:lnSpc>
                <a:spcPct val="110000"/>
              </a:lnSpc>
              <a:buFontTx/>
              <a:buBlip>
                <a:blip r:embed="rId2"/>
              </a:buBlip>
            </a:pPr>
            <a:r>
              <a:rPr lang="ja-JP" altLang="en-US" sz="3000" b="1">
                <a:ea typeface="HG丸ｺﾞｼｯｸM-PRO" pitchFamily="50" charset="-128"/>
              </a:rPr>
              <a:t>発見されたがんに対する治療法があること</a:t>
            </a:r>
          </a:p>
          <a:p>
            <a:pPr>
              <a:lnSpc>
                <a:spcPct val="110000"/>
              </a:lnSpc>
              <a:buFontTx/>
              <a:buBlip>
                <a:blip r:embed="rId2"/>
              </a:buBlip>
            </a:pPr>
            <a:r>
              <a:rPr lang="ja-JP" altLang="en-US" sz="3000" b="1">
                <a:ea typeface="HG丸ｺﾞｼｯｸM-PRO" pitchFamily="50" charset="-128"/>
              </a:rPr>
              <a:t>利益が不利益を上回ること</a:t>
            </a:r>
          </a:p>
          <a:p>
            <a:pPr>
              <a:buFontTx/>
              <a:buBlip>
                <a:blip r:embed="rId2"/>
              </a:buBlip>
            </a:pPr>
            <a:endParaRPr lang="ja-JP" altLang="en-US" sz="3000" b="1">
              <a:ea typeface="HG丸ｺﾞｼｯｸM-PRO" pitchFamily="50" charset="-128"/>
            </a:endParaRPr>
          </a:p>
          <a:p>
            <a:pPr>
              <a:buFontTx/>
              <a:buBlip>
                <a:blip r:embed="rId2"/>
              </a:buBlip>
            </a:pPr>
            <a:endParaRPr lang="en-US" altLang="ja-JP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3333FF">
                  <a:gamma/>
                  <a:shade val="46275"/>
                  <a:invGamma/>
                </a:srgbClr>
              </a:gs>
              <a:gs pos="50000">
                <a:srgbClr val="3333FF"/>
              </a:gs>
              <a:gs pos="100000">
                <a:srgbClr val="3333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がん検診の不利益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80400" cy="4535487"/>
          </a:xfrm>
        </p:spPr>
        <p:txBody>
          <a:bodyPr/>
          <a:lstStyle/>
          <a:p>
            <a:pPr>
              <a:lnSpc>
                <a:spcPct val="110000"/>
              </a:lnSpc>
              <a:buFont typeface="Wingdings" pitchFamily="2" charset="2"/>
              <a:buBlip>
                <a:blip r:embed="rId3"/>
              </a:buBlip>
            </a:pPr>
            <a:r>
              <a:rPr lang="ja-JP" altLang="en-US" sz="3600" b="1">
                <a:latin typeface="HG丸ｺﾞｼｯｸM-PRO" pitchFamily="50" charset="-128"/>
                <a:ea typeface="HG丸ｺﾞｼｯｸM-PRO" pitchFamily="50" charset="-128"/>
              </a:rPr>
              <a:t>がんの見逃し（</a:t>
            </a:r>
            <a:r>
              <a:rPr lang="ja-JP" altLang="en-US" sz="36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偽陰性</a:t>
            </a:r>
            <a:r>
              <a:rPr lang="ja-JP" altLang="en-US" sz="3600" b="1">
                <a:latin typeface="HG丸ｺﾞｼｯｸM-PRO" pitchFamily="50" charset="-128"/>
                <a:ea typeface="HG丸ｺﾞｼｯｸM-PRO" pitchFamily="50" charset="-128"/>
              </a:rPr>
              <a:t>）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3"/>
              </a:buBlip>
            </a:pPr>
            <a:r>
              <a:rPr lang="ja-JP" altLang="en-US" sz="3600" b="1">
                <a:latin typeface="HG丸ｺﾞｼｯｸM-PRO" pitchFamily="50" charset="-128"/>
                <a:ea typeface="HG丸ｺﾞｼｯｸM-PRO" pitchFamily="50" charset="-128"/>
              </a:rPr>
              <a:t>がんでないものをがん、もしくは、がんの疑いと判断（</a:t>
            </a:r>
            <a:r>
              <a:rPr lang="ja-JP" altLang="en-US" sz="36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疑陽性</a:t>
            </a:r>
            <a:r>
              <a:rPr lang="ja-JP" altLang="en-US" sz="3600" b="1">
                <a:latin typeface="HG丸ｺﾞｼｯｸM-PRO" pitchFamily="50" charset="-128"/>
                <a:ea typeface="HG丸ｺﾞｼｯｸM-PRO" pitchFamily="50" charset="-128"/>
              </a:rPr>
              <a:t>）</a:t>
            </a:r>
          </a:p>
          <a:p>
            <a:pPr lvl="2">
              <a:lnSpc>
                <a:spcPct val="110000"/>
              </a:lnSpc>
              <a:buFont typeface="Wingdings" pitchFamily="2" charset="2"/>
              <a:buBlip>
                <a:blip r:embed="rId3"/>
              </a:buBlip>
            </a:pPr>
            <a:r>
              <a:rPr lang="ja-JP" altLang="en-US" sz="3200" b="1">
                <a:latin typeface="HG丸ｺﾞｼｯｸM-PRO" pitchFamily="50" charset="-128"/>
                <a:ea typeface="HG丸ｺﾞｼｯｸM-PRO" pitchFamily="50" charset="-128"/>
              </a:rPr>
              <a:t>不要な検査や治療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3"/>
              </a:buBlip>
            </a:pPr>
            <a:r>
              <a:rPr lang="ja-JP" altLang="en-US" sz="3600" b="1">
                <a:latin typeface="HG丸ｺﾞｼｯｸM-PRO" pitchFamily="50" charset="-128"/>
                <a:ea typeface="HG丸ｺﾞｼｯｸM-PRO" pitchFamily="50" charset="-128"/>
              </a:rPr>
              <a:t>検査に伴う</a:t>
            </a:r>
            <a:r>
              <a:rPr lang="ja-JP" altLang="en-US" sz="36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偶発症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3"/>
              </a:buBlip>
            </a:pPr>
            <a:r>
              <a:rPr lang="ja-JP" altLang="en-US" sz="3600" b="1">
                <a:latin typeface="HG丸ｺﾞｼｯｸM-PRO" pitchFamily="50" charset="-128"/>
                <a:ea typeface="HG丸ｺﾞｼｯｸM-PRO" pitchFamily="50" charset="-128"/>
              </a:rPr>
              <a:t>検診受診者への</a:t>
            </a:r>
            <a:r>
              <a:rPr lang="ja-JP" altLang="en-US" sz="36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心理的影響（不安）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がん検診の流れ</a:t>
            </a:r>
          </a:p>
        </p:txBody>
      </p:sp>
      <p:pic>
        <p:nvPicPr>
          <p:cNvPr id="50180" name="Picture 4" descr="odjrh3000000gk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7775575" cy="3822700"/>
          </a:xfrm>
          <a:prstGeom prst="rect">
            <a:avLst/>
          </a:prstGeom>
          <a:noFill/>
          <a:ln w="190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331640" y="6387735"/>
            <a:ext cx="7545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国立がん研究センター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がん対策情報センター「がん情報サービス」ホームページより引用</a:t>
            </a:r>
            <a:endParaRPr kumimoji="1" lang="ja-JP" altLang="en-US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3333FF">
                  <a:gamma/>
                  <a:shade val="46275"/>
                  <a:invGamma/>
                </a:srgbClr>
              </a:gs>
              <a:gs pos="50000">
                <a:srgbClr val="3333FF"/>
              </a:gs>
              <a:gs pos="100000">
                <a:srgbClr val="3333FF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がん検診の有効性評価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16113"/>
            <a:ext cx="8351837" cy="4114800"/>
          </a:xfrm>
        </p:spPr>
        <p:txBody>
          <a:bodyPr/>
          <a:lstStyle/>
          <a:p>
            <a:pPr>
              <a:lnSpc>
                <a:spcPct val="120000"/>
              </a:lnSpc>
              <a:buFont typeface="Wingdings" pitchFamily="2" charset="2"/>
              <a:buBlip>
                <a:blip r:embed="rId3"/>
              </a:buBlip>
              <a:tabLst>
                <a:tab pos="5470525" algn="l"/>
              </a:tabLst>
            </a:pPr>
            <a:r>
              <a:rPr lang="ja-JP" altLang="en-US" sz="4000" b="1">
                <a:latin typeface="HG丸ｺﾞｼｯｸM-PRO" pitchFamily="50" charset="-128"/>
                <a:ea typeface="HG丸ｺﾞｼｯｸM-PRO" pitchFamily="50" charset="-128"/>
              </a:rPr>
              <a:t>がん検診の有効性は</a:t>
            </a:r>
            <a:r>
              <a:rPr lang="en-US" altLang="ja-JP" sz="4000" b="1">
                <a:latin typeface="HG丸ｺﾞｼｯｸM-PRO" pitchFamily="50" charset="-128"/>
                <a:ea typeface="HG丸ｺﾞｼｯｸM-PRO" pitchFamily="50" charset="-128"/>
              </a:rPr>
              <a:t>, </a:t>
            </a:r>
            <a:r>
              <a:rPr lang="ja-JP" altLang="en-US" sz="4000" b="1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死亡率減少効果を証明</a:t>
            </a:r>
            <a:r>
              <a:rPr lang="ja-JP" altLang="en-US" sz="4000" b="1">
                <a:latin typeface="HG丸ｺﾞｼｯｸM-PRO" pitchFamily="50" charset="-128"/>
                <a:ea typeface="HG丸ｺﾞｼｯｸM-PRO" pitchFamily="50" charset="-128"/>
              </a:rPr>
              <a:t>することで評価</a:t>
            </a:r>
          </a:p>
          <a:p>
            <a:pPr>
              <a:lnSpc>
                <a:spcPct val="120000"/>
              </a:lnSpc>
              <a:buFont typeface="Wingdings" pitchFamily="2" charset="2"/>
              <a:buBlip>
                <a:blip r:embed="rId3"/>
              </a:buBlip>
              <a:tabLst>
                <a:tab pos="5470525" algn="l"/>
              </a:tabLst>
            </a:pPr>
            <a:r>
              <a:rPr lang="ja-JP" altLang="en-US" sz="4000" b="1">
                <a:latin typeface="HG丸ｺﾞｼｯｸM-PRO" pitchFamily="50" charset="-128"/>
                <a:ea typeface="HG丸ｺﾞｼｯｸM-PRO" pitchFamily="50" charset="-128"/>
              </a:rPr>
              <a:t>「発見率」や「生存率」ではダメ</a:t>
            </a:r>
          </a:p>
          <a:p>
            <a:pPr marL="1271588" lvl="2" indent="-357188">
              <a:lnSpc>
                <a:spcPct val="12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  <a:tabLst>
                <a:tab pos="5470525" algn="l"/>
              </a:tabLst>
            </a:pPr>
            <a:r>
              <a:rPr lang="ja-JP" altLang="en-US" sz="3600" b="1">
                <a:latin typeface="HG丸ｺﾞｼｯｸM-PRO" pitchFamily="50" charset="-128"/>
                <a:ea typeface="HG丸ｺﾞｼｯｸM-PRO" pitchFamily="50" charset="-128"/>
              </a:rPr>
              <a:t>公平な視点を欠く</a:t>
            </a:r>
          </a:p>
          <a:p>
            <a:pPr marL="1271588" lvl="2" indent="-357188">
              <a:lnSpc>
                <a:spcPct val="12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  <a:tabLst>
                <a:tab pos="5470525" algn="l"/>
              </a:tabLst>
            </a:pPr>
            <a:r>
              <a:rPr lang="ja-JP" altLang="en-US" sz="3600" b="1">
                <a:latin typeface="HG丸ｺﾞｼｯｸM-PRO" pitchFamily="50" charset="-128"/>
                <a:ea typeface="HG丸ｺﾞｼｯｸM-PRO" pitchFamily="50" charset="-128"/>
              </a:rPr>
              <a:t>「偏り」が紛れ込む可能性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781</Words>
  <Application>Microsoft Office PowerPoint</Application>
  <PresentationFormat>画面に合わせる (4:3)</PresentationFormat>
  <Paragraphs>128</Paragraphs>
  <Slides>24</Slides>
  <Notes>5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7" baseType="lpstr">
      <vt:lpstr>デザインの設定</vt:lpstr>
      <vt:lpstr>1_デザインの設定</vt:lpstr>
      <vt:lpstr>Image</vt:lpstr>
      <vt:lpstr>平成27年度がんの教育総合支援事業 【がん専門医との意見交換会】  「がん検診のすすめ」</vt:lpstr>
      <vt:lpstr>がん対策基本法の概要</vt:lpstr>
      <vt:lpstr>がん検診の目的</vt:lpstr>
      <vt:lpstr>早期発見の重要性</vt:lpstr>
      <vt:lpstr>検診の対象は症状のない人</vt:lpstr>
      <vt:lpstr>がん検診の基本条件</vt:lpstr>
      <vt:lpstr>がん検診の不利益</vt:lpstr>
      <vt:lpstr>がん検診の流れ</vt:lpstr>
      <vt:lpstr>がん検診の有効性評価</vt:lpstr>
      <vt:lpstr>PowerPoint プレゼンテーション</vt:lpstr>
      <vt:lpstr>PowerPoint プレゼンテーション</vt:lpstr>
      <vt:lpstr>我が国において科学的に有効性が証明されているがん検診</vt:lpstr>
      <vt:lpstr>部位別がん検診の実際</vt:lpstr>
      <vt:lpstr>胃の構造と胃がんの進行度</vt:lpstr>
      <vt:lpstr>胃がん検診</vt:lpstr>
      <vt:lpstr>大腸の構造と大腸がんの進行度</vt:lpstr>
      <vt:lpstr>大腸がん検診</vt:lpstr>
      <vt:lpstr>肺がんの発生部位とタイプ</vt:lpstr>
      <vt:lpstr>肺がん検診</vt:lpstr>
      <vt:lpstr>子宮の構造と子宮がん</vt:lpstr>
      <vt:lpstr>子宮頚がん検診</vt:lpstr>
      <vt:lpstr>乳腺の構造と乳がんの発生</vt:lpstr>
      <vt:lpstr>乳がん検診</vt:lpstr>
      <vt:lpstr>低い「がん検診」受診率！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がん検診のすすめ</dc:title>
  <dc:creator>Kazuya Fukuoka</dc:creator>
  <cp:lastModifiedBy>HOSTNAME</cp:lastModifiedBy>
  <cp:revision>76</cp:revision>
  <dcterms:created xsi:type="dcterms:W3CDTF">2008-05-05T09:37:57Z</dcterms:created>
  <dcterms:modified xsi:type="dcterms:W3CDTF">2016-01-04T06:24:18Z</dcterms:modified>
</cp:coreProperties>
</file>