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0"/>
  </p:notesMasterIdLst>
  <p:sldIdLst>
    <p:sldId id="259" r:id="rId3"/>
    <p:sldId id="273" r:id="rId4"/>
    <p:sldId id="272" r:id="rId5"/>
    <p:sldId id="279" r:id="rId6"/>
    <p:sldId id="274" r:id="rId7"/>
    <p:sldId id="278" r:id="rId8"/>
    <p:sldId id="312" r:id="rId9"/>
    <p:sldId id="313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22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</p:sldIdLst>
  <p:sldSz cx="9144000" cy="6858000" type="screen4x3"/>
  <p:notesSz cx="6858000" cy="9144000"/>
  <p:custDataLst>
    <p:tags r:id="rId3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6D102-1894-4A08-A29A-B6D301BED240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8F416-D6CB-4498-B23D-5F6C559AE2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7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F416-D6CB-4498-B23D-5F6C559AE23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01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89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96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345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217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64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055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60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他職種によるチーム医療および委員会で、当院の医療の質の向上に尽力している</a:t>
            </a:r>
          </a:p>
        </p:txBody>
      </p:sp>
    </p:spTree>
    <p:extLst>
      <p:ext uri="{BB962C8B-B14F-4D97-AF65-F5344CB8AC3E}">
        <p14:creationId xmlns:p14="http://schemas.microsoft.com/office/powerpoint/2010/main" val="1339101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215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・人の体は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兆個もの細胞からできている。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・毎日数千個の細胞が死に、代わりに新しい細胞がコピーされて生まれていく。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遺伝子の傷などでできる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がん細胞は　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5000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も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免疫が加齢などにより低下すると、がん細胞を死滅させることが難しくなる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52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がんは１９８１年から、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日本人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死因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位である。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日本人の死因の三割はがんである。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89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・がんは国民の二人に一人がかかる身近な病気である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ことがわかる。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F416-D6CB-4498-B23D-5F6C559AE23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・がんの原因の多くが生活習慣に関係することがわかる。</a:t>
            </a:r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・小児がんは生活習慣が原因となるものではない。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5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53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25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822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31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9746-BB8D-4A28-889C-D70A3F5D484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9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8864-CF3F-488F-9205-C4163DF45F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2CA1-46B4-4E74-9078-D23B3FC37E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2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E156-387C-4671-B96C-FC8E8C460F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28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8663-5663-4B62-9DCA-46F92D3EFE4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B09F-DB17-44AE-9CE1-5E4F2BEBCB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2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A9CE-B9DC-4199-828D-C705C0D64F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11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94DB-3658-4A10-B808-389D113221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019E-6347-40AF-A9D0-77F7B9B90D6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57CB-4197-4A15-968E-1901112AD0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7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B919-2504-46AB-B157-DD926C0B6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5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7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188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14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14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1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2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40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78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922E52-A00D-4EF2-BE94-DB4B0614854F}" type="datetimeFigureOut">
              <a:rPr kumimoji="1" lang="ja-JP" altLang="en-US" smtClean="0"/>
              <a:pPr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5" y="625017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77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308116-4070-4783-AF6A-899EE3C2A0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4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DE51-3ED2-49E3-9416-FAFD772B2C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CF22-26F6-45A1-900A-6AD54D9B9DC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AA%E3%83%8B%E3%82%A2%E3%83%83%E3%82%AF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hyperlink" Target="https://ja.wikipedia.org/wiki/%E9%9B%BB%E5%AD%90%E7%B7%9A" TargetMode="External"/><Relationship Id="rId4" Type="http://schemas.openxmlformats.org/officeDocument/2006/relationships/hyperlink" Target="https://ja.wikipedia.org/wiki/X%E7%B7%9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kotobank.jp/word/%E7%94%9F%E6%B4%BB%E3%81%AE%E8%B3%AA-85601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340768"/>
            <a:ext cx="8352928" cy="2376264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33FF">
                        <a:gamma/>
                        <a:shade val="46275"/>
                        <a:invGamma/>
                      </a:srgbClr>
                    </a:gs>
                    <a:gs pos="50000">
                      <a:srgbClr val="3333FF"/>
                    </a:gs>
                    <a:gs pos="100000">
                      <a:srgbClr val="3333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年度がんの教育総合支援事業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明朝"/>
                <a:ea typeface="ＭＳ 明朝"/>
              </a:rPr>
              <a:t>「</a:t>
            </a:r>
            <a:r>
              <a:rPr lang="ja-JP" alt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がんについて学ぶ授業</a:t>
            </a:r>
            <a:r>
              <a:rPr lang="ja-JP" alt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明朝"/>
                <a:ea typeface="ＭＳ 明朝"/>
              </a:rPr>
              <a:t>」</a:t>
            </a:r>
            <a:endParaRPr lang="ja-JP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27984" y="4509120"/>
            <a:ext cx="4320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</a:t>
            </a:r>
            <a:r>
              <a:rPr lang="ja-JP" altLang="en-US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府立</a:t>
            </a:r>
            <a:r>
              <a:rPr lang="ja-JP" altLang="en-US" sz="20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山本</a:t>
            </a:r>
            <a:r>
              <a:rPr lang="ja-JP" altLang="en-US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高等学校</a:t>
            </a:r>
            <a:endParaRPr lang="en-US" altLang="ja-JP" sz="2000" b="1" dirty="0" smtClean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８年１１月</a:t>
            </a:r>
            <a:r>
              <a:rPr lang="ja-JP" altLang="en-US" sz="20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</a:t>
            </a:r>
            <a:r>
              <a:rPr lang="ja-JP" altLang="en-US" sz="2000" b="1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ja-JP" altLang="en-US" sz="2000" b="1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53" y="620688"/>
            <a:ext cx="5730322" cy="504056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475656" y="6021291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ある部位に対するがん検診を受けることで、受けないよりも何％、その部位のがんで死ぬ確率が下がるかを示しています。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028315" y="436022"/>
            <a:ext cx="28825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i="1" dirty="0">
                <a:solidFill>
                  <a:prstClr val="black"/>
                </a:solidFill>
              </a:rPr>
              <a:t>愛知県がんセンター 研究所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64399" y="692700"/>
            <a:ext cx="4482572" cy="1027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>
                <a:solidFill>
                  <a:srgbClr val="44546A"/>
                </a:solidFill>
              </a:rPr>
              <a:t>がんの治療法　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12408" y="2326237"/>
            <a:ext cx="4986554" cy="20882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3600" dirty="0">
                <a:solidFill>
                  <a:srgbClr val="44546A"/>
                </a:solidFill>
              </a:rPr>
              <a:t>＊ </a:t>
            </a:r>
            <a:r>
              <a:rPr lang="ja-JP" altLang="en-US" dirty="0">
                <a:solidFill>
                  <a:srgbClr val="44546A"/>
                </a:solidFill>
              </a:rPr>
              <a:t>　</a:t>
            </a:r>
            <a:r>
              <a:rPr lang="ja-JP" altLang="en-US" sz="3600" dirty="0">
                <a:solidFill>
                  <a:srgbClr val="44546A"/>
                </a:solidFill>
              </a:rPr>
              <a:t>手術療法　</a:t>
            </a:r>
            <a:r>
              <a:rPr lang="ja-JP" altLang="en-US" dirty="0">
                <a:solidFill>
                  <a:srgbClr val="44546A"/>
                </a:solidFill>
              </a:rPr>
              <a:t>　　　　　　　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放射線療法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化学療法（抗がん剤）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8641" y="1556796"/>
            <a:ext cx="2416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44546A"/>
                </a:solidFill>
              </a:rPr>
              <a:t>三つの柱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78641" y="5612606"/>
            <a:ext cx="751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44546A"/>
                </a:solidFill>
              </a:rPr>
              <a:t>　＊ 緩和ケア　（苦痛を和らげる治療）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274177" y="4850437"/>
            <a:ext cx="2980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44546A"/>
                </a:solidFill>
              </a:rPr>
              <a:t>四つ目の柱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4265662"/>
            <a:ext cx="822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（＊　がん免疫療法　　今話題のオプジーボ等）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64399" y="692700"/>
            <a:ext cx="4482572" cy="1027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44546A"/>
                </a:solidFill>
              </a:rPr>
              <a:t>がん</a:t>
            </a:r>
            <a:r>
              <a:rPr lang="ja-JP" altLang="en-US" sz="4000" dirty="0">
                <a:solidFill>
                  <a:srgbClr val="44546A"/>
                </a:solidFill>
              </a:rPr>
              <a:t>の治療法　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46083" y="2304166"/>
            <a:ext cx="4986554" cy="20882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＊ 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sz="3600" dirty="0">
                <a:solidFill>
                  <a:srgbClr val="FF0000"/>
                </a:solidFill>
              </a:rPr>
              <a:t>手術療法</a:t>
            </a:r>
            <a:r>
              <a:rPr lang="ja-JP" altLang="en-US" sz="3600" dirty="0">
                <a:solidFill>
                  <a:srgbClr val="44546A"/>
                </a:solidFill>
              </a:rPr>
              <a:t>　</a:t>
            </a:r>
            <a:r>
              <a:rPr lang="ja-JP" altLang="en-US" dirty="0">
                <a:solidFill>
                  <a:srgbClr val="44546A"/>
                </a:solidFill>
              </a:rPr>
              <a:t>　　　　　　　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放射線療法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化学療法（抗がん剤）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9879" y="1568989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三つの柱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9879" y="5639766"/>
            <a:ext cx="751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44546A"/>
                </a:solidFill>
              </a:rPr>
              <a:t>　＊</a:t>
            </a:r>
            <a:r>
              <a:rPr lang="ja-JP" altLang="en-US" sz="3600" dirty="0">
                <a:solidFill>
                  <a:prstClr val="black"/>
                </a:solidFill>
              </a:rPr>
              <a:t> </a:t>
            </a:r>
            <a:r>
              <a:rPr lang="ja-JP" altLang="en-US" sz="3600" dirty="0">
                <a:solidFill>
                  <a:srgbClr val="44546A"/>
                </a:solidFill>
              </a:rPr>
              <a:t>緩和ケア　（苦痛を和らげる治療）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19879" y="4897717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→四つの柱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2821" y="4278785"/>
            <a:ext cx="822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（＊　がん免疫療法　　今話題のオプジーボ等）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1184558"/>
            <a:ext cx="8820472" cy="541279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</a:t>
            </a:r>
            <a:r>
              <a:rPr lang="ja-JP" altLang="en-US" dirty="0">
                <a:solidFill>
                  <a:srgbClr val="FF0000"/>
                </a:solidFill>
              </a:rPr>
              <a:t>●</a:t>
            </a:r>
            <a:r>
              <a:rPr lang="ja-JP" altLang="en-US" sz="2800" dirty="0">
                <a:solidFill>
                  <a:srgbClr val="FF0000"/>
                </a:solidFill>
              </a:rPr>
              <a:t>拡大手術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　（周囲の組織、リンパ節を含めて広範囲に切除する）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　　　</a:t>
            </a:r>
            <a:r>
              <a:rPr lang="ja-JP" altLang="en-US" dirty="0">
                <a:solidFill>
                  <a:srgbClr val="44546A"/>
                </a:solidFill>
              </a:rPr>
              <a:t>・・・癌の手術の主流である（であった）</a:t>
            </a:r>
            <a:endParaRPr lang="en-US" altLang="ja-JP" dirty="0">
              <a:solidFill>
                <a:srgbClr val="44546A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　　　　→　早期の癌は、そこまで大きく取らなくても</a:t>
            </a:r>
            <a:endParaRPr lang="en-US" altLang="ja-JP" dirty="0">
              <a:solidFill>
                <a:srgbClr val="44546A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　　　　　　　治ることが分かってきた</a:t>
            </a:r>
            <a:endParaRPr lang="en-US" altLang="ja-JP" dirty="0">
              <a:solidFill>
                <a:srgbClr val="44546A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FF0000"/>
                </a:solidFill>
              </a:rPr>
              <a:t>　◎</a:t>
            </a:r>
            <a:r>
              <a:rPr lang="ja-JP" altLang="en-US" sz="2800" dirty="0">
                <a:solidFill>
                  <a:srgbClr val="FF0000"/>
                </a:solidFill>
              </a:rPr>
              <a:t>縮小手術　</a:t>
            </a:r>
            <a:r>
              <a:rPr lang="en-US" altLang="ja-JP" sz="2800" dirty="0">
                <a:solidFill>
                  <a:srgbClr val="FF0000"/>
                </a:solidFill>
              </a:rPr>
              <a:t>[</a:t>
            </a:r>
            <a:r>
              <a:rPr lang="ja-JP" altLang="en-US" sz="2800" dirty="0">
                <a:solidFill>
                  <a:srgbClr val="FF0000"/>
                </a:solidFill>
              </a:rPr>
              <a:t>低侵襲手術、　臓器（機能）温存手術）</a:t>
            </a:r>
            <a:r>
              <a:rPr lang="en-US" altLang="ja-JP" sz="2800" dirty="0">
                <a:solidFill>
                  <a:srgbClr val="FF0000"/>
                </a:solidFill>
              </a:rPr>
              <a:t>]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44546A"/>
                </a:solidFill>
              </a:rPr>
              <a:t>・・・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44546A"/>
                </a:solidFill>
              </a:rPr>
              <a:t>傷を小さくして、術後の回復を早めたり、痛みを少なくする。</a:t>
            </a:r>
            <a:endParaRPr lang="en-US" altLang="ja-JP" dirty="0">
              <a:solidFill>
                <a:srgbClr val="44546A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　　　できるだけ臓器を残して、その機能を温存する</a:t>
            </a:r>
            <a:endParaRPr lang="en-US" altLang="ja-JP" dirty="0">
              <a:solidFill>
                <a:srgbClr val="44546A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　　　　</a:t>
            </a:r>
            <a:r>
              <a:rPr lang="ja-JP" altLang="en-US" dirty="0">
                <a:solidFill>
                  <a:srgbClr val="5B9BD5"/>
                </a:solidFill>
              </a:rPr>
              <a:t>　</a:t>
            </a:r>
            <a:r>
              <a:rPr lang="ja-JP" altLang="en-US" sz="2800" dirty="0">
                <a:solidFill>
                  <a:srgbClr val="5B9BD5"/>
                </a:solidFill>
              </a:rPr>
              <a:t>腹（胸）腔鏡手術　　　</a:t>
            </a:r>
            <a:endParaRPr lang="en-US" altLang="ja-JP" sz="2800" dirty="0">
              <a:solidFill>
                <a:srgbClr val="5B9BD5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2800" dirty="0">
                <a:solidFill>
                  <a:srgbClr val="5B9BD5"/>
                </a:solidFill>
              </a:rPr>
              <a:t>　　　　　　　内視鏡手術</a:t>
            </a:r>
            <a:endParaRPr lang="en-US" altLang="ja-JP" sz="2800" dirty="0">
              <a:solidFill>
                <a:srgbClr val="5B9BD5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2800" dirty="0">
                <a:solidFill>
                  <a:srgbClr val="5B9BD5"/>
                </a:solidFill>
              </a:rPr>
              <a:t>　　　　　　　ロボット手術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dirty="0">
                <a:solidFill>
                  <a:srgbClr val="5B9BD5"/>
                </a:solidFill>
              </a:rPr>
              <a:t>　　　　　　　　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925706" y="4766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手術療法</a:t>
            </a:r>
          </a:p>
        </p:txBody>
      </p:sp>
    </p:spTree>
    <p:extLst>
      <p:ext uri="{BB962C8B-B14F-4D97-AF65-F5344CB8AC3E}">
        <p14:creationId xmlns:p14="http://schemas.microsoft.com/office/powerpoint/2010/main" val="33626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9"/>
          <p:cNvGraphicFramePr>
            <a:graphicFrameLocks noGrp="1"/>
          </p:cNvGraphicFramePr>
          <p:nvPr/>
        </p:nvGraphicFramePr>
        <p:xfrm>
          <a:off x="3321846" y="1204913"/>
          <a:ext cx="513795" cy="1159510"/>
        </p:xfrm>
        <a:graphic>
          <a:graphicData uri="http://schemas.openxmlformats.org/drawingml/2006/table">
            <a:tbl>
              <a:tblPr/>
              <a:tblGrid>
                <a:gridCol w="214313"/>
                <a:gridCol w="136922"/>
                <a:gridCol w="162560"/>
              </a:tblGrid>
              <a:tr h="6413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0356" y="701676"/>
            <a:ext cx="3086100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44546A"/>
                </a:solidFill>
              </a:rPr>
              <a:t>腹腔鏡手術</a:t>
            </a:r>
          </a:p>
        </p:txBody>
      </p:sp>
      <p:pic>
        <p:nvPicPr>
          <p:cNvPr id="8" name="Picture 7" descr="morit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52" y="5024458"/>
            <a:ext cx="155160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morita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58" y="5035472"/>
            <a:ext cx="154615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orit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4" y="5021262"/>
            <a:ext cx="1509116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morit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6705"/>
            <a:ext cx="3567415" cy="26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4" descr="topics0412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668178"/>
            <a:ext cx="3054423" cy="49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oup 79"/>
          <p:cNvGraphicFramePr>
            <a:graphicFrameLocks noGrp="1"/>
          </p:cNvGraphicFramePr>
          <p:nvPr/>
        </p:nvGraphicFramePr>
        <p:xfrm>
          <a:off x="3436146" y="1357313"/>
          <a:ext cx="513795" cy="1159510"/>
        </p:xfrm>
        <a:graphic>
          <a:graphicData uri="http://schemas.openxmlformats.org/drawingml/2006/table">
            <a:tbl>
              <a:tblPr/>
              <a:tblGrid>
                <a:gridCol w="214313"/>
                <a:gridCol w="136922"/>
                <a:gridCol w="162560"/>
              </a:tblGrid>
              <a:tr h="6413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05634" y="45606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開腹手術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54143" y="442212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腹腔鏡手術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　　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直後）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708360" y="4389141"/>
            <a:ext cx="1396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腹腔鏡</a:t>
            </a:r>
            <a:r>
              <a:rPr lang="ja-JP" altLang="en-US" dirty="0" smtClean="0">
                <a:solidFill>
                  <a:prstClr val="black"/>
                </a:solidFill>
              </a:rPr>
              <a:t>手術</a:t>
            </a: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半年後）</a:t>
            </a:r>
          </a:p>
        </p:txBody>
      </p:sp>
    </p:spTree>
    <p:extLst>
      <p:ext uri="{BB962C8B-B14F-4D97-AF65-F5344CB8AC3E}">
        <p14:creationId xmlns:p14="http://schemas.microsoft.com/office/powerpoint/2010/main" val="42581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73586"/>
            <a:ext cx="7488832" cy="56302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6"/>
            <a:ext cx="3006334" cy="30969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24126" y="958631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内視鏡的粘膜切除術）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958631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内視鏡的粘膜下層剥離術）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29864" y="33106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内視鏡手術</a:t>
            </a:r>
          </a:p>
        </p:txBody>
      </p:sp>
    </p:spTree>
    <p:extLst>
      <p:ext uri="{BB962C8B-B14F-4D97-AF65-F5344CB8AC3E}">
        <p14:creationId xmlns:p14="http://schemas.microsoft.com/office/powerpoint/2010/main" val="3394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17953"/>
            <a:ext cx="3312368" cy="49981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5"/>
            <a:ext cx="4488828" cy="37444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47664" y="260648"/>
            <a:ext cx="5771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ロボット手術　　</a:t>
            </a:r>
            <a:r>
              <a:rPr lang="en-US" altLang="ja-JP" sz="4000" dirty="0">
                <a:solidFill>
                  <a:srgbClr val="44546A"/>
                </a:solidFill>
              </a:rPr>
              <a:t>(</a:t>
            </a:r>
            <a:r>
              <a:rPr lang="ja-JP" altLang="en-US" sz="4000" dirty="0">
                <a:solidFill>
                  <a:srgbClr val="44546A"/>
                </a:solidFill>
              </a:rPr>
              <a:t>ダビンチ）</a:t>
            </a:r>
          </a:p>
        </p:txBody>
      </p:sp>
    </p:spTree>
    <p:extLst>
      <p:ext uri="{BB962C8B-B14F-4D97-AF65-F5344CB8AC3E}">
        <p14:creationId xmlns:p14="http://schemas.microsoft.com/office/powerpoint/2010/main" val="32661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5656" y="529679"/>
            <a:ext cx="4482572" cy="1027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44546A"/>
                </a:solidFill>
              </a:rPr>
              <a:t>がん</a:t>
            </a:r>
            <a:r>
              <a:rPr lang="ja-JP" altLang="en-US" sz="4000" dirty="0">
                <a:solidFill>
                  <a:srgbClr val="44546A"/>
                </a:solidFill>
              </a:rPr>
              <a:t>の治療法　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59406" y="2304166"/>
            <a:ext cx="4698522" cy="20882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 　手術療法　　　　　　　　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＊　放射線療法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化学療法（抗がん剤）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1544276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三つの柱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331" y="5621665"/>
            <a:ext cx="751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44546A"/>
                </a:solidFill>
              </a:rPr>
              <a:t>　＊</a:t>
            </a:r>
            <a:r>
              <a:rPr lang="ja-JP" altLang="en-US" sz="3600" dirty="0">
                <a:solidFill>
                  <a:prstClr val="black"/>
                </a:solidFill>
              </a:rPr>
              <a:t> </a:t>
            </a:r>
            <a:r>
              <a:rPr lang="ja-JP" altLang="en-US" sz="3600" dirty="0">
                <a:solidFill>
                  <a:srgbClr val="44546A"/>
                </a:solidFill>
              </a:rPr>
              <a:t>緩和ケア　（苦痛を和らげる治療）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331331" y="4921051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→四つの柱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2817" y="4278784"/>
            <a:ext cx="822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（＊　がん免疫療法　　今話題のオプジーボ等）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528" y="1011668"/>
            <a:ext cx="8820472" cy="604908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</a:t>
            </a:r>
            <a:r>
              <a:rPr lang="ja-JP" altLang="en-US" sz="2800" dirty="0">
                <a:solidFill>
                  <a:srgbClr val="FF0000"/>
                </a:solidFill>
              </a:rPr>
              <a:t>以前は「がん治療＝手術療法」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➡近年では、放射線療法の進歩により、がんによっては、</a:t>
            </a:r>
            <a:endParaRPr lang="en-US" altLang="ja-JP" dirty="0">
              <a:solidFill>
                <a:srgbClr val="44546A"/>
              </a:solidFill>
            </a:endParaRP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　　 </a:t>
            </a:r>
            <a:r>
              <a:rPr lang="ja-JP" altLang="en-US" dirty="0" smtClean="0">
                <a:solidFill>
                  <a:srgbClr val="44546A"/>
                </a:solidFill>
              </a:rPr>
              <a:t>早期であれば、手術</a:t>
            </a:r>
            <a:r>
              <a:rPr lang="ja-JP" altLang="en-US" dirty="0">
                <a:solidFill>
                  <a:srgbClr val="44546A"/>
                </a:solidFill>
              </a:rPr>
              <a:t>とほぼ同等な効果が得られている。　　</a:t>
            </a:r>
            <a:endParaRPr lang="en-US" altLang="ja-JP" dirty="0">
              <a:solidFill>
                <a:srgbClr val="44546A"/>
              </a:solidFill>
            </a:endParaRP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ja-JP" dirty="0">
                <a:solidFill>
                  <a:srgbClr val="44546A"/>
                </a:solidFill>
                <a:hlinkClick r:id="rId3" tooltip="リニアック"/>
              </a:rPr>
              <a:t>リニアック</a:t>
            </a:r>
            <a:r>
              <a:rPr lang="ja-JP" altLang="ja-JP" dirty="0">
                <a:solidFill>
                  <a:srgbClr val="44546A"/>
                </a:solidFill>
              </a:rPr>
              <a:t> - </a:t>
            </a:r>
            <a:r>
              <a:rPr lang="ja-JP" altLang="ja-JP" dirty="0">
                <a:solidFill>
                  <a:srgbClr val="44546A"/>
                </a:solidFill>
                <a:hlinkClick r:id="rId4" tooltip="X線"/>
              </a:rPr>
              <a:t>X線</a:t>
            </a:r>
            <a:r>
              <a:rPr lang="ja-JP" altLang="ja-JP" dirty="0">
                <a:solidFill>
                  <a:srgbClr val="44546A"/>
                </a:solidFill>
              </a:rPr>
              <a:t>, </a:t>
            </a:r>
            <a:r>
              <a:rPr lang="ja-JP" altLang="ja-JP" dirty="0">
                <a:solidFill>
                  <a:srgbClr val="44546A"/>
                </a:solidFill>
                <a:hlinkClick r:id="rId5" tooltip="電子線"/>
              </a:rPr>
              <a:t>電子線</a:t>
            </a:r>
            <a:r>
              <a:rPr lang="ja-JP" altLang="ja-JP" dirty="0">
                <a:solidFill>
                  <a:srgbClr val="44546A"/>
                </a:solidFill>
              </a:rPr>
              <a:t>：最も多く用いられる放射線治療機器</a:t>
            </a:r>
            <a:endParaRPr lang="ja-JP" altLang="en-US" dirty="0">
              <a:solidFill>
                <a:srgbClr val="44546A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77992"/>
            <a:ext cx="2916325" cy="21062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51" y="2879042"/>
            <a:ext cx="2863877" cy="204354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1600" y="5230448"/>
            <a:ext cx="783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＊高精度放射線治療：物理的に放射線を腫瘍に集中させる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5692113"/>
            <a:ext cx="7728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b="1" dirty="0">
                <a:solidFill>
                  <a:prstClr val="black"/>
                </a:solidFill>
              </a:rPr>
              <a:t>強度変調放射線治療</a:t>
            </a:r>
            <a:r>
              <a:rPr lang="ja-JP" altLang="ja-JP" sz="2000" dirty="0">
                <a:solidFill>
                  <a:prstClr val="black"/>
                </a:solidFill>
              </a:rPr>
              <a:t> intensity-modulated radiotherapy ; </a:t>
            </a:r>
            <a:r>
              <a:rPr lang="ja-JP" altLang="ja-JP" sz="2000" b="1" dirty="0">
                <a:solidFill>
                  <a:prstClr val="black"/>
                </a:solidFill>
              </a:rPr>
              <a:t>IMRT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　</a:t>
            </a:r>
            <a:r>
              <a:rPr lang="ja-JP" altLang="ja-JP" sz="2000" dirty="0">
                <a:solidFill>
                  <a:prstClr val="black"/>
                </a:solidFill>
              </a:rPr>
              <a:t>コンピューター</a:t>
            </a:r>
            <a:r>
              <a:rPr lang="ja-JP" altLang="en-US" sz="2000" dirty="0">
                <a:solidFill>
                  <a:prstClr val="black"/>
                </a:solidFill>
              </a:rPr>
              <a:t>により、</a:t>
            </a:r>
            <a:r>
              <a:rPr lang="ja-JP" altLang="ja-JP" sz="2000" dirty="0">
                <a:solidFill>
                  <a:prstClr val="black"/>
                </a:solidFill>
              </a:rPr>
              <a:t>腫瘍に近接する正常構造の線量のみを下げて</a:t>
            </a:r>
            <a:endParaRPr lang="en-US" altLang="ja-JP" sz="2000" dirty="0">
              <a:solidFill>
                <a:prstClr val="black"/>
              </a:solidFill>
            </a:endParaRPr>
          </a:p>
          <a:p>
            <a:r>
              <a:rPr lang="ja-JP" altLang="en-US" sz="2000" dirty="0">
                <a:solidFill>
                  <a:prstClr val="black"/>
                </a:solidFill>
              </a:rPr>
              <a:t>　</a:t>
            </a:r>
            <a:r>
              <a:rPr lang="ja-JP" altLang="ja-JP" sz="2000" dirty="0">
                <a:solidFill>
                  <a:prstClr val="black"/>
                </a:solidFill>
              </a:rPr>
              <a:t>放射線を投与する方法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02617" y="303782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放射線療法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6456" y="692699"/>
            <a:ext cx="4482572" cy="1027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44546A"/>
                </a:solidFill>
              </a:rPr>
              <a:t>がん</a:t>
            </a:r>
            <a:r>
              <a:rPr lang="ja-JP" altLang="en-US" sz="4000" dirty="0">
                <a:solidFill>
                  <a:srgbClr val="44546A"/>
                </a:solidFill>
              </a:rPr>
              <a:t>の治療法　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47664" y="2297618"/>
            <a:ext cx="5130570" cy="20882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3600" dirty="0">
                <a:solidFill>
                  <a:srgbClr val="44546A"/>
                </a:solidFill>
              </a:rPr>
              <a:t>＊ </a:t>
            </a:r>
            <a:r>
              <a:rPr lang="ja-JP" altLang="en-US" dirty="0">
                <a:solidFill>
                  <a:srgbClr val="44546A"/>
                </a:solidFill>
              </a:rPr>
              <a:t>　</a:t>
            </a:r>
            <a:r>
              <a:rPr lang="ja-JP" altLang="en-US" sz="3600" dirty="0">
                <a:solidFill>
                  <a:srgbClr val="44546A"/>
                </a:solidFill>
              </a:rPr>
              <a:t>手術療法　</a:t>
            </a:r>
            <a:r>
              <a:rPr lang="ja-JP" altLang="en-US" dirty="0">
                <a:solidFill>
                  <a:srgbClr val="44546A"/>
                </a:solidFill>
              </a:rPr>
              <a:t>　　　　　　　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放射線療法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＊　</a:t>
            </a:r>
            <a:r>
              <a:rPr lang="ja-JP" altLang="en-US" sz="3600" dirty="0">
                <a:solidFill>
                  <a:srgbClr val="FF0000"/>
                </a:solidFill>
              </a:rPr>
              <a:t>化学療法（抗がん剤）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59017" y="1531919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三つの柱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5632490"/>
            <a:ext cx="751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44546A"/>
                </a:solidFill>
              </a:rPr>
              <a:t>　＊</a:t>
            </a:r>
            <a:r>
              <a:rPr lang="ja-JP" altLang="en-US" sz="3600" dirty="0">
                <a:solidFill>
                  <a:prstClr val="black"/>
                </a:solidFill>
              </a:rPr>
              <a:t> </a:t>
            </a:r>
            <a:r>
              <a:rPr lang="ja-JP" altLang="en-US" sz="3600" dirty="0">
                <a:solidFill>
                  <a:srgbClr val="44546A"/>
                </a:solidFill>
              </a:rPr>
              <a:t>緩和ケア　（苦痛を和らげる治療）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32663" y="4931877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→四つの柱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4239193"/>
            <a:ext cx="822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（＊　がん免疫療法　　今話題のオプジーボ等）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1979713" y="6237326"/>
            <a:ext cx="69509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国立がん研究センターがん情報サービス　より引用</a:t>
            </a:r>
            <a:endParaRPr lang="ja-JP" altLang="en-US" sz="1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タイトル 2"/>
          <p:cNvSpPr txBox="1">
            <a:spLocks/>
          </p:cNvSpPr>
          <p:nvPr/>
        </p:nvSpPr>
        <p:spPr>
          <a:xfrm>
            <a:off x="428596" y="285728"/>
            <a:ext cx="8215370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がんってどんな病気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j-cs"/>
              </a:rPr>
              <a:t>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pic>
        <p:nvPicPr>
          <p:cNvPr id="35" name="図 34" descr="発生と経過がんの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643338" cy="4921225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4357687" y="1142984"/>
            <a:ext cx="3714776" cy="928694"/>
          </a:xfrm>
          <a:prstGeom prst="wedgeRoundRectCallout">
            <a:avLst>
              <a:gd name="adj1" fmla="val -57010"/>
              <a:gd name="adj2" fmla="val 699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健康な人の体でも毎日、多数の</a:t>
            </a:r>
            <a:endParaRPr kumimoji="1"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がん細胞が発生している！</a:t>
            </a:r>
            <a:endParaRPr kumimoji="1" lang="ja-JP" altLang="en-US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5143506" y="2214554"/>
            <a:ext cx="3571900" cy="1928826"/>
            <a:chOff x="5143504" y="2214554"/>
            <a:chExt cx="3571900" cy="1928826"/>
          </a:xfrm>
        </p:grpSpPr>
        <p:sp>
          <p:nvSpPr>
            <p:cNvPr id="37" name="下矢印 36"/>
            <p:cNvSpPr/>
            <p:nvPr/>
          </p:nvSpPr>
          <p:spPr>
            <a:xfrm>
              <a:off x="5500694" y="2214554"/>
              <a:ext cx="357190" cy="500066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5143504" y="2786058"/>
              <a:ext cx="3571900" cy="13573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がん細胞のほとんどは、</a:t>
              </a:r>
              <a:endParaRPr kumimoji="1"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自然に死滅。</a:t>
              </a:r>
              <a:endParaRPr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免疫細胞に攻撃される。</a:t>
              </a:r>
              <a:endParaRPr kumimoji="1" lang="en-US" altLang="ja-JP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857884" y="2285992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でも、がんにならいのは・・・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角丸四角形吹き出し 46"/>
          <p:cNvSpPr/>
          <p:nvPr/>
        </p:nvSpPr>
        <p:spPr>
          <a:xfrm>
            <a:off x="4572000" y="4572008"/>
            <a:ext cx="3571900" cy="785818"/>
          </a:xfrm>
          <a:prstGeom prst="wedgeRoundRectCallout">
            <a:avLst>
              <a:gd name="adj1" fmla="val -95000"/>
              <a:gd name="adj2" fmla="val -1765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免疫力が弱っていると・・・</a:t>
            </a:r>
            <a:endParaRPr kumimoji="1"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00100" y="1571612"/>
            <a:ext cx="7416824" cy="3587896"/>
            <a:chOff x="827584" y="1412776"/>
            <a:chExt cx="7416824" cy="3587896"/>
          </a:xfrm>
        </p:grpSpPr>
        <p:sp>
          <p:nvSpPr>
            <p:cNvPr id="25" name="雲 24"/>
            <p:cNvSpPr/>
            <p:nvPr/>
          </p:nvSpPr>
          <p:spPr>
            <a:xfrm>
              <a:off x="827584" y="1412776"/>
              <a:ext cx="7416824" cy="3587896"/>
            </a:xfrm>
            <a:prstGeom prst="cloud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634002" y="1953281"/>
              <a:ext cx="8002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434222" y="1953281"/>
              <a:ext cx="8002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691680" y="2619968"/>
              <a:ext cx="428835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体の中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で異常な細胞が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272146" y="3898981"/>
              <a:ext cx="141577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なん</a:t>
              </a:r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160676" y="1953281"/>
              <a:ext cx="11079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そうか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53" y="1561812"/>
              <a:ext cx="1246888" cy="170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正方形/長方形 31"/>
            <p:cNvSpPr/>
            <p:nvPr/>
          </p:nvSpPr>
          <p:spPr>
            <a:xfrm>
              <a:off x="3322781" y="3206724"/>
              <a:ext cx="346761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増えてしまう病気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3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87653" y="188644"/>
            <a:ext cx="4482572" cy="1027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40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59632" y="702200"/>
            <a:ext cx="6507342" cy="547260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</a:pPr>
            <a:r>
              <a:rPr lang="ja-JP" altLang="en-US" sz="3200" dirty="0">
                <a:solidFill>
                  <a:srgbClr val="44546A"/>
                </a:solidFill>
              </a:rPr>
              <a:t>化学療法</a:t>
            </a:r>
            <a:r>
              <a:rPr lang="en-US" altLang="ja-JP" sz="3200" dirty="0">
                <a:solidFill>
                  <a:srgbClr val="44546A"/>
                </a:solidFill>
              </a:rPr>
              <a:t>(</a:t>
            </a:r>
            <a:r>
              <a:rPr lang="ja-JP" altLang="en-US" sz="3200" dirty="0">
                <a:solidFill>
                  <a:srgbClr val="44546A"/>
                </a:solidFill>
              </a:rPr>
              <a:t>抗癌剤治療）</a:t>
            </a:r>
          </a:p>
          <a:p>
            <a:pPr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dirty="0">
                <a:solidFill>
                  <a:srgbClr val="44546A"/>
                </a:solidFill>
              </a:rPr>
              <a:t>　　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39552" y="150859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　●抗がん剤には、</a:t>
            </a:r>
            <a:r>
              <a:rPr lang="ja-JP" altLang="en-US" sz="2400" dirty="0">
                <a:solidFill>
                  <a:srgbClr val="FF0000"/>
                </a:solidFill>
              </a:rPr>
              <a:t>癌細胞の増殖を抑えたり、再発や転移</a:t>
            </a:r>
            <a:r>
              <a:rPr lang="ja-JP" altLang="en-US" sz="2400" dirty="0" smtClean="0">
                <a:solidFill>
                  <a:srgbClr val="FF0000"/>
                </a:solidFill>
              </a:rPr>
              <a:t>を 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     </a:t>
            </a:r>
            <a:r>
              <a:rPr lang="ja-JP" altLang="en-US" sz="2400" dirty="0" smtClean="0">
                <a:solidFill>
                  <a:srgbClr val="FF0000"/>
                </a:solidFill>
              </a:rPr>
              <a:t>防ぐ</a:t>
            </a:r>
            <a:r>
              <a:rPr lang="ja-JP" altLang="en-US" sz="2400" dirty="0">
                <a:solidFill>
                  <a:srgbClr val="FF0000"/>
                </a:solidFill>
              </a:rPr>
              <a:t>効果</a:t>
            </a:r>
            <a:r>
              <a:rPr lang="ja-JP" altLang="en-US" sz="2400" dirty="0">
                <a:solidFill>
                  <a:prstClr val="black"/>
                </a:solidFill>
              </a:rPr>
              <a:t>がある。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39552" y="38610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　 ●抗がん剤</a:t>
            </a:r>
            <a:r>
              <a:rPr lang="ja-JP" altLang="en-US" sz="2400" dirty="0">
                <a:solidFill>
                  <a:srgbClr val="FF0000"/>
                </a:solidFill>
              </a:rPr>
              <a:t>単独で治療</a:t>
            </a:r>
            <a:r>
              <a:rPr lang="ja-JP" altLang="en-US" sz="2400" dirty="0">
                <a:solidFill>
                  <a:prstClr val="black"/>
                </a:solidFill>
              </a:rPr>
              <a:t>を行うこともあれば、手術治療</a:t>
            </a:r>
            <a:r>
              <a:rPr lang="ja-JP" altLang="en-US" sz="2400" dirty="0" smtClean="0">
                <a:solidFill>
                  <a:prstClr val="black"/>
                </a:solidFill>
              </a:rPr>
              <a:t>や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  </a:t>
            </a:r>
            <a:r>
              <a:rPr lang="ja-JP" altLang="en-US" sz="2400" dirty="0" smtClean="0">
                <a:solidFill>
                  <a:prstClr val="black"/>
                </a:solidFill>
              </a:rPr>
              <a:t>放射</a:t>
            </a:r>
            <a:r>
              <a:rPr lang="ja-JP" altLang="en-US" sz="2400" dirty="0">
                <a:solidFill>
                  <a:prstClr val="black"/>
                </a:solidFill>
              </a:rPr>
              <a:t>線治療などの</a:t>
            </a:r>
            <a:r>
              <a:rPr lang="ja-JP" altLang="en-US" sz="2400" dirty="0">
                <a:solidFill>
                  <a:srgbClr val="FF0000"/>
                </a:solidFill>
              </a:rPr>
              <a:t>他の治療とを組み合わ</a:t>
            </a:r>
            <a:r>
              <a:rPr lang="ja-JP" altLang="en-US" sz="2400" dirty="0">
                <a:solidFill>
                  <a:prstClr val="black"/>
                </a:solidFill>
              </a:rPr>
              <a:t>せて行う</a:t>
            </a:r>
            <a:r>
              <a:rPr lang="ja-JP" altLang="en-US" sz="2400" dirty="0" smtClean="0">
                <a:solidFill>
                  <a:prstClr val="black"/>
                </a:solidFill>
              </a:rPr>
              <a:t>こと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 </a:t>
            </a:r>
            <a:r>
              <a:rPr lang="ja-JP" altLang="en-US" sz="2400" dirty="0" smtClean="0">
                <a:solidFill>
                  <a:prstClr val="black"/>
                </a:solidFill>
              </a:rPr>
              <a:t>も</a:t>
            </a:r>
            <a:r>
              <a:rPr lang="ja-JP" altLang="en-US" sz="2400" dirty="0">
                <a:solidFill>
                  <a:prstClr val="black"/>
                </a:solidFill>
              </a:rPr>
              <a:t>ある</a:t>
            </a:r>
            <a:r>
              <a:rPr lang="ja-JP" altLang="en-US" b="1" dirty="0">
                <a:solidFill>
                  <a:prstClr val="black"/>
                </a:solidFill>
              </a:rPr>
              <a:t>。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5061377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sz="2400" dirty="0">
                <a:solidFill>
                  <a:prstClr val="black"/>
                </a:solidFill>
              </a:rPr>
              <a:t> ●最近では、新しい抗がん剤や副作用を抑える薬と</a:t>
            </a:r>
            <a:r>
              <a:rPr lang="ja-JP" altLang="en-US" sz="2400" dirty="0" smtClean="0">
                <a:solidFill>
                  <a:prstClr val="black"/>
                </a:solidFill>
              </a:rPr>
              <a:t>長期  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 </a:t>
            </a:r>
            <a:r>
              <a:rPr lang="ja-JP" altLang="en-US" sz="2400" dirty="0" smtClean="0">
                <a:solidFill>
                  <a:prstClr val="black"/>
                </a:solidFill>
              </a:rPr>
              <a:t>間</a:t>
            </a:r>
            <a:r>
              <a:rPr lang="ja-JP" altLang="en-US" sz="2400" dirty="0">
                <a:solidFill>
                  <a:prstClr val="black"/>
                </a:solidFill>
              </a:rPr>
              <a:t>の投与に適した医療機器を組み合わせることにより</a:t>
            </a:r>
            <a:r>
              <a:rPr lang="ja-JP" altLang="en-US" sz="2400" dirty="0" smtClean="0">
                <a:solidFill>
                  <a:prstClr val="black"/>
                </a:solidFill>
              </a:rPr>
              <a:t>、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</a:t>
            </a:r>
            <a:r>
              <a:rPr lang="ja-JP" altLang="en-US" sz="2400" dirty="0" smtClean="0">
                <a:solidFill>
                  <a:srgbClr val="FF0000"/>
                </a:solidFill>
              </a:rPr>
              <a:t>仕事</a:t>
            </a:r>
            <a:r>
              <a:rPr lang="ja-JP" altLang="en-US" sz="2400" dirty="0">
                <a:solidFill>
                  <a:srgbClr val="FF0000"/>
                </a:solidFill>
              </a:rPr>
              <a:t>を続けながら外来で治療を行う</a:t>
            </a:r>
            <a:r>
              <a:rPr lang="ja-JP" altLang="en-US" sz="2400" dirty="0">
                <a:solidFill>
                  <a:prstClr val="black"/>
                </a:solidFill>
              </a:rPr>
              <a:t>人が増えている。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en-US" altLang="ja-JP" sz="2400" dirty="0">
                <a:solidFill>
                  <a:prstClr val="black"/>
                </a:solidFill>
              </a:rPr>
              <a:t>  </a:t>
            </a:r>
            <a:r>
              <a:rPr lang="ja-JP" altLang="en-US" sz="2400" dirty="0">
                <a:solidFill>
                  <a:prstClr val="black"/>
                </a:solidFill>
              </a:rPr>
              <a:t>　　　　　　　</a:t>
            </a:r>
            <a:r>
              <a:rPr lang="ja-JP" altLang="en-US" sz="2800" dirty="0">
                <a:solidFill>
                  <a:srgbClr val="5B9BD5"/>
                </a:solidFill>
              </a:rPr>
              <a:t>➡外来（通院）化学療法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39552" y="25128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sz="2400" dirty="0">
                <a:solidFill>
                  <a:prstClr val="black"/>
                </a:solidFill>
              </a:rPr>
              <a:t> ●手術治療や放射線治療が、癌に対する直接的・</a:t>
            </a:r>
            <a:r>
              <a:rPr lang="ja-JP" altLang="en-US" sz="2400" dirty="0" smtClean="0">
                <a:solidFill>
                  <a:prstClr val="black"/>
                </a:solidFill>
              </a:rPr>
              <a:t>局所的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      </a:t>
            </a:r>
            <a:r>
              <a:rPr lang="ja-JP" altLang="en-US" sz="2400" dirty="0" smtClean="0">
                <a:solidFill>
                  <a:prstClr val="black"/>
                </a:solidFill>
              </a:rPr>
              <a:t>な</a:t>
            </a:r>
            <a:r>
              <a:rPr lang="ja-JP" altLang="en-US" sz="2400" dirty="0">
                <a:solidFill>
                  <a:prstClr val="black"/>
                </a:solidFill>
              </a:rPr>
              <a:t>治療であるのに対し、化学療法では、</a:t>
            </a:r>
            <a:r>
              <a:rPr lang="ja-JP" altLang="en-US" sz="2400" dirty="0">
                <a:solidFill>
                  <a:srgbClr val="FF0000"/>
                </a:solidFill>
              </a:rPr>
              <a:t>より広い範囲</a:t>
            </a:r>
            <a:r>
              <a:rPr lang="ja-JP" altLang="en-US" sz="2400" dirty="0" smtClean="0">
                <a:solidFill>
                  <a:srgbClr val="FF0000"/>
                </a:solidFill>
              </a:rPr>
              <a:t>に 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     </a:t>
            </a:r>
            <a:r>
              <a:rPr lang="ja-JP" altLang="en-US" sz="2400" dirty="0" smtClean="0">
                <a:solidFill>
                  <a:srgbClr val="FF0000"/>
                </a:solidFill>
              </a:rPr>
              <a:t>治療</a:t>
            </a:r>
            <a:r>
              <a:rPr lang="ja-JP" altLang="en-US" sz="2400" dirty="0">
                <a:solidFill>
                  <a:srgbClr val="FF0000"/>
                </a:solidFill>
              </a:rPr>
              <a:t>の効果が及ぶ</a:t>
            </a:r>
            <a:r>
              <a:rPr lang="ja-JP" altLang="en-US" sz="2400" dirty="0">
                <a:solidFill>
                  <a:prstClr val="black"/>
                </a:solidFill>
              </a:rPr>
              <a:t>ことが期待できる。</a:t>
            </a:r>
          </a:p>
        </p:txBody>
      </p:sp>
    </p:spTree>
    <p:extLst>
      <p:ext uri="{BB962C8B-B14F-4D97-AF65-F5344CB8AC3E}">
        <p14:creationId xmlns:p14="http://schemas.microsoft.com/office/powerpoint/2010/main" val="13976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579"/>
            <a:ext cx="7920880" cy="65702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3564396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1268760"/>
            <a:ext cx="849694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●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がん細胞は細胞分裂が活発なため、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正常細胞に比し、抗がん剤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の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作用を受けやすい。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　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●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正常細胞でも、骨髄の造血細胞や口腔粘膜、消化管粘膜、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kumimoji="0" lang="ja-JP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根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細胞などは頻繁に細胞分裂をしているため、抗がん剤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の作用を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kumimoji="0" lang="ja-JP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受けやす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い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。</a:t>
            </a:r>
            <a:endParaRPr kumimoji="0" lang="ja-JP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　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●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造血細胞が傷ついて充分に分裂・増殖できなくなると、赤血球や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kumimoji="0" lang="ja-JP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白血球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、血小板などが作られなくなり、貧血や深刻な感染症、出血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kumimoji="0" lang="ja-JP" altLang="ja-JP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など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を引き起こす。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●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毛根細胞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➡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脱毛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　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口腔粘膜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➡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口内炎、消化管粘膜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➡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吐き気や下痢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　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　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●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特に起こりやすい副作用は吐き気、脱毛、白血球の減少など。</a:t>
            </a: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●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副作用の起こりやすさは抗がん剤の種類によって違い、個人差</a:t>
            </a:r>
            <a:r>
              <a:rPr kumimoji="0" lang="ja-JP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がある</a:t>
            </a:r>
            <a:r>
              <a:rPr kumimoji="0" lang="ja-JP" altLang="ja-JP" sz="2000" dirty="0">
                <a:solidFill>
                  <a:prstClr val="black"/>
                </a:solidFill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871702" y="404664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大きな問題➡</a:t>
            </a:r>
            <a:r>
              <a:rPr kumimoji="0" lang="ja-JP" altLang="ja-JP" sz="2800" dirty="0">
                <a:solidFill>
                  <a:prstClr val="black"/>
                </a:solidFill>
                <a:latin typeface="Arial" panose="020B0604020202020204" pitchFamily="34" charset="0"/>
              </a:rPr>
              <a:t>副作用</a:t>
            </a:r>
          </a:p>
        </p:txBody>
      </p:sp>
    </p:spTree>
    <p:extLst>
      <p:ext uri="{BB962C8B-B14F-4D97-AF65-F5344CB8AC3E}">
        <p14:creationId xmlns:p14="http://schemas.microsoft.com/office/powerpoint/2010/main" val="8392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668708"/>
            <a:ext cx="4482572" cy="1027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44546A"/>
                </a:solidFill>
              </a:rPr>
              <a:t>がん</a:t>
            </a:r>
            <a:r>
              <a:rPr lang="ja-JP" altLang="en-US" sz="4000" dirty="0">
                <a:solidFill>
                  <a:srgbClr val="44546A"/>
                </a:solidFill>
              </a:rPr>
              <a:t>の治療法　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75656" y="2319914"/>
            <a:ext cx="5274586" cy="20882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ja-JP" altLang="en-US" sz="3600" dirty="0">
                <a:solidFill>
                  <a:srgbClr val="44546A"/>
                </a:solidFill>
              </a:rPr>
              <a:t>＊ </a:t>
            </a:r>
            <a:r>
              <a:rPr lang="ja-JP" altLang="en-US" dirty="0">
                <a:solidFill>
                  <a:srgbClr val="44546A"/>
                </a:solidFill>
              </a:rPr>
              <a:t>　</a:t>
            </a:r>
            <a:r>
              <a:rPr lang="ja-JP" altLang="en-US" sz="3600" dirty="0">
                <a:solidFill>
                  <a:srgbClr val="44546A"/>
                </a:solidFill>
              </a:rPr>
              <a:t>手術療法　</a:t>
            </a:r>
            <a:r>
              <a:rPr lang="ja-JP" altLang="en-US" dirty="0">
                <a:solidFill>
                  <a:srgbClr val="44546A"/>
                </a:solidFill>
              </a:rPr>
              <a:t>　　　　　　　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放射線療法</a:t>
            </a:r>
          </a:p>
          <a:p>
            <a:pPr marL="0" indent="0">
              <a:buClr>
                <a:srgbClr val="5B9BD5"/>
              </a:buClr>
              <a:buFont typeface="Symbol" pitchFamily="18" charset="2"/>
              <a:buNone/>
            </a:pPr>
            <a:r>
              <a:rPr lang="ja-JP" altLang="en-US" sz="3200" dirty="0">
                <a:solidFill>
                  <a:srgbClr val="44546A"/>
                </a:solidFill>
              </a:rPr>
              <a:t>＊　</a:t>
            </a:r>
            <a:r>
              <a:rPr lang="ja-JP" altLang="en-US" sz="3600" dirty="0">
                <a:solidFill>
                  <a:srgbClr val="44546A"/>
                </a:solidFill>
              </a:rPr>
              <a:t>化学療法（抗がん剤）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1556792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三つの柱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5639766"/>
            <a:ext cx="751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44546A"/>
                </a:solidFill>
              </a:rPr>
              <a:t>　</a:t>
            </a:r>
            <a:r>
              <a:rPr lang="ja-JP" altLang="en-US" sz="3600" dirty="0">
                <a:solidFill>
                  <a:srgbClr val="FF0000"/>
                </a:solidFill>
              </a:rPr>
              <a:t>＊ 緩和ケア　（苦痛を和らげる治療）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295447" y="4859925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→四つの柱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0510" y="4275150"/>
            <a:ext cx="822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（＊　がん免疫療法　　今話題のオプジーボ等）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91683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がん患者さんは、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　　●</a:t>
            </a:r>
            <a:r>
              <a:rPr lang="ja-JP" altLang="en-US" sz="2800" dirty="0">
                <a:solidFill>
                  <a:srgbClr val="44546A"/>
                </a:solidFill>
              </a:rPr>
              <a:t>がん自体の症状</a:t>
            </a:r>
            <a:r>
              <a:rPr lang="ja-JP" altLang="en-US" sz="2800" dirty="0">
                <a:solidFill>
                  <a:prstClr val="black"/>
                </a:solidFill>
              </a:rPr>
              <a:t>のほかに</a:t>
            </a:r>
            <a:r>
              <a:rPr lang="ja-JP" altLang="en-US" sz="2800" dirty="0" smtClean="0">
                <a:solidFill>
                  <a:prstClr val="black"/>
                </a:solidFill>
              </a:rPr>
              <a:t>、</a:t>
            </a:r>
            <a:r>
              <a:rPr lang="ja-JP" altLang="en-US" sz="2800" dirty="0" smtClean="0">
                <a:solidFill>
                  <a:srgbClr val="44546A"/>
                </a:solidFill>
              </a:rPr>
              <a:t>治療の副作用として</a:t>
            </a:r>
            <a:endParaRPr lang="en-US" altLang="ja-JP" sz="2800" dirty="0" smtClean="0">
              <a:solidFill>
                <a:srgbClr val="44546A"/>
              </a:solidFill>
            </a:endParaRPr>
          </a:p>
          <a:p>
            <a:r>
              <a:rPr lang="en-US" altLang="ja-JP" sz="2800" dirty="0">
                <a:solidFill>
                  <a:srgbClr val="44546A"/>
                </a:solidFill>
              </a:rPr>
              <a:t> </a:t>
            </a:r>
            <a:r>
              <a:rPr lang="en-US" altLang="ja-JP" sz="2800" dirty="0" smtClean="0">
                <a:solidFill>
                  <a:srgbClr val="44546A"/>
                </a:solidFill>
              </a:rPr>
              <a:t>            </a:t>
            </a:r>
            <a:r>
              <a:rPr lang="ja-JP" altLang="en-US" sz="2800" dirty="0" smtClean="0">
                <a:solidFill>
                  <a:srgbClr val="44546A"/>
                </a:solidFill>
              </a:rPr>
              <a:t>の症状</a:t>
            </a:r>
            <a:endParaRPr lang="en-US" altLang="ja-JP" sz="2800" dirty="0">
              <a:solidFill>
                <a:srgbClr val="44546A"/>
              </a:solidFill>
            </a:endParaRPr>
          </a:p>
          <a:p>
            <a:r>
              <a:rPr lang="ja-JP" altLang="en-US" sz="2800" dirty="0">
                <a:solidFill>
                  <a:srgbClr val="44546A"/>
                </a:solidFill>
              </a:rPr>
              <a:t>　　　●痛み、倦怠感などのさまざまな身体的な症状</a:t>
            </a:r>
            <a:r>
              <a:rPr lang="ja-JP" altLang="en-US" sz="2800" dirty="0">
                <a:solidFill>
                  <a:prstClr val="black"/>
                </a:solidFill>
              </a:rPr>
              <a:t>や、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srgbClr val="44546A"/>
                </a:solidFill>
              </a:rPr>
              <a:t>　　　●落ち込み、悲しみなどの精神的な苦痛</a:t>
            </a:r>
            <a:endParaRPr lang="en-US" altLang="ja-JP" sz="2800" dirty="0">
              <a:solidFill>
                <a:srgbClr val="44546A"/>
              </a:solidFill>
            </a:endParaRPr>
          </a:p>
          <a:p>
            <a:r>
              <a:rPr lang="ja-JP" altLang="en-US" sz="2800" dirty="0">
                <a:solidFill>
                  <a:srgbClr val="44546A"/>
                </a:solidFill>
              </a:rPr>
              <a:t>　　　　　　　　　　　　　　　　　　　　　　　　　</a:t>
            </a:r>
            <a:r>
              <a:rPr lang="ja-JP" altLang="en-US" sz="2800" dirty="0">
                <a:solidFill>
                  <a:prstClr val="black"/>
                </a:solidFill>
              </a:rPr>
              <a:t>を経験します。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09682" y="692696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44546A"/>
                </a:solidFill>
              </a:rPr>
              <a:t>緩和ケア　</a:t>
            </a:r>
            <a:endParaRPr lang="en-US" altLang="ja-JP" sz="4000" dirty="0">
              <a:solidFill>
                <a:srgbClr val="44546A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4" y="4897591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「緩和ケア」は、</a:t>
            </a:r>
            <a:r>
              <a:rPr lang="ja-JP" altLang="en-US" sz="3200" dirty="0">
                <a:solidFill>
                  <a:srgbClr val="FF0000"/>
                </a:solidFill>
              </a:rPr>
              <a:t>がんと診断されたときから行う、身体的・精神的な苦痛をやわらげるためのケア</a:t>
            </a:r>
            <a:r>
              <a:rPr lang="ja-JP" altLang="en-US" sz="3200" dirty="0">
                <a:solidFill>
                  <a:prstClr val="black"/>
                </a:solidFill>
              </a:rPr>
              <a:t>です。</a:t>
            </a:r>
          </a:p>
        </p:txBody>
      </p:sp>
    </p:spTree>
    <p:extLst>
      <p:ext uri="{BB962C8B-B14F-4D97-AF65-F5344CB8AC3E}">
        <p14:creationId xmlns:p14="http://schemas.microsoft.com/office/powerpoint/2010/main" val="2494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緩和ケアチーム・緩和ケア病棟の医療スタッ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5908"/>
            <a:ext cx="575096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ナース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1" y="5857875"/>
            <a:ext cx="111146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タイトル 1"/>
          <p:cNvSpPr>
            <a:spLocks noGrp="1"/>
          </p:cNvSpPr>
          <p:nvPr>
            <p:ph type="title"/>
          </p:nvPr>
        </p:nvSpPr>
        <p:spPr>
          <a:xfrm>
            <a:off x="1942507" y="197768"/>
            <a:ext cx="556379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高度で良質な緩和ケアを提供するためには</a:t>
            </a:r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チーム医療の遂行が不可欠</a:t>
            </a:r>
          </a:p>
        </p:txBody>
      </p:sp>
      <p:pic>
        <p:nvPicPr>
          <p:cNvPr id="14341" name="Picture 1" descr="kanwa-i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24" y="1957929"/>
            <a:ext cx="94840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kanwa-kangos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5" y="1124744"/>
            <a:ext cx="86409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yakuzais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8" y="2260476"/>
            <a:ext cx="60721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rinshousinris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04" y="5568183"/>
            <a:ext cx="122413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 rot="6843524">
            <a:off x="6248006" y="5416206"/>
            <a:ext cx="779462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358" name="Picture 4" descr="緩和ケアロゴ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5741"/>
            <a:ext cx="6667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" descr="緩和ケア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88917"/>
            <a:ext cx="10525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9529" y="646567"/>
            <a:ext cx="814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</a:rPr>
              <a:t>がん患者のケアと生活の質（</a:t>
            </a:r>
            <a:r>
              <a:rPr lang="en-US" altLang="ja-JP" sz="4400" dirty="0">
                <a:solidFill>
                  <a:prstClr val="black"/>
                </a:solidFill>
              </a:rPr>
              <a:t>QOL)</a:t>
            </a:r>
            <a:endParaRPr lang="ja-JP" altLang="en-US" sz="4400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2299591"/>
            <a:ext cx="8352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　ＱＯＬは「</a:t>
            </a:r>
            <a:r>
              <a:rPr lang="ja-JP" altLang="en-US" sz="2400" dirty="0">
                <a:solidFill>
                  <a:prstClr val="black"/>
                </a:solidFill>
                <a:hlinkClick r:id="rId2"/>
              </a:rPr>
              <a:t>生活の質</a:t>
            </a:r>
            <a:r>
              <a:rPr lang="ja-JP" altLang="en-US" sz="2400" dirty="0">
                <a:solidFill>
                  <a:prstClr val="black"/>
                </a:solidFill>
              </a:rPr>
              <a:t>」「生命の質」などと訳され、患者さんの身体的な苦痛を取り除くだけでなく、精神的、社会的活動を含めた総合的な活力、生きがい、満足度を高めようという意味があります。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67544" y="1416009"/>
            <a:ext cx="83529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400" dirty="0">
                <a:solidFill>
                  <a:prstClr val="black"/>
                </a:solidFill>
              </a:rPr>
              <a:t>最近、医療とくにがん治療に関して、クオリティ・オブ・ライフ（</a:t>
            </a:r>
            <a:r>
              <a:rPr lang="en-US" altLang="ja-JP" sz="2400" dirty="0">
                <a:solidFill>
                  <a:prstClr val="black"/>
                </a:solidFill>
              </a:rPr>
              <a:t>Quality Of Life</a:t>
            </a:r>
            <a:r>
              <a:rPr lang="ja-JP" altLang="en-US" sz="2400" dirty="0" err="1">
                <a:solidFill>
                  <a:prstClr val="black"/>
                </a:solidFill>
              </a:rPr>
              <a:t>、</a:t>
            </a:r>
            <a:r>
              <a:rPr lang="ja-JP" altLang="en-US" sz="2400" dirty="0">
                <a:solidFill>
                  <a:prstClr val="black"/>
                </a:solidFill>
              </a:rPr>
              <a:t>略してＱＯＬ）という考え方が提唱されています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775" y="3740067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がん患者の</a:t>
            </a:r>
            <a:r>
              <a:rPr lang="en-US" altLang="ja-JP" sz="2800" dirty="0">
                <a:solidFill>
                  <a:prstClr val="black"/>
                </a:solidFill>
              </a:rPr>
              <a:t>QOL</a:t>
            </a:r>
            <a:r>
              <a:rPr lang="ja-JP" altLang="en-US" sz="2800" dirty="0">
                <a:solidFill>
                  <a:prstClr val="black"/>
                </a:solidFill>
              </a:rPr>
              <a:t>が低下する原因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27586" y="430039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肉体面・・・痛み、拘束、身体的消耗</a:t>
            </a:r>
          </a:p>
          <a:p>
            <a:r>
              <a:rPr lang="ja-JP" altLang="en-US" sz="2400" dirty="0">
                <a:solidFill>
                  <a:prstClr val="black"/>
                </a:solidFill>
              </a:rPr>
              <a:t>精神面・・・不安、絶望感、恐怖、自尊心の低下</a:t>
            </a:r>
          </a:p>
          <a:p>
            <a:r>
              <a:rPr lang="ja-JP" altLang="en-US" sz="2400" dirty="0">
                <a:solidFill>
                  <a:prstClr val="black"/>
                </a:solidFill>
              </a:rPr>
              <a:t>社会面・・・休職や失業など経済的な問題、人間関係の変化、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55576" y="5661252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5B9BD5"/>
                </a:solidFill>
              </a:rPr>
              <a:t>これらの原因に対して、医療従事者はもちろん、社会や家族や友人が一緒になってサポートする必要がある</a:t>
            </a:r>
          </a:p>
        </p:txBody>
      </p:sp>
    </p:spTree>
    <p:extLst>
      <p:ext uri="{BB962C8B-B14F-4D97-AF65-F5344CB8AC3E}">
        <p14:creationId xmlns:p14="http://schemas.microsoft.com/office/powerpoint/2010/main" val="26805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37876" y="404668"/>
            <a:ext cx="199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prstClr val="black"/>
                </a:solidFill>
              </a:rPr>
              <a:t>最後に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302600"/>
            <a:ext cx="8712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44546A"/>
                </a:solidFill>
              </a:rPr>
              <a:t>　今や、二人に一人ががんになり、</a:t>
            </a:r>
            <a:r>
              <a:rPr lang="en-US" altLang="ja-JP" sz="2800" dirty="0">
                <a:solidFill>
                  <a:srgbClr val="44546A"/>
                </a:solidFill>
              </a:rPr>
              <a:t>.</a:t>
            </a:r>
            <a:r>
              <a:rPr lang="ja-JP" altLang="en-US" sz="2800" dirty="0">
                <a:solidFill>
                  <a:srgbClr val="44546A"/>
                </a:solidFill>
              </a:rPr>
              <a:t>三人に一人ががんで</a:t>
            </a:r>
            <a:endParaRPr lang="en-US" altLang="ja-JP" sz="2800" dirty="0">
              <a:solidFill>
                <a:srgbClr val="44546A"/>
              </a:solidFill>
            </a:endParaRPr>
          </a:p>
          <a:p>
            <a:r>
              <a:rPr lang="ja-JP" altLang="en-US" sz="2800" dirty="0">
                <a:solidFill>
                  <a:srgbClr val="44546A"/>
                </a:solidFill>
              </a:rPr>
              <a:t>亡くなる時代　　⇒</a:t>
            </a:r>
            <a:r>
              <a:rPr lang="ja-JP" altLang="en-US" sz="2800" dirty="0">
                <a:solidFill>
                  <a:srgbClr val="FF0000"/>
                </a:solidFill>
              </a:rPr>
              <a:t>がんに向き合いがんと共に生きる社会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934" y="2414836"/>
            <a:ext cx="7976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44546A"/>
                </a:solidFill>
              </a:rPr>
              <a:t>　●がんに対する正しい知識を身に付け、がん患者やその</a:t>
            </a:r>
            <a:endParaRPr lang="en-US" altLang="ja-JP" sz="2400" dirty="0">
              <a:solidFill>
                <a:srgbClr val="44546A"/>
              </a:solidFill>
            </a:endParaRPr>
          </a:p>
          <a:p>
            <a:r>
              <a:rPr lang="ja-JP" altLang="en-US" sz="2400" dirty="0" smtClean="0">
                <a:solidFill>
                  <a:srgbClr val="44546A"/>
                </a:solidFill>
              </a:rPr>
              <a:t>       家族</a:t>
            </a:r>
            <a:r>
              <a:rPr lang="ja-JP" altLang="en-US" sz="2400" dirty="0">
                <a:solidFill>
                  <a:srgbClr val="44546A"/>
                </a:solidFill>
              </a:rPr>
              <a:t>の気持ちや立場を理解し、思いやりの心で接しよう。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397" y="3356992"/>
            <a:ext cx="820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44546A"/>
                </a:solidFill>
              </a:rPr>
              <a:t>　 ●がん患者が、生き生きと日常生活を続けられ、治療を受け</a:t>
            </a:r>
            <a:endParaRPr lang="en-US" altLang="ja-JP" sz="2400" dirty="0">
              <a:solidFill>
                <a:srgbClr val="44546A"/>
              </a:solidFill>
            </a:endParaRPr>
          </a:p>
          <a:p>
            <a:r>
              <a:rPr lang="ja-JP" altLang="en-US" sz="2400" dirty="0" smtClean="0">
                <a:solidFill>
                  <a:srgbClr val="44546A"/>
                </a:solidFill>
              </a:rPr>
              <a:t>        ながらも</a:t>
            </a:r>
            <a:r>
              <a:rPr lang="ja-JP" altLang="en-US" sz="2400" dirty="0">
                <a:solidFill>
                  <a:srgbClr val="44546A"/>
                </a:solidFill>
              </a:rPr>
              <a:t>、仕事をしていける社会をみんなで作っていこう。</a:t>
            </a:r>
            <a:endParaRPr lang="en-US" altLang="ja-JP" sz="2400" dirty="0">
              <a:solidFill>
                <a:srgbClr val="44546A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058" y="4579244"/>
            <a:ext cx="87030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44546A"/>
                </a:solidFill>
              </a:rPr>
              <a:t>　喫煙、酒の飲み過ぎ、運動不足、肥満、野菜や果物</a:t>
            </a:r>
            <a:endParaRPr lang="en-US" altLang="ja-JP" sz="2800" dirty="0">
              <a:solidFill>
                <a:srgbClr val="44546A"/>
              </a:solidFill>
            </a:endParaRPr>
          </a:p>
          <a:p>
            <a:r>
              <a:rPr lang="ja-JP" altLang="en-US" sz="2800" dirty="0">
                <a:solidFill>
                  <a:srgbClr val="44546A"/>
                </a:solidFill>
              </a:rPr>
              <a:t>不足、塩分の取りすぎなどの生活習慣が将来がんになる</a:t>
            </a:r>
            <a:endParaRPr lang="en-US" altLang="ja-JP" sz="2800" dirty="0">
              <a:solidFill>
                <a:srgbClr val="44546A"/>
              </a:solidFill>
            </a:endParaRPr>
          </a:p>
          <a:p>
            <a:r>
              <a:rPr lang="ja-JP" altLang="en-US" sz="2800" dirty="0">
                <a:solidFill>
                  <a:srgbClr val="44546A"/>
                </a:solidFill>
              </a:rPr>
              <a:t>可能性を高めます。</a:t>
            </a:r>
            <a:r>
              <a:rPr lang="ja-JP" altLang="en-US" sz="2800" dirty="0">
                <a:solidFill>
                  <a:srgbClr val="FF0000"/>
                </a:solidFill>
              </a:rPr>
              <a:t>日ごろから、健康的な生活習慣を心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がけ、がんの予防に努めよう</a:t>
            </a:r>
            <a:r>
              <a:rPr lang="ja-JP" altLang="en-US" sz="2800" dirty="0">
                <a:solidFill>
                  <a:srgbClr val="44546A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360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/>
          <p:cNvGrpSpPr/>
          <p:nvPr/>
        </p:nvGrpSpPr>
        <p:grpSpPr>
          <a:xfrm>
            <a:off x="365959" y="285742"/>
            <a:ext cx="3630688" cy="714137"/>
            <a:chOff x="365954" y="285728"/>
            <a:chExt cx="3630685" cy="714137"/>
          </a:xfrm>
        </p:grpSpPr>
        <p:sp>
          <p:nvSpPr>
            <p:cNvPr id="2" name="正方形/長方形 1"/>
            <p:cNvSpPr/>
            <p:nvPr/>
          </p:nvSpPr>
          <p:spPr>
            <a:xfrm>
              <a:off x="365954" y="291979"/>
              <a:ext cx="172354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日本人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2071675" y="428604"/>
              <a:ext cx="54374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</a:t>
              </a:r>
              <a:endParaRPr lang="ja-JP" alt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2786052" y="285728"/>
              <a:ext cx="12105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死因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286380" y="1214436"/>
            <a:ext cx="1296144" cy="633047"/>
            <a:chOff x="5004048" y="999865"/>
            <a:chExt cx="1296144" cy="528995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5004048" y="999865"/>
              <a:ext cx="1296144" cy="528995"/>
            </a:xfrm>
            <a:prstGeom prst="wedgeRoundRectCallout">
              <a:avLst>
                <a:gd name="adj1" fmla="val 80426"/>
                <a:gd name="adj2" fmla="val 51582"/>
                <a:gd name="adj3" fmla="val 16667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200715" y="1005640"/>
              <a:ext cx="902811" cy="437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endParaRPr lang="ja-JP" altLang="en-US" sz="28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5" name="メモ 4"/>
          <p:cNvSpPr/>
          <p:nvPr/>
        </p:nvSpPr>
        <p:spPr>
          <a:xfrm>
            <a:off x="5286381" y="1214422"/>
            <a:ext cx="1428760" cy="714380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6072198" y="2571758"/>
            <a:ext cx="1296144" cy="556927"/>
            <a:chOff x="5004048" y="999865"/>
            <a:chExt cx="1296144" cy="556927"/>
          </a:xfrm>
        </p:grpSpPr>
        <p:sp>
          <p:nvSpPr>
            <p:cNvPr id="22" name="角丸四角形吹き出し 21"/>
            <p:cNvSpPr/>
            <p:nvPr/>
          </p:nvSpPr>
          <p:spPr>
            <a:xfrm>
              <a:off x="5004048" y="999865"/>
              <a:ext cx="1296144" cy="556927"/>
            </a:xfrm>
            <a:prstGeom prst="wedgeRoundRectCallout">
              <a:avLst>
                <a:gd name="adj1" fmla="val 41535"/>
                <a:gd name="adj2" fmla="val 74397"/>
                <a:gd name="adj3" fmla="val 16667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021179" y="1005640"/>
              <a:ext cx="12618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心疾患</a:t>
              </a:r>
              <a:endParaRPr lang="ja-JP" altLang="en-US" sz="28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9" name="メモ 18"/>
          <p:cNvSpPr/>
          <p:nvPr/>
        </p:nvSpPr>
        <p:spPr>
          <a:xfrm>
            <a:off x="6000762" y="2571744"/>
            <a:ext cx="1356376" cy="625262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071538" y="5500716"/>
            <a:ext cx="707236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28730" y="5715016"/>
            <a:ext cx="67151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　　　　　　　　　　　　　　　　　　　　　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厚生労働省　平成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27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年人口動態統計より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endParaRPr kumimoji="1"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00958" y="3214686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29522" y="1714488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2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14348" y="2214554"/>
            <a:ext cx="6357982" cy="228601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 smtClean="0"/>
              <a:t>１．　　約３０人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/>
              <a:t>２</a:t>
            </a:r>
            <a:r>
              <a:rPr lang="ja-JP" altLang="en-US" sz="3600" dirty="0" smtClean="0"/>
              <a:t>．　　約５０人</a:t>
            </a:r>
            <a:endParaRPr lang="en-US" altLang="ja-JP" sz="3600" dirty="0" smtClean="0"/>
          </a:p>
          <a:p>
            <a:pPr algn="ctr"/>
            <a:r>
              <a:rPr kumimoji="1" lang="ja-JP" altLang="en-US" sz="3600" dirty="0" smtClean="0"/>
              <a:t>３．　　</a:t>
            </a:r>
            <a:r>
              <a:rPr lang="ja-JP" altLang="en-US" sz="3600" dirty="0" smtClean="0"/>
              <a:t>約７０人</a:t>
            </a:r>
            <a:endParaRPr kumimoji="1" lang="ja-JP" altLang="en-US" sz="36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生涯で１００人のうち何人が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がん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にかかるでしょうか？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28796" y="471489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tx2"/>
                </a:solidFill>
              </a:rPr>
              <a:t>正解）　２．　約５０人　</a:t>
            </a:r>
            <a:endParaRPr kumimoji="1" lang="en-US" altLang="ja-JP" sz="2800" dirty="0" smtClean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38" y="578646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国立がん研究センターがん情報サービス「がん登録・統計」より　２０１２年データに基づく累積り患のリスク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雲 5"/>
          <p:cNvSpPr/>
          <p:nvPr/>
        </p:nvSpPr>
        <p:spPr>
          <a:xfrm>
            <a:off x="857224" y="1857364"/>
            <a:ext cx="7416824" cy="358789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285986" y="250032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そうか</a:t>
            </a:r>
            <a:endParaRPr lang="ja-JP" altLang="en-US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28993" y="2428882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endParaRPr lang="ja-JP" altLang="en-US" sz="2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86249" y="2500320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lang="ja-JP" altLang="en-US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51425" y="3064569"/>
            <a:ext cx="3772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人に１人がかかる</a:t>
            </a:r>
            <a:endParaRPr lang="en-US" altLang="ja-JP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01112" y="3651316"/>
            <a:ext cx="2236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身近な病気</a:t>
            </a:r>
            <a:endParaRPr lang="ja-JP" altLang="en-US" sz="32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346807" y="4214832"/>
            <a:ext cx="1415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なんや！</a:t>
            </a:r>
            <a:endParaRPr lang="ja-JP" altLang="en-US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000254"/>
            <a:ext cx="1246888" cy="170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2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t="3366" r="54899" b="50000"/>
          <a:stretch/>
        </p:blipFill>
        <p:spPr bwMode="auto">
          <a:xfrm>
            <a:off x="3022657" y="836713"/>
            <a:ext cx="1907627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366" r="29129" b="50000"/>
          <a:stretch/>
        </p:blipFill>
        <p:spPr bwMode="auto">
          <a:xfrm>
            <a:off x="4930284" y="836713"/>
            <a:ext cx="1876097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4" t="3366" r="3554" b="50000"/>
          <a:stretch/>
        </p:blipFill>
        <p:spPr bwMode="auto">
          <a:xfrm>
            <a:off x="6804255" y="836713"/>
            <a:ext cx="1939159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28603" y="285728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がんの主な要因</a:t>
            </a:r>
            <a:endParaRPr lang="ja-JP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3366" r="78149" b="50000"/>
          <a:stretch/>
        </p:blipFill>
        <p:spPr bwMode="auto">
          <a:xfrm>
            <a:off x="755577" y="836713"/>
            <a:ext cx="2267074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987826" y="6206573"/>
            <a:ext cx="58387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国立がん研究センター　科学的根拠に基づくがん予防（平成</a:t>
            </a:r>
            <a:r>
              <a:rPr lang="en-US" altLang="ja-JP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月時点の</a:t>
            </a:r>
            <a:endParaRPr lang="en-US" altLang="ja-JP" sz="1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エビデンス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に基づいて作成の冊子）から引用</a:t>
            </a:r>
            <a:endParaRPr lang="ja-JP" altLang="en-US" sz="1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920664" y="1273638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メモ 16"/>
          <p:cNvSpPr/>
          <p:nvPr/>
        </p:nvSpPr>
        <p:spPr>
          <a:xfrm>
            <a:off x="920664" y="2204696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/>
          <p:cNvSpPr/>
          <p:nvPr/>
        </p:nvSpPr>
        <p:spPr>
          <a:xfrm>
            <a:off x="920664" y="2712221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/>
          <p:cNvSpPr/>
          <p:nvPr/>
        </p:nvSpPr>
        <p:spPr>
          <a:xfrm>
            <a:off x="920664" y="3211935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19"/>
          <p:cNvSpPr/>
          <p:nvPr/>
        </p:nvSpPr>
        <p:spPr>
          <a:xfrm>
            <a:off x="920664" y="3650088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メモ 20"/>
          <p:cNvSpPr/>
          <p:nvPr/>
        </p:nvSpPr>
        <p:spPr>
          <a:xfrm>
            <a:off x="909228" y="5013190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928662" y="1857364"/>
            <a:ext cx="7416824" cy="3587896"/>
            <a:chOff x="827584" y="1412776"/>
            <a:chExt cx="7416824" cy="3587896"/>
          </a:xfrm>
        </p:grpSpPr>
        <p:sp>
          <p:nvSpPr>
            <p:cNvPr id="23" name="雲 22"/>
            <p:cNvSpPr/>
            <p:nvPr/>
          </p:nvSpPr>
          <p:spPr>
            <a:xfrm>
              <a:off x="827584" y="1412776"/>
              <a:ext cx="7416824" cy="3587896"/>
            </a:xfrm>
            <a:prstGeom prst="cloud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172339" y="1953281"/>
              <a:ext cx="17235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がんの</a:t>
              </a:r>
              <a:r>
                <a:rPr lang="ja-JP" altLang="en-US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要因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895886" y="1953281"/>
              <a:ext cx="8002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97451" y="2619967"/>
              <a:ext cx="387798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生活習慣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に関係する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426035" y="3898981"/>
              <a:ext cx="11079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んや！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160676" y="1953281"/>
              <a:ext cx="11079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そうか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53" y="1561812"/>
              <a:ext cx="1246888" cy="170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正方形/長方形 29"/>
            <p:cNvSpPr/>
            <p:nvPr/>
          </p:nvSpPr>
          <p:spPr>
            <a:xfrm>
              <a:off x="3800035" y="3206724"/>
              <a:ext cx="223651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ものが多い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4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285720" y="428604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我が国における主ながん</a:t>
            </a:r>
            <a:r>
              <a:rPr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ja-JP" alt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37520" y="5929331"/>
            <a:ext cx="50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2012</a:t>
            </a:r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年　地域がん登録全国推計によるがんり患データ　</a:t>
            </a:r>
            <a:endParaRPr lang="en-US" altLang="ja-JP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2014</a:t>
            </a:r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年　人口動態統計によるがん死亡データ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64146"/>
              </p:ext>
            </p:extLst>
          </p:nvPr>
        </p:nvGraphicFramePr>
        <p:xfrm>
          <a:off x="928662" y="2000254"/>
          <a:ext cx="7429554" cy="135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9"/>
                <a:gridCol w="1238259"/>
                <a:gridCol w="1238259"/>
                <a:gridCol w="1238259"/>
                <a:gridCol w="1238259"/>
                <a:gridCol w="1238259"/>
              </a:tblGrid>
              <a:tr h="452441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男性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大腸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肺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前立腺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肝臓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女性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乳房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大腸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肺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子宮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1000101" y="128586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り患数</a:t>
            </a:r>
            <a:endParaRPr kumimoji="1" lang="ja-JP" altLang="en-US" sz="4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000101" y="342900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死亡数</a:t>
            </a:r>
            <a:endParaRPr kumimoji="1" lang="ja-JP" altLang="en-US" sz="4000" dirty="0"/>
          </a:p>
        </p:txBody>
      </p:sp>
      <p:graphicFrame>
        <p:nvGraphicFramePr>
          <p:cNvPr id="66" name="表 65"/>
          <p:cNvGraphicFramePr>
            <a:graphicFrameLocks noGrp="1"/>
          </p:cNvGraphicFramePr>
          <p:nvPr/>
        </p:nvGraphicFramePr>
        <p:xfrm>
          <a:off x="928662" y="4071956"/>
          <a:ext cx="7429554" cy="135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9"/>
                <a:gridCol w="1238259"/>
                <a:gridCol w="1238259"/>
                <a:gridCol w="1238259"/>
                <a:gridCol w="1238259"/>
                <a:gridCol w="1238259"/>
              </a:tblGrid>
              <a:tr h="452441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位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男性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肺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大腸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肝臓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すい臓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女性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大腸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肺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すい臓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乳房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グループ化 36"/>
          <p:cNvGrpSpPr/>
          <p:nvPr/>
        </p:nvGrpSpPr>
        <p:grpSpPr>
          <a:xfrm>
            <a:off x="1153288" y="1343010"/>
            <a:ext cx="7416824" cy="4248472"/>
            <a:chOff x="827584" y="1412776"/>
            <a:chExt cx="7416824" cy="4032448"/>
          </a:xfrm>
        </p:grpSpPr>
        <p:sp>
          <p:nvSpPr>
            <p:cNvPr id="38" name="雲 37"/>
            <p:cNvSpPr/>
            <p:nvPr/>
          </p:nvSpPr>
          <p:spPr>
            <a:xfrm>
              <a:off x="827584" y="1412776"/>
              <a:ext cx="7416824" cy="4032448"/>
            </a:xfrm>
            <a:prstGeom prst="cloud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172339" y="1953281"/>
              <a:ext cx="1723549" cy="4381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がんの</a:t>
              </a:r>
              <a:r>
                <a:rPr lang="ja-JP" altLang="en-US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種類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895886" y="1953281"/>
              <a:ext cx="800220" cy="4381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02634" y="2514699"/>
              <a:ext cx="3467616" cy="555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いっぱい</a:t>
              </a:r>
              <a:r>
                <a:rPr lang="ja-JP" altLang="en-US" sz="3200" dirty="0" err="1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あるんや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897917" y="3132844"/>
              <a:ext cx="800220" cy="4381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</a:t>
              </a:r>
              <a:r>
                <a:rPr lang="en-US" altLang="ja-JP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160676" y="1953281"/>
              <a:ext cx="1107996" cy="4381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そうか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53" y="1561812"/>
              <a:ext cx="1246888" cy="170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正方形/長方形 44"/>
            <p:cNvSpPr/>
            <p:nvPr/>
          </p:nvSpPr>
          <p:spPr>
            <a:xfrm>
              <a:off x="2730291" y="3070556"/>
              <a:ext cx="3877985" cy="555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予防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は？　治療は？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97916" y="3653368"/>
              <a:ext cx="1107996" cy="4381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そや！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2928974" y="3632215"/>
              <a:ext cx="3877985" cy="555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専門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のお医者さんに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708393" y="4134494"/>
              <a:ext cx="2646878" cy="555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きいてみよ！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1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53584" y="474141"/>
            <a:ext cx="4589859" cy="815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dirty="0">
                <a:solidFill>
                  <a:srgbClr val="44546A"/>
                </a:solidFill>
              </a:rPr>
              <a:t>がんの予防</a:t>
            </a:r>
          </a:p>
        </p:txBody>
      </p:sp>
      <p:pic>
        <p:nvPicPr>
          <p:cNvPr id="3" name="Picture 3" descr="予防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2" y="1808169"/>
            <a:ext cx="64809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467545" y="1115675"/>
            <a:ext cx="2852772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健全な生活習慣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禁煙・節酒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・バランスの良い食事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・適度な運動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760134" y="1749465"/>
            <a:ext cx="1005403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</a:rPr>
              <a:t>検診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37596" y="5496213"/>
            <a:ext cx="3231975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フォローアップ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健全</a:t>
            </a:r>
            <a:r>
              <a:rPr lang="ja-JP" altLang="en-US" sz="2400" dirty="0" smtClean="0">
                <a:solidFill>
                  <a:srgbClr val="FF0000"/>
                </a:solidFill>
              </a:rPr>
              <a:t>な生活習慣の</a:t>
            </a:r>
            <a:r>
              <a:rPr lang="ja-JP" altLang="en-US" sz="2400" dirty="0">
                <a:solidFill>
                  <a:srgbClr val="FF0000"/>
                </a:solidFill>
              </a:rPr>
              <a:t>維持</a:t>
            </a:r>
          </a:p>
        </p:txBody>
      </p:sp>
    </p:spTree>
    <p:extLst>
      <p:ext uri="{BB962C8B-B14F-4D97-AF65-F5344CB8AC3E}">
        <p14:creationId xmlns:p14="http://schemas.microsoft.com/office/powerpoint/2010/main" val="20858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63831"/>
              </p:ext>
            </p:extLst>
          </p:nvPr>
        </p:nvGraphicFramePr>
        <p:xfrm>
          <a:off x="1403647" y="1520053"/>
          <a:ext cx="6368848" cy="4573250"/>
        </p:xfrm>
        <a:graphic>
          <a:graphicData uri="http://schemas.openxmlformats.org/drawingml/2006/table">
            <a:tbl>
              <a:tblPr/>
              <a:tblGrid>
                <a:gridCol w="1592212"/>
                <a:gridCol w="1592212"/>
                <a:gridCol w="1592212"/>
                <a:gridCol w="1592212"/>
              </a:tblGrid>
              <a:tr h="72196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/>
                        <a:t>部位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/>
                        <a:t>受診者数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/>
                        <a:t>発見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がん数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がん</a:t>
                      </a:r>
                      <a:br>
                        <a:rPr lang="ja-JP" altLang="en-US" sz="1600"/>
                      </a:br>
                      <a:r>
                        <a:rPr lang="ja-JP" altLang="en-US" sz="1600"/>
                        <a:t>発見率</a:t>
                      </a:r>
                      <a:r>
                        <a:rPr lang="en-US" altLang="ja-JP" sz="1600"/>
                        <a:t>(</a:t>
                      </a:r>
                      <a:r>
                        <a:rPr lang="ja-JP" altLang="en-US" sz="1600"/>
                        <a:t>％</a:t>
                      </a:r>
                      <a:r>
                        <a:rPr lang="en-US" altLang="ja-JP" sz="1600"/>
                        <a:t>)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CA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胃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2,368,310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3,073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0.13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子宮頸 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/>
                        <a:t>1,316,047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172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0.01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/>
                        <a:t>子宮体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26,896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/>
                        <a:t>36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0.13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/>
                        <a:t>乳房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1,241,998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2,989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>
                          <a:solidFill>
                            <a:srgbClr val="FF0000"/>
                          </a:solidFill>
                        </a:rPr>
                        <a:t>0.24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862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肺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3,365,155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1,599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0.05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大腸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2,490,927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/>
                        <a:t>3,884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0.16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甲状腺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/>
                        <a:t>28,474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/>
                        <a:t>5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0.02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前立腺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423,851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1,763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>
                          <a:solidFill>
                            <a:srgbClr val="FF0000"/>
                          </a:solidFill>
                        </a:rPr>
                        <a:t>0.42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肝胆膵腎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330,727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/>
                        <a:t>167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/>
                        <a:t>0.05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47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/>
                        <a:t>総計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>
                          <a:solidFill>
                            <a:srgbClr val="FF0000"/>
                          </a:solidFill>
                        </a:rPr>
                        <a:t>11,592,385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600" dirty="0">
                          <a:solidFill>
                            <a:srgbClr val="FF0000"/>
                          </a:solidFill>
                        </a:rPr>
                        <a:t>13,688</a:t>
                      </a:r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ja-JP" altLang="en-US" sz="1600" dirty="0"/>
                    </a:p>
                  </a:txBody>
                  <a:tcPr marL="18866" marR="18866" marT="25155" marB="251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11376" y="829867"/>
            <a:ext cx="5291483" cy="5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800" dirty="0">
                <a:solidFill>
                  <a:prstClr val="black"/>
                </a:solidFill>
                <a:latin typeface="Arial" panose="020B0604020202020204" pitchFamily="34" charset="0"/>
              </a:rPr>
              <a:t>●各種がん検診の成績 2014年度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167844" y="6267058"/>
            <a:ext cx="5436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2014</a:t>
            </a:r>
            <a:r>
              <a:rPr lang="ja-JP" altLang="en-US" sz="2400" dirty="0">
                <a:solidFill>
                  <a:prstClr val="black"/>
                </a:solidFill>
              </a:rPr>
              <a:t>年度の受診者総計は</a:t>
            </a:r>
            <a:r>
              <a:rPr lang="en-US" altLang="ja-JP" sz="2400" dirty="0">
                <a:solidFill>
                  <a:prstClr val="black"/>
                </a:solidFill>
              </a:rPr>
              <a:t>1159</a:t>
            </a:r>
            <a:r>
              <a:rPr lang="ja-JP" altLang="en-US" sz="2400" dirty="0">
                <a:solidFill>
                  <a:prstClr val="black"/>
                </a:solidFill>
              </a:rPr>
              <a:t>万</a:t>
            </a:r>
            <a:r>
              <a:rPr lang="en-US" altLang="ja-JP" sz="2400" dirty="0">
                <a:solidFill>
                  <a:prstClr val="black"/>
                </a:solidFill>
              </a:rPr>
              <a:t>2385</a:t>
            </a:r>
            <a:r>
              <a:rPr lang="ja-JP" altLang="en-US" sz="2400" dirty="0">
                <a:solidFill>
                  <a:prstClr val="black"/>
                </a:solidFill>
              </a:rPr>
              <a:t>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8604"/>
            <a:ext cx="2232248" cy="8108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12122"/>
            <a:ext cx="3698585" cy="44644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79061" y="57239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0.12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4982701" cy="541669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87624" y="5708934"/>
            <a:ext cx="65527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がん検診でがんが見つかった人は、早期で見つかっている方の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割合が、がん検診以外でがんが見つかった人よりも高い。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早期で見つけるには、がん検診を受けるのが効率的。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544108" y="980728"/>
            <a:ext cx="28825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i="1" dirty="0">
                <a:solidFill>
                  <a:prstClr val="black"/>
                </a:solidFill>
              </a:rPr>
              <a:t>愛知県がんセンター 研究所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10305" y="4204137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早期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1456" y="4125309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早期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1884" y="1241107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進行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9082" y="176120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進行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05cf1947-28f4-4966-820c-8c3daba35b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511</TotalTime>
  <Words>860</Words>
  <Application>Microsoft Office PowerPoint</Application>
  <PresentationFormat>画面に合わせる (4:3)</PresentationFormat>
  <Paragraphs>309</Paragraphs>
  <Slides>27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ウェーブ</vt:lpstr>
      <vt:lpstr>3_Office テーマ</vt:lpstr>
      <vt:lpstr>平成28年度がんの教育総合支援事業  「がんについて学ぶ授業」</vt:lpstr>
      <vt:lpstr>PowerPoint プレゼンテーション</vt:lpstr>
      <vt:lpstr>PowerPoint プレゼンテーション</vt:lpstr>
      <vt:lpstr>生涯で１００人のうち何人が がんにかかるでしょうか？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高度で良質な緩和ケアを提供するためには チーム医療の遂行が不可欠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大阪府教育センター</dc:creator>
  <cp:lastModifiedBy>HOSTNAME</cp:lastModifiedBy>
  <cp:revision>52</cp:revision>
  <dcterms:created xsi:type="dcterms:W3CDTF">2016-08-02T05:49:01Z</dcterms:created>
  <dcterms:modified xsi:type="dcterms:W3CDTF">2017-03-16T06:28:24Z</dcterms:modified>
</cp:coreProperties>
</file>