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68" r:id="rId2"/>
  </p:sldIdLst>
  <p:sldSz cx="9906000" cy="6858000" type="A4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807"/>
    <a:srgbClr val="000066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16" autoAdjust="0"/>
    <p:restoredTop sz="89493" autoAdjust="0"/>
  </p:normalViewPr>
  <p:slideViewPr>
    <p:cSldViewPr>
      <p:cViewPr>
        <p:scale>
          <a:sx n="81" d="100"/>
          <a:sy n="81" d="100"/>
        </p:scale>
        <p:origin x="-1200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49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880307" cy="488871"/>
          </a:xfrm>
          <a:prstGeom prst="rect">
            <a:avLst/>
          </a:prstGeom>
        </p:spPr>
        <p:txBody>
          <a:bodyPr vert="horz" lIns="89631" tIns="44813" rIns="89631" bIns="448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7" cy="488871"/>
          </a:xfrm>
          <a:prstGeom prst="rect">
            <a:avLst/>
          </a:prstGeom>
        </p:spPr>
        <p:txBody>
          <a:bodyPr vert="horz" lIns="89631" tIns="44813" rIns="89631" bIns="44813" rtlCol="0"/>
          <a:lstStyle>
            <a:lvl1pPr algn="r">
              <a:defRPr sz="1200"/>
            </a:lvl1pPr>
          </a:lstStyle>
          <a:p>
            <a:fld id="{523B0E80-7AF3-47CC-BB9E-0BB563F70690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4313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31" tIns="44813" rIns="89631" bIns="448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89631" tIns="44813" rIns="89631" bIns="448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286851"/>
            <a:ext cx="2880307" cy="488871"/>
          </a:xfrm>
          <a:prstGeom prst="rect">
            <a:avLst/>
          </a:prstGeom>
        </p:spPr>
        <p:txBody>
          <a:bodyPr vert="horz" lIns="89631" tIns="44813" rIns="89631" bIns="448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8" y="9286851"/>
            <a:ext cx="2880307" cy="488871"/>
          </a:xfrm>
          <a:prstGeom prst="rect">
            <a:avLst/>
          </a:prstGeom>
        </p:spPr>
        <p:txBody>
          <a:bodyPr vert="horz" lIns="89631" tIns="44813" rIns="89631" bIns="44813" rtlCol="0" anchor="b"/>
          <a:lstStyle>
            <a:lvl1pPr algn="r">
              <a:defRPr sz="1200"/>
            </a:lvl1pPr>
          </a:lstStyle>
          <a:p>
            <a:fld id="{10B2AAA1-D909-4A55-8A59-4480BB6DB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590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6D0A4-7E0E-4A2B-949E-9A83DA3DB76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582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88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995D-AB75-496E-BE03-A5C3F9A13594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8E470D5E-9B51-4A0D-8A03-524770BF7A2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269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F6A1-4C7F-4108-BE67-D55B5E22E87B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0D5E-9B51-4A0D-8A03-524770BF7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07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5093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8" y="275093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37E-9A79-44E2-896F-57E0CC525593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0D5E-9B51-4A0D-8A03-524770BF7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74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9BCB-8153-4729-B7AA-D15F4D051CBB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fld id="{8E470D5E-9B51-4A0D-8A03-524770BF7A2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558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35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5912-B03D-4101-8978-E8460AF8C431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0D5E-9B51-4A0D-8A03-524770BF7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41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4C0-44C5-447D-A6DA-954DBB71107D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0D5E-9B51-4A0D-8A03-524770BF7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57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327C-B544-4D22-BCA9-DE0503ECBA89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0D5E-9B51-4A0D-8A03-524770BF7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27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41-3BD0-4532-B12E-806EF6D4FCC5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0D5E-9B51-4A0D-8A03-524770BF7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DFDCB-978E-4417-B54D-2CD305FD9DA7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0D5E-9B51-4A0D-8A03-524770BF7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61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50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2F99-1B23-406E-9AF3-8FB08CE5B4A6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0D5E-9B51-4A0D-8A03-524770BF7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97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C1B4-829A-4052-AFD1-01A1D8D53241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0D5E-9B51-4A0D-8A03-524770BF7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24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80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D2B54-DF46-4669-8831-38441B1FEA3D}" type="datetime1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80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80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8E470D5E-9B51-4A0D-8A03-524770BF7A2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084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158801" y="913566"/>
            <a:ext cx="3744416" cy="1800200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534731" y="1341509"/>
            <a:ext cx="1014113" cy="936104"/>
          </a:xfrm>
          <a:prstGeom prst="roundRect">
            <a:avLst/>
          </a:prstGeom>
          <a:pattFill prst="pct80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 prstMaterial="metal">
            <a:bevelT w="165100" prst="coolSlant"/>
            <a:extrusionClr>
              <a:schemeClr val="bg1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1675" y="1345614"/>
            <a:ext cx="936104" cy="931999"/>
          </a:xfrm>
          <a:prstGeom prst="rect">
            <a:avLst/>
          </a:prstGeom>
          <a:pattFill prst="pct80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 prstMaterial="metal">
            <a:bevelT w="177800" prst="coolSlant"/>
            <a:extrusionClr>
              <a:schemeClr val="bg1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府議会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6357156" y="1345614"/>
            <a:ext cx="1014113" cy="936104"/>
          </a:xfrm>
          <a:prstGeom prst="roundRect">
            <a:avLst/>
          </a:prstGeom>
          <a:pattFill prst="pct80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 prstMaterial="metal">
            <a:bevelT w="165100" prst="coolSlant"/>
            <a:extrusionClr>
              <a:schemeClr val="bg1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大阪市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764512" y="1345047"/>
            <a:ext cx="936104" cy="936104"/>
          </a:xfrm>
          <a:prstGeom prst="rect">
            <a:avLst/>
          </a:prstGeom>
          <a:pattFill prst="pct80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 extrusionH="76200" prstMaterial="metal">
            <a:bevelT w="165100" prst="coolSlant"/>
            <a:extrusionClr>
              <a:schemeClr val="bg1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</a:t>
            </a:r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788187" y="476672"/>
            <a:ext cx="2329626" cy="806595"/>
          </a:xfrm>
          <a:prstGeom prst="rect">
            <a:avLst/>
          </a:prstGeom>
          <a:solidFill>
            <a:schemeClr val="bg1"/>
          </a:soli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大阪府市公立大学法人大阪評価委員会</a:t>
            </a:r>
            <a:endParaRPr kumimoji="1"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（共同設置）</a:t>
            </a:r>
            <a:endParaRPr kumimoji="1" lang="ja-JP" altLang="en-US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V="1">
            <a:off x="4160912" y="1327612"/>
            <a:ext cx="0" cy="116324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5814254" y="1327612"/>
            <a:ext cx="0" cy="1163241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684332" y="1412647"/>
            <a:ext cx="369332" cy="1078206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意見聴取等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844046" y="1525634"/>
            <a:ext cx="369332" cy="688220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意見等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下矢印 17"/>
          <p:cNvSpPr/>
          <p:nvPr/>
        </p:nvSpPr>
        <p:spPr>
          <a:xfrm>
            <a:off x="4328931" y="4923692"/>
            <a:ext cx="1274876" cy="222738"/>
          </a:xfrm>
          <a:prstGeom prst="downArrow">
            <a:avLst>
              <a:gd name="adj1" fmla="val 50000"/>
              <a:gd name="adj2" fmla="val 5405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3089214" y="5229200"/>
            <a:ext cx="3822425" cy="1586268"/>
            <a:chOff x="2987824" y="4797152"/>
            <a:chExt cx="3528392" cy="1365328"/>
          </a:xfrm>
          <a:pattFill prst="pct80">
            <a:fgClr>
              <a:srgbClr val="FFC000"/>
            </a:fgClr>
            <a:bgClr>
              <a:schemeClr val="bg1"/>
            </a:bgClr>
          </a:pattFill>
          <a:effectLst/>
        </p:grpSpPr>
        <p:sp>
          <p:nvSpPr>
            <p:cNvPr id="19" name="角丸四角形 18"/>
            <p:cNvSpPr/>
            <p:nvPr/>
          </p:nvSpPr>
          <p:spPr>
            <a:xfrm>
              <a:off x="2987824" y="4797152"/>
              <a:ext cx="3528392" cy="1365328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extrusionH="76200">
              <a:bevelT w="165100" prst="coolSlant"/>
              <a:extrusionClr>
                <a:schemeClr val="bg1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公立大学法人大阪　</a:t>
              </a: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3061072" y="5176286"/>
              <a:ext cx="1634027" cy="5168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大阪府立大学</a:t>
              </a:r>
              <a:endPara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1027779" y="5247928"/>
            <a:ext cx="212423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法人運営体制</a:t>
            </a:r>
            <a:endParaRPr kumimoji="1"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・理事長、副理事長、理事、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監事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・経営審議会</a:t>
            </a:r>
            <a:endParaRPr kumimoji="1"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・学長選考会議</a:t>
            </a:r>
            <a:endParaRPr kumimoji="1"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・法人本部事務組織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 flipH="1">
            <a:off x="7609343" y="1448109"/>
            <a:ext cx="1014113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>
            <a:off x="1312600" y="2153249"/>
            <a:ext cx="1014113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>
            <a:off x="7578626" y="2153249"/>
            <a:ext cx="1014113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H="1">
            <a:off x="1254660" y="1468879"/>
            <a:ext cx="1014113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586604" y="3298176"/>
            <a:ext cx="4704316" cy="1566752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dash"/>
          </a:ln>
        </p:spPr>
        <p:txBody>
          <a:bodyPr wrap="square" tIns="108000" bIns="72000" rtlCol="0">
            <a:spAutoFit/>
          </a:bodyPr>
          <a:lstStyle/>
          <a:p>
            <a:r>
              <a:rPr lang="ja-JP" altLang="en-US" sz="1200" b="1" dirty="0"/>
              <a:t>　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○大学運営に係る重要事項を協議・決定</a:t>
            </a:r>
            <a:endParaRPr kumimoji="1" lang="en-US" altLang="ja-JP" sz="105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・定款の変更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・理事長・監事の任命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料金の上限の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認可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中期目標の策定・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指示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　　　　　　　　　　　　　</a:t>
            </a:r>
            <a:endParaRPr lang="en-US" altLang="ja-JP" sz="105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構成員　知事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市長、関係部局長　等</a:t>
            </a:r>
            <a:endParaRPr lang="en-US" altLang="ja-JP" sz="105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54660" y="1110748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議案提出、報告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486481" y="1102808"/>
            <a:ext cx="14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議案提出、報告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771235" y="2213854"/>
            <a:ext cx="886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議決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70318" y="2213854"/>
            <a:ext cx="886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議決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990151" y="2694203"/>
            <a:ext cx="16913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地自法</a:t>
            </a:r>
            <a:r>
              <a:rPr kumimoji="1"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252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条の</a:t>
            </a:r>
            <a:r>
              <a:rPr kumimoji="1"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20780" y="5232682"/>
            <a:ext cx="288522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運営体制</a:t>
            </a:r>
            <a:endParaRPr kumimoji="1"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・学長、</a:t>
            </a:r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副学長、学長補佐</a:t>
            </a:r>
            <a:endParaRPr kumimoji="1"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・教育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研究審議会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・教育組織（大学院、学士課程）</a:t>
            </a:r>
            <a:endParaRPr kumimoji="1"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・教員組織（研究院）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・人事委員会</a:t>
            </a:r>
            <a:endParaRPr kumimoji="1"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・大学本部事務組織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57950" y="3504471"/>
            <a:ext cx="316234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・中期計画の認可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・会計監査人の選任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・運営費交付金等の予算策定、交付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675419" y="4196061"/>
            <a:ext cx="35879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大学代表者との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</a:t>
            </a:r>
            <a:endParaRPr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○大学経営・運営に対する指示・指導・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監督</a:t>
            </a:r>
            <a:endParaRPr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860878" y="2579914"/>
            <a:ext cx="2184243" cy="648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公立大学法人大阪　運営協議会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010229" y="1521020"/>
            <a:ext cx="156017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・中期目標提案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・料金上限提案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・業務実績評価報告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305596" y="1525634"/>
            <a:ext cx="156017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・中期目標提案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・料金上限提案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・業務実績評価報告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123130" y="667345"/>
            <a:ext cx="1691341" cy="2462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extrusionH="76200">
            <a:extrusionClr>
              <a:schemeClr val="bg1">
                <a:lumMod val="50000"/>
              </a:schemeClr>
            </a:extrusionClr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地自法</a:t>
            </a:r>
            <a:r>
              <a:rPr kumimoji="1"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252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0" y="3260"/>
            <a:ext cx="99060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府市共同による大学運営（イメージ）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097616" y="5668725"/>
            <a:ext cx="1672082" cy="6014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大阪市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立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</a:t>
            </a:r>
            <a:endParaRPr kumimoji="1" lang="ja-JP" altLang="en-US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178462" y="6359834"/>
            <a:ext cx="1770196" cy="3002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府大高専</a:t>
            </a:r>
            <a:endParaRPr kumimoji="1" lang="ja-JP" altLang="en-US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169308" y="1323798"/>
            <a:ext cx="1594122" cy="1220504"/>
          </a:xfrm>
          <a:prstGeom prst="rect">
            <a:avLst/>
          </a:prstGeom>
          <a:noFill/>
          <a:ln w="12700" cmpd="sng">
            <a:noFill/>
            <a:prstDash val="dash"/>
          </a:ln>
        </p:spPr>
        <p:txBody>
          <a:bodyPr wrap="square" tIns="108000" bIns="72000" rtlCol="0">
            <a:spAutoFit/>
          </a:bodyPr>
          <a:lstStyle/>
          <a:p>
            <a:r>
              <a:rPr lang="ja-JP" altLang="en-US" sz="1200" b="1" dirty="0"/>
              <a:t>　</a:t>
            </a:r>
            <a:r>
              <a:rPr lang="ja-JP" altLang="en-US" sz="1050" b="1" dirty="0" smtClean="0"/>
              <a:t>＜意見聴取＞　</a:t>
            </a:r>
            <a:r>
              <a:rPr lang="ja-JP" altLang="en-US" sz="1050" b="1" dirty="0" smtClean="0">
                <a:latin typeface="+mn-ea"/>
              </a:rPr>
              <a:t>  </a:t>
            </a:r>
            <a:endParaRPr lang="en-US" altLang="ja-JP" sz="1050" b="1" dirty="0">
              <a:latin typeface="+mn-ea"/>
            </a:endParaRPr>
          </a:p>
          <a:p>
            <a:r>
              <a:rPr lang="en-US" altLang="ja-JP" sz="1200" b="1" dirty="0" smtClean="0">
                <a:latin typeface="+mn-ea"/>
              </a:rPr>
              <a:t>   </a:t>
            </a:r>
            <a:r>
              <a:rPr lang="ja-JP" altLang="en-US" sz="1050" b="1" dirty="0" smtClean="0">
                <a:latin typeface="+mn-ea"/>
              </a:rPr>
              <a:t>・中期目標の策定</a:t>
            </a:r>
            <a:endParaRPr lang="en-US" altLang="ja-JP" sz="1050" b="1" dirty="0">
              <a:latin typeface="+mn-ea"/>
            </a:endParaRPr>
          </a:p>
          <a:p>
            <a:r>
              <a:rPr lang="ja-JP" altLang="en-US" sz="1050" b="1" dirty="0" smtClean="0">
                <a:latin typeface="+mn-ea"/>
              </a:rPr>
              <a:t> 　・中期計画の認可</a:t>
            </a:r>
            <a:endParaRPr lang="en-US" altLang="ja-JP" sz="1050" b="1" dirty="0" smtClean="0">
              <a:latin typeface="+mn-ea"/>
            </a:endParaRPr>
          </a:p>
          <a:p>
            <a:r>
              <a:rPr lang="ja-JP" altLang="en-US" sz="1050" b="1" dirty="0" smtClean="0">
                <a:latin typeface="+mn-ea"/>
              </a:rPr>
              <a:t>　＜意見の申出＞</a:t>
            </a:r>
            <a:endParaRPr lang="en-US" altLang="ja-JP" sz="1050" b="1" dirty="0" smtClean="0">
              <a:latin typeface="+mn-ea"/>
            </a:endParaRPr>
          </a:p>
          <a:p>
            <a:r>
              <a:rPr lang="ja-JP" altLang="en-US" sz="1050" b="1" dirty="0">
                <a:latin typeface="+mn-ea"/>
              </a:rPr>
              <a:t>　</a:t>
            </a:r>
            <a:r>
              <a:rPr lang="ja-JP" altLang="en-US" sz="1050" b="1" dirty="0" smtClean="0">
                <a:latin typeface="+mn-ea"/>
              </a:rPr>
              <a:t>　・役員報酬支給基準</a:t>
            </a:r>
            <a:endParaRPr lang="en-US" altLang="ja-JP" sz="1050" b="1" dirty="0" smtClean="0">
              <a:latin typeface="+mn-ea"/>
            </a:endParaRPr>
          </a:p>
          <a:p>
            <a:r>
              <a:rPr lang="ja-JP" altLang="en-US" sz="1050" b="1" dirty="0" smtClean="0">
                <a:latin typeface="+mn-ea"/>
              </a:rPr>
              <a:t>　＜業務実績評価＞</a:t>
            </a:r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5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251550" y="140399"/>
            <a:ext cx="1228437" cy="4643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3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参考資料３</a:t>
            </a:r>
            <a:endParaRPr kumimoji="1" lang="en-US" altLang="ja-JP" sz="1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779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6581</TotalTime>
  <Words>181</Words>
  <Application>Microsoft Office PowerPoint</Application>
  <PresentationFormat>A4 210 x 297 mm</PresentationFormat>
  <Paragraphs>60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嶋田　和弘</dc:creator>
  <cp:lastModifiedBy>大津　安史</cp:lastModifiedBy>
  <cp:revision>819</cp:revision>
  <cp:lastPrinted>2018-06-07T01:23:07Z</cp:lastPrinted>
  <dcterms:created xsi:type="dcterms:W3CDTF">2016-07-13T10:08:27Z</dcterms:created>
  <dcterms:modified xsi:type="dcterms:W3CDTF">2018-06-07T01:23:52Z</dcterms:modified>
</cp:coreProperties>
</file>