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2" r:id="rId2"/>
    <p:sldId id="263" r:id="rId3"/>
  </p:sldIdLst>
  <p:sldSz cx="9906000" cy="6858000" type="A4"/>
  <p:notesSz cx="6802438" cy="9934575"/>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5613" indent="-1127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2813"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0013" indent="-3429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7213" indent="-4587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2C58"/>
    <a:srgbClr val="002142"/>
    <a:srgbClr val="003366"/>
    <a:srgbClr val="CC66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632" autoAdjust="0"/>
    <p:restoredTop sz="94434" autoAdjust="0"/>
  </p:normalViewPr>
  <p:slideViewPr>
    <p:cSldViewPr snapToGrid="0" showGuides="1">
      <p:cViewPr varScale="1">
        <p:scale>
          <a:sx n="74" d="100"/>
          <a:sy n="74" d="100"/>
        </p:scale>
        <p:origin x="1530"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375782051150463"/>
          <c:y val="0.1286907786798934"/>
          <c:w val="0.6670899812540998"/>
          <c:h val="0.65764483370911619"/>
        </c:manualLayout>
      </c:layout>
      <c:lineChart>
        <c:grouping val="standard"/>
        <c:varyColors val="0"/>
        <c:ser>
          <c:idx val="0"/>
          <c:order val="0"/>
          <c:tx>
            <c:strRef>
              <c:f>Sheet1!$A$2</c:f>
              <c:strCache>
                <c:ptCount val="1"/>
                <c:pt idx="0">
                  <c:v>Ｈ31　国語</c:v>
                </c:pt>
              </c:strCache>
            </c:strRef>
          </c:tx>
          <c:spPr>
            <a:ln w="28575" cap="rnd">
              <a:solidFill>
                <a:schemeClr val="accent1"/>
              </a:solidFill>
              <a:round/>
            </a:ln>
            <a:effectLst/>
          </c:spPr>
          <c:marker>
            <c:symbol val="circle"/>
            <c:size val="5"/>
            <c:spPr>
              <a:noFill/>
              <a:ln w="9525">
                <a:solidFill>
                  <a:schemeClr val="tx1"/>
                </a:solidFill>
              </a:ln>
              <a:effectLst/>
            </c:spPr>
          </c:marker>
          <c:val>
            <c:numRef>
              <c:f>Sheet1!$B$2:$F$2</c:f>
              <c:numCache>
                <c:formatCode>General</c:formatCode>
                <c:ptCount val="5"/>
                <c:pt idx="4">
                  <c:v>0.94499999999999995</c:v>
                </c:pt>
              </c:numCache>
            </c:numRef>
          </c:val>
          <c:smooth val="0"/>
          <c:extLst>
            <c:ext xmlns:c16="http://schemas.microsoft.com/office/drawing/2014/chart" uri="{C3380CC4-5D6E-409C-BE32-E72D297353CC}">
              <c16:uniqueId val="{00000005-A828-4480-803C-70C6AC005463}"/>
            </c:ext>
          </c:extLst>
        </c:ser>
        <c:ser>
          <c:idx val="1"/>
          <c:order val="1"/>
          <c:tx>
            <c:strRef>
              <c:f>Sheet1!$A$4</c:f>
              <c:strCache>
                <c:ptCount val="1"/>
                <c:pt idx="0">
                  <c:v>Ｈ31　算数</c:v>
                </c:pt>
              </c:strCache>
            </c:strRef>
          </c:tx>
          <c:spPr>
            <a:ln w="28575" cap="rnd">
              <a:solidFill>
                <a:schemeClr val="accent2"/>
              </a:solidFill>
              <a:round/>
            </a:ln>
            <a:effectLst/>
          </c:spPr>
          <c:marker>
            <c:symbol val="triangle"/>
            <c:size val="5"/>
            <c:spPr>
              <a:noFill/>
              <a:ln w="9525">
                <a:solidFill>
                  <a:schemeClr val="accent2"/>
                </a:solidFill>
              </a:ln>
              <a:effectLst/>
            </c:spPr>
          </c:marker>
          <c:val>
            <c:numRef>
              <c:f>Sheet1!$B$4:$F$4</c:f>
              <c:numCache>
                <c:formatCode>General</c:formatCode>
                <c:ptCount val="5"/>
                <c:pt idx="4">
                  <c:v>0.997</c:v>
                </c:pt>
              </c:numCache>
            </c:numRef>
          </c:val>
          <c:smooth val="0"/>
          <c:extLst>
            <c:ext xmlns:c16="http://schemas.microsoft.com/office/drawing/2014/chart" uri="{C3380CC4-5D6E-409C-BE32-E72D297353CC}">
              <c16:uniqueId val="{00000006-A828-4480-803C-70C6AC005463}"/>
            </c:ext>
          </c:extLst>
        </c:ser>
        <c:dLbls>
          <c:showLegendKey val="0"/>
          <c:showVal val="0"/>
          <c:showCatName val="0"/>
          <c:showSerName val="0"/>
          <c:showPercent val="0"/>
          <c:showBubbleSize val="0"/>
        </c:dLbls>
        <c:marker val="1"/>
        <c:smooth val="0"/>
        <c:axId val="1573054079"/>
        <c:axId val="1573044511"/>
      </c:lineChart>
      <c:catAx>
        <c:axId val="1573054079"/>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197" b="0" i="0" u="none" strike="noStrike" kern="1200" baseline="0">
                <a:noFill/>
                <a:latin typeface="+mn-lt"/>
                <a:ea typeface="+mn-ea"/>
                <a:cs typeface="+mn-cs"/>
              </a:defRPr>
            </a:pPr>
            <a:endParaRPr lang="ja-JP"/>
          </a:p>
        </c:txPr>
        <c:crossAx val="1573044511"/>
        <c:crossesAt val="0.9"/>
        <c:auto val="1"/>
        <c:lblAlgn val="ctr"/>
        <c:lblOffset val="100"/>
        <c:noMultiLvlLbl val="0"/>
      </c:catAx>
      <c:valAx>
        <c:axId val="1573044511"/>
        <c:scaling>
          <c:orientation val="minMax"/>
          <c:min val="0.9"/>
        </c:scaling>
        <c:delete val="0"/>
        <c:axPos val="l"/>
        <c:majorGridlines>
          <c:spPr>
            <a:ln w="9525" cap="flat" cmpd="sng" algn="ctr">
              <a:noFill/>
              <a:round/>
            </a:ln>
            <a:effectLst/>
          </c:spPr>
        </c:majorGridlines>
        <c:numFmt formatCode="#,##0.00_);[Red]\(#,##0.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noFill/>
                <a:latin typeface="+mn-lt"/>
                <a:ea typeface="+mn-ea"/>
                <a:cs typeface="+mn-cs"/>
              </a:defRPr>
            </a:pPr>
            <a:endParaRPr lang="ja-JP"/>
          </a:p>
        </c:txPr>
        <c:crossAx val="157305407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050" dirty="0" smtClean="0">
                <a:latin typeface="Meiryo UI" panose="020B0604030504040204" pitchFamily="50" charset="-128"/>
                <a:ea typeface="Meiryo UI" panose="020B0604030504040204" pitchFamily="50" charset="-128"/>
              </a:rPr>
              <a:t>小学校</a:t>
            </a:r>
            <a:endParaRPr lang="ja-JP" altLang="en-US" sz="1050" dirty="0">
              <a:latin typeface="Meiryo UI" panose="020B0604030504040204" pitchFamily="50" charset="-128"/>
              <a:ea typeface="Meiryo UI" panose="020B0604030504040204" pitchFamily="50" charset="-128"/>
            </a:endParaRPr>
          </a:p>
        </c:rich>
      </c:tx>
      <c:layout>
        <c:manualLayout>
          <c:xMode val="edge"/>
          <c:yMode val="edge"/>
          <c:x val="0.43487739707969092"/>
          <c:y val="8.1245768449559913E-2"/>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20330456086374385"/>
          <c:y val="0.21333784698713609"/>
          <c:w val="0.73880864883343289"/>
          <c:h val="0.67822144269880957"/>
        </c:manualLayout>
      </c:layout>
      <c:lineChart>
        <c:grouping val="standard"/>
        <c:varyColors val="0"/>
        <c:ser>
          <c:idx val="0"/>
          <c:order val="0"/>
          <c:tx>
            <c:strRef>
              <c:f>Sheet1!$A$2</c:f>
              <c:strCache>
                <c:ptCount val="1"/>
              </c:strCache>
            </c:strRef>
          </c:tx>
          <c:spPr>
            <a:ln w="12700" cap="rnd">
              <a:solidFill>
                <a:srgbClr val="00B0F0"/>
              </a:solidFill>
              <a:prstDash val="dash"/>
              <a:round/>
            </a:ln>
            <a:effectLst/>
          </c:spPr>
          <c:marker>
            <c:symbol val="circle"/>
            <c:size val="5"/>
            <c:spPr>
              <a:solidFill>
                <a:srgbClr val="00B0F0"/>
              </a:solidFill>
              <a:ln w="9525">
                <a:noFill/>
              </a:ln>
              <a:effectLst/>
            </c:spPr>
          </c:marker>
          <c:cat>
            <c:strRef>
              <c:f>Sheet1!$B$1:$F$1</c:f>
              <c:strCache>
                <c:ptCount val="5"/>
                <c:pt idx="0">
                  <c:v>H19</c:v>
                </c:pt>
                <c:pt idx="1">
                  <c:v>H22</c:v>
                </c:pt>
                <c:pt idx="2">
                  <c:v>H25</c:v>
                </c:pt>
                <c:pt idx="3">
                  <c:v>H28</c:v>
                </c:pt>
                <c:pt idx="4">
                  <c:v>H31</c:v>
                </c:pt>
              </c:strCache>
            </c:strRef>
          </c:cat>
          <c:val>
            <c:numRef>
              <c:f>Sheet1!$B$2:$F$2</c:f>
              <c:numCache>
                <c:formatCode>General</c:formatCode>
                <c:ptCount val="5"/>
                <c:pt idx="0">
                  <c:v>0.97184822521419834</c:v>
                </c:pt>
                <c:pt idx="1">
                  <c:v>0.98319327731092443</c:v>
                </c:pt>
                <c:pt idx="2">
                  <c:v>0.97607655502392343</c:v>
                </c:pt>
                <c:pt idx="3">
                  <c:v>0.97805212620027426</c:v>
                </c:pt>
              </c:numCache>
            </c:numRef>
          </c:val>
          <c:smooth val="0"/>
          <c:extLst>
            <c:ext xmlns:c16="http://schemas.microsoft.com/office/drawing/2014/chart" uri="{C3380CC4-5D6E-409C-BE32-E72D297353CC}">
              <c16:uniqueId val="{00000005-0076-48C8-A3FF-C1A6A5686A9C}"/>
            </c:ext>
          </c:extLst>
        </c:ser>
        <c:ser>
          <c:idx val="1"/>
          <c:order val="1"/>
          <c:tx>
            <c:strRef>
              <c:f>Sheet1!$A$3</c:f>
              <c:strCache>
                <c:ptCount val="1"/>
              </c:strCache>
            </c:strRef>
          </c:tx>
          <c:spPr>
            <a:ln w="12700" cap="rnd">
              <a:solidFill>
                <a:srgbClr val="FFC000"/>
              </a:solidFill>
              <a:prstDash val="dash"/>
              <a:round/>
            </a:ln>
            <a:effectLst/>
          </c:spPr>
          <c:marker>
            <c:symbol val="diamond"/>
            <c:size val="5"/>
            <c:spPr>
              <a:solidFill>
                <a:srgbClr val="FFC000"/>
              </a:solidFill>
              <a:ln w="9525">
                <a:noFill/>
              </a:ln>
              <a:effectLst/>
            </c:spPr>
          </c:marker>
          <c:cat>
            <c:strRef>
              <c:f>Sheet1!$B$1:$F$1</c:f>
              <c:strCache>
                <c:ptCount val="5"/>
                <c:pt idx="0">
                  <c:v>H19</c:v>
                </c:pt>
                <c:pt idx="1">
                  <c:v>H22</c:v>
                </c:pt>
                <c:pt idx="2">
                  <c:v>H25</c:v>
                </c:pt>
                <c:pt idx="3">
                  <c:v>H28</c:v>
                </c:pt>
                <c:pt idx="4">
                  <c:v>H31</c:v>
                </c:pt>
              </c:strCache>
            </c:strRef>
          </c:cat>
          <c:val>
            <c:numRef>
              <c:f>Sheet1!$B$3:$F$3</c:f>
              <c:numCache>
                <c:formatCode>General</c:formatCode>
                <c:ptCount val="5"/>
                <c:pt idx="0">
                  <c:v>0.93548387096774188</c:v>
                </c:pt>
                <c:pt idx="1">
                  <c:v>0.97429305912596398</c:v>
                </c:pt>
                <c:pt idx="2">
                  <c:v>0.96963562753036436</c:v>
                </c:pt>
                <c:pt idx="3">
                  <c:v>0.95847750865051906</c:v>
                </c:pt>
              </c:numCache>
            </c:numRef>
          </c:val>
          <c:smooth val="0"/>
          <c:extLst>
            <c:ext xmlns:c16="http://schemas.microsoft.com/office/drawing/2014/chart" uri="{C3380CC4-5D6E-409C-BE32-E72D297353CC}">
              <c16:uniqueId val="{00000006-0076-48C8-A3FF-C1A6A5686A9C}"/>
            </c:ext>
          </c:extLst>
        </c:ser>
        <c:ser>
          <c:idx val="2"/>
          <c:order val="2"/>
          <c:tx>
            <c:strRef>
              <c:f>Sheet1!$A$4</c:f>
              <c:strCache>
                <c:ptCount val="1"/>
              </c:strCache>
            </c:strRef>
          </c:tx>
          <c:spPr>
            <a:ln w="12700" cap="rnd">
              <a:solidFill>
                <a:schemeClr val="accent2"/>
              </a:solidFill>
              <a:round/>
            </a:ln>
            <a:effectLst/>
          </c:spPr>
          <c:marker>
            <c:symbol val="triangle"/>
            <c:size val="4"/>
            <c:spPr>
              <a:solidFill>
                <a:schemeClr val="accent2"/>
              </a:solidFill>
              <a:ln w="9525">
                <a:noFill/>
              </a:ln>
              <a:effectLst/>
            </c:spPr>
          </c:marker>
          <c:cat>
            <c:strRef>
              <c:f>Sheet1!$B$1:$F$1</c:f>
              <c:strCache>
                <c:ptCount val="5"/>
                <c:pt idx="0">
                  <c:v>H19</c:v>
                </c:pt>
                <c:pt idx="1">
                  <c:v>H22</c:v>
                </c:pt>
                <c:pt idx="2">
                  <c:v>H25</c:v>
                </c:pt>
                <c:pt idx="3">
                  <c:v>H28</c:v>
                </c:pt>
                <c:pt idx="4">
                  <c:v>H31</c:v>
                </c:pt>
              </c:strCache>
            </c:strRef>
          </c:cat>
          <c:val>
            <c:numRef>
              <c:f>Sheet1!$B$4:$F$4</c:f>
              <c:numCache>
                <c:formatCode>General</c:formatCode>
                <c:ptCount val="5"/>
                <c:pt idx="0">
                  <c:v>0.98051157125456767</c:v>
                </c:pt>
                <c:pt idx="1">
                  <c:v>1.0067385444743935</c:v>
                </c:pt>
                <c:pt idx="2">
                  <c:v>0.99870466321243512</c:v>
                </c:pt>
                <c:pt idx="3">
                  <c:v>0.99097938144329911</c:v>
                </c:pt>
              </c:numCache>
            </c:numRef>
          </c:val>
          <c:smooth val="0"/>
          <c:extLst>
            <c:ext xmlns:c16="http://schemas.microsoft.com/office/drawing/2014/chart" uri="{C3380CC4-5D6E-409C-BE32-E72D297353CC}">
              <c16:uniqueId val="{00000007-0076-48C8-A3FF-C1A6A5686A9C}"/>
            </c:ext>
          </c:extLst>
        </c:ser>
        <c:ser>
          <c:idx val="3"/>
          <c:order val="3"/>
          <c:tx>
            <c:strRef>
              <c:f>Sheet1!$A$5</c:f>
              <c:strCache>
                <c:ptCount val="1"/>
              </c:strCache>
            </c:strRef>
          </c:tx>
          <c:spPr>
            <a:ln w="12700" cap="rnd">
              <a:solidFill>
                <a:srgbClr val="FF0000"/>
              </a:solidFill>
              <a:round/>
            </a:ln>
            <a:effectLst/>
          </c:spPr>
          <c:marker>
            <c:symbol val="square"/>
            <c:size val="5"/>
            <c:spPr>
              <a:solidFill>
                <a:srgbClr val="FF0000"/>
              </a:solidFill>
              <a:ln w="9525">
                <a:noFill/>
              </a:ln>
              <a:effectLst/>
            </c:spPr>
          </c:marker>
          <c:cat>
            <c:strRef>
              <c:f>Sheet1!$B$1:$F$1</c:f>
              <c:strCache>
                <c:ptCount val="5"/>
                <c:pt idx="0">
                  <c:v>H19</c:v>
                </c:pt>
                <c:pt idx="1">
                  <c:v>H22</c:v>
                </c:pt>
                <c:pt idx="2">
                  <c:v>H25</c:v>
                </c:pt>
                <c:pt idx="3">
                  <c:v>H28</c:v>
                </c:pt>
                <c:pt idx="4">
                  <c:v>H31</c:v>
                </c:pt>
              </c:strCache>
            </c:strRef>
          </c:cat>
          <c:val>
            <c:numRef>
              <c:f>Sheet1!$B$5:$F$5</c:f>
              <c:numCache>
                <c:formatCode>General</c:formatCode>
                <c:ptCount val="5"/>
                <c:pt idx="0">
                  <c:v>0.95440251572327051</c:v>
                </c:pt>
                <c:pt idx="1">
                  <c:v>0.97565922920892501</c:v>
                </c:pt>
                <c:pt idx="2">
                  <c:v>0.98116438356164382</c:v>
                </c:pt>
                <c:pt idx="3">
                  <c:v>0.97033898305084731</c:v>
                </c:pt>
              </c:numCache>
            </c:numRef>
          </c:val>
          <c:smooth val="0"/>
          <c:extLst>
            <c:ext xmlns:c16="http://schemas.microsoft.com/office/drawing/2014/chart" uri="{C3380CC4-5D6E-409C-BE32-E72D297353CC}">
              <c16:uniqueId val="{00000008-0076-48C8-A3FF-C1A6A5686A9C}"/>
            </c:ext>
          </c:extLst>
        </c:ser>
        <c:dLbls>
          <c:showLegendKey val="0"/>
          <c:showVal val="0"/>
          <c:showCatName val="0"/>
          <c:showSerName val="0"/>
          <c:showPercent val="0"/>
          <c:showBubbleSize val="0"/>
        </c:dLbls>
        <c:marker val="1"/>
        <c:smooth val="0"/>
        <c:axId val="164899711"/>
        <c:axId val="164898463"/>
      </c:lineChart>
      <c:catAx>
        <c:axId val="164899711"/>
        <c:scaling>
          <c:orientation val="minMax"/>
        </c:scaling>
        <c:delete val="0"/>
        <c:axPos val="b"/>
        <c:numFmt formatCode="General" sourceLinked="1"/>
        <c:majorTickMark val="none"/>
        <c:minorTickMark val="none"/>
        <c:tickLblPos val="nextTo"/>
        <c:spPr>
          <a:noFill/>
          <a:ln w="317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164898463"/>
        <c:crossesAt val="0.9"/>
        <c:auto val="1"/>
        <c:lblAlgn val="ctr"/>
        <c:lblOffset val="100"/>
        <c:noMultiLvlLbl val="0"/>
      </c:catAx>
      <c:valAx>
        <c:axId val="164898463"/>
        <c:scaling>
          <c:orientation val="minMax"/>
          <c:min val="0.9"/>
        </c:scaling>
        <c:delete val="0"/>
        <c:axPos val="l"/>
        <c:majorGridlines>
          <c:spPr>
            <a:ln w="3175" cap="flat" cmpd="sng" algn="ctr">
              <a:solidFill>
                <a:schemeClr val="bg1">
                  <a:lumMod val="95000"/>
                </a:schemeClr>
              </a:solidFill>
              <a:round/>
            </a:ln>
            <a:effectLst/>
          </c:spPr>
        </c:majorGridlines>
        <c:numFmt formatCode="#,##0.000_);[Red]\(#,##0.00\)" sourceLinked="0"/>
        <c:majorTickMark val="none"/>
        <c:minorTickMark val="none"/>
        <c:tickLblPos val="nextTo"/>
        <c:spPr>
          <a:noFill/>
          <a:ln w="3175">
            <a:solidFill>
              <a:schemeClr val="bg1">
                <a:lumMod val="95000"/>
              </a:schemeClr>
            </a:solidFill>
          </a:ln>
          <a:effectLst/>
        </c:spPr>
        <c:txPr>
          <a:bodyPr rot="-60000000" spcFirstLastPara="1" vertOverflow="ellipsis" vert="horz" wrap="square" anchor="ctr" anchorCtr="1"/>
          <a:lstStyle/>
          <a:p>
            <a:pPr>
              <a:defRPr sz="600" b="0" i="0" u="none" strike="noStrike" kern="1200" baseline="0">
                <a:solidFill>
                  <a:schemeClr val="tx1"/>
                </a:solidFill>
                <a:latin typeface="+mn-lt"/>
                <a:ea typeface="+mn-ea"/>
                <a:cs typeface="+mn-cs"/>
              </a:defRPr>
            </a:pPr>
            <a:endParaRPr lang="ja-JP"/>
          </a:p>
        </c:txPr>
        <c:crossAx val="164899711"/>
        <c:crosses val="autoZero"/>
        <c:crossBetween val="between"/>
      </c:valAx>
      <c:spPr>
        <a:noFill/>
        <a:ln w="3175">
          <a:solidFill>
            <a:schemeClr val="bg1">
              <a:lumMod val="95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08245502230503"/>
          <c:y val="0.12920215602719368"/>
          <c:w val="0.69557380263738422"/>
          <c:h val="0.66677160298861415"/>
        </c:manualLayout>
      </c:layout>
      <c:lineChart>
        <c:grouping val="standard"/>
        <c:varyColors val="0"/>
        <c:ser>
          <c:idx val="0"/>
          <c:order val="0"/>
          <c:tx>
            <c:strRef>
              <c:f>Sheet1!$A$2</c:f>
              <c:strCache>
                <c:ptCount val="1"/>
                <c:pt idx="0">
                  <c:v>H３１　国語</c:v>
                </c:pt>
              </c:strCache>
            </c:strRef>
          </c:tx>
          <c:spPr>
            <a:ln w="28575" cap="rnd">
              <a:solidFill>
                <a:schemeClr val="accent1"/>
              </a:solidFill>
              <a:round/>
            </a:ln>
            <a:effectLst/>
          </c:spPr>
          <c:marker>
            <c:symbol val="circle"/>
            <c:size val="5"/>
            <c:spPr>
              <a:noFill/>
              <a:ln w="9525">
                <a:solidFill>
                  <a:schemeClr val="tx1"/>
                </a:solidFill>
              </a:ln>
              <a:effectLst/>
            </c:spPr>
          </c:marker>
          <c:cat>
            <c:strRef>
              <c:f>Sheet1!$B$1:$F$1</c:f>
              <c:strCache>
                <c:ptCount val="5"/>
                <c:pt idx="0">
                  <c:v>H19</c:v>
                </c:pt>
                <c:pt idx="1">
                  <c:v>H22</c:v>
                </c:pt>
                <c:pt idx="2">
                  <c:v>H25</c:v>
                </c:pt>
                <c:pt idx="3">
                  <c:v>H28</c:v>
                </c:pt>
                <c:pt idx="4">
                  <c:v>H31</c:v>
                </c:pt>
              </c:strCache>
            </c:strRef>
          </c:cat>
          <c:val>
            <c:numRef>
              <c:f>Sheet1!$B$2:$F$2</c:f>
              <c:numCache>
                <c:formatCode>General</c:formatCode>
                <c:ptCount val="5"/>
                <c:pt idx="4">
                  <c:v>0.96199999999999997</c:v>
                </c:pt>
              </c:numCache>
            </c:numRef>
          </c:val>
          <c:smooth val="0"/>
          <c:extLst>
            <c:ext xmlns:c16="http://schemas.microsoft.com/office/drawing/2014/chart" uri="{C3380CC4-5D6E-409C-BE32-E72D297353CC}">
              <c16:uniqueId val="{00000007-D9B3-4A3C-857A-B0119C496AF8}"/>
            </c:ext>
          </c:extLst>
        </c:ser>
        <c:ser>
          <c:idx val="1"/>
          <c:order val="1"/>
          <c:tx>
            <c:strRef>
              <c:f>Sheet1!$A$4</c:f>
              <c:strCache>
                <c:ptCount val="1"/>
                <c:pt idx="0">
                  <c:v>H３１　数学</c:v>
                </c:pt>
              </c:strCache>
            </c:strRef>
          </c:tx>
          <c:spPr>
            <a:ln w="28575" cap="rnd">
              <a:solidFill>
                <a:schemeClr val="accent2"/>
              </a:solidFill>
              <a:round/>
            </a:ln>
            <a:effectLst/>
          </c:spPr>
          <c:marker>
            <c:symbol val="triangle"/>
            <c:size val="5"/>
            <c:spPr>
              <a:noFill/>
              <a:ln w="9525">
                <a:solidFill>
                  <a:schemeClr val="accent2"/>
                </a:solidFill>
              </a:ln>
              <a:effectLst/>
            </c:spPr>
          </c:marker>
          <c:cat>
            <c:strRef>
              <c:f>Sheet1!$B$1:$F$1</c:f>
              <c:strCache>
                <c:ptCount val="5"/>
                <c:pt idx="0">
                  <c:v>H19</c:v>
                </c:pt>
                <c:pt idx="1">
                  <c:v>H22</c:v>
                </c:pt>
                <c:pt idx="2">
                  <c:v>H25</c:v>
                </c:pt>
                <c:pt idx="3">
                  <c:v>H28</c:v>
                </c:pt>
                <c:pt idx="4">
                  <c:v>H31</c:v>
                </c:pt>
              </c:strCache>
            </c:strRef>
          </c:cat>
          <c:val>
            <c:numRef>
              <c:f>Sheet1!$B$4:$F$4</c:f>
              <c:numCache>
                <c:formatCode>General</c:formatCode>
                <c:ptCount val="5"/>
                <c:pt idx="4">
                  <c:v>0.97499999999999998</c:v>
                </c:pt>
              </c:numCache>
            </c:numRef>
          </c:val>
          <c:smooth val="0"/>
          <c:extLst>
            <c:ext xmlns:c16="http://schemas.microsoft.com/office/drawing/2014/chart" uri="{C3380CC4-5D6E-409C-BE32-E72D297353CC}">
              <c16:uniqueId val="{00000008-D9B3-4A3C-857A-B0119C496AF8}"/>
            </c:ext>
          </c:extLst>
        </c:ser>
        <c:ser>
          <c:idx val="2"/>
          <c:order val="2"/>
          <c:tx>
            <c:strRef>
              <c:f>Sheet1!$A$6</c:f>
              <c:strCache>
                <c:ptCount val="1"/>
                <c:pt idx="0">
                  <c:v>H３１　英語</c:v>
                </c:pt>
              </c:strCache>
            </c:strRef>
          </c:tx>
          <c:spPr>
            <a:ln w="28575" cap="rnd">
              <a:solidFill>
                <a:schemeClr val="accent3"/>
              </a:solidFill>
              <a:round/>
            </a:ln>
            <a:effectLst/>
          </c:spPr>
          <c:marker>
            <c:symbol val="x"/>
            <c:size val="5"/>
            <c:spPr>
              <a:noFill/>
              <a:ln w="9525">
                <a:solidFill>
                  <a:srgbClr val="FF0000"/>
                </a:solidFill>
              </a:ln>
              <a:effectLst/>
            </c:spPr>
          </c:marker>
          <c:cat>
            <c:strRef>
              <c:f>Sheet1!$B$1:$F$1</c:f>
              <c:strCache>
                <c:ptCount val="5"/>
                <c:pt idx="0">
                  <c:v>H19</c:v>
                </c:pt>
                <c:pt idx="1">
                  <c:v>H22</c:v>
                </c:pt>
                <c:pt idx="2">
                  <c:v>H25</c:v>
                </c:pt>
                <c:pt idx="3">
                  <c:v>H28</c:v>
                </c:pt>
                <c:pt idx="4">
                  <c:v>H31</c:v>
                </c:pt>
              </c:strCache>
            </c:strRef>
          </c:cat>
          <c:val>
            <c:numRef>
              <c:f>Sheet1!$B$6:$F$6</c:f>
              <c:numCache>
                <c:formatCode>General</c:formatCode>
                <c:ptCount val="5"/>
                <c:pt idx="4">
                  <c:v>1.002</c:v>
                </c:pt>
              </c:numCache>
            </c:numRef>
          </c:val>
          <c:smooth val="0"/>
          <c:extLst>
            <c:ext xmlns:c16="http://schemas.microsoft.com/office/drawing/2014/chart" uri="{C3380CC4-5D6E-409C-BE32-E72D297353CC}">
              <c16:uniqueId val="{0000000A-D9B3-4A3C-857A-B0119C496AF8}"/>
            </c:ext>
          </c:extLst>
        </c:ser>
        <c:dLbls>
          <c:showLegendKey val="0"/>
          <c:showVal val="0"/>
          <c:showCatName val="0"/>
          <c:showSerName val="0"/>
          <c:showPercent val="0"/>
          <c:showBubbleSize val="0"/>
        </c:dLbls>
        <c:marker val="1"/>
        <c:smooth val="0"/>
        <c:axId val="1888160207"/>
        <c:axId val="1888153967"/>
      </c:lineChart>
      <c:catAx>
        <c:axId val="1888160207"/>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600" b="0" i="0" u="none" strike="noStrike" kern="1200" baseline="0">
                <a:noFill/>
                <a:latin typeface="+mn-lt"/>
                <a:ea typeface="+mn-ea"/>
                <a:cs typeface="+mn-cs"/>
              </a:defRPr>
            </a:pPr>
            <a:endParaRPr lang="ja-JP"/>
          </a:p>
        </c:txPr>
        <c:crossAx val="1888153967"/>
        <c:crosses val="autoZero"/>
        <c:auto val="1"/>
        <c:lblAlgn val="ctr"/>
        <c:lblOffset val="100"/>
        <c:noMultiLvlLbl val="0"/>
      </c:catAx>
      <c:valAx>
        <c:axId val="1888153967"/>
        <c:scaling>
          <c:orientation val="minMax"/>
          <c:min val="0.9"/>
        </c:scaling>
        <c:delete val="1"/>
        <c:axPos val="l"/>
        <c:majorGridlines>
          <c:spPr>
            <a:ln w="9525" cap="flat" cmpd="sng" algn="ctr">
              <a:solidFill>
                <a:schemeClr val="bg2">
                  <a:alpha val="0"/>
                </a:schemeClr>
              </a:solidFill>
              <a:round/>
            </a:ln>
            <a:effectLst/>
          </c:spPr>
        </c:majorGridlines>
        <c:numFmt formatCode="#,##0.000_);[Red]\(#,##0.000\)" sourceLinked="0"/>
        <c:majorTickMark val="none"/>
        <c:minorTickMark val="none"/>
        <c:tickLblPos val="nextTo"/>
        <c:crossAx val="1888160207"/>
        <c:crosses val="autoZero"/>
        <c:crossBetween val="between"/>
      </c:valAx>
      <c:spPr>
        <a:noFill/>
        <a:ln w="0">
          <a:noFill/>
        </a:ln>
        <a:effectLst/>
      </c:spPr>
    </c:plotArea>
    <c:plotVisOnly val="1"/>
    <c:dispBlanksAs val="gap"/>
    <c:showDLblsOverMax val="0"/>
  </c:chart>
  <c:spPr>
    <a:noFill/>
    <a:ln>
      <a:noFill/>
    </a:ln>
    <a:effectLst/>
  </c:spPr>
  <c:txPr>
    <a:bodyPr/>
    <a:lstStyle/>
    <a:p>
      <a:pPr>
        <a:defRPr sz="600"/>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100" dirty="0" smtClean="0">
                <a:latin typeface="Meiryo UI" panose="020B0604030504040204" pitchFamily="50" charset="-128"/>
                <a:ea typeface="Meiryo UI" panose="020B0604030504040204" pitchFamily="50" charset="-128"/>
              </a:rPr>
              <a:t>中学校</a:t>
            </a:r>
            <a:endParaRPr lang="ja-JP" altLang="en-US" sz="1100" dirty="0">
              <a:latin typeface="Meiryo UI" panose="020B0604030504040204" pitchFamily="50" charset="-128"/>
              <a:ea typeface="Meiryo UI" panose="020B0604030504040204" pitchFamily="50" charset="-128"/>
            </a:endParaRPr>
          </a:p>
        </c:rich>
      </c:tx>
      <c:layout>
        <c:manualLayout>
          <c:xMode val="edge"/>
          <c:yMode val="edge"/>
          <c:x val="0.37369146096836864"/>
          <c:y val="4.3547168198286128E-2"/>
        </c:manualLayout>
      </c:layout>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13040890208181183"/>
          <c:y val="0.18065560878306128"/>
          <c:w val="0.83521881960280087"/>
          <c:h val="0.6962512920004954"/>
        </c:manualLayout>
      </c:layout>
      <c:lineChart>
        <c:grouping val="standard"/>
        <c:varyColors val="0"/>
        <c:ser>
          <c:idx val="0"/>
          <c:order val="0"/>
          <c:tx>
            <c:strRef>
              <c:f>Sheet1!$A$2</c:f>
              <c:strCache>
                <c:ptCount val="1"/>
                <c:pt idx="0">
                  <c:v>国　A</c:v>
                </c:pt>
              </c:strCache>
            </c:strRef>
          </c:tx>
          <c:spPr>
            <a:ln w="12700" cap="rnd">
              <a:solidFill>
                <a:srgbClr val="00B0F0"/>
              </a:solidFill>
              <a:prstDash val="dash"/>
              <a:round/>
            </a:ln>
            <a:effectLst/>
          </c:spPr>
          <c:marker>
            <c:symbol val="circle"/>
            <c:size val="5"/>
            <c:spPr>
              <a:solidFill>
                <a:srgbClr val="00B0F0"/>
              </a:solidFill>
              <a:ln w="9525">
                <a:noFill/>
              </a:ln>
              <a:effectLst/>
            </c:spPr>
          </c:marker>
          <c:cat>
            <c:strRef>
              <c:f>Sheet1!$B$1:$F$1</c:f>
              <c:strCache>
                <c:ptCount val="5"/>
                <c:pt idx="0">
                  <c:v>H19</c:v>
                </c:pt>
                <c:pt idx="1">
                  <c:v>H22</c:v>
                </c:pt>
                <c:pt idx="2">
                  <c:v>H25</c:v>
                </c:pt>
                <c:pt idx="3">
                  <c:v>H28</c:v>
                </c:pt>
                <c:pt idx="4">
                  <c:v>H31</c:v>
                </c:pt>
              </c:strCache>
            </c:strRef>
          </c:cat>
          <c:val>
            <c:numRef>
              <c:f>Sheet1!$B$2:$F$2</c:f>
              <c:numCache>
                <c:formatCode>General</c:formatCode>
                <c:ptCount val="5"/>
                <c:pt idx="0">
                  <c:v>0.97058823529411775</c:v>
                </c:pt>
                <c:pt idx="1">
                  <c:v>0.95472703062583231</c:v>
                </c:pt>
                <c:pt idx="2">
                  <c:v>0.9594240837696334</c:v>
                </c:pt>
                <c:pt idx="3">
                  <c:v>0.97222222222222232</c:v>
                </c:pt>
              </c:numCache>
            </c:numRef>
          </c:val>
          <c:smooth val="0"/>
          <c:extLst>
            <c:ext xmlns:c16="http://schemas.microsoft.com/office/drawing/2014/chart" uri="{C3380CC4-5D6E-409C-BE32-E72D297353CC}">
              <c16:uniqueId val="{0000001A-C949-4131-88E7-E99C6AB65E42}"/>
            </c:ext>
          </c:extLst>
        </c:ser>
        <c:ser>
          <c:idx val="1"/>
          <c:order val="1"/>
          <c:tx>
            <c:strRef>
              <c:f>Sheet1!$A$3</c:f>
              <c:strCache>
                <c:ptCount val="1"/>
                <c:pt idx="0">
                  <c:v>国　B</c:v>
                </c:pt>
              </c:strCache>
            </c:strRef>
          </c:tx>
          <c:spPr>
            <a:ln w="12700" cap="rnd">
              <a:solidFill>
                <a:srgbClr val="FFC000"/>
              </a:solidFill>
              <a:prstDash val="dash"/>
              <a:round/>
            </a:ln>
            <a:effectLst/>
          </c:spPr>
          <c:marker>
            <c:symbol val="diamond"/>
            <c:size val="5"/>
            <c:spPr>
              <a:solidFill>
                <a:srgbClr val="FFC000"/>
              </a:solidFill>
              <a:ln w="9525">
                <a:noFill/>
              </a:ln>
              <a:effectLst/>
            </c:spPr>
          </c:marker>
          <c:cat>
            <c:strRef>
              <c:f>Sheet1!$B$1:$F$1</c:f>
              <c:strCache>
                <c:ptCount val="5"/>
                <c:pt idx="0">
                  <c:v>H19</c:v>
                </c:pt>
                <c:pt idx="1">
                  <c:v>H22</c:v>
                </c:pt>
                <c:pt idx="2">
                  <c:v>H25</c:v>
                </c:pt>
                <c:pt idx="3">
                  <c:v>H28</c:v>
                </c:pt>
                <c:pt idx="4">
                  <c:v>H31</c:v>
                </c:pt>
              </c:strCache>
            </c:strRef>
          </c:cat>
          <c:val>
            <c:numRef>
              <c:f>Sheet1!$B$3:$F$3</c:f>
              <c:numCache>
                <c:formatCode>General</c:formatCode>
                <c:ptCount val="5"/>
                <c:pt idx="0">
                  <c:v>0.90277777777777779</c:v>
                </c:pt>
                <c:pt idx="1">
                  <c:v>0.92189892802450235</c:v>
                </c:pt>
                <c:pt idx="2">
                  <c:v>0.93471810089020768</c:v>
                </c:pt>
                <c:pt idx="3">
                  <c:v>0.95187969924812021</c:v>
                </c:pt>
              </c:numCache>
            </c:numRef>
          </c:val>
          <c:smooth val="0"/>
          <c:extLst>
            <c:ext xmlns:c16="http://schemas.microsoft.com/office/drawing/2014/chart" uri="{C3380CC4-5D6E-409C-BE32-E72D297353CC}">
              <c16:uniqueId val="{0000001B-C949-4131-88E7-E99C6AB65E42}"/>
            </c:ext>
          </c:extLst>
        </c:ser>
        <c:ser>
          <c:idx val="2"/>
          <c:order val="2"/>
          <c:tx>
            <c:strRef>
              <c:f>Sheet1!$A$4</c:f>
              <c:strCache>
                <c:ptCount val="1"/>
                <c:pt idx="0">
                  <c:v>数　A</c:v>
                </c:pt>
              </c:strCache>
            </c:strRef>
          </c:tx>
          <c:spPr>
            <a:ln w="12700" cap="rnd">
              <a:solidFill>
                <a:schemeClr val="accent2"/>
              </a:solidFill>
              <a:round/>
            </a:ln>
            <a:effectLst/>
          </c:spPr>
          <c:marker>
            <c:symbol val="triangle"/>
            <c:size val="5"/>
            <c:spPr>
              <a:solidFill>
                <a:schemeClr val="accent2"/>
              </a:solidFill>
              <a:ln w="9525">
                <a:noFill/>
              </a:ln>
              <a:effectLst/>
            </c:spPr>
          </c:marker>
          <c:cat>
            <c:strRef>
              <c:f>Sheet1!$B$1:$F$1</c:f>
              <c:strCache>
                <c:ptCount val="5"/>
                <c:pt idx="0">
                  <c:v>H19</c:v>
                </c:pt>
                <c:pt idx="1">
                  <c:v>H22</c:v>
                </c:pt>
                <c:pt idx="2">
                  <c:v>H25</c:v>
                </c:pt>
                <c:pt idx="3">
                  <c:v>H28</c:v>
                </c:pt>
                <c:pt idx="4">
                  <c:v>H31</c:v>
                </c:pt>
              </c:strCache>
            </c:strRef>
          </c:cat>
          <c:val>
            <c:numRef>
              <c:f>Sheet1!$B$4:$F$4</c:f>
              <c:numCache>
                <c:formatCode>General</c:formatCode>
                <c:ptCount val="5"/>
                <c:pt idx="0">
                  <c:v>0.96522948539638387</c:v>
                </c:pt>
                <c:pt idx="1">
                  <c:v>0.96749226006191957</c:v>
                </c:pt>
                <c:pt idx="2">
                  <c:v>0.9686028257456829</c:v>
                </c:pt>
                <c:pt idx="3">
                  <c:v>0.99196141479099675</c:v>
                </c:pt>
              </c:numCache>
            </c:numRef>
          </c:val>
          <c:smooth val="0"/>
          <c:extLst>
            <c:ext xmlns:c16="http://schemas.microsoft.com/office/drawing/2014/chart" uri="{C3380CC4-5D6E-409C-BE32-E72D297353CC}">
              <c16:uniqueId val="{0000001C-C949-4131-88E7-E99C6AB65E42}"/>
            </c:ext>
          </c:extLst>
        </c:ser>
        <c:ser>
          <c:idx val="3"/>
          <c:order val="3"/>
          <c:tx>
            <c:strRef>
              <c:f>Sheet1!$A$5</c:f>
              <c:strCache>
                <c:ptCount val="1"/>
                <c:pt idx="0">
                  <c:v>数　B</c:v>
                </c:pt>
              </c:strCache>
            </c:strRef>
          </c:tx>
          <c:spPr>
            <a:ln w="12700" cap="rnd">
              <a:solidFill>
                <a:srgbClr val="FF0000"/>
              </a:solidFill>
              <a:round/>
            </a:ln>
            <a:effectLst/>
          </c:spPr>
          <c:marker>
            <c:symbol val="square"/>
            <c:size val="5"/>
            <c:spPr>
              <a:solidFill>
                <a:srgbClr val="FF0000"/>
              </a:solidFill>
              <a:ln w="9525">
                <a:noFill/>
              </a:ln>
              <a:effectLst/>
            </c:spPr>
          </c:marker>
          <c:cat>
            <c:strRef>
              <c:f>Sheet1!$B$1:$F$1</c:f>
              <c:strCache>
                <c:ptCount val="5"/>
                <c:pt idx="0">
                  <c:v>H19</c:v>
                </c:pt>
                <c:pt idx="1">
                  <c:v>H22</c:v>
                </c:pt>
                <c:pt idx="2">
                  <c:v>H25</c:v>
                </c:pt>
                <c:pt idx="3">
                  <c:v>H28</c:v>
                </c:pt>
                <c:pt idx="4">
                  <c:v>H31</c:v>
                </c:pt>
              </c:strCache>
            </c:strRef>
          </c:cat>
          <c:val>
            <c:numRef>
              <c:f>Sheet1!$B$5:$F$5</c:f>
              <c:numCache>
                <c:formatCode>General</c:formatCode>
                <c:ptCount val="5"/>
                <c:pt idx="0">
                  <c:v>0.91254125412541243</c:v>
                </c:pt>
                <c:pt idx="1">
                  <c:v>0.91224018475750579</c:v>
                </c:pt>
                <c:pt idx="2">
                  <c:v>0.93493975903614446</c:v>
                </c:pt>
                <c:pt idx="3">
                  <c:v>0.9773242630385488</c:v>
                </c:pt>
              </c:numCache>
            </c:numRef>
          </c:val>
          <c:smooth val="0"/>
          <c:extLst>
            <c:ext xmlns:c16="http://schemas.microsoft.com/office/drawing/2014/chart" uri="{C3380CC4-5D6E-409C-BE32-E72D297353CC}">
              <c16:uniqueId val="{0000001D-C949-4131-88E7-E99C6AB65E42}"/>
            </c:ext>
          </c:extLst>
        </c:ser>
        <c:dLbls>
          <c:showLegendKey val="0"/>
          <c:showVal val="0"/>
          <c:showCatName val="0"/>
          <c:showSerName val="0"/>
          <c:showPercent val="0"/>
          <c:showBubbleSize val="0"/>
        </c:dLbls>
        <c:marker val="1"/>
        <c:smooth val="0"/>
        <c:axId val="1550123471"/>
        <c:axId val="1550134287"/>
      </c:lineChart>
      <c:catAx>
        <c:axId val="1550123471"/>
        <c:scaling>
          <c:orientation val="minMax"/>
        </c:scaling>
        <c:delete val="0"/>
        <c:axPos val="b"/>
        <c:numFmt formatCode="General" sourceLinked="1"/>
        <c:majorTickMark val="none"/>
        <c:minorTickMark val="none"/>
        <c:tickLblPos val="nextTo"/>
        <c:spPr>
          <a:noFill/>
          <a:ln w="3175" cap="flat" cmpd="sng" algn="ctr">
            <a:solidFill>
              <a:schemeClr val="bg1">
                <a:lumMod val="95000"/>
              </a:schemeClr>
            </a:solidFill>
            <a:round/>
          </a:ln>
          <a:effectLst/>
        </c:spPr>
        <c:txPr>
          <a:bodyPr rot="-60000000" spcFirstLastPara="1" vertOverflow="ellipsis" vert="horz" wrap="square" anchor="ctr" anchorCtr="1"/>
          <a:lstStyle/>
          <a:p>
            <a:pPr>
              <a:defRPr sz="600" b="0" i="0" u="none" strike="noStrike" kern="1200" baseline="0">
                <a:solidFill>
                  <a:schemeClr val="tx1"/>
                </a:solidFill>
                <a:latin typeface="+mn-lt"/>
                <a:ea typeface="+mn-ea"/>
                <a:cs typeface="+mn-cs"/>
              </a:defRPr>
            </a:pPr>
            <a:endParaRPr lang="ja-JP"/>
          </a:p>
        </c:txPr>
        <c:crossAx val="1550134287"/>
        <c:crosses val="autoZero"/>
        <c:auto val="1"/>
        <c:lblAlgn val="ctr"/>
        <c:lblOffset val="100"/>
        <c:noMultiLvlLbl val="0"/>
      </c:catAx>
      <c:valAx>
        <c:axId val="1550134287"/>
        <c:scaling>
          <c:orientation val="minMax"/>
          <c:max val="1.02"/>
          <c:min val="0.9"/>
        </c:scaling>
        <c:delete val="0"/>
        <c:axPos val="l"/>
        <c:majorGridlines>
          <c:spPr>
            <a:ln w="3175" cap="flat" cmpd="sng" algn="ctr">
              <a:solidFill>
                <a:schemeClr val="bg1">
                  <a:lumMod val="95000"/>
                </a:schemeClr>
              </a:solidFill>
              <a:round/>
            </a:ln>
            <a:effectLst/>
          </c:spPr>
        </c:majorGridlines>
        <c:numFmt formatCode="#,##0.000_);[Red]\(#,##0.000\)" sourceLinked="0"/>
        <c:majorTickMark val="in"/>
        <c:minorTickMark val="none"/>
        <c:tickLblPos val="nextTo"/>
        <c:spPr>
          <a:noFill/>
          <a:ln w="3175">
            <a:solidFill>
              <a:schemeClr val="bg1">
                <a:lumMod val="95000"/>
              </a:schemeClr>
            </a:solidFill>
          </a:ln>
          <a:effectLst/>
        </c:spPr>
        <c:txPr>
          <a:bodyPr rot="-60000000" spcFirstLastPara="1" vertOverflow="ellipsis" vert="horz" wrap="square" anchor="ctr" anchorCtr="1"/>
          <a:lstStyle/>
          <a:p>
            <a:pPr>
              <a:defRPr sz="600" b="0" i="0" u="none" strike="noStrike" kern="1200" baseline="0">
                <a:solidFill>
                  <a:schemeClr val="tx1"/>
                </a:solidFill>
                <a:latin typeface="+mn-lt"/>
                <a:ea typeface="+mn-ea"/>
                <a:cs typeface="+mn-cs"/>
              </a:defRPr>
            </a:pPr>
            <a:endParaRPr lang="ja-JP"/>
          </a:p>
        </c:txPr>
        <c:crossAx val="1550123471"/>
        <c:crosses val="autoZero"/>
        <c:crossBetween val="between"/>
      </c:valAx>
      <c:spPr>
        <a:noFill/>
        <a:ln w="3175">
          <a:solidFill>
            <a:schemeClr val="bg1">
              <a:lumMod val="95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7512" cy="498236"/>
          </a:xfrm>
          <a:prstGeom prst="rect">
            <a:avLst/>
          </a:prstGeom>
        </p:spPr>
        <p:txBody>
          <a:bodyPr vert="horz" lIns="91379" tIns="45690" rIns="91379" bIns="45690"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53342" y="2"/>
            <a:ext cx="2947512" cy="498236"/>
          </a:xfrm>
          <a:prstGeom prst="rect">
            <a:avLst/>
          </a:prstGeom>
        </p:spPr>
        <p:txBody>
          <a:bodyPr vert="horz" lIns="91379" tIns="45690" rIns="91379" bIns="45690" rtlCol="0"/>
          <a:lstStyle>
            <a:lvl1pPr algn="r">
              <a:defRPr sz="1200"/>
            </a:lvl1pPr>
          </a:lstStyle>
          <a:p>
            <a:pPr>
              <a:defRPr/>
            </a:pPr>
            <a:fld id="{BD223EDB-BCBF-4D0B-AA77-BFA862125E83}" type="datetimeFigureOut">
              <a:rPr lang="ja-JP" altLang="en-US"/>
              <a:pPr>
                <a:defRPr/>
              </a:pPr>
              <a:t>2019/8/28</a:t>
            </a:fld>
            <a:endParaRPr lang="ja-JP" altLang="en-US"/>
          </a:p>
        </p:txBody>
      </p:sp>
      <p:sp>
        <p:nvSpPr>
          <p:cNvPr id="4" name="スライド イメージ プレースホルダー 3"/>
          <p:cNvSpPr>
            <a:spLocks noGrp="1" noRot="1" noChangeAspect="1"/>
          </p:cNvSpPr>
          <p:nvPr>
            <p:ph type="sldImg" idx="2"/>
          </p:nvPr>
        </p:nvSpPr>
        <p:spPr>
          <a:xfrm>
            <a:off x="981075" y="1243013"/>
            <a:ext cx="4840288" cy="3352800"/>
          </a:xfrm>
          <a:prstGeom prst="rect">
            <a:avLst/>
          </a:prstGeom>
          <a:noFill/>
          <a:ln w="12700">
            <a:solidFill>
              <a:prstClr val="black"/>
            </a:solidFill>
          </a:ln>
        </p:spPr>
        <p:txBody>
          <a:bodyPr vert="horz" lIns="91379" tIns="45690" rIns="91379" bIns="45690" rtlCol="0" anchor="ctr"/>
          <a:lstStyle/>
          <a:p>
            <a:pPr lvl="0"/>
            <a:endParaRPr lang="ja-JP" altLang="en-US" noProof="0" smtClean="0"/>
          </a:p>
        </p:txBody>
      </p:sp>
      <p:sp>
        <p:nvSpPr>
          <p:cNvPr id="5" name="ノート プレースホルダー 4"/>
          <p:cNvSpPr>
            <a:spLocks noGrp="1"/>
          </p:cNvSpPr>
          <p:nvPr>
            <p:ph type="body" sz="quarter" idx="3"/>
          </p:nvPr>
        </p:nvSpPr>
        <p:spPr>
          <a:xfrm>
            <a:off x="680563" y="4780847"/>
            <a:ext cx="5441316" cy="3911312"/>
          </a:xfrm>
          <a:prstGeom prst="rect">
            <a:avLst/>
          </a:prstGeom>
        </p:spPr>
        <p:txBody>
          <a:bodyPr vert="horz" lIns="91379" tIns="45690" rIns="91379" bIns="4569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1" y="9436340"/>
            <a:ext cx="2947512" cy="498236"/>
          </a:xfrm>
          <a:prstGeom prst="rect">
            <a:avLst/>
          </a:prstGeom>
        </p:spPr>
        <p:txBody>
          <a:bodyPr vert="horz" lIns="91379" tIns="45690" rIns="91379" bIns="45690"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53342" y="9436340"/>
            <a:ext cx="2947512" cy="498236"/>
          </a:xfrm>
          <a:prstGeom prst="rect">
            <a:avLst/>
          </a:prstGeom>
        </p:spPr>
        <p:txBody>
          <a:bodyPr vert="horz" lIns="91379" tIns="45690" rIns="91379" bIns="45690" rtlCol="0" anchor="b"/>
          <a:lstStyle>
            <a:lvl1pPr algn="r">
              <a:defRPr sz="1200"/>
            </a:lvl1pPr>
          </a:lstStyle>
          <a:p>
            <a:pPr>
              <a:defRPr/>
            </a:pPr>
            <a:fld id="{210A00B3-DEB2-47CD-AE0A-839032BA174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fld id="{6146D8AC-8C33-4D63-9DF2-F8D24134F732}" type="slidenum">
              <a:rPr lang="ja-JP" altLang="en-US" smtClean="0"/>
              <a:pPr/>
              <a:t>1</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17" indent="0" algn="ctr">
              <a:buNone/>
              <a:defRPr/>
            </a:lvl2pPr>
            <a:lvl3pPr marL="914235" indent="0" algn="ctr">
              <a:buNone/>
              <a:defRPr/>
            </a:lvl3pPr>
            <a:lvl4pPr marL="1371353" indent="0" algn="ctr">
              <a:buNone/>
              <a:defRPr/>
            </a:lvl4pPr>
            <a:lvl5pPr marL="1828470" indent="0" algn="ctr">
              <a:buNone/>
              <a:defRPr/>
            </a:lvl5pPr>
            <a:lvl6pPr marL="2285588" indent="0" algn="ctr">
              <a:buNone/>
              <a:defRPr/>
            </a:lvl6pPr>
            <a:lvl7pPr marL="2742705" indent="0" algn="ctr">
              <a:buNone/>
              <a:defRPr/>
            </a:lvl7pPr>
            <a:lvl8pPr marL="3199823" indent="0" algn="ctr">
              <a:buNone/>
              <a:defRPr/>
            </a:lvl8pPr>
            <a:lvl9pPr marL="365694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0F4B034-9397-458F-ACE0-27ED9B40A6AB}" type="slidenum">
              <a:rPr lang="en-US" altLang="ja-JP"/>
              <a:pPr>
                <a:defRPr/>
              </a:pPr>
              <a:t>‹#›</a:t>
            </a:fld>
            <a:endParaRPr lang="en-US" altLang="ja-JP"/>
          </a:p>
        </p:txBody>
      </p:sp>
    </p:spTree>
    <p:extLst>
      <p:ext uri="{BB962C8B-B14F-4D97-AF65-F5344CB8AC3E}">
        <p14:creationId xmlns:p14="http://schemas.microsoft.com/office/powerpoint/2010/main" val="1081013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893913B-29AD-4FF5-B6C6-8D2013502D57}" type="slidenum">
              <a:rPr lang="en-US" altLang="ja-JP"/>
              <a:pPr>
                <a:defRPr/>
              </a:pPr>
              <a:t>‹#›</a:t>
            </a:fld>
            <a:endParaRPr lang="en-US" altLang="ja-JP"/>
          </a:p>
        </p:txBody>
      </p:sp>
    </p:spTree>
    <p:extLst>
      <p:ext uri="{BB962C8B-B14F-4D97-AF65-F5344CB8AC3E}">
        <p14:creationId xmlns:p14="http://schemas.microsoft.com/office/powerpoint/2010/main" val="158380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D3A2678-87E4-446F-B567-87CCA4382E50}" type="slidenum">
              <a:rPr lang="en-US" altLang="ja-JP"/>
              <a:pPr>
                <a:defRPr/>
              </a:pPr>
              <a:t>‹#›</a:t>
            </a:fld>
            <a:endParaRPr lang="en-US" altLang="ja-JP"/>
          </a:p>
        </p:txBody>
      </p:sp>
    </p:spTree>
    <p:extLst>
      <p:ext uri="{BB962C8B-B14F-4D97-AF65-F5344CB8AC3E}">
        <p14:creationId xmlns:p14="http://schemas.microsoft.com/office/powerpoint/2010/main" val="2988157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4E2C267-9DD2-4E91-A1D3-9BA30C7F096C}" type="slidenum">
              <a:rPr lang="en-US" altLang="ja-JP"/>
              <a:pPr>
                <a:defRPr/>
              </a:pPr>
              <a:t>‹#›</a:t>
            </a:fld>
            <a:endParaRPr lang="en-US" altLang="ja-JP"/>
          </a:p>
        </p:txBody>
      </p:sp>
    </p:spTree>
    <p:extLst>
      <p:ext uri="{BB962C8B-B14F-4D97-AF65-F5344CB8AC3E}">
        <p14:creationId xmlns:p14="http://schemas.microsoft.com/office/powerpoint/2010/main" val="1058172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lvl1pPr>
            <a:lvl2pPr marL="457117" indent="0">
              <a:buNone/>
              <a:defRPr sz="1800"/>
            </a:lvl2pPr>
            <a:lvl3pPr marL="914235" indent="0">
              <a:buNone/>
              <a:defRPr sz="1600"/>
            </a:lvl3pPr>
            <a:lvl4pPr marL="1371353" indent="0">
              <a:buNone/>
              <a:defRPr sz="1400"/>
            </a:lvl4pPr>
            <a:lvl5pPr marL="1828470" indent="0">
              <a:buNone/>
              <a:defRPr sz="1400"/>
            </a:lvl5pPr>
            <a:lvl6pPr marL="2285588" indent="0">
              <a:buNone/>
              <a:defRPr sz="1400"/>
            </a:lvl6pPr>
            <a:lvl7pPr marL="2742705" indent="0">
              <a:buNone/>
              <a:defRPr sz="1400"/>
            </a:lvl7pPr>
            <a:lvl8pPr marL="3199823" indent="0">
              <a:buNone/>
              <a:defRPr sz="1400"/>
            </a:lvl8pPr>
            <a:lvl9pPr marL="365694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75FA9-1C9A-44B0-9D7C-017E1E0BF1D3}" type="slidenum">
              <a:rPr lang="en-US" altLang="ja-JP"/>
              <a:pPr>
                <a:defRPr/>
              </a:pPr>
              <a:t>‹#›</a:t>
            </a:fld>
            <a:endParaRPr lang="en-US" altLang="ja-JP"/>
          </a:p>
        </p:txBody>
      </p:sp>
    </p:spTree>
    <p:extLst>
      <p:ext uri="{BB962C8B-B14F-4D97-AF65-F5344CB8AC3E}">
        <p14:creationId xmlns:p14="http://schemas.microsoft.com/office/powerpoint/2010/main" val="2341158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22502BD-6D94-4D9D-AC19-EF4E964D4A41}" type="slidenum">
              <a:rPr lang="en-US" altLang="ja-JP"/>
              <a:pPr>
                <a:defRPr/>
              </a:pPr>
              <a:t>‹#›</a:t>
            </a:fld>
            <a:endParaRPr lang="en-US" altLang="ja-JP"/>
          </a:p>
        </p:txBody>
      </p:sp>
    </p:spTree>
    <p:extLst>
      <p:ext uri="{BB962C8B-B14F-4D97-AF65-F5344CB8AC3E}">
        <p14:creationId xmlns:p14="http://schemas.microsoft.com/office/powerpoint/2010/main" val="1300102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798D932-C74F-4216-857E-8227651F234A}" type="slidenum">
              <a:rPr lang="en-US" altLang="ja-JP"/>
              <a:pPr>
                <a:defRPr/>
              </a:pPr>
              <a:t>‹#›</a:t>
            </a:fld>
            <a:endParaRPr lang="en-US" altLang="ja-JP"/>
          </a:p>
        </p:txBody>
      </p:sp>
    </p:spTree>
    <p:extLst>
      <p:ext uri="{BB962C8B-B14F-4D97-AF65-F5344CB8AC3E}">
        <p14:creationId xmlns:p14="http://schemas.microsoft.com/office/powerpoint/2010/main" val="1132443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F5C3E7C-2B5D-4AA8-B64B-CDE674EA17CD}" type="slidenum">
              <a:rPr lang="en-US" altLang="ja-JP"/>
              <a:pPr>
                <a:defRPr/>
              </a:pPr>
              <a:t>‹#›</a:t>
            </a:fld>
            <a:endParaRPr lang="en-US" altLang="ja-JP"/>
          </a:p>
        </p:txBody>
      </p:sp>
    </p:spTree>
    <p:extLst>
      <p:ext uri="{BB962C8B-B14F-4D97-AF65-F5344CB8AC3E}">
        <p14:creationId xmlns:p14="http://schemas.microsoft.com/office/powerpoint/2010/main" val="348647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62129A2-0B0F-4DF8-A983-9F6261B95701}" type="slidenum">
              <a:rPr lang="en-US" altLang="ja-JP"/>
              <a:pPr>
                <a:defRPr/>
              </a:pPr>
              <a:t>‹#›</a:t>
            </a:fld>
            <a:endParaRPr lang="en-US" altLang="ja-JP"/>
          </a:p>
        </p:txBody>
      </p:sp>
    </p:spTree>
    <p:extLst>
      <p:ext uri="{BB962C8B-B14F-4D97-AF65-F5344CB8AC3E}">
        <p14:creationId xmlns:p14="http://schemas.microsoft.com/office/powerpoint/2010/main" val="3598577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2CFB8DA-4239-41F0-86D1-093E10E6C8FB}" type="slidenum">
              <a:rPr lang="en-US" altLang="ja-JP"/>
              <a:pPr>
                <a:defRPr/>
              </a:pPr>
              <a:t>‹#›</a:t>
            </a:fld>
            <a:endParaRPr lang="en-US" altLang="ja-JP"/>
          </a:p>
        </p:txBody>
      </p:sp>
    </p:spTree>
    <p:extLst>
      <p:ext uri="{BB962C8B-B14F-4D97-AF65-F5344CB8AC3E}">
        <p14:creationId xmlns:p14="http://schemas.microsoft.com/office/powerpoint/2010/main" val="3127442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17" indent="0">
              <a:buNone/>
              <a:defRPr sz="2800"/>
            </a:lvl2pPr>
            <a:lvl3pPr marL="914235" indent="0">
              <a:buNone/>
              <a:defRPr sz="2400"/>
            </a:lvl3pPr>
            <a:lvl4pPr marL="1371353" indent="0">
              <a:buNone/>
              <a:defRPr sz="2000"/>
            </a:lvl4pPr>
            <a:lvl5pPr marL="1828470" indent="0">
              <a:buNone/>
              <a:defRPr sz="2000"/>
            </a:lvl5pPr>
            <a:lvl6pPr marL="2285588" indent="0">
              <a:buNone/>
              <a:defRPr sz="2000"/>
            </a:lvl6pPr>
            <a:lvl7pPr marL="2742705" indent="0">
              <a:buNone/>
              <a:defRPr sz="2000"/>
            </a:lvl7pPr>
            <a:lvl8pPr marL="3199823" indent="0">
              <a:buNone/>
              <a:defRPr sz="2000"/>
            </a:lvl8pPr>
            <a:lvl9pPr marL="365694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71BFCEB-3D17-440F-8335-109592497D64}" type="slidenum">
              <a:rPr lang="en-US" altLang="ja-JP"/>
              <a:pPr>
                <a:defRPr/>
              </a:pPr>
              <a:t>‹#›</a:t>
            </a:fld>
            <a:endParaRPr lang="en-US" altLang="ja-JP"/>
          </a:p>
        </p:txBody>
      </p:sp>
    </p:spTree>
    <p:extLst>
      <p:ext uri="{BB962C8B-B14F-4D97-AF65-F5344CB8AC3E}">
        <p14:creationId xmlns:p14="http://schemas.microsoft.com/office/powerpoint/2010/main" val="3181080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3" tIns="45712" rIns="91423" bIns="45712"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3" tIns="45712" rIns="91423" bIns="4571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3" tIns="45712" rIns="91423" bIns="45712"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3" tIns="45712" rIns="91423" bIns="45712"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3" tIns="45712" rIns="91423" bIns="45712" numCol="1" anchor="t" anchorCtr="0" compatLnSpc="1">
            <a:prstTxWarp prst="textNoShape">
              <a:avLst/>
            </a:prstTxWarp>
          </a:bodyPr>
          <a:lstStyle>
            <a:lvl1pPr algn="r" eaLnBrk="1" hangingPunct="1">
              <a:defRPr sz="1400"/>
            </a:lvl1pPr>
          </a:lstStyle>
          <a:p>
            <a:pPr>
              <a:defRPr/>
            </a:pPr>
            <a:fld id="{5FAA44CC-6BBF-4ECC-9C81-30CB4DF4B74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17" algn="ctr" rtl="0" fontAlgn="base">
        <a:spcBef>
          <a:spcPct val="0"/>
        </a:spcBef>
        <a:spcAft>
          <a:spcPct val="0"/>
        </a:spcAft>
        <a:defRPr kumimoji="1" sz="4400">
          <a:solidFill>
            <a:schemeClr val="tx2"/>
          </a:solidFill>
          <a:latin typeface="Arial" charset="0"/>
          <a:ea typeface="ＭＳ Ｐゴシック" pitchFamily="50" charset="-128"/>
        </a:defRPr>
      </a:lvl6pPr>
      <a:lvl7pPr marL="914235" algn="ctr" rtl="0" fontAlgn="base">
        <a:spcBef>
          <a:spcPct val="0"/>
        </a:spcBef>
        <a:spcAft>
          <a:spcPct val="0"/>
        </a:spcAft>
        <a:defRPr kumimoji="1" sz="4400">
          <a:solidFill>
            <a:schemeClr val="tx2"/>
          </a:solidFill>
          <a:latin typeface="Arial" charset="0"/>
          <a:ea typeface="ＭＳ Ｐゴシック" pitchFamily="50" charset="-128"/>
        </a:defRPr>
      </a:lvl7pPr>
      <a:lvl8pPr marL="1371353" algn="ctr" rtl="0" fontAlgn="base">
        <a:spcBef>
          <a:spcPct val="0"/>
        </a:spcBef>
        <a:spcAft>
          <a:spcPct val="0"/>
        </a:spcAft>
        <a:defRPr kumimoji="1" sz="4400">
          <a:solidFill>
            <a:schemeClr val="tx2"/>
          </a:solidFill>
          <a:latin typeface="Arial" charset="0"/>
          <a:ea typeface="ＭＳ Ｐゴシック" pitchFamily="50" charset="-128"/>
        </a:defRPr>
      </a:lvl8pPr>
      <a:lvl9pPr marL="182847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147" indent="-228559" algn="l" rtl="0" fontAlgn="base">
        <a:spcBef>
          <a:spcPct val="20000"/>
        </a:spcBef>
        <a:spcAft>
          <a:spcPct val="0"/>
        </a:spcAft>
        <a:buChar char="»"/>
        <a:defRPr kumimoji="1" sz="2000">
          <a:solidFill>
            <a:schemeClr val="tx1"/>
          </a:solidFill>
          <a:latin typeface="+mn-lt"/>
          <a:ea typeface="+mn-ea"/>
        </a:defRPr>
      </a:lvl6pPr>
      <a:lvl7pPr marL="2971264" indent="-228559" algn="l" rtl="0" fontAlgn="base">
        <a:spcBef>
          <a:spcPct val="20000"/>
        </a:spcBef>
        <a:spcAft>
          <a:spcPct val="0"/>
        </a:spcAft>
        <a:buChar char="»"/>
        <a:defRPr kumimoji="1" sz="2000">
          <a:solidFill>
            <a:schemeClr val="tx1"/>
          </a:solidFill>
          <a:latin typeface="+mn-lt"/>
          <a:ea typeface="+mn-ea"/>
        </a:defRPr>
      </a:lvl7pPr>
      <a:lvl8pPr marL="3428382" indent="-228559" algn="l" rtl="0" fontAlgn="base">
        <a:spcBef>
          <a:spcPct val="20000"/>
        </a:spcBef>
        <a:spcAft>
          <a:spcPct val="0"/>
        </a:spcAft>
        <a:buChar char="»"/>
        <a:defRPr kumimoji="1" sz="2000">
          <a:solidFill>
            <a:schemeClr val="tx1"/>
          </a:solidFill>
          <a:latin typeface="+mn-lt"/>
          <a:ea typeface="+mn-ea"/>
        </a:defRPr>
      </a:lvl8pPr>
      <a:lvl9pPr marL="3885499" indent="-228559"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5" name="テキスト ボックス 14"/>
          <p:cNvSpPr txBox="1">
            <a:spLocks noChangeArrowheads="1"/>
          </p:cNvSpPr>
          <p:nvPr/>
        </p:nvSpPr>
        <p:spPr bwMode="auto">
          <a:xfrm>
            <a:off x="3932259" y="1561938"/>
            <a:ext cx="5895975" cy="536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lnSpc>
                <a:spcPts val="1100"/>
              </a:lnSpc>
            </a:pPr>
            <a:r>
              <a:rPr lang="ja-JP" altLang="en-US" sz="1000" dirty="0">
                <a:latin typeface="Meiryo UI" panose="020B0604030504040204" pitchFamily="50" charset="-128"/>
                <a:ea typeface="Meiryo UI" panose="020B0604030504040204" pitchFamily="50" charset="-128"/>
              </a:rPr>
              <a:t>○ 小学校国語</a:t>
            </a:r>
            <a:endParaRPr lang="en-US" altLang="ja-JP" sz="1000" dirty="0">
              <a:latin typeface="Meiryo UI" panose="020B0604030504040204" pitchFamily="50" charset="-128"/>
              <a:ea typeface="Meiryo UI" panose="020B0604030504040204" pitchFamily="50" charset="-128"/>
            </a:endParaRPr>
          </a:p>
          <a:p>
            <a:pPr>
              <a:lnSpc>
                <a:spcPts val="300"/>
              </a:lnSpc>
            </a:pPr>
            <a:r>
              <a:rPr lang="ja-JP" altLang="en-US" sz="800" dirty="0">
                <a:latin typeface="Meiryo UI" panose="020B0604030504040204" pitchFamily="50" charset="-128"/>
                <a:ea typeface="Meiryo UI" panose="020B0604030504040204" pitchFamily="50" charset="-128"/>
              </a:rPr>
              <a:t>　</a:t>
            </a:r>
            <a:endParaRPr lang="en-US" altLang="ja-JP" sz="100" dirty="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平均正答率は、</a:t>
            </a:r>
            <a:r>
              <a:rPr lang="en-US" altLang="ja-JP" sz="800" dirty="0">
                <a:latin typeface="Meiryo UI" panose="020B0604030504040204" pitchFamily="50" charset="-128"/>
                <a:ea typeface="Meiryo UI" panose="020B0604030504040204" pitchFamily="50" charset="-128"/>
              </a:rPr>
              <a:t>60.3</a:t>
            </a:r>
            <a:r>
              <a:rPr lang="ja-JP" altLang="en-US" sz="800" dirty="0">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で全国を</a:t>
            </a:r>
            <a:r>
              <a:rPr lang="en-US" altLang="ja-JP" sz="800" dirty="0">
                <a:latin typeface="Meiryo UI" panose="020B0604030504040204" pitchFamily="50" charset="-128"/>
                <a:ea typeface="Meiryo UI" panose="020B0604030504040204" pitchFamily="50" charset="-128"/>
              </a:rPr>
              <a:t>3.5</a:t>
            </a:r>
            <a:r>
              <a:rPr lang="ja-JP" altLang="ja-JP" sz="800" dirty="0">
                <a:latin typeface="Meiryo UI" panose="020B0604030504040204" pitchFamily="50" charset="-128"/>
                <a:ea typeface="Meiryo UI" panose="020B0604030504040204" pitchFamily="50" charset="-128"/>
              </a:rPr>
              <a:t>ポイント下回った。（対全国比</a:t>
            </a: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0.945</a:t>
            </a:r>
            <a:r>
              <a:rPr lang="ja-JP" altLang="ja-JP" sz="800" dirty="0">
                <a:latin typeface="Meiryo UI" panose="020B0604030504040204" pitchFamily="50" charset="-128"/>
                <a:ea typeface="Meiryo UI" panose="020B0604030504040204" pitchFamily="50" charset="-128"/>
              </a:rPr>
              <a:t>）</a:t>
            </a: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「読むこと</a:t>
            </a:r>
            <a:r>
              <a:rPr lang="ja-JP"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領域</a:t>
            </a:r>
            <a:r>
              <a:rPr lang="ja-JP" altLang="ja-JP" sz="800" dirty="0" smtClean="0">
                <a:latin typeface="Meiryo UI" panose="020B0604030504040204" pitchFamily="50" charset="-128"/>
                <a:ea typeface="Meiryo UI" panose="020B0604030504040204" pitchFamily="50" charset="-128"/>
              </a:rPr>
              <a:t>は</a:t>
            </a:r>
            <a:r>
              <a:rPr lang="ja-JP" altLang="ja-JP" sz="800" dirty="0">
                <a:latin typeface="Meiryo UI" panose="020B0604030504040204" pitchFamily="50" charset="-128"/>
                <a:ea typeface="Meiryo UI" panose="020B0604030504040204" pitchFamily="50" charset="-128"/>
              </a:rPr>
              <a:t>、概ねできている。特に、目的に応じて、本や文章全体を</a:t>
            </a:r>
            <a:r>
              <a:rPr lang="ja-JP" altLang="ja-JP" sz="800" dirty="0" smtClean="0">
                <a:latin typeface="Meiryo UI" panose="020B0604030504040204" pitchFamily="50" charset="-128"/>
                <a:ea typeface="Meiryo UI" panose="020B0604030504040204" pitchFamily="50" charset="-128"/>
              </a:rPr>
              <a:t>目次や</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索引</a:t>
            </a:r>
            <a:r>
              <a:rPr lang="ja-JP" altLang="ja-JP" sz="800" dirty="0">
                <a:latin typeface="Meiryo UI" panose="020B0604030504040204" pitchFamily="50" charset="-128"/>
                <a:ea typeface="Meiryo UI" panose="020B0604030504040204" pitchFamily="50" charset="-128"/>
              </a:rPr>
              <a:t>を活用して効果的に読むこと</a:t>
            </a:r>
            <a:r>
              <a:rPr lang="ja-JP" altLang="en-US" sz="800" dirty="0">
                <a:latin typeface="Meiryo UI" panose="020B0604030504040204" pitchFamily="50" charset="-128"/>
                <a:ea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rPr>
              <a:t>ついて、</a:t>
            </a:r>
            <a:r>
              <a:rPr lang="ja-JP" altLang="ja-JP" sz="800" dirty="0">
                <a:latin typeface="Meiryo UI" panose="020B0604030504040204" pitchFamily="50" charset="-128"/>
                <a:ea typeface="Meiryo UI" panose="020B0604030504040204" pitchFamily="50" charset="-128"/>
              </a:rPr>
              <a:t>相当数の児童</a:t>
            </a:r>
            <a:r>
              <a:rPr lang="ja-JP" altLang="ja-JP" sz="800" dirty="0" smtClean="0">
                <a:latin typeface="Meiryo UI" panose="020B0604030504040204" pitchFamily="50" charset="-128"/>
                <a:ea typeface="Meiryo UI" panose="020B0604030504040204" pitchFamily="50" charset="-128"/>
              </a:rPr>
              <a:t>ができて</a:t>
            </a:r>
            <a:r>
              <a:rPr lang="ja-JP" altLang="ja-JP" sz="800" dirty="0">
                <a:latin typeface="Meiryo UI" panose="020B0604030504040204" pitchFamily="50" charset="-128"/>
                <a:ea typeface="Meiryo UI" panose="020B0604030504040204" pitchFamily="50" charset="-128"/>
              </a:rPr>
              <a:t>いる。</a:t>
            </a:r>
          </a:p>
          <a:p>
            <a:pPr>
              <a:lnSpc>
                <a:spcPts val="11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一方、</a:t>
            </a:r>
            <a:r>
              <a:rPr lang="ja-JP" altLang="ja-JP" sz="800" dirty="0" smtClean="0">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言葉</a:t>
            </a:r>
            <a:r>
              <a:rPr lang="ja-JP" altLang="en-US" sz="800" dirty="0">
                <a:latin typeface="Meiryo UI" panose="020B0604030504040204" pitchFamily="50" charset="-128"/>
                <a:ea typeface="Meiryo UI" panose="020B0604030504040204" pitchFamily="50" charset="-128"/>
              </a:rPr>
              <a:t>等</a:t>
            </a:r>
            <a:r>
              <a:rPr lang="ja-JP" altLang="ja-JP" sz="800" dirty="0">
                <a:latin typeface="Meiryo UI" panose="020B0604030504040204" pitchFamily="50" charset="-128"/>
                <a:ea typeface="Meiryo UI" panose="020B0604030504040204" pitchFamily="50" charset="-128"/>
              </a:rPr>
              <a:t>の知識や理解」</a:t>
            </a:r>
            <a:r>
              <a:rPr lang="ja-JP" altLang="ja-JP" sz="800" dirty="0" smtClean="0">
                <a:latin typeface="Meiryo UI" panose="020B0604030504040204" pitchFamily="50" charset="-128"/>
                <a:ea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rPr>
              <a:t>は</a:t>
            </a:r>
            <a:r>
              <a:rPr lang="ja-JP" altLang="ja-JP" sz="800" dirty="0" smtClean="0">
                <a:latin typeface="Meiryo UI" panose="020B0604030504040204" pitchFamily="50" charset="-128"/>
                <a:ea typeface="Meiryo UI" panose="020B0604030504040204" pitchFamily="50" charset="-128"/>
              </a:rPr>
              <a:t>課題</a:t>
            </a:r>
            <a:r>
              <a:rPr lang="ja-JP" altLang="ja-JP" sz="800" dirty="0">
                <a:latin typeface="Meiryo UI" panose="020B0604030504040204" pitchFamily="50" charset="-128"/>
                <a:ea typeface="Meiryo UI" panose="020B0604030504040204" pitchFamily="50" charset="-128"/>
              </a:rPr>
              <a:t>が</a:t>
            </a:r>
            <a:r>
              <a:rPr lang="ja-JP" altLang="ja-JP" sz="800" dirty="0" smtClean="0">
                <a:latin typeface="Meiryo UI" panose="020B0604030504040204" pitchFamily="50" charset="-128"/>
                <a:ea typeface="Meiryo UI" panose="020B0604030504040204" pitchFamily="50" charset="-128"/>
              </a:rPr>
              <a:t>見られ</a:t>
            </a:r>
            <a:r>
              <a:rPr lang="ja-JP" altLang="en-US" sz="800" dirty="0" smtClean="0">
                <a:latin typeface="Meiryo UI" panose="020B0604030504040204" pitchFamily="50" charset="-128"/>
                <a:ea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rPr>
              <a:t>特に同音</a:t>
            </a:r>
            <a:r>
              <a:rPr lang="ja-JP" altLang="ja-JP" sz="800" dirty="0">
                <a:latin typeface="Meiryo UI" panose="020B0604030504040204" pitchFamily="50" charset="-128"/>
                <a:ea typeface="Meiryo UI" panose="020B0604030504040204" pitchFamily="50" charset="-128"/>
              </a:rPr>
              <a:t>異義語に注意して</a:t>
            </a:r>
            <a:r>
              <a:rPr lang="ja-JP" altLang="ja-JP"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漢字</a:t>
            </a:r>
            <a:r>
              <a:rPr lang="ja-JP" altLang="ja-JP" sz="800" dirty="0">
                <a:latin typeface="Meiryo UI" panose="020B0604030504040204" pitchFamily="50" charset="-128"/>
                <a:ea typeface="Meiryo UI" panose="020B0604030504040204" pitchFamily="50" charset="-128"/>
              </a:rPr>
              <a:t>を</a:t>
            </a:r>
            <a:r>
              <a:rPr lang="ja-JP" altLang="ja-JP" sz="800" dirty="0" smtClean="0">
                <a:latin typeface="Meiryo UI" panose="020B0604030504040204" pitchFamily="50" charset="-128"/>
                <a:ea typeface="Meiryo UI" panose="020B0604030504040204" pitchFamily="50" charset="-128"/>
              </a:rPr>
              <a:t>文の</a:t>
            </a:r>
            <a:r>
              <a:rPr lang="ja-JP" altLang="ja-JP" sz="800" dirty="0">
                <a:latin typeface="Meiryo UI" panose="020B0604030504040204" pitchFamily="50" charset="-128"/>
                <a:ea typeface="Meiryo UI" panose="020B0604030504040204" pitchFamily="50" charset="-128"/>
              </a:rPr>
              <a:t>中で使うこと</a:t>
            </a:r>
            <a:r>
              <a:rPr lang="ja-JP" altLang="ja-JP" sz="800" dirty="0" smtClean="0">
                <a:latin typeface="Meiryo UI" panose="020B0604030504040204" pitchFamily="50" charset="-128"/>
                <a:ea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rPr>
              <a:t>ついて、</a:t>
            </a:r>
            <a:r>
              <a:rPr lang="ja-JP" altLang="ja-JP" sz="800" dirty="0" smtClean="0">
                <a:latin typeface="Meiryo UI" panose="020B0604030504040204" pitchFamily="50" charset="-128"/>
                <a:ea typeface="Meiryo UI" panose="020B0604030504040204" pitchFamily="50" charset="-128"/>
              </a:rPr>
              <a:t>できて</a:t>
            </a:r>
            <a:r>
              <a:rPr lang="ja-JP" altLang="ja-JP" sz="800" dirty="0">
                <a:latin typeface="Meiryo UI" panose="020B0604030504040204" pitchFamily="50" charset="-128"/>
                <a:ea typeface="Meiryo UI" panose="020B0604030504040204" pitchFamily="50" charset="-128"/>
              </a:rPr>
              <a:t>いない児童が多い。</a:t>
            </a:r>
            <a:endParaRPr lang="en-US" altLang="ja-JP" sz="800" dirty="0">
              <a:latin typeface="Meiryo UI" panose="020B0604030504040204" pitchFamily="50" charset="-128"/>
              <a:ea typeface="Meiryo UI" panose="020B0604030504040204" pitchFamily="50" charset="-128"/>
            </a:endParaRPr>
          </a:p>
          <a:p>
            <a:pPr eaLnBrk="1" hangingPunct="1">
              <a:lnSpc>
                <a:spcPts val="1100"/>
              </a:lnSpc>
            </a:pPr>
            <a:endParaRPr lang="en-US" altLang="ja-JP" sz="1000" dirty="0" smtClean="0">
              <a:latin typeface="Meiryo UI" panose="020B0604030504040204" pitchFamily="50" charset="-128"/>
              <a:ea typeface="Meiryo UI" panose="020B0604030504040204" pitchFamily="50" charset="-128"/>
            </a:endParaRPr>
          </a:p>
          <a:p>
            <a:pPr eaLnBrk="1" hangingPunct="1">
              <a:lnSpc>
                <a:spcPts val="1100"/>
              </a:lnSpc>
            </a:pP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小学校算数　</a:t>
            </a:r>
            <a:endParaRPr lang="en-US" altLang="ja-JP" sz="1000" dirty="0">
              <a:latin typeface="Meiryo UI" panose="020B0604030504040204" pitchFamily="50" charset="-128"/>
              <a:ea typeface="Meiryo UI" panose="020B0604030504040204" pitchFamily="50" charset="-128"/>
            </a:endParaRPr>
          </a:p>
          <a:p>
            <a:pPr>
              <a:lnSpc>
                <a:spcPts val="300"/>
              </a:lnSpc>
            </a:pPr>
            <a:r>
              <a:rPr lang="ja-JP" altLang="en-US" sz="800" dirty="0">
                <a:latin typeface="Meiryo UI" panose="020B0604030504040204" pitchFamily="50" charset="-128"/>
                <a:ea typeface="Meiryo UI" panose="020B0604030504040204" pitchFamily="50" charset="-128"/>
              </a:rPr>
              <a:t>　</a:t>
            </a:r>
            <a:endParaRPr lang="en-US" altLang="ja-JP" sz="200" dirty="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平均正答率は、</a:t>
            </a:r>
            <a:r>
              <a:rPr lang="en-US" altLang="ja-JP" sz="800" dirty="0">
                <a:latin typeface="Meiryo UI" panose="020B0604030504040204" pitchFamily="50" charset="-128"/>
                <a:ea typeface="Meiryo UI" panose="020B0604030504040204" pitchFamily="50" charset="-128"/>
              </a:rPr>
              <a:t>66.4</a:t>
            </a:r>
            <a:r>
              <a:rPr lang="ja-JP" altLang="ja-JP" sz="800" dirty="0">
                <a:latin typeface="Meiryo UI" panose="020B0604030504040204" pitchFamily="50" charset="-128"/>
                <a:ea typeface="Meiryo UI" panose="020B0604030504040204" pitchFamily="50" charset="-128"/>
              </a:rPr>
              <a:t>％で全国を</a:t>
            </a:r>
            <a:r>
              <a:rPr lang="en-US" altLang="ja-JP" sz="800" dirty="0">
                <a:latin typeface="Meiryo UI" panose="020B0604030504040204" pitchFamily="50" charset="-128"/>
                <a:ea typeface="Meiryo UI" panose="020B0604030504040204" pitchFamily="50" charset="-128"/>
              </a:rPr>
              <a:t>0.2</a:t>
            </a:r>
            <a:r>
              <a:rPr lang="ja-JP" altLang="ja-JP" sz="800" dirty="0">
                <a:latin typeface="Meiryo UI" panose="020B0604030504040204" pitchFamily="50" charset="-128"/>
                <a:ea typeface="Meiryo UI" panose="020B0604030504040204" pitchFamily="50" charset="-128"/>
              </a:rPr>
              <a:t>ポイント下回った。（対全国比</a:t>
            </a: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0.997</a:t>
            </a:r>
            <a:r>
              <a:rPr lang="ja-JP" altLang="ja-JP" sz="800" dirty="0">
                <a:latin typeface="Meiryo UI" panose="020B0604030504040204" pitchFamily="50" charset="-128"/>
                <a:ea typeface="Meiryo UI" panose="020B0604030504040204" pitchFamily="50" charset="-128"/>
              </a:rPr>
              <a:t>）</a:t>
            </a: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図形</a:t>
            </a:r>
            <a:r>
              <a:rPr lang="ja-JP" altLang="en-US" sz="800" dirty="0" smtClean="0">
                <a:latin typeface="Meiryo UI" panose="020B0604030504040204" pitchFamily="50" charset="-128"/>
                <a:ea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rPr>
              <a:t>領域</a:t>
            </a:r>
            <a:r>
              <a:rPr lang="ja-JP" altLang="ja-JP" sz="800" dirty="0">
                <a:latin typeface="Meiryo UI" panose="020B0604030504040204" pitchFamily="50" charset="-128"/>
                <a:ea typeface="Meiryo UI" panose="020B0604030504040204" pitchFamily="50" charset="-128"/>
              </a:rPr>
              <a:t>は</a:t>
            </a:r>
            <a:r>
              <a:rPr lang="ja-JP" altLang="en-US" sz="800" dirty="0">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概ねできている。特</a:t>
            </a:r>
            <a:r>
              <a:rPr lang="ja-JP" altLang="ja-JP" sz="800" dirty="0" smtClean="0">
                <a:latin typeface="Meiryo UI" panose="020B0604030504040204" pitchFamily="50" charset="-128"/>
                <a:ea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rPr>
              <a:t>台形</a:t>
            </a:r>
            <a:r>
              <a:rPr lang="ja-JP" altLang="ja-JP" sz="800" dirty="0">
                <a:latin typeface="Meiryo UI" panose="020B0604030504040204" pitchFamily="50" charset="-128"/>
                <a:ea typeface="Meiryo UI" panose="020B0604030504040204" pitchFamily="50" charset="-128"/>
              </a:rPr>
              <a:t>の特徴の</a:t>
            </a:r>
            <a:r>
              <a:rPr lang="ja-JP" altLang="ja-JP" sz="800" dirty="0" smtClean="0">
                <a:latin typeface="Meiryo UI" panose="020B0604030504040204" pitchFamily="50" charset="-128"/>
                <a:ea typeface="Meiryo UI" panose="020B0604030504040204" pitchFamily="50" charset="-128"/>
              </a:rPr>
              <a:t>理解は</a:t>
            </a:r>
            <a:r>
              <a:rPr lang="ja-JP" altLang="ja-JP" sz="800" dirty="0">
                <a:latin typeface="Meiryo UI" panose="020B0604030504040204" pitchFamily="50" charset="-128"/>
                <a:ea typeface="Meiryo UI" panose="020B0604030504040204" pitchFamily="50" charset="-128"/>
              </a:rPr>
              <a:t>、相当数</a:t>
            </a:r>
            <a:r>
              <a:rPr lang="ja-JP" altLang="ja-JP" sz="800" dirty="0" smtClean="0">
                <a:latin typeface="Meiryo UI" panose="020B0604030504040204" pitchFamily="50" charset="-128"/>
                <a:ea typeface="Meiryo UI" panose="020B0604030504040204" pitchFamily="50" charset="-128"/>
              </a:rPr>
              <a:t>の児童がで</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きて</a:t>
            </a:r>
            <a:r>
              <a:rPr lang="ja-JP" altLang="ja-JP" sz="800" dirty="0">
                <a:latin typeface="Meiryo UI" panose="020B0604030504040204" pitchFamily="50" charset="-128"/>
                <a:ea typeface="Meiryo UI" panose="020B0604030504040204" pitchFamily="50" charset="-128"/>
              </a:rPr>
              <a:t>いる</a:t>
            </a:r>
            <a:r>
              <a:rPr lang="ja-JP"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一方、「</a:t>
            </a:r>
            <a:r>
              <a:rPr lang="ja-JP" altLang="ja-JP" sz="800" dirty="0">
                <a:latin typeface="Meiryo UI" panose="020B0604030504040204" pitchFamily="50" charset="-128"/>
                <a:ea typeface="Meiryo UI" panose="020B0604030504040204" pitchFamily="50" charset="-128"/>
              </a:rPr>
              <a:t>量と測定</a:t>
            </a:r>
            <a:r>
              <a:rPr lang="ja-JP" altLang="en-US" sz="800" dirty="0" smtClean="0">
                <a:latin typeface="Meiryo UI" panose="020B0604030504040204" pitchFamily="50" charset="-128"/>
                <a:ea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rPr>
              <a:t>領域に</a:t>
            </a:r>
            <a:r>
              <a:rPr lang="ja-JP" altLang="en-US" sz="800" dirty="0" smtClean="0">
                <a:latin typeface="Meiryo UI" panose="020B0604030504040204" pitchFamily="50" charset="-128"/>
                <a:ea typeface="Meiryo UI" panose="020B0604030504040204" pitchFamily="50" charset="-128"/>
              </a:rPr>
              <a:t>は</a:t>
            </a:r>
            <a:r>
              <a:rPr lang="ja-JP" altLang="ja-JP" sz="800" dirty="0" smtClean="0">
                <a:latin typeface="Meiryo UI" panose="020B0604030504040204" pitchFamily="50" charset="-128"/>
                <a:ea typeface="Meiryo UI" panose="020B0604030504040204" pitchFamily="50" charset="-128"/>
              </a:rPr>
              <a:t>課題</a:t>
            </a:r>
            <a:r>
              <a:rPr lang="ja-JP" altLang="ja-JP" sz="800" dirty="0">
                <a:latin typeface="Meiryo UI" panose="020B0604030504040204" pitchFamily="50" charset="-128"/>
                <a:ea typeface="Meiryo UI" panose="020B0604030504040204" pitchFamily="50" charset="-128"/>
              </a:rPr>
              <a:t>が</a:t>
            </a:r>
            <a:r>
              <a:rPr lang="ja-JP" altLang="en-US" sz="800" dirty="0" smtClean="0">
                <a:latin typeface="Meiryo UI" panose="020B0604030504040204" pitchFamily="50" charset="-128"/>
                <a:ea typeface="Meiryo UI" panose="020B0604030504040204" pitchFamily="50" charset="-128"/>
              </a:rPr>
              <a:t>見</a:t>
            </a:r>
            <a:r>
              <a:rPr lang="ja-JP" altLang="ja-JP" sz="800" dirty="0" smtClean="0">
                <a:latin typeface="Meiryo UI" panose="020B0604030504040204" pitchFamily="50" charset="-128"/>
                <a:ea typeface="Meiryo UI" panose="020B0604030504040204" pitchFamily="50" charset="-128"/>
              </a:rPr>
              <a:t>られ</a:t>
            </a:r>
            <a:r>
              <a:rPr lang="ja-JP" altLang="en-US" sz="800" dirty="0" smtClean="0">
                <a:latin typeface="Meiryo UI" panose="020B0604030504040204" pitchFamily="50" charset="-128"/>
                <a:ea typeface="Meiryo UI" panose="020B0604030504040204" pitchFamily="50" charset="-128"/>
              </a:rPr>
              <a:t>、特に</a:t>
            </a:r>
            <a:r>
              <a:rPr lang="ja-JP" altLang="ja-JP" sz="800" dirty="0" smtClean="0">
                <a:latin typeface="Meiryo UI" panose="020B0604030504040204" pitchFamily="50" charset="-128"/>
                <a:ea typeface="Meiryo UI" panose="020B0604030504040204" pitchFamily="50" charset="-128"/>
              </a:rPr>
              <a:t>示された</a:t>
            </a:r>
            <a:r>
              <a:rPr lang="ja-JP" altLang="ja-JP" sz="800" dirty="0">
                <a:latin typeface="Meiryo UI" panose="020B0604030504040204" pitchFamily="50" charset="-128"/>
                <a:ea typeface="Meiryo UI" panose="020B0604030504040204" pitchFamily="50" charset="-128"/>
              </a:rPr>
              <a:t>図形の面積</a:t>
            </a:r>
            <a:r>
              <a:rPr lang="ja-JP" altLang="ja-JP" sz="800" dirty="0" smtClean="0">
                <a:latin typeface="Meiryo UI" panose="020B0604030504040204" pitchFamily="50" charset="-128"/>
                <a:ea typeface="Meiryo UI" panose="020B0604030504040204" pitchFamily="50" charset="-128"/>
              </a:rPr>
              <a:t>を求</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err="1" smtClean="0">
                <a:latin typeface="Meiryo UI" panose="020B0604030504040204" pitchFamily="50" charset="-128"/>
                <a:ea typeface="Meiryo UI" panose="020B0604030504040204" pitchFamily="50" charset="-128"/>
              </a:rPr>
              <a:t>める</a:t>
            </a:r>
            <a:r>
              <a:rPr lang="ja-JP" altLang="ja-JP" sz="800" dirty="0">
                <a:latin typeface="Meiryo UI" panose="020B0604030504040204" pitchFamily="50" charset="-128"/>
                <a:ea typeface="Meiryo UI" panose="020B0604030504040204" pitchFamily="50" charset="-128"/>
              </a:rPr>
              <a:t>式の意味を</a:t>
            </a:r>
            <a:r>
              <a:rPr lang="ja-JP" altLang="ja-JP" sz="800" dirty="0" smtClean="0">
                <a:latin typeface="Meiryo UI" panose="020B0604030504040204" pitchFamily="50" charset="-128"/>
                <a:ea typeface="Meiryo UI" panose="020B0604030504040204" pitchFamily="50" charset="-128"/>
              </a:rPr>
              <a:t>理解し</a:t>
            </a:r>
            <a:r>
              <a:rPr lang="ja-JP" altLang="ja-JP" sz="800" dirty="0">
                <a:latin typeface="Meiryo UI" panose="020B0604030504040204" pitchFamily="50" charset="-128"/>
                <a:ea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rPr>
              <a:t>その</a:t>
            </a:r>
            <a:r>
              <a:rPr lang="ja-JP" altLang="en-US" sz="800" dirty="0" smtClean="0">
                <a:latin typeface="Meiryo UI" panose="020B0604030504040204" pitchFamily="50" charset="-128"/>
                <a:ea typeface="Meiryo UI" panose="020B0604030504040204" pitchFamily="50" charset="-128"/>
              </a:rPr>
              <a:t>表している内容</a:t>
            </a:r>
            <a:r>
              <a:rPr lang="ja-JP" altLang="ja-JP" sz="800" dirty="0" smtClean="0">
                <a:latin typeface="Meiryo UI" panose="020B0604030504040204" pitchFamily="50" charset="-128"/>
                <a:ea typeface="Meiryo UI" panose="020B0604030504040204" pitchFamily="50" charset="-128"/>
              </a:rPr>
              <a:t>を</a:t>
            </a:r>
            <a:r>
              <a:rPr lang="ja-JP" altLang="ja-JP" sz="800" dirty="0">
                <a:latin typeface="Meiryo UI" panose="020B0604030504040204" pitchFamily="50" charset="-128"/>
                <a:ea typeface="Meiryo UI" panose="020B0604030504040204" pitchFamily="50" charset="-128"/>
              </a:rPr>
              <a:t>記述すること</a:t>
            </a:r>
            <a:r>
              <a:rPr lang="ja-JP" altLang="en-US" sz="800" dirty="0">
                <a:latin typeface="Meiryo UI" panose="020B0604030504040204" pitchFamily="50" charset="-128"/>
                <a:ea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rPr>
              <a:t>ついて、</a:t>
            </a:r>
            <a:r>
              <a:rPr lang="ja-JP" altLang="ja-JP" sz="800" dirty="0">
                <a:latin typeface="Meiryo UI" panose="020B0604030504040204" pitchFamily="50" charset="-128"/>
                <a:ea typeface="Meiryo UI" panose="020B0604030504040204" pitchFamily="50" charset="-128"/>
              </a:rPr>
              <a:t>できていない</a:t>
            </a:r>
            <a:r>
              <a:rPr lang="ja-JP" altLang="ja-JP" sz="800" dirty="0" smtClean="0">
                <a:latin typeface="Meiryo UI" panose="020B0604030504040204" pitchFamily="50" charset="-128"/>
                <a:ea typeface="Meiryo UI" panose="020B0604030504040204" pitchFamily="50" charset="-128"/>
              </a:rPr>
              <a:t>児</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童が</a:t>
            </a:r>
            <a:r>
              <a:rPr lang="ja-JP" altLang="ja-JP" sz="800" dirty="0">
                <a:latin typeface="Meiryo UI" panose="020B0604030504040204" pitchFamily="50" charset="-128"/>
                <a:ea typeface="Meiryo UI" panose="020B0604030504040204" pitchFamily="50" charset="-128"/>
              </a:rPr>
              <a:t>多い。</a:t>
            </a:r>
            <a:endParaRPr lang="en-US" altLang="ja-JP" sz="800" dirty="0">
              <a:latin typeface="Meiryo UI" panose="020B0604030504040204" pitchFamily="50" charset="-128"/>
              <a:ea typeface="Meiryo UI" panose="020B0604030504040204" pitchFamily="50" charset="-128"/>
            </a:endParaRPr>
          </a:p>
          <a:p>
            <a:pPr>
              <a:lnSpc>
                <a:spcPts val="1100"/>
              </a:lnSpc>
            </a:pPr>
            <a:endParaRPr lang="en-US" altLang="ja-JP" sz="1000" dirty="0" smtClean="0">
              <a:latin typeface="Meiryo UI" panose="020B0604030504040204" pitchFamily="50" charset="-128"/>
              <a:ea typeface="Meiryo UI" panose="020B0604030504040204" pitchFamily="50" charset="-128"/>
            </a:endParaRPr>
          </a:p>
          <a:p>
            <a:pPr>
              <a:lnSpc>
                <a:spcPts val="1100"/>
              </a:lnSpc>
            </a:pP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中学校国語</a:t>
            </a:r>
            <a:endParaRPr lang="en-US" altLang="ja-JP" sz="1000" dirty="0">
              <a:latin typeface="Meiryo UI" panose="020B0604030504040204" pitchFamily="50" charset="-128"/>
              <a:ea typeface="Meiryo UI" panose="020B0604030504040204" pitchFamily="50" charset="-128"/>
            </a:endParaRPr>
          </a:p>
          <a:p>
            <a:pPr>
              <a:lnSpc>
                <a:spcPts val="300"/>
              </a:lnSpc>
            </a:pPr>
            <a:r>
              <a:rPr lang="ja-JP" altLang="en-US" sz="800" dirty="0">
                <a:latin typeface="Meiryo UI" panose="020B0604030504040204" pitchFamily="50" charset="-128"/>
                <a:ea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平均正答率は、</a:t>
            </a:r>
            <a:r>
              <a:rPr lang="en-US" altLang="ja-JP" sz="800" dirty="0">
                <a:latin typeface="Meiryo UI" panose="020B0604030504040204" pitchFamily="50" charset="-128"/>
                <a:ea typeface="Meiryo UI" panose="020B0604030504040204" pitchFamily="50" charset="-128"/>
              </a:rPr>
              <a:t>70.0</a:t>
            </a:r>
            <a:r>
              <a:rPr lang="ja-JP" altLang="en-US" sz="800" dirty="0">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で全国を</a:t>
            </a:r>
            <a:r>
              <a:rPr lang="en-US" altLang="ja-JP" sz="800" dirty="0">
                <a:latin typeface="Meiryo UI" panose="020B0604030504040204" pitchFamily="50" charset="-128"/>
                <a:ea typeface="Meiryo UI" panose="020B0604030504040204" pitchFamily="50" charset="-128"/>
              </a:rPr>
              <a:t>2.8</a:t>
            </a:r>
            <a:r>
              <a:rPr lang="ja-JP" altLang="ja-JP" sz="800" dirty="0">
                <a:latin typeface="Meiryo UI" panose="020B0604030504040204" pitchFamily="50" charset="-128"/>
                <a:ea typeface="Meiryo UI" panose="020B0604030504040204" pitchFamily="50" charset="-128"/>
              </a:rPr>
              <a:t>ポイント下回った。（対全国比</a:t>
            </a: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0.962</a:t>
            </a:r>
            <a:r>
              <a:rPr lang="ja-JP" altLang="ja-JP" sz="800" dirty="0">
                <a:latin typeface="Meiryo UI" panose="020B0604030504040204" pitchFamily="50" charset="-128"/>
                <a:ea typeface="Meiryo UI" panose="020B0604030504040204" pitchFamily="50" charset="-128"/>
              </a:rPr>
              <a:t>）</a:t>
            </a: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「書くこと</a:t>
            </a:r>
            <a:r>
              <a:rPr lang="ja-JP"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領域は、</a:t>
            </a:r>
            <a:r>
              <a:rPr lang="ja-JP" altLang="ja-JP" sz="800" dirty="0" smtClean="0">
                <a:latin typeface="Meiryo UI" panose="020B0604030504040204" pitchFamily="50" charset="-128"/>
                <a:ea typeface="Meiryo UI" panose="020B0604030504040204" pitchFamily="50" charset="-128"/>
              </a:rPr>
              <a:t>概ね</a:t>
            </a:r>
            <a:r>
              <a:rPr lang="ja-JP" altLang="ja-JP" sz="800" dirty="0">
                <a:latin typeface="Meiryo UI" panose="020B0604030504040204" pitchFamily="50" charset="-128"/>
                <a:ea typeface="Meiryo UI" panose="020B0604030504040204" pitchFamily="50" charset="-128"/>
              </a:rPr>
              <a:t>できて</a:t>
            </a:r>
            <a:r>
              <a:rPr lang="ja-JP" altLang="ja-JP" sz="800" dirty="0" smtClean="0">
                <a:latin typeface="Meiryo UI" panose="020B0604030504040204" pitchFamily="50" charset="-128"/>
                <a:ea typeface="Meiryo UI" panose="020B0604030504040204" pitchFamily="50" charset="-128"/>
              </a:rPr>
              <a:t>いる</a:t>
            </a:r>
            <a:r>
              <a:rPr lang="ja-JP" altLang="en-US" sz="800" dirty="0" smtClean="0">
                <a:latin typeface="Meiryo UI" panose="020B0604030504040204" pitchFamily="50" charset="-128"/>
                <a:ea typeface="Meiryo UI" panose="020B0604030504040204" pitchFamily="50" charset="-128"/>
              </a:rPr>
              <a:t>。記述式の問題において、特に自分が感じたこと、</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smtClean="0">
                <a:latin typeface="Meiryo UI" panose="020B0604030504040204" pitchFamily="50" charset="-128"/>
                <a:ea typeface="Meiryo UI" panose="020B0604030504040204" pitchFamily="50" charset="-128"/>
              </a:rPr>
              <a:t>　考えたことを記述することについて、相当数の生徒ができているが、話題や方向性を</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捉えて、自分の考えをもつことに</a:t>
            </a:r>
            <a:r>
              <a:rPr lang="ja-JP" altLang="ja-JP" sz="800" dirty="0" smtClean="0">
                <a:latin typeface="Meiryo UI" panose="020B0604030504040204" pitchFamily="50" charset="-128"/>
                <a:ea typeface="Meiryo UI" panose="020B0604030504040204" pitchFamily="50" charset="-128"/>
              </a:rPr>
              <a:t>課題</a:t>
            </a:r>
            <a:r>
              <a:rPr lang="ja-JP" altLang="ja-JP" sz="800" dirty="0">
                <a:latin typeface="Meiryo UI" panose="020B0604030504040204" pitchFamily="50" charset="-128"/>
                <a:ea typeface="Meiryo UI" panose="020B0604030504040204" pitchFamily="50" charset="-128"/>
              </a:rPr>
              <a:t>が</a:t>
            </a:r>
            <a:r>
              <a:rPr lang="ja-JP" altLang="ja-JP" sz="800" dirty="0" smtClean="0">
                <a:latin typeface="Meiryo UI" panose="020B0604030504040204" pitchFamily="50" charset="-128"/>
                <a:ea typeface="Meiryo UI" panose="020B0604030504040204" pitchFamily="50" charset="-128"/>
              </a:rPr>
              <a:t>見られ</a:t>
            </a:r>
            <a:r>
              <a:rPr lang="ja-JP" altLang="en-US" sz="800" dirty="0" smtClean="0">
                <a:latin typeface="Meiryo UI" panose="020B0604030504040204" pitchFamily="50" charset="-128"/>
                <a:ea typeface="Meiryo UI" panose="020B0604030504040204" pitchFamily="50" charset="-128"/>
              </a:rPr>
              <a:t>る。また、「言葉等の知識や理解」にも</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課題が見られる。</a:t>
            </a:r>
            <a:endParaRPr lang="en-US" altLang="ja-JP" sz="1000" dirty="0">
              <a:latin typeface="Meiryo UI" panose="020B0604030504040204" pitchFamily="50" charset="-128"/>
              <a:ea typeface="Meiryo UI" panose="020B0604030504040204" pitchFamily="50" charset="-128"/>
            </a:endParaRPr>
          </a:p>
          <a:p>
            <a:pPr eaLnBrk="1" hangingPunct="1">
              <a:lnSpc>
                <a:spcPts val="1100"/>
              </a:lnSpc>
            </a:pPr>
            <a:endParaRPr lang="en-US" altLang="ja-JP" sz="1000" dirty="0" smtClean="0">
              <a:latin typeface="Meiryo UI" panose="020B0604030504040204" pitchFamily="50" charset="-128"/>
              <a:ea typeface="Meiryo UI" panose="020B0604030504040204" pitchFamily="50" charset="-128"/>
            </a:endParaRPr>
          </a:p>
          <a:p>
            <a:pPr eaLnBrk="1" hangingPunct="1">
              <a:lnSpc>
                <a:spcPts val="1100"/>
              </a:lnSpc>
            </a:pP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中学校数学</a:t>
            </a:r>
            <a:endParaRPr lang="en-US" altLang="ja-JP" sz="1000" dirty="0">
              <a:latin typeface="Meiryo UI" panose="020B0604030504040204" pitchFamily="50" charset="-128"/>
              <a:ea typeface="Meiryo UI" panose="020B0604030504040204" pitchFamily="50" charset="-128"/>
            </a:endParaRPr>
          </a:p>
          <a:p>
            <a:pPr>
              <a:lnSpc>
                <a:spcPts val="300"/>
              </a:lnSpc>
            </a:pPr>
            <a:r>
              <a:rPr lang="ja-JP" altLang="ja-JP"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平均正答率は、</a:t>
            </a:r>
            <a:r>
              <a:rPr lang="en-US" altLang="ja-JP" sz="800" dirty="0">
                <a:latin typeface="Meiryo UI" panose="020B0604030504040204" pitchFamily="50" charset="-128"/>
                <a:ea typeface="Meiryo UI" panose="020B0604030504040204" pitchFamily="50" charset="-128"/>
              </a:rPr>
              <a:t>58.3</a:t>
            </a:r>
            <a:r>
              <a:rPr lang="ja-JP" altLang="ja-JP" sz="800" dirty="0">
                <a:latin typeface="Meiryo UI" panose="020B0604030504040204" pitchFamily="50" charset="-128"/>
                <a:ea typeface="Meiryo UI" panose="020B0604030504040204" pitchFamily="50" charset="-128"/>
              </a:rPr>
              <a:t>％で全国を</a:t>
            </a:r>
            <a:r>
              <a:rPr lang="en-US" altLang="ja-JP" sz="800" dirty="0" smtClean="0">
                <a:latin typeface="Meiryo UI" panose="020B0604030504040204" pitchFamily="50" charset="-128"/>
                <a:ea typeface="Meiryo UI" panose="020B0604030504040204" pitchFamily="50" charset="-128"/>
              </a:rPr>
              <a:t>1.5</a:t>
            </a:r>
            <a:r>
              <a:rPr lang="ja-JP" altLang="en-US" sz="800" dirty="0" smtClean="0">
                <a:latin typeface="Meiryo UI" panose="020B0604030504040204" pitchFamily="50" charset="-128"/>
                <a:ea typeface="Meiryo UI" panose="020B0604030504040204" pitchFamily="50" charset="-128"/>
              </a:rPr>
              <a:t>ポイント</a:t>
            </a:r>
            <a:r>
              <a:rPr lang="ja-JP" altLang="ja-JP" sz="800" dirty="0" smtClean="0">
                <a:latin typeface="Meiryo UI" panose="020B0604030504040204" pitchFamily="50" charset="-128"/>
                <a:ea typeface="Meiryo UI" panose="020B0604030504040204" pitchFamily="50" charset="-128"/>
              </a:rPr>
              <a:t>下回った</a:t>
            </a:r>
            <a:r>
              <a:rPr lang="ja-JP" altLang="ja-JP" sz="800" dirty="0">
                <a:latin typeface="Meiryo UI" panose="020B0604030504040204" pitchFamily="50" charset="-128"/>
                <a:ea typeface="Meiryo UI" panose="020B0604030504040204" pitchFamily="50" charset="-128"/>
              </a:rPr>
              <a:t>。（対全国比</a:t>
            </a: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0.975</a:t>
            </a:r>
            <a:r>
              <a:rPr lang="ja-JP" altLang="ja-JP" sz="800" dirty="0">
                <a:latin typeface="Meiryo UI" panose="020B0604030504040204" pitchFamily="50" charset="-128"/>
                <a:ea typeface="Meiryo UI" panose="020B0604030504040204" pitchFamily="50" charset="-128"/>
              </a:rPr>
              <a:t>）</a:t>
            </a: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図形</a:t>
            </a:r>
            <a:r>
              <a:rPr lang="ja-JP" altLang="en-US" sz="800" dirty="0" smtClean="0">
                <a:latin typeface="Meiryo UI" panose="020B0604030504040204" pitchFamily="50" charset="-128"/>
                <a:ea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rPr>
              <a:t>領域</a:t>
            </a:r>
            <a:r>
              <a:rPr lang="ja-JP" altLang="ja-JP" sz="800" dirty="0">
                <a:latin typeface="Meiryo UI" panose="020B0604030504040204" pitchFamily="50" charset="-128"/>
                <a:ea typeface="Meiryo UI" panose="020B0604030504040204" pitchFamily="50" charset="-128"/>
              </a:rPr>
              <a:t>は</a:t>
            </a:r>
            <a:r>
              <a:rPr lang="ja-JP" altLang="en-US" sz="800" dirty="0">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概ねできている。特</a:t>
            </a:r>
            <a:r>
              <a:rPr lang="ja-JP" altLang="ja-JP" sz="800" dirty="0" smtClean="0">
                <a:latin typeface="Meiryo UI" panose="020B0604030504040204" pitchFamily="50" charset="-128"/>
                <a:ea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rPr>
              <a:t>平行</a:t>
            </a:r>
            <a:r>
              <a:rPr lang="ja-JP" altLang="ja-JP" sz="800" dirty="0">
                <a:latin typeface="Meiryo UI" panose="020B0604030504040204" pitchFamily="50" charset="-128"/>
                <a:ea typeface="Meiryo UI" panose="020B0604030504040204" pitchFamily="50" charset="-128"/>
              </a:rPr>
              <a:t>移動の意味の</a:t>
            </a:r>
            <a:r>
              <a:rPr lang="ja-JP" altLang="ja-JP" sz="800" dirty="0" smtClean="0">
                <a:latin typeface="Meiryo UI" panose="020B0604030504040204" pitchFamily="50" charset="-128"/>
                <a:ea typeface="Meiryo UI" panose="020B0604030504040204" pitchFamily="50" charset="-128"/>
              </a:rPr>
              <a:t>理解は</a:t>
            </a:r>
            <a:r>
              <a:rPr lang="ja-JP" altLang="en-US" sz="800" dirty="0">
                <a:latin typeface="Meiryo UI" panose="020B0604030504040204" pitchFamily="50" charset="-128"/>
                <a:ea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rPr>
              <a:t>相当数</a:t>
            </a:r>
            <a:r>
              <a:rPr lang="ja-JP" altLang="ja-JP" sz="800" dirty="0">
                <a:latin typeface="Meiryo UI" panose="020B0604030504040204" pitchFamily="50" charset="-128"/>
                <a:ea typeface="Meiryo UI" panose="020B0604030504040204" pitchFamily="50" charset="-128"/>
              </a:rPr>
              <a:t>の</a:t>
            </a:r>
            <a:r>
              <a:rPr lang="ja-JP" altLang="ja-JP" sz="800" dirty="0" smtClean="0">
                <a:latin typeface="Meiryo UI" panose="020B0604030504040204" pitchFamily="50" charset="-128"/>
                <a:ea typeface="Meiryo UI" panose="020B0604030504040204" pitchFamily="50" charset="-128"/>
              </a:rPr>
              <a:t>生徒</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ができて</a:t>
            </a:r>
            <a:r>
              <a:rPr lang="ja-JP" altLang="ja-JP" sz="800" dirty="0">
                <a:latin typeface="Meiryo UI" panose="020B0604030504040204" pitchFamily="50" charset="-128"/>
                <a:ea typeface="Meiryo UI" panose="020B0604030504040204" pitchFamily="50" charset="-128"/>
              </a:rPr>
              <a:t>いる</a:t>
            </a:r>
            <a:r>
              <a:rPr lang="ja-JP"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一方、「</a:t>
            </a:r>
            <a:r>
              <a:rPr lang="ja-JP" altLang="ja-JP" sz="800" dirty="0">
                <a:latin typeface="Meiryo UI" panose="020B0604030504040204" pitchFamily="50" charset="-128"/>
                <a:ea typeface="Meiryo UI" panose="020B0604030504040204" pitchFamily="50" charset="-128"/>
              </a:rPr>
              <a:t>関数</a:t>
            </a:r>
            <a:r>
              <a:rPr lang="ja-JP" altLang="en-US" sz="800" dirty="0" smtClean="0">
                <a:latin typeface="Meiryo UI" panose="020B0604030504040204" pitchFamily="50" charset="-128"/>
                <a:ea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rPr>
              <a:t>領域</a:t>
            </a:r>
            <a:r>
              <a:rPr lang="ja-JP" altLang="ja-JP" sz="800" dirty="0">
                <a:latin typeface="Meiryo UI" panose="020B0604030504040204" pitchFamily="50" charset="-128"/>
                <a:ea typeface="Meiryo UI" panose="020B0604030504040204" pitchFamily="50" charset="-128"/>
              </a:rPr>
              <a:t>に課題が</a:t>
            </a:r>
            <a:r>
              <a:rPr lang="ja-JP" altLang="en-US" sz="800" dirty="0">
                <a:latin typeface="Meiryo UI" panose="020B0604030504040204" pitchFamily="50" charset="-128"/>
                <a:ea typeface="Meiryo UI" panose="020B0604030504040204" pitchFamily="50" charset="-128"/>
              </a:rPr>
              <a:t>見</a:t>
            </a:r>
            <a:r>
              <a:rPr lang="ja-JP" altLang="ja-JP" sz="800" dirty="0">
                <a:latin typeface="Meiryo UI" panose="020B0604030504040204" pitchFamily="50" charset="-128"/>
                <a:ea typeface="Meiryo UI" panose="020B0604030504040204" pitchFamily="50" charset="-128"/>
              </a:rPr>
              <a:t>られ</a:t>
            </a:r>
            <a:r>
              <a:rPr lang="ja-JP"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特に</a:t>
            </a:r>
            <a:r>
              <a:rPr lang="ja-JP" altLang="ja-JP" sz="800" dirty="0" smtClean="0">
                <a:latin typeface="Meiryo UI" panose="020B0604030504040204" pitchFamily="50" charset="-128"/>
                <a:ea typeface="Meiryo UI" panose="020B0604030504040204" pitchFamily="50" charset="-128"/>
              </a:rPr>
              <a:t>日常的</a:t>
            </a:r>
            <a:r>
              <a:rPr lang="ja-JP" altLang="ja-JP" sz="800" dirty="0">
                <a:latin typeface="Meiryo UI" panose="020B0604030504040204" pitchFamily="50" charset="-128"/>
                <a:ea typeface="Meiryo UI" panose="020B0604030504040204" pitchFamily="50" charset="-128"/>
              </a:rPr>
              <a:t>な事柄の解決</a:t>
            </a:r>
            <a:r>
              <a:rPr lang="ja-JP" altLang="ja-JP" sz="800" dirty="0" smtClean="0">
                <a:latin typeface="Meiryo UI" panose="020B0604030504040204" pitchFamily="50" charset="-128"/>
                <a:ea typeface="Meiryo UI" panose="020B0604030504040204" pitchFamily="50" charset="-128"/>
              </a:rPr>
              <a:t>方法</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を数学的</a:t>
            </a:r>
            <a:r>
              <a:rPr lang="ja-JP" altLang="ja-JP" sz="800" dirty="0">
                <a:latin typeface="Meiryo UI" panose="020B0604030504040204" pitchFamily="50" charset="-128"/>
                <a:ea typeface="Meiryo UI" panose="020B0604030504040204" pitchFamily="50" charset="-128"/>
              </a:rPr>
              <a:t>に考え、</a:t>
            </a:r>
            <a:r>
              <a:rPr lang="ja-JP" altLang="ja-JP" sz="800" dirty="0" smtClean="0">
                <a:latin typeface="Meiryo UI" panose="020B0604030504040204" pitchFamily="50" charset="-128"/>
                <a:ea typeface="Meiryo UI" panose="020B0604030504040204" pitchFamily="50" charset="-128"/>
              </a:rPr>
              <a:t>説明する</a:t>
            </a:r>
            <a:r>
              <a:rPr lang="ja-JP" altLang="ja-JP" sz="800" dirty="0">
                <a:latin typeface="Meiryo UI" panose="020B0604030504040204" pitchFamily="50" charset="-128"/>
                <a:ea typeface="Meiryo UI" panose="020B0604030504040204" pitchFamily="50" charset="-128"/>
              </a:rPr>
              <a:t>ことについては、できていない生徒が多い。</a:t>
            </a:r>
            <a:r>
              <a:rPr lang="ja-JP" altLang="en-US" sz="800" dirty="0">
                <a:latin typeface="Meiryo UI" panose="020B0604030504040204" pitchFamily="50" charset="-128"/>
                <a:ea typeface="Meiryo UI" panose="020B0604030504040204" pitchFamily="50" charset="-128"/>
              </a:rPr>
              <a:t>また、「資料</a:t>
            </a:r>
            <a:r>
              <a:rPr lang="ja-JP" altLang="en-US" sz="800" dirty="0" smtClean="0">
                <a:latin typeface="Meiryo UI" panose="020B0604030504040204" pitchFamily="50" charset="-128"/>
                <a:ea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活用」領域</a:t>
            </a:r>
            <a:r>
              <a:rPr lang="ja-JP" altLang="en-US" sz="800" dirty="0">
                <a:latin typeface="Meiryo UI" panose="020B0604030504040204" pitchFamily="50" charset="-128"/>
                <a:ea typeface="Meiryo UI" panose="020B0604030504040204" pitchFamily="50" charset="-128"/>
              </a:rPr>
              <a:t>にも</a:t>
            </a:r>
            <a:r>
              <a:rPr lang="ja-JP" altLang="en-US" sz="800" dirty="0" smtClean="0">
                <a:latin typeface="Meiryo UI" panose="020B0604030504040204" pitchFamily="50" charset="-128"/>
                <a:ea typeface="Meiryo UI" panose="020B0604030504040204" pitchFamily="50" charset="-128"/>
              </a:rPr>
              <a:t>課題が</a:t>
            </a:r>
            <a:r>
              <a:rPr lang="ja-JP" altLang="en-US" sz="800" dirty="0">
                <a:latin typeface="Meiryo UI" panose="020B0604030504040204" pitchFamily="50" charset="-128"/>
                <a:ea typeface="Meiryo UI" panose="020B0604030504040204" pitchFamily="50" charset="-128"/>
              </a:rPr>
              <a:t>見られ</a:t>
            </a:r>
            <a:r>
              <a:rPr lang="ja-JP" altLang="en-US" sz="800" dirty="0" smtClean="0">
                <a:latin typeface="Meiryo UI" panose="020B0604030504040204" pitchFamily="50" charset="-128"/>
                <a:ea typeface="Meiryo UI" panose="020B0604030504040204" pitchFamily="50" charset="-128"/>
              </a:rPr>
              <a:t>、特に統計</a:t>
            </a:r>
            <a:r>
              <a:rPr lang="ja-JP" altLang="en-US" sz="800" dirty="0">
                <a:latin typeface="Meiryo UI" panose="020B0604030504040204" pitchFamily="50" charset="-128"/>
                <a:ea typeface="Meiryo UI" panose="020B0604030504040204" pitchFamily="50" charset="-128"/>
              </a:rPr>
              <a:t>資料の傾向を的確にとらえ、数学的な</a:t>
            </a:r>
            <a:r>
              <a:rPr lang="ja-JP" altLang="en-US" sz="800" dirty="0" smtClean="0">
                <a:latin typeface="Meiryo UI" panose="020B0604030504040204" pitchFamily="50" charset="-128"/>
                <a:ea typeface="Meiryo UI" panose="020B0604030504040204" pitchFamily="50" charset="-128"/>
              </a:rPr>
              <a:t>表現</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を用いて</a:t>
            </a:r>
            <a:r>
              <a:rPr lang="ja-JP" altLang="en-US" sz="800" dirty="0">
                <a:latin typeface="Meiryo UI" panose="020B0604030504040204" pitchFamily="50" charset="-128"/>
                <a:ea typeface="Meiryo UI" panose="020B0604030504040204" pitchFamily="50" charset="-128"/>
              </a:rPr>
              <a:t>説明すること</a:t>
            </a:r>
            <a:r>
              <a:rPr lang="ja-JP" altLang="en-US" sz="800" dirty="0" smtClean="0">
                <a:latin typeface="Meiryo UI" panose="020B0604030504040204" pitchFamily="50" charset="-128"/>
                <a:ea typeface="Meiryo UI" panose="020B0604030504040204" pitchFamily="50" charset="-128"/>
              </a:rPr>
              <a:t>について、</a:t>
            </a:r>
            <a:r>
              <a:rPr lang="ja-JP" altLang="en-US" sz="800" dirty="0">
                <a:latin typeface="Meiryo UI" panose="020B0604030504040204" pitchFamily="50" charset="-128"/>
                <a:ea typeface="Meiryo UI" panose="020B0604030504040204" pitchFamily="50" charset="-128"/>
              </a:rPr>
              <a:t>できていない生徒が多い。</a:t>
            </a:r>
            <a:endParaRPr lang="en-US" altLang="ja-JP" sz="800" dirty="0">
              <a:latin typeface="Meiryo UI" panose="020B0604030504040204" pitchFamily="50" charset="-128"/>
              <a:ea typeface="Meiryo UI" panose="020B0604030504040204" pitchFamily="50" charset="-128"/>
            </a:endParaRPr>
          </a:p>
          <a:p>
            <a:pPr eaLnBrk="1" hangingPunct="1">
              <a:lnSpc>
                <a:spcPts val="1100"/>
              </a:lnSpc>
            </a:pPr>
            <a:endParaRPr lang="en-US" altLang="ja-JP" sz="1000" dirty="0" smtClean="0">
              <a:latin typeface="Meiryo UI" panose="020B0604030504040204" pitchFamily="50" charset="-128"/>
              <a:ea typeface="Meiryo UI" panose="020B0604030504040204" pitchFamily="50" charset="-128"/>
            </a:endParaRPr>
          </a:p>
          <a:p>
            <a:pPr eaLnBrk="1" hangingPunct="1">
              <a:lnSpc>
                <a:spcPts val="1100"/>
              </a:lnSpc>
            </a:pP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中学校英語　</a:t>
            </a:r>
            <a:endParaRPr lang="en-US" altLang="ja-JP" sz="1000" dirty="0">
              <a:latin typeface="Meiryo UI" panose="020B0604030504040204" pitchFamily="50" charset="-128"/>
              <a:ea typeface="Meiryo UI" panose="020B0604030504040204" pitchFamily="50" charset="-128"/>
            </a:endParaRPr>
          </a:p>
          <a:p>
            <a:pPr>
              <a:lnSpc>
                <a:spcPts val="300"/>
              </a:lnSpc>
            </a:pPr>
            <a:r>
              <a:rPr lang="ja-JP" altLang="en-US" sz="800" dirty="0">
                <a:latin typeface="Meiryo UI" panose="020B0604030504040204" pitchFamily="50" charset="-128"/>
                <a:ea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平均正答率は、</a:t>
            </a:r>
            <a:r>
              <a:rPr lang="en-US" altLang="ja-JP" sz="800" dirty="0">
                <a:latin typeface="Meiryo UI" panose="020B0604030504040204" pitchFamily="50" charset="-128"/>
                <a:ea typeface="Meiryo UI" panose="020B0604030504040204" pitchFamily="50" charset="-128"/>
              </a:rPr>
              <a:t>56.1</a:t>
            </a:r>
            <a:r>
              <a:rPr lang="ja-JP" altLang="ja-JP" sz="800" dirty="0">
                <a:latin typeface="Meiryo UI" panose="020B0604030504040204" pitchFamily="50" charset="-128"/>
                <a:ea typeface="Meiryo UI" panose="020B0604030504040204" pitchFamily="50" charset="-128"/>
              </a:rPr>
              <a:t>％で全国を</a:t>
            </a:r>
            <a:r>
              <a:rPr lang="en-US" altLang="ja-JP" sz="800" dirty="0">
                <a:latin typeface="Meiryo UI" panose="020B0604030504040204" pitchFamily="50" charset="-128"/>
                <a:ea typeface="Meiryo UI" panose="020B0604030504040204" pitchFamily="50" charset="-128"/>
              </a:rPr>
              <a:t>0.1</a:t>
            </a:r>
            <a:r>
              <a:rPr lang="ja-JP" altLang="ja-JP" sz="800" dirty="0">
                <a:latin typeface="Meiryo UI" panose="020B0604030504040204" pitchFamily="50" charset="-128"/>
                <a:ea typeface="Meiryo UI" panose="020B0604030504040204" pitchFamily="50" charset="-128"/>
              </a:rPr>
              <a:t>ポイント上回った。（対全国比</a:t>
            </a: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1.002</a:t>
            </a:r>
            <a:r>
              <a:rPr lang="ja-JP" altLang="ja-JP" sz="800" dirty="0">
                <a:latin typeface="Meiryo UI" panose="020B0604030504040204" pitchFamily="50" charset="-128"/>
                <a:ea typeface="Meiryo UI" panose="020B0604030504040204" pitchFamily="50" charset="-128"/>
              </a:rPr>
              <a:t>）</a:t>
            </a: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小学校</a:t>
            </a:r>
            <a:r>
              <a:rPr lang="ja-JP" altLang="ja-JP" sz="800" dirty="0">
                <a:latin typeface="Meiryo UI" panose="020B0604030504040204" pitchFamily="50" charset="-128"/>
                <a:ea typeface="Meiryo UI" panose="020B0604030504040204" pitchFamily="50" charset="-128"/>
              </a:rPr>
              <a:t>での外国語活動でも慣れ親しんだ教室英語や日常的な話題</a:t>
            </a:r>
            <a:r>
              <a:rPr lang="ja-JP" altLang="ja-JP" sz="800" dirty="0" smtClean="0">
                <a:latin typeface="Meiryo UI" panose="020B0604030504040204" pitchFamily="50" charset="-128"/>
                <a:ea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rPr>
              <a:t>関する</a:t>
            </a:r>
            <a:r>
              <a:rPr lang="ja-JP" altLang="ja-JP" sz="800" dirty="0" smtClean="0">
                <a:latin typeface="Meiryo UI" panose="020B0604030504040204" pitchFamily="50" charset="-128"/>
                <a:ea typeface="Meiryo UI" panose="020B0604030504040204" pitchFamily="50" charset="-128"/>
              </a:rPr>
              <a:t>簡単</a:t>
            </a:r>
            <a:endParaRPr lang="en-US" altLang="ja-JP" sz="800" dirty="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な英語を聞き、情報を正確に理解することに</a:t>
            </a:r>
            <a:r>
              <a:rPr lang="ja-JP" altLang="ja-JP" sz="800" dirty="0" smtClean="0">
                <a:latin typeface="Meiryo UI" panose="020B0604030504040204" pitchFamily="50" charset="-128"/>
                <a:ea typeface="Meiryo UI" panose="020B0604030504040204" pitchFamily="50" charset="-128"/>
              </a:rPr>
              <a:t>ついて、</a:t>
            </a:r>
            <a:r>
              <a:rPr lang="ja-JP" altLang="ja-JP" sz="800" dirty="0">
                <a:latin typeface="Meiryo UI" panose="020B0604030504040204" pitchFamily="50" charset="-128"/>
                <a:ea typeface="Meiryo UI" panose="020B0604030504040204" pitchFamily="50" charset="-128"/>
              </a:rPr>
              <a:t>相当数の生徒ができている。</a:t>
            </a:r>
          </a:p>
          <a:p>
            <a:pPr>
              <a:lnSpc>
                <a:spcPts val="11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一方、「</a:t>
            </a:r>
            <a:r>
              <a:rPr lang="ja-JP" altLang="en-US" sz="800" dirty="0">
                <a:latin typeface="Meiryo UI" panose="020B0604030504040204" pitchFamily="50" charset="-128"/>
                <a:ea typeface="Meiryo UI" panose="020B0604030504040204" pitchFamily="50" charset="-128"/>
              </a:rPr>
              <a:t>読むこと</a:t>
            </a:r>
            <a:r>
              <a:rPr lang="ja-JP" altLang="en-US" sz="800" dirty="0" smtClean="0">
                <a:latin typeface="Meiryo UI" panose="020B0604030504040204" pitchFamily="50" charset="-128"/>
                <a:ea typeface="Meiryo UI" panose="020B0604030504040204" pitchFamily="50" charset="-128"/>
              </a:rPr>
              <a:t>」領域</a:t>
            </a:r>
            <a:r>
              <a:rPr lang="ja-JP" altLang="en-US" sz="800" dirty="0">
                <a:latin typeface="Meiryo UI" panose="020B0604030504040204" pitchFamily="50" charset="-128"/>
                <a:ea typeface="Meiryo UI" panose="020B0604030504040204" pitchFamily="50" charset="-128"/>
              </a:rPr>
              <a:t>に課題が見られ、特に</a:t>
            </a:r>
            <a:r>
              <a:rPr lang="ja-JP" altLang="ja-JP" sz="800" dirty="0">
                <a:latin typeface="Meiryo UI" panose="020B0604030504040204" pitchFamily="50" charset="-128"/>
                <a:ea typeface="Meiryo UI" panose="020B0604030504040204" pitchFamily="50" charset="-128"/>
              </a:rPr>
              <a:t>一定量の</a:t>
            </a:r>
            <a:r>
              <a:rPr lang="ja-JP" altLang="en-US" sz="800" dirty="0">
                <a:latin typeface="Meiryo UI" panose="020B0604030504040204" pitchFamily="50" charset="-128"/>
                <a:ea typeface="Meiryo UI" panose="020B0604030504040204" pitchFamily="50" charset="-128"/>
              </a:rPr>
              <a:t>英語の</a:t>
            </a:r>
            <a:r>
              <a:rPr lang="ja-JP" altLang="ja-JP" sz="800" dirty="0">
                <a:latin typeface="Meiryo UI" panose="020B0604030504040204" pitchFamily="50" charset="-128"/>
                <a:ea typeface="Meiryo UI" panose="020B0604030504040204" pitchFamily="50" charset="-128"/>
              </a:rPr>
              <a:t>文章を読んで、</a:t>
            </a:r>
            <a:r>
              <a:rPr lang="ja-JP" altLang="ja-JP" sz="800" dirty="0" smtClean="0">
                <a:latin typeface="Meiryo UI" panose="020B0604030504040204" pitchFamily="50" charset="-128"/>
                <a:ea typeface="Meiryo UI" panose="020B0604030504040204" pitchFamily="50" charset="-128"/>
              </a:rPr>
              <a:t>書き手</a:t>
            </a:r>
            <a:endParaRPr lang="en-US" altLang="ja-JP" sz="800" dirty="0" smtClean="0">
              <a:latin typeface="Meiryo UI" panose="020B0604030504040204" pitchFamily="50" charset="-128"/>
              <a:ea typeface="Meiryo UI" panose="020B0604030504040204" pitchFamily="50" charset="-128"/>
            </a:endParaRPr>
          </a:p>
          <a:p>
            <a:pPr>
              <a:lnSpc>
                <a:spcPts val="1100"/>
              </a:lnSpc>
            </a:pPr>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が伝えたい</a:t>
            </a:r>
            <a:r>
              <a:rPr lang="ja-JP" altLang="ja-JP" sz="800" dirty="0">
                <a:latin typeface="Meiryo UI" panose="020B0604030504040204" pitchFamily="50" charset="-128"/>
                <a:ea typeface="Meiryo UI" panose="020B0604030504040204" pitchFamily="50" charset="-128"/>
              </a:rPr>
              <a:t>ことを理解</a:t>
            </a:r>
            <a:r>
              <a:rPr lang="ja-JP" altLang="ja-JP" sz="800" dirty="0" smtClean="0">
                <a:latin typeface="Meiryo UI" panose="020B0604030504040204" pitchFamily="50" charset="-128"/>
                <a:ea typeface="Meiryo UI" panose="020B0604030504040204" pitchFamily="50" charset="-128"/>
              </a:rPr>
              <a:t>する</a:t>
            </a:r>
            <a:r>
              <a:rPr lang="ja-JP" altLang="en-US" sz="800" dirty="0" smtClean="0">
                <a:latin typeface="Meiryo UI" panose="020B0604030504040204" pitchFamily="50" charset="-128"/>
                <a:ea typeface="Meiryo UI" panose="020B0604030504040204" pitchFamily="50" charset="-128"/>
              </a:rPr>
              <a:t>ことについて</a:t>
            </a:r>
            <a:r>
              <a:rPr lang="ja-JP" altLang="ja-JP" sz="800" dirty="0" smtClean="0">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できていない生徒が多</a:t>
            </a:r>
            <a:r>
              <a:rPr lang="ja-JP" altLang="en-US" sz="800" dirty="0">
                <a:latin typeface="Meiryo UI" panose="020B0604030504040204" pitchFamily="50" charset="-128"/>
                <a:ea typeface="Meiryo UI" panose="020B0604030504040204" pitchFamily="50" charset="-128"/>
              </a:rPr>
              <a:t>い</a:t>
            </a:r>
            <a:r>
              <a:rPr lang="ja-JP" altLang="ja-JP"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pPr>
              <a:lnSpc>
                <a:spcPts val="1100"/>
              </a:lnSpc>
            </a:pPr>
            <a:endParaRPr lang="ja-JP" altLang="en-US" sz="800" dirty="0">
              <a:latin typeface="Meiryo UI" panose="020B0604030504040204" pitchFamily="50" charset="-128"/>
              <a:ea typeface="Meiryo UI" panose="020B0604030504040204" pitchFamily="50" charset="-128"/>
            </a:endParaRPr>
          </a:p>
        </p:txBody>
      </p:sp>
      <p:sp>
        <p:nvSpPr>
          <p:cNvPr id="3076" name="Rectangle 5"/>
          <p:cNvSpPr>
            <a:spLocks noChangeArrowheads="1"/>
          </p:cNvSpPr>
          <p:nvPr/>
        </p:nvSpPr>
        <p:spPr bwMode="auto">
          <a:xfrm>
            <a:off x="79375" y="9525"/>
            <a:ext cx="9748838" cy="304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3" tIns="45712" rIns="91423" bIns="45712"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100" dirty="0">
                <a:latin typeface="Meiryo UI" panose="020B0604030504040204" pitchFamily="50" charset="-128"/>
                <a:ea typeface="Meiryo UI" panose="020B0604030504040204" pitchFamily="50" charset="-128"/>
              </a:rPr>
              <a:t>平成３１年度（令和元年度） 全国学力・学習状況調査　</a:t>
            </a:r>
            <a:r>
              <a:rPr lang="ja-JP" altLang="en-US" sz="12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学力・学習状況調査の結果概要　　　　　　　</a:t>
            </a:r>
            <a:r>
              <a:rPr lang="ja-JP" altLang="en-US" sz="1200" dirty="0">
                <a:latin typeface="Meiryo UI" panose="020B0604030504040204" pitchFamily="50" charset="-128"/>
                <a:ea typeface="Meiryo UI" panose="020B0604030504040204" pitchFamily="50" charset="-128"/>
              </a:rPr>
              <a:t>大阪府教育庁</a:t>
            </a:r>
          </a:p>
        </p:txBody>
      </p:sp>
      <p:grpSp>
        <p:nvGrpSpPr>
          <p:cNvPr id="2" name="グループ化 1"/>
          <p:cNvGrpSpPr/>
          <p:nvPr/>
        </p:nvGrpSpPr>
        <p:grpSpPr>
          <a:xfrm>
            <a:off x="187643" y="381953"/>
            <a:ext cx="9620567" cy="817537"/>
            <a:chOff x="195263" y="404813"/>
            <a:chExt cx="9620567" cy="817537"/>
          </a:xfrm>
        </p:grpSpPr>
        <p:sp>
          <p:nvSpPr>
            <p:cNvPr id="3078" name="テキスト ボックス 3"/>
            <p:cNvSpPr txBox="1">
              <a:spLocks noChangeArrowheads="1"/>
            </p:cNvSpPr>
            <p:nvPr/>
          </p:nvSpPr>
          <p:spPr bwMode="auto">
            <a:xfrm>
              <a:off x="195263" y="404813"/>
              <a:ext cx="4813300" cy="8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（１） 調査の目的</a:t>
              </a:r>
              <a:endParaRPr lang="en-US" altLang="ja-JP" sz="600" dirty="0">
                <a:latin typeface="Meiryo UI" panose="020B0604030504040204" pitchFamily="50" charset="-128"/>
                <a:ea typeface="Meiryo UI" panose="020B0604030504040204" pitchFamily="50" charset="-128"/>
              </a:endParaRPr>
            </a:p>
            <a:p>
              <a:pPr eaLnBrk="1" hangingPunct="1">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義務</a:t>
              </a:r>
              <a:r>
                <a:rPr lang="ja-JP" altLang="en-US" sz="600" dirty="0">
                  <a:latin typeface="Meiryo UI" panose="020B0604030504040204" pitchFamily="50" charset="-128"/>
                  <a:ea typeface="Meiryo UI" panose="020B0604030504040204" pitchFamily="50" charset="-128"/>
                </a:rPr>
                <a:t>教育の機会均等とその水準の維持向上の観点から、全国的な児童生徒の学力や学習状況を把握・分析し</a:t>
              </a:r>
              <a:r>
                <a:rPr lang="ja-JP" altLang="en-US" sz="600" dirty="0" smtClean="0">
                  <a:latin typeface="Meiryo UI" panose="020B0604030504040204" pitchFamily="50" charset="-128"/>
                  <a:ea typeface="Meiryo UI" panose="020B0604030504040204" pitchFamily="50" charset="-128"/>
                </a:rPr>
                <a:t>、教育</a:t>
              </a:r>
              <a:r>
                <a:rPr lang="ja-JP" altLang="en-US" sz="600" dirty="0">
                  <a:latin typeface="Meiryo UI" panose="020B0604030504040204" pitchFamily="50" charset="-128"/>
                  <a:ea typeface="Meiryo UI" panose="020B0604030504040204" pitchFamily="50" charset="-128"/>
                </a:rPr>
                <a:t>施策の成果と課題</a:t>
              </a:r>
              <a:r>
                <a:rPr lang="ja-JP" altLang="en-US" sz="600" dirty="0" smtClean="0">
                  <a:latin typeface="Meiryo UI" panose="020B0604030504040204" pitchFamily="50" charset="-128"/>
                  <a:ea typeface="Meiryo UI" panose="020B0604030504040204" pitchFamily="50" charset="-128"/>
                </a:rPr>
                <a:t>を</a:t>
              </a:r>
              <a:endParaRPr lang="en-US" altLang="ja-JP" sz="600" dirty="0" smtClean="0">
                <a:latin typeface="Meiryo UI" panose="020B0604030504040204" pitchFamily="50" charset="-128"/>
                <a:ea typeface="Meiryo UI" panose="020B0604030504040204" pitchFamily="50" charset="-128"/>
              </a:endParaRPr>
            </a:p>
            <a:p>
              <a:pPr eaLnBrk="1" hangingPunct="1">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　　 検証</a:t>
              </a:r>
              <a:r>
                <a:rPr lang="ja-JP" altLang="en-US" sz="600" dirty="0">
                  <a:latin typeface="Meiryo UI" panose="020B0604030504040204" pitchFamily="50" charset="-128"/>
                  <a:ea typeface="Meiryo UI" panose="020B0604030504040204" pitchFamily="50" charset="-128"/>
                </a:rPr>
                <a:t>し、その改善を図るとともに、学校における児童生徒への教育指導の充実や学習</a:t>
              </a:r>
              <a:r>
                <a:rPr lang="ja-JP" altLang="en-US" sz="600" dirty="0" smtClean="0">
                  <a:latin typeface="Meiryo UI" panose="020B0604030504040204" pitchFamily="50" charset="-128"/>
                  <a:ea typeface="Meiryo UI" panose="020B0604030504040204" pitchFamily="50" charset="-128"/>
                </a:rPr>
                <a:t>状況の</a:t>
              </a:r>
              <a:r>
                <a:rPr lang="ja-JP" altLang="en-US" sz="600" dirty="0">
                  <a:latin typeface="Meiryo UI" panose="020B0604030504040204" pitchFamily="50" charset="-128"/>
                  <a:ea typeface="Meiryo UI" panose="020B0604030504040204" pitchFamily="50" charset="-128"/>
                </a:rPr>
                <a:t>改善等に役立てる。さらに、そのような取組みを通じて</a:t>
              </a:r>
              <a:r>
                <a:rPr lang="ja-JP" altLang="en-US" sz="600" dirty="0" smtClean="0">
                  <a:latin typeface="Meiryo UI" panose="020B0604030504040204" pitchFamily="50" charset="-128"/>
                  <a:ea typeface="Meiryo UI" panose="020B0604030504040204" pitchFamily="50" charset="-128"/>
                </a:rPr>
                <a:t>、</a:t>
              </a:r>
              <a:endParaRPr lang="en-US" altLang="ja-JP" sz="600" dirty="0" smtClean="0">
                <a:latin typeface="Meiryo UI" panose="020B0604030504040204" pitchFamily="50" charset="-128"/>
                <a:ea typeface="Meiryo UI" panose="020B0604030504040204" pitchFamily="50" charset="-128"/>
              </a:endParaRPr>
            </a:p>
            <a:p>
              <a:pPr eaLnBrk="1" hangingPunct="1">
                <a:lnSpc>
                  <a:spcPts val="800"/>
                </a:lnSpc>
                <a:spcBef>
                  <a:spcPct val="0"/>
                </a:spcBef>
                <a:buFontTx/>
                <a:buNone/>
              </a:pPr>
              <a:r>
                <a:rPr lang="en-US" altLang="ja-JP" sz="600" dirty="0">
                  <a:latin typeface="Meiryo UI" panose="020B0604030504040204" pitchFamily="50" charset="-128"/>
                  <a:ea typeface="Meiryo UI" panose="020B0604030504040204" pitchFamily="50" charset="-128"/>
                </a:rPr>
                <a:t> </a:t>
              </a:r>
              <a:r>
                <a:rPr lang="en-US" altLang="ja-JP" sz="600" dirty="0" smtClean="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教育</a:t>
              </a:r>
              <a:r>
                <a:rPr lang="ja-JP" altLang="en-US" sz="600" dirty="0">
                  <a:latin typeface="Meiryo UI" panose="020B0604030504040204" pitchFamily="50" charset="-128"/>
                  <a:ea typeface="Meiryo UI" panose="020B0604030504040204" pitchFamily="50" charset="-128"/>
                </a:rPr>
                <a:t>に関する継続的な検証改善サイクルを確立する。</a:t>
              </a:r>
              <a:endParaRPr lang="en-US" altLang="ja-JP" sz="600" dirty="0">
                <a:latin typeface="Meiryo UI" panose="020B0604030504040204" pitchFamily="50" charset="-128"/>
                <a:ea typeface="Meiryo UI" panose="020B0604030504040204" pitchFamily="50" charset="-128"/>
              </a:endParaRPr>
            </a:p>
            <a:p>
              <a:pPr>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（２） 対象学年</a:t>
              </a:r>
              <a:endParaRPr lang="en-US" altLang="ja-JP" sz="600" dirty="0">
                <a:latin typeface="Meiryo UI" panose="020B0604030504040204" pitchFamily="50" charset="-128"/>
                <a:ea typeface="Meiryo UI" panose="020B0604030504040204" pitchFamily="50" charset="-128"/>
              </a:endParaRPr>
            </a:p>
            <a:p>
              <a:pPr>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 小学校</a:t>
              </a:r>
              <a:r>
                <a:rPr lang="ja-JP" altLang="ja-JP" sz="600" dirty="0">
                  <a:latin typeface="Meiryo UI" panose="020B0604030504040204" pitchFamily="50" charset="-128"/>
                  <a:ea typeface="Meiryo UI" panose="020B0604030504040204" pitchFamily="50" charset="-128"/>
                </a:rPr>
                <a:t>第</a:t>
              </a:r>
              <a:r>
                <a:rPr lang="en-US" altLang="ja-JP" sz="600" dirty="0">
                  <a:latin typeface="Meiryo UI" panose="020B0604030504040204" pitchFamily="50" charset="-128"/>
                  <a:ea typeface="Meiryo UI" panose="020B0604030504040204" pitchFamily="50" charset="-128"/>
                </a:rPr>
                <a:t>6</a:t>
              </a:r>
              <a:r>
                <a:rPr lang="ja-JP" altLang="ja-JP" sz="600" dirty="0">
                  <a:latin typeface="Meiryo UI" panose="020B0604030504040204" pitchFamily="50" charset="-128"/>
                  <a:ea typeface="Meiryo UI" panose="020B0604030504040204" pitchFamily="50" charset="-128"/>
                </a:rPr>
                <a:t>学年、</a:t>
              </a:r>
              <a:r>
                <a:rPr lang="ja-JP" altLang="en-US" sz="600" dirty="0">
                  <a:latin typeface="Meiryo UI" panose="020B0604030504040204" pitchFamily="50" charset="-128"/>
                  <a:ea typeface="Meiryo UI" panose="020B0604030504040204" pitchFamily="50" charset="-128"/>
                </a:rPr>
                <a:t>義務教育学校前期課程第</a:t>
              </a:r>
              <a:r>
                <a:rPr lang="en-US" altLang="ja-JP" sz="600" dirty="0">
                  <a:latin typeface="Meiryo UI" panose="020B0604030504040204" pitchFamily="50" charset="-128"/>
                  <a:ea typeface="Meiryo UI" panose="020B0604030504040204" pitchFamily="50" charset="-128"/>
                </a:rPr>
                <a:t>6</a:t>
              </a:r>
              <a:r>
                <a:rPr lang="ja-JP" altLang="en-US" sz="600" dirty="0">
                  <a:latin typeface="Meiryo UI" panose="020B0604030504040204" pitchFamily="50" charset="-128"/>
                  <a:ea typeface="Meiryo UI" panose="020B0604030504040204" pitchFamily="50" charset="-128"/>
                </a:rPr>
                <a:t>学年、</a:t>
              </a:r>
              <a:r>
                <a:rPr lang="ja-JP" altLang="ja-JP" sz="600" dirty="0">
                  <a:latin typeface="Meiryo UI" panose="020B0604030504040204" pitchFamily="50" charset="-128"/>
                  <a:ea typeface="Meiryo UI" panose="020B0604030504040204" pitchFamily="50" charset="-128"/>
                </a:rPr>
                <a:t>支援学校小学部第</a:t>
              </a:r>
              <a:r>
                <a:rPr lang="en-US" altLang="ja-JP" sz="600" dirty="0">
                  <a:latin typeface="Meiryo UI" panose="020B0604030504040204" pitchFamily="50" charset="-128"/>
                  <a:ea typeface="Meiryo UI" panose="020B0604030504040204" pitchFamily="50" charset="-128"/>
                </a:rPr>
                <a:t>6</a:t>
              </a:r>
              <a:r>
                <a:rPr lang="ja-JP" altLang="ja-JP" sz="600" dirty="0">
                  <a:latin typeface="Meiryo UI" panose="020B0604030504040204" pitchFamily="50" charset="-128"/>
                  <a:ea typeface="Meiryo UI" panose="020B0604030504040204" pitchFamily="50" charset="-128"/>
                </a:rPr>
                <a:t>学年</a:t>
              </a:r>
              <a:r>
                <a:rPr lang="ja-JP" altLang="en-US" sz="600" dirty="0">
                  <a:latin typeface="Meiryo UI" panose="020B0604030504040204" pitchFamily="50" charset="-128"/>
                  <a:ea typeface="Meiryo UI" panose="020B0604030504040204" pitchFamily="50" charset="-128"/>
                </a:rPr>
                <a:t>＜</a:t>
              </a:r>
              <a:r>
                <a:rPr lang="ja-JP" altLang="ja-JP" sz="600" dirty="0">
                  <a:latin typeface="Meiryo UI" panose="020B0604030504040204" pitchFamily="50" charset="-128"/>
                  <a:ea typeface="Meiryo UI" panose="020B0604030504040204" pitchFamily="50" charset="-128"/>
                </a:rPr>
                <a:t>大阪府（公立）実施</a:t>
              </a:r>
              <a:r>
                <a:rPr lang="ja-JP" altLang="en-US" sz="600" dirty="0">
                  <a:latin typeface="Meiryo UI" panose="020B0604030504040204" pitchFamily="50" charset="-128"/>
                  <a:ea typeface="Meiryo UI" panose="020B0604030504040204" pitchFamily="50" charset="-128"/>
                </a:rPr>
                <a:t>校</a:t>
              </a:r>
              <a:r>
                <a:rPr lang="ja-JP" altLang="ja-JP" sz="600" dirty="0">
                  <a:latin typeface="Meiryo UI" panose="020B0604030504040204" pitchFamily="50" charset="-128"/>
                  <a:ea typeface="Meiryo UI" panose="020B0604030504040204" pitchFamily="50" charset="-128"/>
                </a:rPr>
                <a:t>数</a:t>
              </a:r>
              <a:r>
                <a:rPr lang="ja-JP" altLang="en-US" sz="600" dirty="0">
                  <a:latin typeface="Meiryo UI" panose="020B0604030504040204" pitchFamily="50" charset="-128"/>
                  <a:ea typeface="Meiryo UI" panose="020B0604030504040204" pitchFamily="50" charset="-128"/>
                </a:rPr>
                <a:t>・児童数　　</a:t>
              </a:r>
              <a:r>
                <a:rPr lang="en-US" altLang="ja-JP" sz="600" dirty="0">
                  <a:latin typeface="Meiryo UI" panose="020B0604030504040204" pitchFamily="50" charset="-128"/>
                  <a:ea typeface="Meiryo UI" panose="020B0604030504040204" pitchFamily="50" charset="-128"/>
                </a:rPr>
                <a:t>990</a:t>
              </a:r>
              <a:r>
                <a:rPr lang="ja-JP" altLang="ja-JP" sz="600" dirty="0">
                  <a:latin typeface="Meiryo UI" panose="020B0604030504040204" pitchFamily="50" charset="-128"/>
                  <a:ea typeface="Meiryo UI" panose="020B0604030504040204" pitchFamily="50" charset="-128"/>
                </a:rPr>
                <a:t>校　</a:t>
              </a:r>
              <a:r>
                <a:rPr lang="en-US" altLang="ja-JP" sz="600" dirty="0">
                  <a:latin typeface="Meiryo UI" panose="020B0604030504040204" pitchFamily="50" charset="-128"/>
                  <a:ea typeface="Meiryo UI" panose="020B0604030504040204" pitchFamily="50" charset="-128"/>
                </a:rPr>
                <a:t>73,333</a:t>
              </a:r>
              <a:r>
                <a:rPr lang="ja-JP" altLang="ja-JP" sz="600" dirty="0">
                  <a:latin typeface="Meiryo UI" panose="020B0604030504040204" pitchFamily="50" charset="-128"/>
                  <a:ea typeface="Meiryo UI" panose="020B0604030504040204" pitchFamily="50" charset="-128"/>
                </a:rPr>
                <a:t>人</a:t>
              </a:r>
              <a:r>
                <a:rPr lang="ja-JP" altLang="en-US" sz="600" dirty="0">
                  <a:latin typeface="Meiryo UI" panose="020B0604030504040204" pitchFamily="50" charset="-128"/>
                  <a:ea typeface="Meiryo UI" panose="020B0604030504040204" pitchFamily="50" charset="-128"/>
                </a:rPr>
                <a:t>＞</a:t>
              </a:r>
              <a:endParaRPr lang="en-US" altLang="ja-JP" sz="600" dirty="0">
                <a:latin typeface="Meiryo UI" panose="020B0604030504040204" pitchFamily="50" charset="-128"/>
                <a:ea typeface="Meiryo UI" panose="020B0604030504040204" pitchFamily="50" charset="-128"/>
              </a:endParaRPr>
            </a:p>
            <a:p>
              <a:pPr>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 </a:t>
              </a:r>
              <a:r>
                <a:rPr lang="ja-JP" altLang="ja-JP" sz="600" dirty="0" smtClean="0">
                  <a:latin typeface="Meiryo UI" panose="020B0604030504040204" pitchFamily="50" charset="-128"/>
                  <a:ea typeface="Meiryo UI" panose="020B0604030504040204" pitchFamily="50" charset="-128"/>
                </a:rPr>
                <a:t>中学校</a:t>
              </a:r>
              <a:r>
                <a:rPr lang="ja-JP" altLang="ja-JP" sz="600" dirty="0">
                  <a:latin typeface="Meiryo UI" panose="020B0604030504040204" pitchFamily="50" charset="-128"/>
                  <a:ea typeface="Meiryo UI" panose="020B0604030504040204" pitchFamily="50" charset="-128"/>
                </a:rPr>
                <a:t>第</a:t>
              </a:r>
              <a:r>
                <a:rPr lang="en-US" altLang="ja-JP" sz="600" dirty="0">
                  <a:latin typeface="Meiryo UI" panose="020B0604030504040204" pitchFamily="50" charset="-128"/>
                  <a:ea typeface="Meiryo UI" panose="020B0604030504040204" pitchFamily="50" charset="-128"/>
                </a:rPr>
                <a:t>3</a:t>
              </a:r>
              <a:r>
                <a:rPr lang="ja-JP" altLang="ja-JP" sz="600" dirty="0">
                  <a:latin typeface="Meiryo UI" panose="020B0604030504040204" pitchFamily="50" charset="-128"/>
                  <a:ea typeface="Meiryo UI" panose="020B0604030504040204" pitchFamily="50" charset="-128"/>
                </a:rPr>
                <a:t>学年、</a:t>
              </a:r>
              <a:r>
                <a:rPr lang="ja-JP" altLang="en-US" sz="600" dirty="0">
                  <a:latin typeface="Meiryo UI" panose="020B0604030504040204" pitchFamily="50" charset="-128"/>
                  <a:ea typeface="Meiryo UI" panose="020B0604030504040204" pitchFamily="50" charset="-128"/>
                </a:rPr>
                <a:t>義務教育学校後期課程第</a:t>
              </a:r>
              <a:r>
                <a:rPr lang="en-US" altLang="ja-JP" sz="600" dirty="0">
                  <a:latin typeface="Meiryo UI" panose="020B0604030504040204" pitchFamily="50" charset="-128"/>
                  <a:ea typeface="Meiryo UI" panose="020B0604030504040204" pitchFamily="50" charset="-128"/>
                </a:rPr>
                <a:t>3</a:t>
              </a:r>
              <a:r>
                <a:rPr lang="ja-JP" altLang="en-US" sz="600" dirty="0">
                  <a:latin typeface="Meiryo UI" panose="020B0604030504040204" pitchFamily="50" charset="-128"/>
                  <a:ea typeface="Meiryo UI" panose="020B0604030504040204" pitchFamily="50" charset="-128"/>
                </a:rPr>
                <a:t>学年、</a:t>
              </a:r>
              <a:r>
                <a:rPr lang="ja-JP" altLang="ja-JP" sz="600" dirty="0">
                  <a:latin typeface="Meiryo UI" panose="020B0604030504040204" pitchFamily="50" charset="-128"/>
                  <a:ea typeface="Meiryo UI" panose="020B0604030504040204" pitchFamily="50" charset="-128"/>
                </a:rPr>
                <a:t>支援学校中学部第</a:t>
              </a:r>
              <a:r>
                <a:rPr lang="en-US" altLang="ja-JP" sz="600" dirty="0">
                  <a:latin typeface="Meiryo UI" panose="020B0604030504040204" pitchFamily="50" charset="-128"/>
                  <a:ea typeface="Meiryo UI" panose="020B0604030504040204" pitchFamily="50" charset="-128"/>
                </a:rPr>
                <a:t>3</a:t>
              </a:r>
              <a:r>
                <a:rPr lang="ja-JP" altLang="ja-JP" sz="600" dirty="0">
                  <a:latin typeface="Meiryo UI" panose="020B0604030504040204" pitchFamily="50" charset="-128"/>
                  <a:ea typeface="Meiryo UI" panose="020B0604030504040204" pitchFamily="50" charset="-128"/>
                </a:rPr>
                <a:t>学年</a:t>
              </a:r>
              <a:r>
                <a:rPr lang="ja-JP" altLang="en-US" sz="600" dirty="0">
                  <a:latin typeface="Meiryo UI" panose="020B0604030504040204" pitchFamily="50" charset="-128"/>
                  <a:ea typeface="Meiryo UI" panose="020B0604030504040204" pitchFamily="50" charset="-128"/>
                </a:rPr>
                <a:t>＜</a:t>
              </a:r>
              <a:r>
                <a:rPr lang="ja-JP" altLang="ja-JP" sz="600" dirty="0">
                  <a:latin typeface="Meiryo UI" panose="020B0604030504040204" pitchFamily="50" charset="-128"/>
                  <a:ea typeface="Meiryo UI" panose="020B0604030504040204" pitchFamily="50" charset="-128"/>
                </a:rPr>
                <a:t>大阪府（公立）実施</a:t>
              </a:r>
              <a:r>
                <a:rPr lang="ja-JP" altLang="en-US" sz="600" dirty="0">
                  <a:latin typeface="Meiryo UI" panose="020B0604030504040204" pitchFamily="50" charset="-128"/>
                  <a:ea typeface="Meiryo UI" panose="020B0604030504040204" pitchFamily="50" charset="-128"/>
                </a:rPr>
                <a:t>校</a:t>
              </a:r>
              <a:r>
                <a:rPr lang="ja-JP" altLang="ja-JP" sz="600" dirty="0">
                  <a:latin typeface="Meiryo UI" panose="020B0604030504040204" pitchFamily="50" charset="-128"/>
                  <a:ea typeface="Meiryo UI" panose="020B0604030504040204" pitchFamily="50" charset="-128"/>
                </a:rPr>
                <a:t>数</a:t>
              </a:r>
              <a:r>
                <a:rPr lang="ja-JP" altLang="en-US" sz="600" dirty="0">
                  <a:latin typeface="Meiryo UI" panose="020B0604030504040204" pitchFamily="50" charset="-128"/>
                  <a:ea typeface="Meiryo UI" panose="020B0604030504040204" pitchFamily="50" charset="-128"/>
                </a:rPr>
                <a:t>・生徒数　　</a:t>
              </a:r>
              <a:r>
                <a:rPr lang="en-US" altLang="ja-JP" sz="600" dirty="0">
                  <a:latin typeface="Meiryo UI" panose="020B0604030504040204" pitchFamily="50" charset="-128"/>
                  <a:ea typeface="Meiryo UI" panose="020B0604030504040204" pitchFamily="50" charset="-128"/>
                </a:rPr>
                <a:t>472</a:t>
              </a:r>
              <a:r>
                <a:rPr lang="ja-JP" altLang="ja-JP" sz="600" dirty="0">
                  <a:latin typeface="Meiryo UI" panose="020B0604030504040204" pitchFamily="50" charset="-128"/>
                  <a:ea typeface="Meiryo UI" panose="020B0604030504040204" pitchFamily="50" charset="-128"/>
                </a:rPr>
                <a:t>校</a:t>
              </a:r>
              <a:r>
                <a:rPr lang="ja-JP" altLang="en-US" sz="600" dirty="0">
                  <a:latin typeface="Meiryo UI" panose="020B0604030504040204" pitchFamily="50" charset="-128"/>
                  <a:ea typeface="Meiryo UI" panose="020B0604030504040204" pitchFamily="50" charset="-128"/>
                </a:rPr>
                <a:t>　</a:t>
              </a:r>
              <a:r>
                <a:rPr lang="en-US" altLang="ja-JP" sz="600" dirty="0">
                  <a:latin typeface="Meiryo UI" panose="020B0604030504040204" pitchFamily="50" charset="-128"/>
                  <a:ea typeface="Meiryo UI" panose="020B0604030504040204" pitchFamily="50" charset="-128"/>
                </a:rPr>
                <a:t>68,618</a:t>
              </a:r>
              <a:r>
                <a:rPr lang="ja-JP" altLang="ja-JP" sz="600" dirty="0">
                  <a:latin typeface="Meiryo UI" panose="020B0604030504040204" pitchFamily="50" charset="-128"/>
                  <a:ea typeface="Meiryo UI" panose="020B0604030504040204" pitchFamily="50" charset="-128"/>
                </a:rPr>
                <a:t>人</a:t>
              </a:r>
              <a:r>
                <a:rPr lang="ja-JP" altLang="en-US" sz="600" dirty="0">
                  <a:latin typeface="Meiryo UI" panose="020B0604030504040204" pitchFamily="50" charset="-128"/>
                  <a:ea typeface="Meiryo UI" panose="020B0604030504040204" pitchFamily="50" charset="-128"/>
                </a:rPr>
                <a:t>＞</a:t>
              </a:r>
              <a:endParaRPr lang="ja-JP" altLang="ja-JP" sz="600" dirty="0">
                <a:latin typeface="Meiryo UI" panose="020B0604030504040204" pitchFamily="50" charset="-128"/>
                <a:ea typeface="Meiryo UI" panose="020B0604030504040204" pitchFamily="50" charset="-128"/>
              </a:endParaRPr>
            </a:p>
          </p:txBody>
        </p:sp>
        <p:sp>
          <p:nvSpPr>
            <p:cNvPr id="3079" name="テキスト ボックス 17"/>
            <p:cNvSpPr txBox="1">
              <a:spLocks noChangeArrowheads="1"/>
            </p:cNvSpPr>
            <p:nvPr/>
          </p:nvSpPr>
          <p:spPr bwMode="auto">
            <a:xfrm>
              <a:off x="4943475" y="422275"/>
              <a:ext cx="2493963" cy="8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（３）調査内容</a:t>
              </a:r>
              <a:endParaRPr lang="en-US" altLang="ja-JP" sz="600" dirty="0">
                <a:latin typeface="Meiryo UI" panose="020B0604030504040204" pitchFamily="50" charset="-128"/>
                <a:ea typeface="Meiryo UI" panose="020B0604030504040204" pitchFamily="50" charset="-128"/>
              </a:endParaRPr>
            </a:p>
            <a:p>
              <a:pPr>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     </a:t>
              </a:r>
              <a:r>
                <a:rPr lang="ja-JP" altLang="ja-JP" sz="600" dirty="0" smtClean="0">
                  <a:latin typeface="Meiryo UI" panose="020B0604030504040204" pitchFamily="50" charset="-128"/>
                  <a:ea typeface="Meiryo UI" panose="020B0604030504040204" pitchFamily="50" charset="-128"/>
                </a:rPr>
                <a:t>①</a:t>
              </a:r>
              <a:r>
                <a:rPr lang="ja-JP" altLang="en-US" sz="600" dirty="0" smtClean="0">
                  <a:latin typeface="Meiryo UI" panose="020B0604030504040204" pitchFamily="50" charset="-128"/>
                  <a:ea typeface="Meiryo UI" panose="020B0604030504040204" pitchFamily="50" charset="-128"/>
                </a:rPr>
                <a:t> </a:t>
              </a:r>
              <a:r>
                <a:rPr lang="ja-JP" altLang="ja-JP" sz="600" dirty="0">
                  <a:latin typeface="Meiryo UI" panose="020B0604030504040204" pitchFamily="50" charset="-128"/>
                  <a:ea typeface="Meiryo UI" panose="020B0604030504040204" pitchFamily="50" charset="-128"/>
                </a:rPr>
                <a:t>教科に関する調査</a:t>
              </a:r>
              <a:endParaRPr lang="en-US" altLang="ja-JP" sz="600" dirty="0">
                <a:latin typeface="Meiryo UI" panose="020B0604030504040204" pitchFamily="50" charset="-128"/>
                <a:ea typeface="Meiryo UI" panose="020B0604030504040204" pitchFamily="50" charset="-128"/>
              </a:endParaRPr>
            </a:p>
            <a:p>
              <a:pPr>
                <a:lnSpc>
                  <a:spcPts val="800"/>
                </a:lnSpc>
                <a:spcBef>
                  <a:spcPct val="0"/>
                </a:spcBef>
                <a:buFontTx/>
                <a:buNone/>
              </a:pPr>
              <a:r>
                <a:rPr lang="ja-JP" altLang="ja-JP" sz="600" dirty="0">
                  <a:latin typeface="Meiryo UI" panose="020B0604030504040204" pitchFamily="50" charset="-128"/>
                  <a:ea typeface="Meiryo UI" panose="020B0604030504040204" pitchFamily="50" charset="-128"/>
                </a:rPr>
                <a:t>　　　</a:t>
              </a:r>
              <a:r>
                <a:rPr lang="en-US" altLang="ja-JP" sz="600" dirty="0" smtClean="0">
                  <a:latin typeface="Meiryo UI" panose="020B0604030504040204" pitchFamily="50" charset="-128"/>
                  <a:ea typeface="Meiryo UI" panose="020B0604030504040204" pitchFamily="50" charset="-128"/>
                </a:rPr>
                <a:t>   </a:t>
              </a:r>
              <a:r>
                <a:rPr lang="ja-JP" altLang="en-US" sz="600" dirty="0">
                  <a:latin typeface="Meiryo UI" panose="020B0604030504040204" pitchFamily="50" charset="-128"/>
                  <a:ea typeface="Meiryo UI" panose="020B0604030504040204" pitchFamily="50" charset="-128"/>
                </a:rPr>
                <a:t>　 </a:t>
              </a:r>
              <a:r>
                <a:rPr lang="ja-JP"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小学校等</a:t>
              </a:r>
              <a:r>
                <a:rPr lang="en-US" altLang="ja-JP" sz="600" dirty="0">
                  <a:latin typeface="Meiryo UI" panose="020B0604030504040204" pitchFamily="50" charset="-128"/>
                  <a:ea typeface="Meiryo UI" panose="020B0604030504040204" pitchFamily="50" charset="-128"/>
                </a:rPr>
                <a:t>【</a:t>
              </a:r>
              <a:r>
                <a:rPr lang="ja-JP" altLang="ja-JP" sz="600" dirty="0">
                  <a:latin typeface="Meiryo UI" panose="020B0604030504040204" pitchFamily="50" charset="-128"/>
                  <a:ea typeface="Meiryo UI" panose="020B0604030504040204" pitchFamily="50" charset="-128"/>
                </a:rPr>
                <a:t>国語</a:t>
              </a:r>
              <a:r>
                <a:rPr lang="ja-JP" altLang="en-US" sz="600" dirty="0">
                  <a:latin typeface="Meiryo UI" panose="020B0604030504040204" pitchFamily="50" charset="-128"/>
                  <a:ea typeface="Meiryo UI" panose="020B0604030504040204" pitchFamily="50" charset="-128"/>
                </a:rPr>
                <a:t>、</a:t>
              </a:r>
              <a:r>
                <a:rPr lang="ja-JP" altLang="ja-JP" sz="600" dirty="0">
                  <a:latin typeface="Meiryo UI" panose="020B0604030504040204" pitchFamily="50" charset="-128"/>
                  <a:ea typeface="Meiryo UI" panose="020B0604030504040204" pitchFamily="50" charset="-128"/>
                </a:rPr>
                <a:t>算数</a:t>
              </a:r>
              <a:r>
                <a:rPr lang="en-US" altLang="ja-JP" sz="600" dirty="0">
                  <a:latin typeface="Meiryo UI" panose="020B0604030504040204" pitchFamily="50" charset="-128"/>
                  <a:ea typeface="Meiryo UI" panose="020B0604030504040204" pitchFamily="50" charset="-128"/>
                </a:rPr>
                <a:t>】</a:t>
              </a:r>
              <a:endParaRPr lang="ja-JP" altLang="ja-JP" sz="600" dirty="0">
                <a:latin typeface="Meiryo UI" panose="020B0604030504040204" pitchFamily="50" charset="-128"/>
                <a:ea typeface="Meiryo UI" panose="020B0604030504040204" pitchFamily="50" charset="-128"/>
              </a:endParaRPr>
            </a:p>
            <a:p>
              <a:pPr>
                <a:lnSpc>
                  <a:spcPts val="800"/>
                </a:lnSpc>
                <a:spcBef>
                  <a:spcPct val="0"/>
                </a:spcBef>
                <a:buFontTx/>
                <a:buNone/>
              </a:pPr>
              <a:r>
                <a:rPr lang="ja-JP" altLang="ja-JP" sz="600" dirty="0">
                  <a:latin typeface="Meiryo UI" panose="020B0604030504040204" pitchFamily="50" charset="-128"/>
                  <a:ea typeface="Meiryo UI" panose="020B0604030504040204" pitchFamily="50" charset="-128"/>
                </a:rPr>
                <a:t>　　</a:t>
              </a:r>
              <a:r>
                <a:rPr lang="en-US" altLang="ja-JP" sz="600" dirty="0" smtClean="0">
                  <a:latin typeface="Meiryo UI" panose="020B0604030504040204" pitchFamily="50" charset="-128"/>
                  <a:ea typeface="Meiryo UI" panose="020B0604030504040204" pitchFamily="50" charset="-128"/>
                </a:rPr>
                <a:t>   </a:t>
              </a:r>
              <a:r>
                <a:rPr lang="ja-JP" altLang="ja-JP" sz="600" dirty="0">
                  <a:latin typeface="Meiryo UI" panose="020B0604030504040204" pitchFamily="50" charset="-128"/>
                  <a:ea typeface="Meiryo UI" panose="020B0604030504040204" pitchFamily="50" charset="-128"/>
                </a:rPr>
                <a:t>　</a:t>
              </a:r>
              <a:r>
                <a:rPr lang="ja-JP" altLang="en-US" sz="600" dirty="0">
                  <a:latin typeface="Meiryo UI" panose="020B0604030504040204" pitchFamily="50" charset="-128"/>
                  <a:ea typeface="Meiryo UI" panose="020B0604030504040204" pitchFamily="50" charset="-128"/>
                </a:rPr>
                <a:t> 　</a:t>
              </a:r>
              <a:r>
                <a:rPr lang="ja-JP"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中学校等</a:t>
              </a:r>
              <a:r>
                <a:rPr lang="en-US" altLang="ja-JP" sz="600" dirty="0">
                  <a:latin typeface="Meiryo UI" panose="020B0604030504040204" pitchFamily="50" charset="-128"/>
                  <a:ea typeface="Meiryo UI" panose="020B0604030504040204" pitchFamily="50" charset="-128"/>
                </a:rPr>
                <a:t>【</a:t>
              </a:r>
              <a:r>
                <a:rPr lang="ja-JP" altLang="ja-JP" sz="600" dirty="0">
                  <a:latin typeface="Meiryo UI" panose="020B0604030504040204" pitchFamily="50" charset="-128"/>
                  <a:ea typeface="Meiryo UI" panose="020B0604030504040204" pitchFamily="50" charset="-128"/>
                </a:rPr>
                <a:t>国語</a:t>
              </a:r>
              <a:r>
                <a:rPr lang="ja-JP" altLang="en-US" sz="600" dirty="0">
                  <a:latin typeface="Meiryo UI" panose="020B0604030504040204" pitchFamily="50" charset="-128"/>
                  <a:ea typeface="Meiryo UI" panose="020B0604030504040204" pitchFamily="50" charset="-128"/>
                </a:rPr>
                <a:t>、</a:t>
              </a:r>
              <a:r>
                <a:rPr lang="ja-JP" altLang="ja-JP" sz="600" dirty="0">
                  <a:latin typeface="Meiryo UI" panose="020B0604030504040204" pitchFamily="50" charset="-128"/>
                  <a:ea typeface="Meiryo UI" panose="020B0604030504040204" pitchFamily="50" charset="-128"/>
                </a:rPr>
                <a:t>数学</a:t>
              </a:r>
              <a:r>
                <a:rPr lang="ja-JP" altLang="en-US" sz="600" dirty="0">
                  <a:latin typeface="Meiryo UI" panose="020B0604030504040204" pitchFamily="50" charset="-128"/>
                  <a:ea typeface="Meiryo UI" panose="020B0604030504040204" pitchFamily="50" charset="-128"/>
                </a:rPr>
                <a:t>、英語（今年度、新たに追加）</a:t>
              </a:r>
              <a:r>
                <a:rPr lang="en-US" altLang="ja-JP" sz="600" dirty="0">
                  <a:latin typeface="Meiryo UI" panose="020B0604030504040204" pitchFamily="50" charset="-128"/>
                  <a:ea typeface="Meiryo UI" panose="020B0604030504040204" pitchFamily="50" charset="-128"/>
                </a:rPr>
                <a:t>】</a:t>
              </a:r>
            </a:p>
            <a:p>
              <a:pPr>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    </a:t>
              </a:r>
              <a:r>
                <a:rPr lang="ja-JP" altLang="en-US" sz="600" dirty="0">
                  <a:latin typeface="Meiryo UI" panose="020B0604030504040204" pitchFamily="50" charset="-128"/>
                  <a:ea typeface="Meiryo UI" panose="020B0604030504040204" pitchFamily="50" charset="-128"/>
                </a:rPr>
                <a:t>　</a:t>
              </a:r>
              <a:r>
                <a:rPr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英語については「聞くこと、読むこと、書くこと</a:t>
              </a:r>
              <a:r>
                <a:rPr lang="ja-JP" altLang="en-US" sz="600" dirty="0" smtClean="0">
                  <a:latin typeface="Meiryo UI" panose="020B0604030504040204" pitchFamily="50" charset="-128"/>
                  <a:ea typeface="Meiryo UI" panose="020B0604030504040204" pitchFamily="50" charset="-128"/>
                </a:rPr>
                <a:t>」の</a:t>
              </a:r>
              <a:r>
                <a:rPr lang="ja-JP" altLang="en-US" sz="600" dirty="0">
                  <a:latin typeface="Meiryo UI" panose="020B0604030504040204" pitchFamily="50" charset="-128"/>
                  <a:ea typeface="Meiryo UI" panose="020B0604030504040204" pitchFamily="50" charset="-128"/>
                </a:rPr>
                <a:t>結果のみ公表</a:t>
              </a:r>
              <a:endParaRPr lang="en-US" altLang="ja-JP" sz="600" dirty="0">
                <a:latin typeface="Meiryo UI" panose="020B0604030504040204" pitchFamily="50" charset="-128"/>
                <a:ea typeface="Meiryo UI" panose="020B0604030504040204" pitchFamily="50" charset="-128"/>
              </a:endParaRPr>
            </a:p>
            <a:p>
              <a:pPr>
                <a:lnSpc>
                  <a:spcPts val="800"/>
                </a:lnSpc>
                <a:spcBef>
                  <a:spcPct val="0"/>
                </a:spcBef>
                <a:buFontTx/>
                <a:buNone/>
              </a:pPr>
              <a:r>
                <a:rPr lang="ja-JP" altLang="ja-JP" sz="600" dirty="0">
                  <a:latin typeface="Meiryo UI" panose="020B0604030504040204" pitchFamily="50" charset="-128"/>
                  <a:ea typeface="Meiryo UI" panose="020B0604030504040204" pitchFamily="50" charset="-128"/>
                </a:rPr>
                <a:t>　</a:t>
              </a:r>
              <a:r>
                <a:rPr lang="en-US" altLang="ja-JP" sz="600" dirty="0" smtClean="0">
                  <a:latin typeface="Meiryo UI" panose="020B0604030504040204" pitchFamily="50" charset="-128"/>
                  <a:ea typeface="Meiryo UI" panose="020B0604030504040204" pitchFamily="50" charset="-128"/>
                </a:rPr>
                <a:t>     </a:t>
              </a:r>
              <a:r>
                <a:rPr lang="ja-JP" altLang="en-US" sz="600" dirty="0">
                  <a:latin typeface="Meiryo UI" panose="020B0604030504040204" pitchFamily="50" charset="-128"/>
                  <a:ea typeface="Meiryo UI" panose="020B0604030504040204" pitchFamily="50" charset="-128"/>
                </a:rPr>
                <a:t>　</a:t>
              </a:r>
              <a:r>
                <a:rPr lang="ja-JP" altLang="ja-JP" sz="600" dirty="0">
                  <a:latin typeface="Meiryo UI" panose="020B0604030504040204" pitchFamily="50" charset="-128"/>
                  <a:ea typeface="Meiryo UI" panose="020B0604030504040204" pitchFamily="50" charset="-128"/>
                </a:rPr>
                <a:t>②</a:t>
              </a:r>
              <a:r>
                <a:rPr lang="ja-JP" altLang="en-US" sz="600" dirty="0">
                  <a:latin typeface="Meiryo UI" panose="020B0604030504040204" pitchFamily="50" charset="-128"/>
                  <a:ea typeface="Meiryo UI" panose="020B0604030504040204" pitchFamily="50" charset="-128"/>
                </a:rPr>
                <a:t> </a:t>
              </a:r>
              <a:r>
                <a:rPr lang="ja-JP" altLang="ja-JP" sz="600" dirty="0">
                  <a:latin typeface="Meiryo UI" panose="020B0604030504040204" pitchFamily="50" charset="-128"/>
                  <a:ea typeface="Meiryo UI" panose="020B0604030504040204" pitchFamily="50" charset="-128"/>
                </a:rPr>
                <a:t>質問紙調査（児童生徒に対する調査、学校に対する調査）</a:t>
              </a:r>
            </a:p>
            <a:p>
              <a:pPr>
                <a:lnSpc>
                  <a:spcPts val="800"/>
                </a:lnSpc>
                <a:spcBef>
                  <a:spcPct val="0"/>
                </a:spcBef>
                <a:buFontTx/>
                <a:buNone/>
              </a:pPr>
              <a:r>
                <a:rPr lang="ja-JP" altLang="en-US" sz="600" dirty="0">
                  <a:latin typeface="Meiryo UI" panose="020B0604030504040204" pitchFamily="50" charset="-128"/>
                  <a:ea typeface="Meiryo UI" panose="020B0604030504040204" pitchFamily="50" charset="-128"/>
                </a:rPr>
                <a:t>（４）</a:t>
              </a:r>
              <a:r>
                <a:rPr lang="ja-JP" altLang="ja-JP" sz="600" dirty="0">
                  <a:latin typeface="Meiryo UI" panose="020B0604030504040204" pitchFamily="50" charset="-128"/>
                  <a:ea typeface="Meiryo UI" panose="020B0604030504040204" pitchFamily="50" charset="-128"/>
                </a:rPr>
                <a:t>実施日　平成</a:t>
              </a:r>
              <a:r>
                <a:rPr lang="en-US" altLang="ja-JP" sz="600" dirty="0">
                  <a:latin typeface="Meiryo UI" panose="020B0604030504040204" pitchFamily="50" charset="-128"/>
                  <a:ea typeface="Meiryo UI" panose="020B0604030504040204" pitchFamily="50" charset="-128"/>
                </a:rPr>
                <a:t>31</a:t>
              </a:r>
              <a:r>
                <a:rPr lang="ja-JP" altLang="ja-JP" sz="600" dirty="0">
                  <a:latin typeface="Meiryo UI" panose="020B0604030504040204" pitchFamily="50" charset="-128"/>
                  <a:ea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rPr>
                <a:t>4</a:t>
              </a:r>
              <a:r>
                <a:rPr lang="ja-JP" altLang="ja-JP" sz="600" dirty="0">
                  <a:latin typeface="Meiryo UI" panose="020B0604030504040204" pitchFamily="50" charset="-128"/>
                  <a:ea typeface="Meiryo UI" panose="020B0604030504040204" pitchFamily="50" charset="-128"/>
                </a:rPr>
                <a:t>月</a:t>
              </a:r>
              <a:r>
                <a:rPr lang="en-US" altLang="ja-JP" sz="600" dirty="0">
                  <a:latin typeface="Meiryo UI" panose="020B0604030504040204" pitchFamily="50" charset="-128"/>
                  <a:ea typeface="Meiryo UI" panose="020B0604030504040204" pitchFamily="50" charset="-128"/>
                </a:rPr>
                <a:t>18</a:t>
              </a:r>
              <a:r>
                <a:rPr lang="ja-JP" altLang="ja-JP" sz="600" dirty="0">
                  <a:latin typeface="Meiryo UI" panose="020B0604030504040204" pitchFamily="50" charset="-128"/>
                  <a:ea typeface="Meiryo UI" panose="020B0604030504040204" pitchFamily="50" charset="-128"/>
                </a:rPr>
                <a:t>日（</a:t>
              </a:r>
              <a:r>
                <a:rPr lang="ja-JP" altLang="en-US" sz="600" dirty="0">
                  <a:latin typeface="Meiryo UI" panose="020B0604030504040204" pitchFamily="50" charset="-128"/>
                  <a:ea typeface="Meiryo UI" panose="020B0604030504040204" pitchFamily="50" charset="-128"/>
                </a:rPr>
                <a:t>木</a:t>
              </a:r>
              <a:r>
                <a:rPr lang="ja-JP" altLang="ja-JP" sz="600" dirty="0">
                  <a:latin typeface="Meiryo UI" panose="020B0604030504040204" pitchFamily="50" charset="-128"/>
                  <a:ea typeface="Meiryo UI" panose="020B0604030504040204" pitchFamily="50" charset="-128"/>
                </a:rPr>
                <a:t>）</a:t>
              </a:r>
              <a:endParaRPr lang="ja-JP" altLang="en-US" sz="600" dirty="0">
                <a:latin typeface="Meiryo UI" panose="020B0604030504040204" pitchFamily="50" charset="-128"/>
                <a:ea typeface="Meiryo UI" panose="020B0604030504040204" pitchFamily="50" charset="-128"/>
              </a:endParaRPr>
            </a:p>
          </p:txBody>
        </p:sp>
        <p:sp>
          <p:nvSpPr>
            <p:cNvPr id="3080" name="テキスト ボックス 6"/>
            <p:cNvSpPr txBox="1">
              <a:spLocks noChangeArrowheads="1"/>
            </p:cNvSpPr>
            <p:nvPr/>
          </p:nvSpPr>
          <p:spPr bwMode="auto">
            <a:xfrm>
              <a:off x="7339330" y="447358"/>
              <a:ext cx="24765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ts val="800"/>
                </a:lnSpc>
              </a:pPr>
              <a:r>
                <a:rPr lang="en-US" altLang="ja-JP"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今年度</a:t>
              </a:r>
              <a:r>
                <a:rPr lang="ja-JP" altLang="en-US" sz="600" dirty="0">
                  <a:latin typeface="Meiryo UI" panose="020B0604030504040204" pitchFamily="50" charset="-128"/>
                  <a:ea typeface="Meiryo UI" panose="020B0604030504040204" pitchFamily="50" charset="-128"/>
                </a:rPr>
                <a:t>調査</a:t>
              </a:r>
              <a:r>
                <a:rPr lang="ja-JP" altLang="en-US" sz="600" dirty="0" smtClean="0">
                  <a:latin typeface="Meiryo UI" panose="020B0604030504040204" pitchFamily="50" charset="-128"/>
                  <a:ea typeface="Meiryo UI" panose="020B0604030504040204" pitchFamily="50" charset="-128"/>
                </a:rPr>
                <a:t>の特徴</a:t>
              </a:r>
              <a:r>
                <a:rPr lang="en-US" altLang="ja-JP" sz="600" dirty="0" smtClean="0">
                  <a:latin typeface="Meiryo UI" panose="020B0604030504040204" pitchFamily="50" charset="-128"/>
                  <a:ea typeface="Meiryo UI" panose="020B0604030504040204" pitchFamily="50" charset="-128"/>
                </a:rPr>
                <a:t>】</a:t>
              </a:r>
            </a:p>
            <a:p>
              <a:pPr>
                <a:lnSpc>
                  <a:spcPts val="800"/>
                </a:lnSpc>
              </a:pPr>
              <a:r>
                <a:rPr lang="en-US" altLang="ja-JP" sz="600" dirty="0" smtClean="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新学習指導要領の趣旨を踏まえ、平成</a:t>
              </a:r>
              <a:r>
                <a:rPr lang="en-US" altLang="ja-JP" sz="600" dirty="0">
                  <a:latin typeface="Meiryo UI" panose="020B0604030504040204" pitchFamily="50" charset="-128"/>
                  <a:ea typeface="Meiryo UI" panose="020B0604030504040204" pitchFamily="50" charset="-128"/>
                </a:rPr>
                <a:t>31 </a:t>
              </a:r>
              <a:r>
                <a:rPr lang="ja-JP" altLang="en-US" sz="600" dirty="0">
                  <a:latin typeface="Meiryo UI" panose="020B0604030504040204" pitchFamily="50" charset="-128"/>
                  <a:ea typeface="Meiryo UI" panose="020B0604030504040204" pitchFamily="50" charset="-128"/>
                </a:rPr>
                <a:t>年度より従来</a:t>
              </a:r>
              <a:r>
                <a:rPr lang="ja-JP" altLang="en-US" sz="600" dirty="0" smtClean="0">
                  <a:latin typeface="Meiryo UI" panose="020B0604030504040204" pitchFamily="50" charset="-128"/>
                  <a:ea typeface="Meiryo UI" panose="020B0604030504040204" pitchFamily="50" charset="-128"/>
                </a:rPr>
                <a:t>のＡ問題　　　　　</a:t>
              </a:r>
              <a:endParaRPr lang="en-US" altLang="ja-JP" sz="600" dirty="0" smtClean="0">
                <a:latin typeface="Meiryo UI" panose="020B0604030504040204" pitchFamily="50" charset="-128"/>
                <a:ea typeface="Meiryo UI" panose="020B0604030504040204" pitchFamily="50" charset="-128"/>
              </a:endParaRPr>
            </a:p>
            <a:p>
              <a:pPr>
                <a:lnSpc>
                  <a:spcPts val="800"/>
                </a:lnSpc>
              </a:pP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知識・技能等）とＢ問題（活用等）という区分を見直し</a:t>
              </a:r>
              <a:r>
                <a:rPr lang="ja-JP" altLang="en-US" sz="600" dirty="0" smtClean="0">
                  <a:latin typeface="Meiryo UI" panose="020B0604030504040204" pitchFamily="50" charset="-128"/>
                  <a:ea typeface="Meiryo UI" panose="020B0604030504040204" pitchFamily="50" charset="-128"/>
                </a:rPr>
                <a:t>、知識</a:t>
              </a:r>
              <a:r>
                <a:rPr lang="ja-JP" altLang="en-US"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活用　</a:t>
              </a:r>
              <a:endParaRPr lang="en-US" altLang="ja-JP" sz="600" dirty="0" smtClean="0">
                <a:latin typeface="Meiryo UI" panose="020B0604030504040204" pitchFamily="50" charset="-128"/>
                <a:ea typeface="Meiryo UI" panose="020B0604030504040204" pitchFamily="50" charset="-128"/>
              </a:endParaRPr>
            </a:p>
            <a:p>
              <a:pPr>
                <a:lnSpc>
                  <a:spcPts val="800"/>
                </a:lnSpc>
              </a:pP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　を</a:t>
              </a:r>
              <a:r>
                <a:rPr lang="ja-JP" altLang="en-US" sz="600" dirty="0">
                  <a:latin typeface="Meiryo UI" panose="020B0604030504040204" pitchFamily="50" charset="-128"/>
                  <a:ea typeface="Meiryo UI" panose="020B0604030504040204" pitchFamily="50" charset="-128"/>
                </a:rPr>
                <a:t>一体的に問う調査問題に</a:t>
              </a:r>
              <a:r>
                <a:rPr lang="ja-JP" altLang="en-US" sz="600" dirty="0" smtClean="0">
                  <a:latin typeface="Meiryo UI" panose="020B0604030504040204" pitchFamily="50" charset="-128"/>
                  <a:ea typeface="Meiryo UI" panose="020B0604030504040204" pitchFamily="50" charset="-128"/>
                </a:rPr>
                <a:t>変更</a:t>
              </a:r>
              <a:endParaRPr lang="en-US" altLang="ja-JP" sz="600" dirty="0">
                <a:latin typeface="Meiryo UI" panose="020B0604030504040204" pitchFamily="50" charset="-128"/>
                <a:ea typeface="Meiryo UI" panose="020B0604030504040204" pitchFamily="50" charset="-128"/>
              </a:endParaRPr>
            </a:p>
            <a:p>
              <a:pPr>
                <a:lnSpc>
                  <a:spcPts val="800"/>
                </a:lnSpc>
              </a:pPr>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英語（中学校等）を初めて実施</a:t>
              </a:r>
              <a:endParaRPr lang="en-US" altLang="ja-JP" sz="600" dirty="0" smtClean="0">
                <a:latin typeface="Meiryo UI" panose="020B0604030504040204" pitchFamily="50" charset="-128"/>
                <a:ea typeface="Meiryo UI" panose="020B0604030504040204" pitchFamily="50" charset="-128"/>
              </a:endParaRPr>
            </a:p>
            <a:p>
              <a:pPr>
                <a:lnSpc>
                  <a:spcPts val="800"/>
                </a:lnSpc>
              </a:pPr>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理科（小中学校）は</a:t>
              </a:r>
              <a:r>
                <a:rPr lang="en-US" altLang="ja-JP" sz="600" dirty="0" smtClean="0">
                  <a:latin typeface="Meiryo UI" panose="020B0604030504040204" pitchFamily="50" charset="-128"/>
                  <a:ea typeface="Meiryo UI" panose="020B0604030504040204" pitchFamily="50" charset="-128"/>
                </a:rPr>
                <a:t>3</a:t>
              </a:r>
              <a:r>
                <a:rPr lang="ja-JP" altLang="en-US" sz="600" dirty="0">
                  <a:latin typeface="Meiryo UI" panose="020B0604030504040204" pitchFamily="50" charset="-128"/>
                  <a:ea typeface="Meiryo UI" panose="020B0604030504040204" pitchFamily="50" charset="-128"/>
                </a:rPr>
                <a:t>年</a:t>
              </a:r>
              <a:r>
                <a:rPr lang="ja-JP" altLang="en-US" sz="600" dirty="0" smtClean="0">
                  <a:latin typeface="Meiryo UI" panose="020B0604030504040204" pitchFamily="50" charset="-128"/>
                  <a:ea typeface="Meiryo UI" panose="020B0604030504040204" pitchFamily="50" charset="-128"/>
                </a:rPr>
                <a:t>に一度程度</a:t>
              </a:r>
              <a:r>
                <a:rPr lang="ja-JP" altLang="en-US" sz="600" dirty="0">
                  <a:latin typeface="Meiryo UI" panose="020B0604030504040204" pitchFamily="50" charset="-128"/>
                  <a:ea typeface="Meiryo UI" panose="020B0604030504040204" pitchFamily="50" charset="-128"/>
                </a:rPr>
                <a:t>の</a:t>
              </a:r>
              <a:r>
                <a:rPr lang="ja-JP" altLang="en-US" sz="600" dirty="0" smtClean="0">
                  <a:latin typeface="Meiryo UI" panose="020B0604030504040204" pitchFamily="50" charset="-128"/>
                  <a:ea typeface="Meiryo UI" panose="020B0604030504040204" pitchFamily="50" charset="-128"/>
                </a:rPr>
                <a:t>実施のため実施せず</a:t>
              </a:r>
              <a:endParaRPr lang="ja-JP" altLang="en-US" sz="400" dirty="0">
                <a:latin typeface="Meiryo UI" panose="020B0604030504040204" pitchFamily="50" charset="-128"/>
                <a:ea typeface="Meiryo UI" panose="020B0604030504040204" pitchFamily="50" charset="-128"/>
              </a:endParaRPr>
            </a:p>
          </p:txBody>
        </p:sp>
      </p:grpSp>
      <p:sp>
        <p:nvSpPr>
          <p:cNvPr id="7" name="角丸四角形 6"/>
          <p:cNvSpPr/>
          <p:nvPr/>
        </p:nvSpPr>
        <p:spPr>
          <a:xfrm>
            <a:off x="182881" y="1662167"/>
            <a:ext cx="1257265" cy="182767"/>
          </a:xfrm>
          <a:prstGeom prst="roundRect">
            <a:avLst/>
          </a:prstGeom>
          <a:solidFill>
            <a:schemeClr val="tx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ln w="0"/>
                <a:solidFill>
                  <a:srgbClr val="FFFFFF"/>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平均</a:t>
            </a:r>
            <a:r>
              <a:rPr lang="ja-JP" altLang="en-US" sz="1000" dirty="0" smtClean="0">
                <a:ln w="0"/>
                <a:solidFill>
                  <a:srgbClr val="FFFFFF"/>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正答率（％）</a:t>
            </a:r>
            <a:endParaRPr lang="ja-JP" altLang="en-US" sz="1000" dirty="0">
              <a:ln w="0"/>
              <a:solidFill>
                <a:srgbClr val="FFFFFF"/>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endParaRPr>
          </a:p>
        </p:txBody>
      </p:sp>
      <p:sp>
        <p:nvSpPr>
          <p:cNvPr id="34" name="角丸四角形 33"/>
          <p:cNvSpPr/>
          <p:nvPr/>
        </p:nvSpPr>
        <p:spPr>
          <a:xfrm>
            <a:off x="182881" y="4678385"/>
            <a:ext cx="2124000" cy="180000"/>
          </a:xfrm>
          <a:prstGeom prst="roundRect">
            <a:avLst/>
          </a:prstGeom>
          <a:solidFill>
            <a:schemeClr val="tx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smtClean="0">
                <a:ln w="0"/>
                <a:solidFill>
                  <a:srgbClr val="FFFFFF"/>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1000" dirty="0" smtClean="0">
                <a:ln w="0"/>
                <a:solidFill>
                  <a:srgbClr val="FFFFFF"/>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参考</a:t>
            </a:r>
            <a:r>
              <a:rPr lang="en-US" altLang="ja-JP" sz="1000" dirty="0" smtClean="0">
                <a:ln w="0"/>
                <a:solidFill>
                  <a:srgbClr val="FFFFFF"/>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1000" dirty="0" smtClean="0">
                <a:ln w="0"/>
                <a:solidFill>
                  <a:srgbClr val="FFFFFF"/>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対全国比の経年比較</a:t>
            </a:r>
            <a:endParaRPr lang="ja-JP" altLang="en-US" sz="700" dirty="0">
              <a:latin typeface="Meiryo UI" panose="020B0604030504040204" pitchFamily="50" charset="-128"/>
              <a:ea typeface="Meiryo UI" panose="020B0604030504040204" pitchFamily="50" charset="-128"/>
            </a:endParaRPr>
          </a:p>
        </p:txBody>
      </p:sp>
      <p:sp>
        <p:nvSpPr>
          <p:cNvPr id="29" name="角丸四角形 28"/>
          <p:cNvSpPr/>
          <p:nvPr/>
        </p:nvSpPr>
        <p:spPr>
          <a:xfrm>
            <a:off x="182881" y="3100897"/>
            <a:ext cx="1188000" cy="180000"/>
          </a:xfrm>
          <a:prstGeom prst="roundRect">
            <a:avLst/>
          </a:prstGeom>
          <a:solidFill>
            <a:schemeClr val="tx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smtClean="0">
                <a:ln w="0"/>
                <a:solidFill>
                  <a:srgbClr val="FFFFFF"/>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無解答率（％）</a:t>
            </a:r>
            <a:endParaRPr lang="ja-JP" altLang="en-US" sz="1000" dirty="0">
              <a:ln w="0"/>
              <a:solidFill>
                <a:srgbClr val="FFFFFF"/>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endParaRPr>
          </a:p>
        </p:txBody>
      </p:sp>
      <p:sp>
        <p:nvSpPr>
          <p:cNvPr id="50" name="角丸四角形 49"/>
          <p:cNvSpPr/>
          <p:nvPr/>
        </p:nvSpPr>
        <p:spPr>
          <a:xfrm>
            <a:off x="3971925" y="1428749"/>
            <a:ext cx="5761038" cy="5253791"/>
          </a:xfrm>
          <a:prstGeom prst="roundRect">
            <a:avLst>
              <a:gd name="adj" fmla="val 2485"/>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bg1"/>
              </a:solidFill>
            </a:endParaRPr>
          </a:p>
        </p:txBody>
      </p:sp>
      <p:sp>
        <p:nvSpPr>
          <p:cNvPr id="54" name="テキスト ボックス 35"/>
          <p:cNvSpPr txBox="1">
            <a:spLocks noChangeArrowheads="1"/>
          </p:cNvSpPr>
          <p:nvPr/>
        </p:nvSpPr>
        <p:spPr bwMode="auto">
          <a:xfrm>
            <a:off x="169863" y="1300328"/>
            <a:ext cx="1449387" cy="26161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1100" b="1" dirty="0" smtClean="0">
                <a:solidFill>
                  <a:schemeClr val="bg1"/>
                </a:solidFill>
                <a:latin typeface="Meiryo UI" panose="020B0604030504040204" pitchFamily="50" charset="-128"/>
                <a:ea typeface="Meiryo UI" panose="020B0604030504040204" pitchFamily="50" charset="-128"/>
              </a:rPr>
              <a:t>学力</a:t>
            </a:r>
            <a:r>
              <a:rPr lang="ja-JP" altLang="en-US" sz="1100" b="1" dirty="0">
                <a:solidFill>
                  <a:schemeClr val="bg1"/>
                </a:solidFill>
                <a:latin typeface="Meiryo UI" panose="020B0604030504040204" pitchFamily="50" charset="-128"/>
                <a:ea typeface="Meiryo UI" panose="020B0604030504040204" pitchFamily="50" charset="-128"/>
              </a:rPr>
              <a:t>調査結果</a:t>
            </a:r>
          </a:p>
        </p:txBody>
      </p:sp>
      <p:sp>
        <p:nvSpPr>
          <p:cNvPr id="55" name="テキスト ボックス 54"/>
          <p:cNvSpPr txBox="1"/>
          <p:nvPr/>
        </p:nvSpPr>
        <p:spPr>
          <a:xfrm>
            <a:off x="-15081" y="1809137"/>
            <a:ext cx="1023938" cy="261610"/>
          </a:xfrm>
          <a:prstGeom prst="rect">
            <a:avLst/>
          </a:prstGeom>
          <a:noFill/>
        </p:spPr>
        <p:txBody>
          <a:bodyPr>
            <a:spAutoFit/>
          </a:bodyPr>
          <a:lstStyle/>
          <a:p>
            <a:pPr algn="ctr">
              <a:defRPr/>
            </a:pPr>
            <a:r>
              <a:rPr lang="ja-JP" altLang="en-US" sz="1050" dirty="0">
                <a:latin typeface="Meiryo UI" panose="020B0604030504040204" pitchFamily="50" charset="-128"/>
                <a:ea typeface="Meiryo UI" panose="020B0604030504040204" pitchFamily="50" charset="-128"/>
              </a:rPr>
              <a:t>小学校</a:t>
            </a:r>
          </a:p>
        </p:txBody>
      </p:sp>
      <p:sp>
        <p:nvSpPr>
          <p:cNvPr id="58" name="テキスト ボックス 57"/>
          <p:cNvSpPr txBox="1"/>
          <p:nvPr/>
        </p:nvSpPr>
        <p:spPr>
          <a:xfrm>
            <a:off x="1758157" y="1809137"/>
            <a:ext cx="1023937" cy="261610"/>
          </a:xfrm>
          <a:prstGeom prst="rect">
            <a:avLst/>
          </a:prstGeom>
          <a:noFill/>
        </p:spPr>
        <p:txBody>
          <a:bodyPr>
            <a:spAutoFit/>
          </a:bodyPr>
          <a:lstStyle/>
          <a:p>
            <a:pPr algn="ctr">
              <a:defRPr/>
            </a:pPr>
            <a:r>
              <a:rPr lang="ja-JP" altLang="en-US" sz="1050" dirty="0">
                <a:latin typeface="Meiryo UI" panose="020B0604030504040204" pitchFamily="50" charset="-128"/>
                <a:ea typeface="Meiryo UI" panose="020B0604030504040204" pitchFamily="50" charset="-128"/>
              </a:rPr>
              <a:t>中学校</a:t>
            </a:r>
          </a:p>
        </p:txBody>
      </p:sp>
      <p:sp>
        <p:nvSpPr>
          <p:cNvPr id="59" name="テキスト ボックス 35"/>
          <p:cNvSpPr txBox="1">
            <a:spLocks noChangeArrowheads="1"/>
          </p:cNvSpPr>
          <p:nvPr/>
        </p:nvSpPr>
        <p:spPr bwMode="auto">
          <a:xfrm>
            <a:off x="3964305" y="1300328"/>
            <a:ext cx="1440000" cy="26161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1100" b="1" dirty="0" smtClean="0">
                <a:solidFill>
                  <a:schemeClr val="bg1"/>
                </a:solidFill>
                <a:latin typeface="Meiryo UI" panose="020B0604030504040204" pitchFamily="50" charset="-128"/>
                <a:ea typeface="Meiryo UI" panose="020B0604030504040204" pitchFamily="50" charset="-128"/>
              </a:rPr>
              <a:t>各教科の状況</a:t>
            </a:r>
            <a:endParaRPr lang="ja-JP" altLang="en-US" sz="1100" b="1" dirty="0">
              <a:solidFill>
                <a:schemeClr val="bg1"/>
              </a:solidFill>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15081" y="3298847"/>
            <a:ext cx="1023938" cy="261610"/>
          </a:xfrm>
          <a:prstGeom prst="rect">
            <a:avLst/>
          </a:prstGeom>
          <a:noFill/>
        </p:spPr>
        <p:txBody>
          <a:bodyPr>
            <a:spAutoFit/>
          </a:bodyPr>
          <a:lstStyle/>
          <a:p>
            <a:pPr algn="ctr">
              <a:defRPr/>
            </a:pPr>
            <a:r>
              <a:rPr lang="ja-JP" altLang="en-US" sz="1050" dirty="0">
                <a:latin typeface="Meiryo UI" panose="020B0604030504040204" pitchFamily="50" charset="-128"/>
                <a:ea typeface="Meiryo UI" panose="020B0604030504040204" pitchFamily="50" charset="-128"/>
              </a:rPr>
              <a:t>小学校</a:t>
            </a:r>
          </a:p>
        </p:txBody>
      </p:sp>
      <p:sp>
        <p:nvSpPr>
          <p:cNvPr id="67" name="テキスト ボックス 66"/>
          <p:cNvSpPr txBox="1"/>
          <p:nvPr/>
        </p:nvSpPr>
        <p:spPr>
          <a:xfrm>
            <a:off x="1758157" y="3298847"/>
            <a:ext cx="1023937" cy="261610"/>
          </a:xfrm>
          <a:prstGeom prst="rect">
            <a:avLst/>
          </a:prstGeom>
          <a:noFill/>
        </p:spPr>
        <p:txBody>
          <a:bodyPr>
            <a:spAutoFit/>
          </a:bodyPr>
          <a:lstStyle/>
          <a:p>
            <a:pPr algn="ctr">
              <a:defRPr/>
            </a:pPr>
            <a:r>
              <a:rPr lang="ja-JP" altLang="en-US" sz="1050" dirty="0">
                <a:latin typeface="Meiryo UI" panose="020B0604030504040204" pitchFamily="50" charset="-128"/>
                <a:ea typeface="Meiryo UI" panose="020B0604030504040204" pitchFamily="50" charset="-128"/>
              </a:rPr>
              <a:t>中学校</a:t>
            </a:r>
          </a:p>
        </p:txBody>
      </p:sp>
      <p:sp>
        <p:nvSpPr>
          <p:cNvPr id="5" name="正方形/長方形 4"/>
          <p:cNvSpPr/>
          <p:nvPr/>
        </p:nvSpPr>
        <p:spPr>
          <a:xfrm>
            <a:off x="79375" y="348661"/>
            <a:ext cx="9740900" cy="88773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322191447"/>
              </p:ext>
            </p:extLst>
          </p:nvPr>
        </p:nvGraphicFramePr>
        <p:xfrm>
          <a:off x="298449" y="2044861"/>
          <a:ext cx="1573212" cy="751680"/>
        </p:xfrm>
        <a:graphic>
          <a:graphicData uri="http://schemas.openxmlformats.org/drawingml/2006/table">
            <a:tbl>
              <a:tblPr>
                <a:tableStyleId>{C4B1156A-380E-4F78-BDF5-A606A8083BF9}</a:tableStyleId>
              </a:tblPr>
              <a:tblGrid>
                <a:gridCol w="393303">
                  <a:extLst>
                    <a:ext uri="{9D8B030D-6E8A-4147-A177-3AD203B41FA5}">
                      <a16:colId xmlns:a16="http://schemas.microsoft.com/office/drawing/2014/main" val="2166049091"/>
                    </a:ext>
                  </a:extLst>
                </a:gridCol>
                <a:gridCol w="393303">
                  <a:extLst>
                    <a:ext uri="{9D8B030D-6E8A-4147-A177-3AD203B41FA5}">
                      <a16:colId xmlns:a16="http://schemas.microsoft.com/office/drawing/2014/main" val="3129408066"/>
                    </a:ext>
                  </a:extLst>
                </a:gridCol>
                <a:gridCol w="393303">
                  <a:extLst>
                    <a:ext uri="{9D8B030D-6E8A-4147-A177-3AD203B41FA5}">
                      <a16:colId xmlns:a16="http://schemas.microsoft.com/office/drawing/2014/main" val="2695700147"/>
                    </a:ext>
                  </a:extLst>
                </a:gridCol>
                <a:gridCol w="393303">
                  <a:extLst>
                    <a:ext uri="{9D8B030D-6E8A-4147-A177-3AD203B41FA5}">
                      <a16:colId xmlns:a16="http://schemas.microsoft.com/office/drawing/2014/main" val="3518452575"/>
                    </a:ext>
                  </a:extLst>
                </a:gridCol>
              </a:tblGrid>
              <a:tr h="176242">
                <a:tc>
                  <a:txBody>
                    <a:bodyPr/>
                    <a:lstStyle/>
                    <a:p>
                      <a:pPr algn="ctr" fontAlgn="ctr"/>
                      <a:r>
                        <a:rPr lang="ja-JP" altLang="en-US" sz="1200" u="none" strike="noStrike">
                          <a:effectLst/>
                          <a:latin typeface="Meiryo UI" panose="020B0604030504040204" pitchFamily="50" charset="-128"/>
                          <a:ea typeface="Meiryo UI" panose="020B0604030504040204" pitchFamily="50" charset="-128"/>
                        </a:rPr>
                        <a:t>　</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大阪府</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全国</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差</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3825816777"/>
                  </a:ext>
                </a:extLst>
              </a:tr>
              <a:tr h="284400">
                <a:tc>
                  <a:txBody>
                    <a:bodyPr/>
                    <a:lstStyle/>
                    <a:p>
                      <a:pPr algn="ctr" fontAlgn="ctr"/>
                      <a:r>
                        <a:rPr lang="ja-JP" altLang="en-US" sz="1000" b="0" u="none" strike="noStrike" dirty="0">
                          <a:solidFill>
                            <a:schemeClr val="tx1"/>
                          </a:solidFill>
                          <a:effectLst/>
                          <a:latin typeface="Meiryo UI" panose="020B0604030504040204" pitchFamily="50" charset="-128"/>
                          <a:ea typeface="Meiryo UI" panose="020B0604030504040204" pitchFamily="50" charset="-128"/>
                        </a:rPr>
                        <a:t>国語</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60.3</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63.8</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-3.5</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3183207558"/>
                  </a:ext>
                </a:extLst>
              </a:tr>
              <a:tr h="284400">
                <a:tc>
                  <a:txBody>
                    <a:bodyPr/>
                    <a:lstStyle/>
                    <a:p>
                      <a:pPr algn="ctr" fontAlgn="ctr"/>
                      <a:r>
                        <a:rPr lang="ja-JP" altLang="en-US" sz="1000" b="0" u="none" strike="noStrike" dirty="0">
                          <a:solidFill>
                            <a:schemeClr val="tx1"/>
                          </a:solidFill>
                          <a:effectLst/>
                          <a:latin typeface="Meiryo UI" panose="020B0604030504040204" pitchFamily="50" charset="-128"/>
                          <a:ea typeface="Meiryo UI" panose="020B0604030504040204" pitchFamily="50" charset="-128"/>
                        </a:rPr>
                        <a:t>算数</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a:effectLst/>
                          <a:latin typeface="Meiryo UI" panose="020B0604030504040204" pitchFamily="50" charset="-128"/>
                          <a:ea typeface="Meiryo UI" panose="020B0604030504040204" pitchFamily="50" charset="-128"/>
                        </a:rPr>
                        <a:t>66.4</a:t>
                      </a:r>
                      <a:endParaRPr lang="en-US" altLang="ja-JP" sz="1000" b="0" i="0" u="none" strike="noStrike">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66.6</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-0.2</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1634224497"/>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479889668"/>
              </p:ext>
            </p:extLst>
          </p:nvPr>
        </p:nvGraphicFramePr>
        <p:xfrm>
          <a:off x="2035651" y="2051055"/>
          <a:ext cx="1606076" cy="1042665"/>
        </p:xfrm>
        <a:graphic>
          <a:graphicData uri="http://schemas.openxmlformats.org/drawingml/2006/table">
            <a:tbl>
              <a:tblPr>
                <a:tableStyleId>{C4B1156A-380E-4F78-BDF5-A606A8083BF9}</a:tableStyleId>
              </a:tblPr>
              <a:tblGrid>
                <a:gridCol w="401519">
                  <a:extLst>
                    <a:ext uri="{9D8B030D-6E8A-4147-A177-3AD203B41FA5}">
                      <a16:colId xmlns:a16="http://schemas.microsoft.com/office/drawing/2014/main" val="2125552319"/>
                    </a:ext>
                  </a:extLst>
                </a:gridCol>
                <a:gridCol w="401519">
                  <a:extLst>
                    <a:ext uri="{9D8B030D-6E8A-4147-A177-3AD203B41FA5}">
                      <a16:colId xmlns:a16="http://schemas.microsoft.com/office/drawing/2014/main" val="3088179450"/>
                    </a:ext>
                  </a:extLst>
                </a:gridCol>
                <a:gridCol w="401519">
                  <a:extLst>
                    <a:ext uri="{9D8B030D-6E8A-4147-A177-3AD203B41FA5}">
                      <a16:colId xmlns:a16="http://schemas.microsoft.com/office/drawing/2014/main" val="369858017"/>
                    </a:ext>
                  </a:extLst>
                </a:gridCol>
                <a:gridCol w="401519">
                  <a:extLst>
                    <a:ext uri="{9D8B030D-6E8A-4147-A177-3AD203B41FA5}">
                      <a16:colId xmlns:a16="http://schemas.microsoft.com/office/drawing/2014/main" val="4171652428"/>
                    </a:ext>
                  </a:extLst>
                </a:gridCol>
              </a:tblGrid>
              <a:tr h="167364">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大阪府</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全国</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差</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3461755901"/>
                  </a:ext>
                </a:extLst>
              </a:tr>
              <a:tr h="291767">
                <a:tc>
                  <a:txBody>
                    <a:bodyPr/>
                    <a:lstStyle/>
                    <a:p>
                      <a:pPr algn="ctr" fontAlgn="ct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rPr>
                        <a:t>国語</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70.0</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72.8</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-2.8</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3867339132"/>
                  </a:ext>
                </a:extLst>
              </a:tr>
              <a:tr h="291767">
                <a:tc>
                  <a:txBody>
                    <a:bodyPr/>
                    <a:lstStyle/>
                    <a:p>
                      <a:pPr algn="ctr" fontAlgn="ct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rPr>
                        <a:t>数学</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58.3</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59.8</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-1.5</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3539772270"/>
                  </a:ext>
                </a:extLst>
              </a:tr>
              <a:tr h="291767">
                <a:tc>
                  <a:txBody>
                    <a:bodyPr/>
                    <a:lstStyle/>
                    <a:p>
                      <a:pPr algn="ctr" fontAlgn="ctr"/>
                      <a:r>
                        <a:rPr lang="ja-JP" altLang="en-US" sz="1000" b="0" u="none" strike="noStrike" dirty="0">
                          <a:solidFill>
                            <a:schemeClr val="tx1"/>
                          </a:solidFill>
                          <a:effectLst/>
                          <a:latin typeface="Meiryo UI" panose="020B0604030504040204" pitchFamily="50" charset="-128"/>
                          <a:ea typeface="Meiryo UI" panose="020B0604030504040204" pitchFamily="50" charset="-128"/>
                        </a:rPr>
                        <a:t>英語</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56.1</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56.0</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0.1 </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56440347"/>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355823156"/>
              </p:ext>
            </p:extLst>
          </p:nvPr>
        </p:nvGraphicFramePr>
        <p:xfrm>
          <a:off x="298449" y="3546942"/>
          <a:ext cx="1573212" cy="751680"/>
        </p:xfrm>
        <a:graphic>
          <a:graphicData uri="http://schemas.openxmlformats.org/drawingml/2006/table">
            <a:tbl>
              <a:tblPr>
                <a:tableStyleId>{C4B1156A-380E-4F78-BDF5-A606A8083BF9}</a:tableStyleId>
              </a:tblPr>
              <a:tblGrid>
                <a:gridCol w="393303">
                  <a:extLst>
                    <a:ext uri="{9D8B030D-6E8A-4147-A177-3AD203B41FA5}">
                      <a16:colId xmlns:a16="http://schemas.microsoft.com/office/drawing/2014/main" val="3794812930"/>
                    </a:ext>
                  </a:extLst>
                </a:gridCol>
                <a:gridCol w="393303">
                  <a:extLst>
                    <a:ext uri="{9D8B030D-6E8A-4147-A177-3AD203B41FA5}">
                      <a16:colId xmlns:a16="http://schemas.microsoft.com/office/drawing/2014/main" val="1208798464"/>
                    </a:ext>
                  </a:extLst>
                </a:gridCol>
                <a:gridCol w="393303">
                  <a:extLst>
                    <a:ext uri="{9D8B030D-6E8A-4147-A177-3AD203B41FA5}">
                      <a16:colId xmlns:a16="http://schemas.microsoft.com/office/drawing/2014/main" val="433227098"/>
                    </a:ext>
                  </a:extLst>
                </a:gridCol>
                <a:gridCol w="393303">
                  <a:extLst>
                    <a:ext uri="{9D8B030D-6E8A-4147-A177-3AD203B41FA5}">
                      <a16:colId xmlns:a16="http://schemas.microsoft.com/office/drawing/2014/main" val="726500928"/>
                    </a:ext>
                  </a:extLst>
                </a:gridCol>
              </a:tblGrid>
              <a:tr h="179504">
                <a:tc>
                  <a:txBody>
                    <a:bodyPr/>
                    <a:lstStyle/>
                    <a:p>
                      <a:pPr algn="ctr" fontAlgn="ctr"/>
                      <a:r>
                        <a:rPr lang="ja-JP" altLang="en-US" sz="800" u="none" strike="noStrike">
                          <a:effectLst/>
                          <a:latin typeface="Meiryo UI" panose="020B0604030504040204" pitchFamily="50" charset="-128"/>
                          <a:ea typeface="Meiryo UI" panose="020B0604030504040204" pitchFamily="50" charset="-128"/>
                        </a:rPr>
                        <a:t>　</a:t>
                      </a:r>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rPr>
                        <a:t>大阪府</a:t>
                      </a:r>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rPr>
                        <a:t>全国</a:t>
                      </a:r>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rPr>
                        <a:t>差</a:t>
                      </a:r>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164836053"/>
                  </a:ext>
                </a:extLst>
              </a:tr>
              <a:tr h="286088">
                <a:tc>
                  <a:txBody>
                    <a:bodyPr/>
                    <a:lstStyle/>
                    <a:p>
                      <a:pPr algn="ctr" fontAlgn="ctr"/>
                      <a:r>
                        <a:rPr lang="ja-JP" altLang="en-US" sz="1000" b="0" u="none" strike="noStrike" dirty="0">
                          <a:solidFill>
                            <a:schemeClr val="tx1"/>
                          </a:solidFill>
                          <a:effectLst/>
                          <a:latin typeface="Meiryo UI" panose="020B0604030504040204" pitchFamily="50" charset="-128"/>
                          <a:ea typeface="Meiryo UI" panose="020B0604030504040204" pitchFamily="50" charset="-128"/>
                        </a:rPr>
                        <a:t>国語</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smtClean="0">
                          <a:effectLst/>
                          <a:latin typeface="Meiryo UI" panose="020B0604030504040204" pitchFamily="50" charset="-128"/>
                          <a:ea typeface="Meiryo UI" panose="020B0604030504040204" pitchFamily="50" charset="-128"/>
                        </a:rPr>
                        <a:t>7.0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6.2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a:effectLst/>
                          <a:latin typeface="Meiryo UI" panose="020B0604030504040204" pitchFamily="50" charset="-128"/>
                          <a:ea typeface="Meiryo UI" panose="020B0604030504040204" pitchFamily="50" charset="-128"/>
                        </a:rPr>
                        <a:t>0.8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3794615672"/>
                  </a:ext>
                </a:extLst>
              </a:tr>
              <a:tr h="286088">
                <a:tc>
                  <a:txBody>
                    <a:bodyPr/>
                    <a:lstStyle/>
                    <a:p>
                      <a:pPr algn="ctr" fontAlgn="ctr"/>
                      <a:r>
                        <a:rPr lang="ja-JP" altLang="en-US" sz="1000" b="0" u="none" strike="noStrike" dirty="0">
                          <a:solidFill>
                            <a:schemeClr val="tx1"/>
                          </a:solidFill>
                          <a:effectLst/>
                          <a:latin typeface="Meiryo UI" panose="020B0604030504040204" pitchFamily="50" charset="-128"/>
                          <a:ea typeface="Meiryo UI" panose="020B0604030504040204" pitchFamily="50" charset="-128"/>
                        </a:rPr>
                        <a:t>算数</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2.8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2.7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0.1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3125786179"/>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595596274"/>
              </p:ext>
            </p:extLst>
          </p:nvPr>
        </p:nvGraphicFramePr>
        <p:xfrm>
          <a:off x="2044463" y="3545217"/>
          <a:ext cx="1612504" cy="1064883"/>
        </p:xfrm>
        <a:graphic>
          <a:graphicData uri="http://schemas.openxmlformats.org/drawingml/2006/table">
            <a:tbl>
              <a:tblPr>
                <a:tableStyleId>{C4B1156A-380E-4F78-BDF5-A606A8083BF9}</a:tableStyleId>
              </a:tblPr>
              <a:tblGrid>
                <a:gridCol w="403126">
                  <a:extLst>
                    <a:ext uri="{9D8B030D-6E8A-4147-A177-3AD203B41FA5}">
                      <a16:colId xmlns:a16="http://schemas.microsoft.com/office/drawing/2014/main" val="1464733714"/>
                    </a:ext>
                  </a:extLst>
                </a:gridCol>
                <a:gridCol w="403126">
                  <a:extLst>
                    <a:ext uri="{9D8B030D-6E8A-4147-A177-3AD203B41FA5}">
                      <a16:colId xmlns:a16="http://schemas.microsoft.com/office/drawing/2014/main" val="1608965209"/>
                    </a:ext>
                  </a:extLst>
                </a:gridCol>
                <a:gridCol w="403126">
                  <a:extLst>
                    <a:ext uri="{9D8B030D-6E8A-4147-A177-3AD203B41FA5}">
                      <a16:colId xmlns:a16="http://schemas.microsoft.com/office/drawing/2014/main" val="502399796"/>
                    </a:ext>
                  </a:extLst>
                </a:gridCol>
                <a:gridCol w="403126">
                  <a:extLst>
                    <a:ext uri="{9D8B030D-6E8A-4147-A177-3AD203B41FA5}">
                      <a16:colId xmlns:a16="http://schemas.microsoft.com/office/drawing/2014/main" val="2482507511"/>
                    </a:ext>
                  </a:extLst>
                </a:gridCol>
              </a:tblGrid>
              <a:tr h="162996">
                <a:tc>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大阪府</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全国</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800" u="none" strike="noStrike" dirty="0">
                          <a:effectLst/>
                          <a:latin typeface="Meiryo UI" panose="020B0604030504040204" pitchFamily="50" charset="-128"/>
                          <a:ea typeface="Meiryo UI" panose="020B0604030504040204" pitchFamily="50" charset="-128"/>
                        </a:rPr>
                        <a:t>差</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826114167"/>
                  </a:ext>
                </a:extLst>
              </a:tr>
              <a:tr h="300629">
                <a:tc>
                  <a:txBody>
                    <a:bodyPr/>
                    <a:lstStyle/>
                    <a:p>
                      <a:pPr algn="ctr" fontAlgn="ctr"/>
                      <a:r>
                        <a:rPr lang="ja-JP" altLang="en-US" sz="1000" b="0" u="none" strike="noStrike" dirty="0">
                          <a:solidFill>
                            <a:schemeClr val="tx1"/>
                          </a:solidFill>
                          <a:effectLst/>
                          <a:latin typeface="Meiryo UI" panose="020B0604030504040204" pitchFamily="50" charset="-128"/>
                          <a:ea typeface="Meiryo UI" panose="020B0604030504040204" pitchFamily="50" charset="-128"/>
                        </a:rPr>
                        <a:t>国語</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3.3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2.6</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0.7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832231158"/>
                  </a:ext>
                </a:extLst>
              </a:tr>
              <a:tr h="300629">
                <a:tc>
                  <a:txBody>
                    <a:bodyPr/>
                    <a:lstStyle/>
                    <a:p>
                      <a:pPr algn="ctr" fontAlgn="ctr"/>
                      <a:r>
                        <a:rPr lang="ja-JP" altLang="en-US" sz="1000" b="0" u="none" strike="noStrike" dirty="0">
                          <a:solidFill>
                            <a:schemeClr val="tx1"/>
                          </a:solidFill>
                          <a:effectLst/>
                          <a:latin typeface="Meiryo UI" panose="020B0604030504040204" pitchFamily="50" charset="-128"/>
                          <a:ea typeface="Meiryo UI" panose="020B0604030504040204" pitchFamily="50" charset="-128"/>
                        </a:rPr>
                        <a:t>数学</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8.7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7.3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1.4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1262072920"/>
                  </a:ext>
                </a:extLst>
              </a:tr>
              <a:tr h="300629">
                <a:tc>
                  <a:txBody>
                    <a:bodyPr/>
                    <a:lstStyle/>
                    <a:p>
                      <a:pPr algn="ctr" fontAlgn="ctr"/>
                      <a:r>
                        <a:rPr lang="ja-JP" altLang="en-US" sz="1000" b="0" u="none" strike="noStrike" dirty="0">
                          <a:solidFill>
                            <a:schemeClr val="tx1"/>
                          </a:solidFill>
                          <a:effectLst/>
                          <a:latin typeface="Meiryo UI" panose="020B0604030504040204" pitchFamily="50" charset="-128"/>
                          <a:ea typeface="Meiryo UI" panose="020B0604030504040204" pitchFamily="50" charset="-128"/>
                        </a:rPr>
                        <a:t>英語</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6.6</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6.0</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rPr>
                        <a:t>0.6</a:t>
                      </a:r>
                      <a:endParaRPr lang="en-US" altLang="ja-JP" sz="1000" b="0" i="0" u="none" strike="noStrike" dirty="0">
                        <a:effectLst/>
                        <a:latin typeface="Meiryo UI" panose="020B0604030504040204" pitchFamily="50" charset="-128"/>
                        <a:ea typeface="Meiryo UI" panose="020B0604030504040204" pitchFamily="50" charset="-128"/>
                      </a:endParaRPr>
                    </a:p>
                  </a:txBody>
                  <a:tcPr marL="0" marR="0" marT="0" marB="0" anchor="ctr">
                    <a:noFill/>
                  </a:tcPr>
                </a:tc>
                <a:extLst>
                  <a:ext uri="{0D108BD9-81ED-4DB2-BD59-A6C34878D82A}">
                    <a16:rowId xmlns:a16="http://schemas.microsoft.com/office/drawing/2014/main" val="137186874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481123024"/>
              </p:ext>
            </p:extLst>
          </p:nvPr>
        </p:nvGraphicFramePr>
        <p:xfrm>
          <a:off x="7505700" y="1642423"/>
          <a:ext cx="2171699" cy="914562"/>
        </p:xfrm>
        <a:graphic>
          <a:graphicData uri="http://schemas.openxmlformats.org/drawingml/2006/table">
            <a:tbl>
              <a:tblPr>
                <a:tableStyleId>{C4B1156A-380E-4F78-BDF5-A606A8083BF9}</a:tableStyleId>
              </a:tblPr>
              <a:tblGrid>
                <a:gridCol w="472440">
                  <a:extLst>
                    <a:ext uri="{9D8B030D-6E8A-4147-A177-3AD203B41FA5}">
                      <a16:colId xmlns:a16="http://schemas.microsoft.com/office/drawing/2014/main" val="388620267"/>
                    </a:ext>
                  </a:extLst>
                </a:gridCol>
                <a:gridCol w="845820">
                  <a:extLst>
                    <a:ext uri="{9D8B030D-6E8A-4147-A177-3AD203B41FA5}">
                      <a16:colId xmlns:a16="http://schemas.microsoft.com/office/drawing/2014/main" val="1072563122"/>
                    </a:ext>
                  </a:extLst>
                </a:gridCol>
                <a:gridCol w="853439">
                  <a:extLst>
                    <a:ext uri="{9D8B030D-6E8A-4147-A177-3AD203B41FA5}">
                      <a16:colId xmlns:a16="http://schemas.microsoft.com/office/drawing/2014/main" val="2413831745"/>
                    </a:ext>
                  </a:extLst>
                </a:gridCol>
              </a:tblGrid>
              <a:tr h="175422">
                <a:tc rowSpan="5">
                  <a:txBody>
                    <a:bodyPr/>
                    <a:lstStyle/>
                    <a:p>
                      <a:pPr algn="ctr" fontAlgn="ctr"/>
                      <a:r>
                        <a:rPr lang="ja-JP" altLang="en-US" sz="600" u="none" strike="noStrike" dirty="0">
                          <a:effectLst/>
                          <a:latin typeface="Meiryo UI" panose="020B0604030504040204" pitchFamily="50" charset="-128"/>
                          <a:ea typeface="Meiryo UI" panose="020B0604030504040204" pitchFamily="50" charset="-128"/>
                        </a:rPr>
                        <a:t>小学校国語</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領域</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dirty="0">
                          <a:effectLst/>
                          <a:latin typeface="Meiryo UI" panose="020B0604030504040204" pitchFamily="50" charset="-128"/>
                          <a:ea typeface="Meiryo UI" panose="020B0604030504040204" pitchFamily="50" charset="-128"/>
                        </a:rPr>
                        <a:t>大阪の平均正答率（％）</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2856964632"/>
                  </a:ext>
                </a:extLst>
              </a:tr>
              <a:tr h="180783">
                <a:tc vMerge="1">
                  <a:txBody>
                    <a:bodyPr/>
                    <a:lstStyle/>
                    <a:p>
                      <a:pPr algn="ctr" fontAlgn="ct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話すこと・聞くこと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68.8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3782341058"/>
                  </a:ext>
                </a:extLst>
              </a:tr>
              <a:tr h="180783">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書くこと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52.9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4009808554"/>
                  </a:ext>
                </a:extLst>
              </a:tr>
              <a:tr h="180783">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読むこと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79.3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050632639"/>
                  </a:ext>
                </a:extLst>
              </a:tr>
              <a:tr h="196791">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言葉等の知識や理解</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48.2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3855304609"/>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867862008"/>
              </p:ext>
            </p:extLst>
          </p:nvPr>
        </p:nvGraphicFramePr>
        <p:xfrm>
          <a:off x="7503319" y="2678557"/>
          <a:ext cx="2174081" cy="910277"/>
        </p:xfrm>
        <a:graphic>
          <a:graphicData uri="http://schemas.openxmlformats.org/drawingml/2006/table">
            <a:tbl>
              <a:tblPr>
                <a:tableStyleId>{C4B1156A-380E-4F78-BDF5-A606A8083BF9}</a:tableStyleId>
              </a:tblPr>
              <a:tblGrid>
                <a:gridCol w="474821">
                  <a:extLst>
                    <a:ext uri="{9D8B030D-6E8A-4147-A177-3AD203B41FA5}">
                      <a16:colId xmlns:a16="http://schemas.microsoft.com/office/drawing/2014/main" val="2333259187"/>
                    </a:ext>
                  </a:extLst>
                </a:gridCol>
                <a:gridCol w="846773">
                  <a:extLst>
                    <a:ext uri="{9D8B030D-6E8A-4147-A177-3AD203B41FA5}">
                      <a16:colId xmlns:a16="http://schemas.microsoft.com/office/drawing/2014/main" val="345622119"/>
                    </a:ext>
                  </a:extLst>
                </a:gridCol>
                <a:gridCol w="852487">
                  <a:extLst>
                    <a:ext uri="{9D8B030D-6E8A-4147-A177-3AD203B41FA5}">
                      <a16:colId xmlns:a16="http://schemas.microsoft.com/office/drawing/2014/main" val="1884780606"/>
                    </a:ext>
                  </a:extLst>
                </a:gridCol>
              </a:tblGrid>
              <a:tr h="178757">
                <a:tc rowSpan="5">
                  <a:txBody>
                    <a:bodyPr/>
                    <a:lstStyle/>
                    <a:p>
                      <a:pPr algn="ctr" fontAlgn="ctr"/>
                      <a:r>
                        <a:rPr lang="ja-JP" altLang="en-US" sz="600" u="none" strike="noStrike" dirty="0">
                          <a:effectLst/>
                          <a:latin typeface="Meiryo UI" panose="020B0604030504040204" pitchFamily="50" charset="-128"/>
                          <a:ea typeface="Meiryo UI" panose="020B0604030504040204" pitchFamily="50" charset="-128"/>
                        </a:rPr>
                        <a:t>小学校算数</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領域</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a:effectLst/>
                          <a:latin typeface="Meiryo UI" panose="020B0604030504040204" pitchFamily="50" charset="-128"/>
                          <a:ea typeface="Meiryo UI" panose="020B0604030504040204" pitchFamily="50" charset="-128"/>
                        </a:rPr>
                        <a:t>大阪の平均正答率（％）</a:t>
                      </a:r>
                      <a:endParaRPr lang="ja-JP" altLang="en-US" sz="600" b="0" i="0" u="none" strike="noStrike">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698621928"/>
                  </a:ext>
                </a:extLst>
              </a:tr>
              <a:tr h="182880">
                <a:tc vMerge="1">
                  <a:txBody>
                    <a:bodyPr/>
                    <a:lstStyle/>
                    <a:p>
                      <a:pPr algn="ctr" fontAlgn="ct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数と計算</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63.4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683035534"/>
                  </a:ext>
                </a:extLst>
              </a:tr>
              <a:tr h="182880">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量と測定</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52.0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4136879302"/>
                  </a:ext>
                </a:extLst>
              </a:tr>
              <a:tr h="182880">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図形</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76.0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684235303"/>
                  </a:ext>
                </a:extLst>
              </a:tr>
              <a:tr h="182880">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数量関係</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68.3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12245795"/>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301665244"/>
              </p:ext>
            </p:extLst>
          </p:nvPr>
        </p:nvGraphicFramePr>
        <p:xfrm>
          <a:off x="7503318" y="3717255"/>
          <a:ext cx="2174081" cy="910279"/>
        </p:xfrm>
        <a:graphic>
          <a:graphicData uri="http://schemas.openxmlformats.org/drawingml/2006/table">
            <a:tbl>
              <a:tblPr>
                <a:tableStyleId>{C4B1156A-380E-4F78-BDF5-A606A8083BF9}</a:tableStyleId>
              </a:tblPr>
              <a:tblGrid>
                <a:gridCol w="472281">
                  <a:extLst>
                    <a:ext uri="{9D8B030D-6E8A-4147-A177-3AD203B41FA5}">
                      <a16:colId xmlns:a16="http://schemas.microsoft.com/office/drawing/2014/main" val="3623062424"/>
                    </a:ext>
                  </a:extLst>
                </a:gridCol>
                <a:gridCol w="854075">
                  <a:extLst>
                    <a:ext uri="{9D8B030D-6E8A-4147-A177-3AD203B41FA5}">
                      <a16:colId xmlns:a16="http://schemas.microsoft.com/office/drawing/2014/main" val="2109213746"/>
                    </a:ext>
                  </a:extLst>
                </a:gridCol>
                <a:gridCol w="847725">
                  <a:extLst>
                    <a:ext uri="{9D8B030D-6E8A-4147-A177-3AD203B41FA5}">
                      <a16:colId xmlns:a16="http://schemas.microsoft.com/office/drawing/2014/main" val="3960455758"/>
                    </a:ext>
                  </a:extLst>
                </a:gridCol>
              </a:tblGrid>
              <a:tr h="184227">
                <a:tc rowSpan="5">
                  <a:txBody>
                    <a:bodyPr/>
                    <a:lstStyle/>
                    <a:p>
                      <a:pPr algn="ctr" fontAlgn="ctr"/>
                      <a:r>
                        <a:rPr lang="ja-JP" altLang="en-US" sz="600" u="none" strike="noStrike" dirty="0">
                          <a:effectLst/>
                          <a:latin typeface="Meiryo UI" panose="020B0604030504040204" pitchFamily="50" charset="-128"/>
                          <a:ea typeface="Meiryo UI" panose="020B0604030504040204" pitchFamily="50" charset="-128"/>
                        </a:rPr>
                        <a:t>中学校国語</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領域</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a:effectLst/>
                          <a:latin typeface="Meiryo UI" panose="020B0604030504040204" pitchFamily="50" charset="-128"/>
                          <a:ea typeface="Meiryo UI" panose="020B0604030504040204" pitchFamily="50" charset="-128"/>
                        </a:rPr>
                        <a:t>大阪の平均正答率（％）</a:t>
                      </a:r>
                      <a:endParaRPr lang="ja-JP" altLang="en-US" sz="600" b="0" i="0" u="none" strike="noStrike">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2032319202"/>
                  </a:ext>
                </a:extLst>
              </a:tr>
              <a:tr h="181513">
                <a:tc vMerge="1">
                  <a:txBody>
                    <a:bodyPr/>
                    <a:lstStyle/>
                    <a:p>
                      <a:pPr algn="ctr" fontAlgn="ct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話すこと・聞くこと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b="0" u="none" strike="noStrike" dirty="0">
                          <a:effectLst/>
                          <a:latin typeface="Meiryo UI" panose="020B0604030504040204" pitchFamily="50" charset="-128"/>
                          <a:ea typeface="Meiryo UI" panose="020B0604030504040204" pitchFamily="50" charset="-128"/>
                        </a:rPr>
                        <a:t>66.9 </a:t>
                      </a:r>
                      <a:endParaRPr lang="en-US" altLang="ja-JP" sz="9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558727924"/>
                  </a:ext>
                </a:extLst>
              </a:tr>
              <a:tr h="181513">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書くこと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b="0" u="none" strike="noStrike" dirty="0">
                          <a:effectLst/>
                          <a:latin typeface="Meiryo UI" panose="020B0604030504040204" pitchFamily="50" charset="-128"/>
                          <a:ea typeface="Meiryo UI" panose="020B0604030504040204" pitchFamily="50" charset="-128"/>
                        </a:rPr>
                        <a:t>80.2 </a:t>
                      </a:r>
                      <a:endParaRPr lang="en-US" altLang="ja-JP" sz="9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582110031"/>
                  </a:ext>
                </a:extLst>
              </a:tr>
              <a:tr h="181513">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読むこと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b="0" u="none" strike="noStrike" dirty="0">
                          <a:effectLst/>
                          <a:latin typeface="Meiryo UI" panose="020B0604030504040204" pitchFamily="50" charset="-128"/>
                          <a:ea typeface="Meiryo UI" panose="020B0604030504040204" pitchFamily="50" charset="-128"/>
                        </a:rPr>
                        <a:t>69.2 </a:t>
                      </a:r>
                      <a:endParaRPr lang="en-US" altLang="ja-JP" sz="9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997405235"/>
                  </a:ext>
                </a:extLst>
              </a:tr>
              <a:tr h="181513">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言葉等の知識や理解</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b="0" u="none" strike="noStrike" dirty="0">
                          <a:effectLst/>
                          <a:latin typeface="Meiryo UI" panose="020B0604030504040204" pitchFamily="50" charset="-128"/>
                          <a:ea typeface="Meiryo UI" panose="020B0604030504040204" pitchFamily="50" charset="-128"/>
                        </a:rPr>
                        <a:t>65.8 </a:t>
                      </a:r>
                      <a:endParaRPr lang="en-US" altLang="ja-JP" sz="9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2170663107"/>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655583263"/>
              </p:ext>
            </p:extLst>
          </p:nvPr>
        </p:nvGraphicFramePr>
        <p:xfrm>
          <a:off x="7512049" y="4699483"/>
          <a:ext cx="2171699" cy="898621"/>
        </p:xfrm>
        <a:graphic>
          <a:graphicData uri="http://schemas.openxmlformats.org/drawingml/2006/table">
            <a:tbl>
              <a:tblPr>
                <a:tableStyleId>{C4B1156A-380E-4F78-BDF5-A606A8083BF9}</a:tableStyleId>
              </a:tblPr>
              <a:tblGrid>
                <a:gridCol w="469900">
                  <a:extLst>
                    <a:ext uri="{9D8B030D-6E8A-4147-A177-3AD203B41FA5}">
                      <a16:colId xmlns:a16="http://schemas.microsoft.com/office/drawing/2014/main" val="3308553598"/>
                    </a:ext>
                  </a:extLst>
                </a:gridCol>
                <a:gridCol w="844550">
                  <a:extLst>
                    <a:ext uri="{9D8B030D-6E8A-4147-A177-3AD203B41FA5}">
                      <a16:colId xmlns:a16="http://schemas.microsoft.com/office/drawing/2014/main" val="902874983"/>
                    </a:ext>
                  </a:extLst>
                </a:gridCol>
                <a:gridCol w="857249">
                  <a:extLst>
                    <a:ext uri="{9D8B030D-6E8A-4147-A177-3AD203B41FA5}">
                      <a16:colId xmlns:a16="http://schemas.microsoft.com/office/drawing/2014/main" val="226902937"/>
                    </a:ext>
                  </a:extLst>
                </a:gridCol>
              </a:tblGrid>
              <a:tr h="183600">
                <a:tc rowSpan="5">
                  <a:txBody>
                    <a:bodyPr/>
                    <a:lstStyle/>
                    <a:p>
                      <a:pPr algn="ctr" fontAlgn="ctr"/>
                      <a:r>
                        <a:rPr lang="ja-JP" altLang="en-US" sz="600" u="none" strike="noStrike" dirty="0">
                          <a:effectLst/>
                          <a:latin typeface="Meiryo UI" panose="020B0604030504040204" pitchFamily="50" charset="-128"/>
                          <a:ea typeface="Meiryo UI" panose="020B0604030504040204" pitchFamily="50" charset="-128"/>
                        </a:rPr>
                        <a:t>中学校数学</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領域</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dirty="0">
                          <a:effectLst/>
                          <a:latin typeface="Meiryo UI" panose="020B0604030504040204" pitchFamily="50" charset="-128"/>
                          <a:ea typeface="Meiryo UI" panose="020B0604030504040204" pitchFamily="50" charset="-128"/>
                        </a:rPr>
                        <a:t>大阪の平均正答率（％）</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449984900"/>
                  </a:ext>
                </a:extLst>
              </a:tr>
              <a:tr h="174758">
                <a:tc vMerge="1">
                  <a:txBody>
                    <a:bodyPr/>
                    <a:lstStyle/>
                    <a:p>
                      <a:pPr algn="ctr" fontAlgn="ct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数と式</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62.6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547237390"/>
                  </a:ext>
                </a:extLst>
              </a:tr>
              <a:tr h="174758">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図形</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71.3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3956367277"/>
                  </a:ext>
                </a:extLst>
              </a:tr>
              <a:tr h="174758">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関数</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39.6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3840527008"/>
                  </a:ext>
                </a:extLst>
              </a:tr>
              <a:tr h="190747">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資料の活用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53.8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403117654"/>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438346641"/>
              </p:ext>
            </p:extLst>
          </p:nvPr>
        </p:nvGraphicFramePr>
        <p:xfrm>
          <a:off x="7512050" y="5692029"/>
          <a:ext cx="2171699" cy="909101"/>
        </p:xfrm>
        <a:graphic>
          <a:graphicData uri="http://schemas.openxmlformats.org/drawingml/2006/table">
            <a:tbl>
              <a:tblPr>
                <a:tableStyleId>{C4B1156A-380E-4F78-BDF5-A606A8083BF9}</a:tableStyleId>
              </a:tblPr>
              <a:tblGrid>
                <a:gridCol w="476250">
                  <a:extLst>
                    <a:ext uri="{9D8B030D-6E8A-4147-A177-3AD203B41FA5}">
                      <a16:colId xmlns:a16="http://schemas.microsoft.com/office/drawing/2014/main" val="3342883495"/>
                    </a:ext>
                  </a:extLst>
                </a:gridCol>
                <a:gridCol w="844550">
                  <a:extLst>
                    <a:ext uri="{9D8B030D-6E8A-4147-A177-3AD203B41FA5}">
                      <a16:colId xmlns:a16="http://schemas.microsoft.com/office/drawing/2014/main" val="3168329458"/>
                    </a:ext>
                  </a:extLst>
                </a:gridCol>
                <a:gridCol w="850899">
                  <a:extLst>
                    <a:ext uri="{9D8B030D-6E8A-4147-A177-3AD203B41FA5}">
                      <a16:colId xmlns:a16="http://schemas.microsoft.com/office/drawing/2014/main" val="3093655620"/>
                    </a:ext>
                  </a:extLst>
                </a:gridCol>
              </a:tblGrid>
              <a:tr h="172501">
                <a:tc rowSpan="5">
                  <a:txBody>
                    <a:bodyPr/>
                    <a:lstStyle/>
                    <a:p>
                      <a:pPr algn="ctr" fontAlgn="ctr"/>
                      <a:r>
                        <a:rPr lang="ja-JP" altLang="en-US" sz="600" u="none" strike="noStrike" dirty="0">
                          <a:effectLst/>
                          <a:latin typeface="Meiryo UI" panose="020B0604030504040204" pitchFamily="50" charset="-128"/>
                          <a:ea typeface="Meiryo UI" panose="020B0604030504040204" pitchFamily="50" charset="-128"/>
                        </a:rPr>
                        <a:t>中学校英語</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dirty="0" smtClean="0">
                          <a:effectLst/>
                          <a:latin typeface="Meiryo UI" panose="020B0604030504040204" pitchFamily="50" charset="-128"/>
                          <a:ea typeface="Meiryo UI" panose="020B0604030504040204" pitchFamily="50" charset="-128"/>
                        </a:rPr>
                        <a:t>領域</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600" u="none" strike="noStrike" dirty="0">
                          <a:effectLst/>
                          <a:latin typeface="Meiryo UI" panose="020B0604030504040204" pitchFamily="50" charset="-128"/>
                          <a:ea typeface="Meiryo UI" panose="020B0604030504040204" pitchFamily="50" charset="-128"/>
                        </a:rPr>
                        <a:t>大阪の平均正答率（％）</a:t>
                      </a: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014351167"/>
                  </a:ext>
                </a:extLst>
              </a:tr>
              <a:tr h="184150">
                <a:tc vMerge="1">
                  <a:txBody>
                    <a:bodyPr/>
                    <a:lstStyle/>
                    <a:p>
                      <a:pPr algn="ctr" fontAlgn="ctr"/>
                      <a:endParaRPr lang="ja-JP" altLang="en-US" sz="6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聞くこと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66.8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23637751"/>
                  </a:ext>
                </a:extLst>
              </a:tr>
              <a:tr h="184150">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話すこと（参考値）</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　</a:t>
                      </a:r>
                      <a:endParaRPr lang="ja-JP" altLang="en-US"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664775321"/>
                  </a:ext>
                </a:extLst>
              </a:tr>
              <a:tr h="184150">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読むこと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55.3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2101267126"/>
                  </a:ext>
                </a:extLst>
              </a:tr>
              <a:tr h="184150">
                <a:tc vMerge="1">
                  <a:txBody>
                    <a:bodyPr/>
                    <a:lstStyle/>
                    <a:p>
                      <a:endParaRPr kumimoji="1" lang="ja-JP" altLang="en-US"/>
                    </a:p>
                  </a:txBody>
                  <a:tcPr/>
                </a:tc>
                <a:tc>
                  <a:txBody>
                    <a:bodyPr/>
                    <a:lstStyle/>
                    <a:p>
                      <a:pPr algn="ctr" fontAlgn="ctr"/>
                      <a:r>
                        <a:rPr lang="ja-JP" altLang="en-US" sz="700" u="none" strike="noStrike" dirty="0">
                          <a:effectLst/>
                          <a:latin typeface="Meiryo UI" panose="020B0604030504040204" pitchFamily="50" charset="-128"/>
                          <a:ea typeface="Meiryo UI" panose="020B0604030504040204" pitchFamily="50" charset="-128"/>
                        </a:rPr>
                        <a:t>書くこと</a:t>
                      </a:r>
                      <a:endParaRPr lang="ja-JP" altLang="en-US" sz="700" b="0"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47.4 </a:t>
                      </a:r>
                      <a:endParaRPr lang="en-US" altLang="ja-JP" sz="900" b="1" i="0" u="none" strike="noStrike" dirty="0">
                        <a:effectLst/>
                        <a:latin typeface="Meiryo UI" panose="020B0604030504040204" pitchFamily="50" charset="-128"/>
                        <a:ea typeface="Meiryo UI" panose="020B0604030504040204" pitchFamily="50" charset="-128"/>
                      </a:endParaRPr>
                    </a:p>
                  </a:txBody>
                  <a:tcPr marL="9525" marR="9525" marT="9525" marB="0" anchor="ctr">
                    <a:noFill/>
                  </a:tcPr>
                </a:tc>
                <a:extLst>
                  <a:ext uri="{0D108BD9-81ED-4DB2-BD59-A6C34878D82A}">
                    <a16:rowId xmlns:a16="http://schemas.microsoft.com/office/drawing/2014/main" val="1368067963"/>
                  </a:ext>
                </a:extLst>
              </a:tr>
            </a:tbl>
          </a:graphicData>
        </a:graphic>
      </p:graphicFrame>
      <p:cxnSp>
        <p:nvCxnSpPr>
          <p:cNvPr id="18" name="直線コネクタ 17"/>
          <p:cNvCxnSpPr/>
          <p:nvPr/>
        </p:nvCxnSpPr>
        <p:spPr>
          <a:xfrm>
            <a:off x="8835231" y="6054879"/>
            <a:ext cx="839788" cy="171137"/>
          </a:xfrm>
          <a:prstGeom prst="line">
            <a:avLst/>
          </a:prstGeom>
        </p:spPr>
        <p:style>
          <a:lnRef idx="1">
            <a:schemeClr val="dk1"/>
          </a:lnRef>
          <a:fillRef idx="0">
            <a:schemeClr val="dk1"/>
          </a:fillRef>
          <a:effectRef idx="0">
            <a:schemeClr val="dk1"/>
          </a:effectRef>
          <a:fontRef idx="minor">
            <a:schemeClr val="tx1"/>
          </a:fontRef>
        </p:style>
      </p:cxnSp>
      <p:sp>
        <p:nvSpPr>
          <p:cNvPr id="3" name="テキスト ボックス 2"/>
          <p:cNvSpPr txBox="1"/>
          <p:nvPr/>
        </p:nvSpPr>
        <p:spPr>
          <a:xfrm>
            <a:off x="2274579" y="4727303"/>
            <a:ext cx="1706051"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対全国比＝府平均正答率</a:t>
            </a:r>
            <a:r>
              <a:rPr kumimoji="1" lang="en-US" altLang="ja-JP" sz="500" dirty="0" smtClean="0">
                <a:latin typeface="Meiryo UI" panose="020B0604030504040204" pitchFamily="50" charset="-128"/>
                <a:ea typeface="Meiryo UI" panose="020B0604030504040204" pitchFamily="50" charset="-128"/>
              </a:rPr>
              <a:t>÷</a:t>
            </a:r>
            <a:r>
              <a:rPr kumimoji="1" lang="ja-JP" altLang="en-US" sz="500" dirty="0" smtClean="0">
                <a:latin typeface="Meiryo UI" panose="020B0604030504040204" pitchFamily="50" charset="-128"/>
                <a:ea typeface="Meiryo UI" panose="020B0604030504040204" pitchFamily="50" charset="-128"/>
              </a:rPr>
              <a:t>全国平均正答率</a:t>
            </a:r>
            <a:endParaRPr kumimoji="1" lang="ja-JP" altLang="en-US" sz="500" dirty="0">
              <a:latin typeface="Meiryo UI" panose="020B0604030504040204" pitchFamily="50" charset="-128"/>
              <a:ea typeface="Meiryo UI" panose="020B0604030504040204" pitchFamily="50" charset="-128"/>
            </a:endParaRPr>
          </a:p>
        </p:txBody>
      </p:sp>
      <p:grpSp>
        <p:nvGrpSpPr>
          <p:cNvPr id="24" name="グループ化 23"/>
          <p:cNvGrpSpPr/>
          <p:nvPr/>
        </p:nvGrpSpPr>
        <p:grpSpPr>
          <a:xfrm>
            <a:off x="-57616" y="4823776"/>
            <a:ext cx="2143402" cy="2104530"/>
            <a:chOff x="-126196" y="4866643"/>
            <a:chExt cx="2143402" cy="2104530"/>
          </a:xfrm>
        </p:grpSpPr>
        <p:grpSp>
          <p:nvGrpSpPr>
            <p:cNvPr id="4" name="グループ化 3"/>
            <p:cNvGrpSpPr/>
            <p:nvPr/>
          </p:nvGrpSpPr>
          <p:grpSpPr>
            <a:xfrm>
              <a:off x="-126196" y="4866643"/>
              <a:ext cx="2143402" cy="2104530"/>
              <a:chOff x="-126196" y="4866643"/>
              <a:chExt cx="2143402" cy="2104530"/>
            </a:xfrm>
          </p:grpSpPr>
          <p:graphicFrame>
            <p:nvGraphicFramePr>
              <p:cNvPr id="86" name="グラフ 85"/>
              <p:cNvGraphicFramePr/>
              <p:nvPr>
                <p:extLst>
                  <p:ext uri="{D42A27DB-BD31-4B8C-83A1-F6EECF244321}">
                    <p14:modId xmlns:p14="http://schemas.microsoft.com/office/powerpoint/2010/main" val="3016216724"/>
                  </p:ext>
                </p:extLst>
              </p:nvPr>
            </p:nvGraphicFramePr>
            <p:xfrm>
              <a:off x="-126196" y="5000620"/>
              <a:ext cx="2143402" cy="197055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2" name="グラフ 81"/>
              <p:cNvGraphicFramePr/>
              <p:nvPr>
                <p:extLst>
                  <p:ext uri="{D42A27DB-BD31-4B8C-83A1-F6EECF244321}">
                    <p14:modId xmlns:p14="http://schemas.microsoft.com/office/powerpoint/2010/main" val="2231677897"/>
                  </p:ext>
                </p:extLst>
              </p:nvPr>
            </p:nvGraphicFramePr>
            <p:xfrm>
              <a:off x="-11460" y="4866643"/>
              <a:ext cx="1945753" cy="1875790"/>
            </p:xfrm>
            <a:graphic>
              <a:graphicData uri="http://schemas.openxmlformats.org/drawingml/2006/chart">
                <c:chart xmlns:c="http://schemas.openxmlformats.org/drawingml/2006/chart" xmlns:r="http://schemas.openxmlformats.org/officeDocument/2006/relationships" r:id="rId4"/>
              </a:graphicData>
            </a:graphic>
          </p:graphicFrame>
          <p:sp>
            <p:nvSpPr>
              <p:cNvPr id="32" name="テキスト ボックス 31"/>
              <p:cNvSpPr txBox="1"/>
              <p:nvPr/>
            </p:nvSpPr>
            <p:spPr>
              <a:xfrm>
                <a:off x="1445471" y="6613008"/>
                <a:ext cx="463550" cy="184150"/>
              </a:xfrm>
              <a:prstGeom prst="rect">
                <a:avLst/>
              </a:prstGeom>
              <a:noFill/>
            </p:spPr>
            <p:txBody>
              <a:bodyPr wrap="none">
                <a:spAutoFit/>
              </a:bodyPr>
              <a:lstStyle/>
              <a:p>
                <a:pPr>
                  <a:defRPr/>
                </a:pPr>
                <a:r>
                  <a:rPr lang="ja-JP" altLang="en-US" sz="600" dirty="0">
                    <a:solidFill>
                      <a:schemeClr val="tx1">
                        <a:lumMod val="50000"/>
                        <a:lumOff val="50000"/>
                      </a:schemeClr>
                    </a:solidFill>
                    <a:latin typeface="Meiryo UI" panose="020B0604030504040204" pitchFamily="50" charset="-128"/>
                    <a:ea typeface="Meiryo UI" panose="020B0604030504040204" pitchFamily="50" charset="-128"/>
                  </a:rPr>
                  <a:t>（Ｒ</a:t>
                </a:r>
                <a:r>
                  <a:rPr lang="en-US" altLang="ja-JP" sz="600" dirty="0">
                    <a:solidFill>
                      <a:schemeClr val="tx1">
                        <a:lumMod val="50000"/>
                        <a:lumOff val="50000"/>
                      </a:schemeClr>
                    </a:solidFill>
                    <a:latin typeface="Meiryo UI" panose="020B0604030504040204" pitchFamily="50" charset="-128"/>
                    <a:ea typeface="Meiryo UI" panose="020B0604030504040204" pitchFamily="50" charset="-128"/>
                  </a:rPr>
                  <a:t>1</a:t>
                </a:r>
                <a:r>
                  <a:rPr lang="ja-JP" altLang="en-US" sz="600"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93" name="テキスト ボックス 92"/>
              <p:cNvSpPr txBox="1"/>
              <p:nvPr/>
            </p:nvSpPr>
            <p:spPr>
              <a:xfrm>
                <a:off x="1204439" y="5303967"/>
                <a:ext cx="500458"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Ｈ</a:t>
                </a:r>
                <a:r>
                  <a:rPr kumimoji="1" lang="en-US" altLang="ja-JP" sz="500" dirty="0" smtClean="0">
                    <a:latin typeface="Meiryo UI" panose="020B0604030504040204" pitchFamily="50" charset="-128"/>
                    <a:ea typeface="Meiryo UI" panose="020B0604030504040204" pitchFamily="50" charset="-128"/>
                  </a:rPr>
                  <a:t>31</a:t>
                </a:r>
                <a:r>
                  <a:rPr kumimoji="1" lang="ja-JP" altLang="en-US" sz="500" dirty="0" smtClean="0">
                    <a:latin typeface="Meiryo UI" panose="020B0604030504040204" pitchFamily="50" charset="-128"/>
                    <a:ea typeface="Meiryo UI" panose="020B0604030504040204" pitchFamily="50" charset="-128"/>
                  </a:rPr>
                  <a:t>　算数</a:t>
                </a:r>
                <a:endParaRPr kumimoji="1" lang="ja-JP" altLang="en-US" sz="500" dirty="0">
                  <a:latin typeface="Meiryo UI" panose="020B0604030504040204" pitchFamily="50" charset="-128"/>
                  <a:ea typeface="Meiryo UI" panose="020B0604030504040204" pitchFamily="50" charset="-128"/>
                </a:endParaRPr>
              </a:p>
            </p:txBody>
          </p:sp>
          <p:sp>
            <p:nvSpPr>
              <p:cNvPr id="96" name="テキスト ボックス 95"/>
              <p:cNvSpPr txBox="1"/>
              <p:nvPr/>
            </p:nvSpPr>
            <p:spPr>
              <a:xfrm>
                <a:off x="1373594" y="6184355"/>
                <a:ext cx="513282"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Ｈ</a:t>
                </a:r>
                <a:r>
                  <a:rPr kumimoji="1" lang="en-US" altLang="ja-JP" sz="500" dirty="0" smtClean="0">
                    <a:latin typeface="Meiryo UI" panose="020B0604030504040204" pitchFamily="50" charset="-128"/>
                    <a:ea typeface="Meiryo UI" panose="020B0604030504040204" pitchFamily="50" charset="-128"/>
                  </a:rPr>
                  <a:t>31</a:t>
                </a:r>
                <a:r>
                  <a:rPr kumimoji="1" lang="ja-JP" altLang="en-US" sz="500" dirty="0" smtClean="0">
                    <a:latin typeface="Meiryo UI" panose="020B0604030504040204" pitchFamily="50" charset="-128"/>
                    <a:ea typeface="Meiryo UI" panose="020B0604030504040204" pitchFamily="50" charset="-128"/>
                  </a:rPr>
                  <a:t>　国語</a:t>
                </a:r>
                <a:endParaRPr kumimoji="1" lang="ja-JP" altLang="en-US" sz="500" dirty="0">
                  <a:latin typeface="Meiryo UI" panose="020B0604030504040204" pitchFamily="50" charset="-128"/>
                  <a:ea typeface="Meiryo UI" panose="020B0604030504040204" pitchFamily="50" charset="-128"/>
                </a:endParaRPr>
              </a:p>
            </p:txBody>
          </p:sp>
          <p:sp>
            <p:nvSpPr>
              <p:cNvPr id="97" name="テキスト ボックス 96"/>
              <p:cNvSpPr txBox="1"/>
              <p:nvPr/>
            </p:nvSpPr>
            <p:spPr>
              <a:xfrm>
                <a:off x="413797" y="5293642"/>
                <a:ext cx="377026"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算数Ａ</a:t>
                </a:r>
                <a:endParaRPr kumimoji="1" lang="ja-JP" altLang="en-US" sz="500" dirty="0">
                  <a:latin typeface="Meiryo UI" panose="020B0604030504040204" pitchFamily="50" charset="-128"/>
                  <a:ea typeface="Meiryo UI" panose="020B0604030504040204" pitchFamily="50" charset="-128"/>
                </a:endParaRPr>
              </a:p>
            </p:txBody>
          </p:sp>
          <p:cxnSp>
            <p:nvCxnSpPr>
              <p:cNvPr id="98" name="直線コネクタ 97"/>
              <p:cNvCxnSpPr/>
              <p:nvPr/>
            </p:nvCxnSpPr>
            <p:spPr>
              <a:xfrm>
                <a:off x="706863" y="5388606"/>
                <a:ext cx="90259" cy="2415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テキスト ボックス 100"/>
              <p:cNvSpPr txBox="1"/>
              <p:nvPr/>
            </p:nvSpPr>
            <p:spPr>
              <a:xfrm>
                <a:off x="1421379" y="5714555"/>
                <a:ext cx="377026"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算数Ｂ</a:t>
                </a:r>
                <a:endParaRPr kumimoji="1" lang="ja-JP" altLang="en-US" sz="500" dirty="0">
                  <a:latin typeface="Meiryo UI" panose="020B0604030504040204" pitchFamily="50" charset="-128"/>
                  <a:ea typeface="Meiryo UI" panose="020B0604030504040204" pitchFamily="50" charset="-128"/>
                </a:endParaRPr>
              </a:p>
            </p:txBody>
          </p:sp>
          <p:cxnSp>
            <p:nvCxnSpPr>
              <p:cNvPr id="102" name="直線コネクタ 101"/>
              <p:cNvCxnSpPr/>
              <p:nvPr/>
            </p:nvCxnSpPr>
            <p:spPr>
              <a:xfrm>
                <a:off x="1401116" y="5783475"/>
                <a:ext cx="90259" cy="2415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537840" y="6164128"/>
                <a:ext cx="120640" cy="45519"/>
              </a:xfrm>
              <a:prstGeom prst="line">
                <a:avLst/>
              </a:prstGeom>
              <a:ln w="3175"/>
            </p:spPr>
            <p:style>
              <a:lnRef idx="1">
                <a:schemeClr val="dk1"/>
              </a:lnRef>
              <a:fillRef idx="0">
                <a:schemeClr val="dk1"/>
              </a:fillRef>
              <a:effectRef idx="0">
                <a:schemeClr val="dk1"/>
              </a:effectRef>
              <a:fontRef idx="minor">
                <a:schemeClr val="tx1"/>
              </a:fontRef>
            </p:style>
          </p:cxnSp>
          <p:sp>
            <p:nvSpPr>
              <p:cNvPr id="104" name="テキスト ボックス 103"/>
              <p:cNvSpPr txBox="1"/>
              <p:nvPr/>
            </p:nvSpPr>
            <p:spPr>
              <a:xfrm>
                <a:off x="598160" y="6146145"/>
                <a:ext cx="377026"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国語Ｂ</a:t>
                </a:r>
                <a:endParaRPr kumimoji="1" lang="ja-JP" altLang="en-US" sz="500" dirty="0">
                  <a:latin typeface="Meiryo UI" panose="020B0604030504040204" pitchFamily="50" charset="-128"/>
                  <a:ea typeface="Meiryo UI" panose="020B0604030504040204" pitchFamily="50" charset="-128"/>
                </a:endParaRPr>
              </a:p>
            </p:txBody>
          </p:sp>
          <p:cxnSp>
            <p:nvCxnSpPr>
              <p:cNvPr id="105" name="直線コネクタ 104"/>
              <p:cNvCxnSpPr/>
              <p:nvPr/>
            </p:nvCxnSpPr>
            <p:spPr>
              <a:xfrm flipH="1">
                <a:off x="810931" y="5592295"/>
                <a:ext cx="42834" cy="60811"/>
              </a:xfrm>
              <a:prstGeom prst="line">
                <a:avLst/>
              </a:prstGeom>
              <a:ln w="3175"/>
            </p:spPr>
            <p:style>
              <a:lnRef idx="1">
                <a:schemeClr val="dk1"/>
              </a:lnRef>
              <a:fillRef idx="0">
                <a:schemeClr val="dk1"/>
              </a:fillRef>
              <a:effectRef idx="0">
                <a:schemeClr val="dk1"/>
              </a:effectRef>
              <a:fontRef idx="minor">
                <a:schemeClr val="tx1"/>
              </a:fontRef>
            </p:style>
          </p:cxnSp>
          <p:sp>
            <p:nvSpPr>
              <p:cNvPr id="107" name="テキスト ボックス 106"/>
              <p:cNvSpPr txBox="1"/>
              <p:nvPr/>
            </p:nvSpPr>
            <p:spPr>
              <a:xfrm>
                <a:off x="735717" y="5466885"/>
                <a:ext cx="377026"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国語Ａ</a:t>
                </a:r>
                <a:endParaRPr kumimoji="1" lang="ja-JP" altLang="en-US" sz="500" dirty="0">
                  <a:latin typeface="Meiryo UI" panose="020B0604030504040204" pitchFamily="50" charset="-128"/>
                  <a:ea typeface="Meiryo UI" panose="020B0604030504040204" pitchFamily="50" charset="-128"/>
                </a:endParaRPr>
              </a:p>
            </p:txBody>
          </p:sp>
          <p:cxnSp>
            <p:nvCxnSpPr>
              <p:cNvPr id="94" name="直線コネクタ 93"/>
              <p:cNvCxnSpPr/>
              <p:nvPr/>
            </p:nvCxnSpPr>
            <p:spPr>
              <a:xfrm flipH="1" flipV="1">
                <a:off x="1584153" y="5423004"/>
                <a:ext cx="84480" cy="7342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1683747" y="6065605"/>
                <a:ext cx="14862" cy="13303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 name="直線コネクタ 19"/>
            <p:cNvCxnSpPr/>
            <p:nvPr/>
          </p:nvCxnSpPr>
          <p:spPr>
            <a:xfrm flipV="1">
              <a:off x="383381" y="5479256"/>
              <a:ext cx="1438275" cy="11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3" name="テキスト ボックス 22"/>
          <p:cNvSpPr txBox="1"/>
          <p:nvPr/>
        </p:nvSpPr>
        <p:spPr>
          <a:xfrm>
            <a:off x="101619" y="4859091"/>
            <a:ext cx="3946132" cy="169277"/>
          </a:xfrm>
          <a:prstGeom prst="rect">
            <a:avLst/>
          </a:prstGeom>
          <a:noFill/>
        </p:spPr>
        <p:txBody>
          <a:bodyPr wrap="square" rtlCol="0">
            <a:spAutoFit/>
          </a:bodyPr>
          <a:lstStyle/>
          <a:p>
            <a:r>
              <a:rPr lang="ja-JP" altLang="ja-JP" sz="500" dirty="0">
                <a:latin typeface="Meiryo UI" panose="020B0604030504040204" pitchFamily="50" charset="-128"/>
                <a:ea typeface="Meiryo UI" panose="020B0604030504040204" pitchFamily="50" charset="-128"/>
              </a:rPr>
              <a:t>全国の平均正答率を</a:t>
            </a:r>
            <a:r>
              <a:rPr lang="en-US" altLang="ja-JP" sz="500" dirty="0" smtClean="0">
                <a:latin typeface="Meiryo UI" panose="020B0604030504040204" pitchFamily="50" charset="-128"/>
                <a:ea typeface="Meiryo UI" panose="020B0604030504040204" pitchFamily="50" charset="-128"/>
              </a:rPr>
              <a:t>1.000</a:t>
            </a:r>
            <a:r>
              <a:rPr lang="ja-JP" altLang="ja-JP" sz="500" dirty="0" smtClean="0">
                <a:latin typeface="Meiryo UI" panose="020B0604030504040204" pitchFamily="50" charset="-128"/>
                <a:ea typeface="Meiryo UI" panose="020B0604030504040204" pitchFamily="50" charset="-128"/>
              </a:rPr>
              <a:t>と</a:t>
            </a:r>
            <a:r>
              <a:rPr lang="ja-JP" altLang="ja-JP" sz="500" dirty="0">
                <a:latin typeface="Meiryo UI" panose="020B0604030504040204" pitchFamily="50" charset="-128"/>
                <a:ea typeface="Meiryo UI" panose="020B0604030504040204" pitchFamily="50" charset="-128"/>
              </a:rPr>
              <a:t>したときの</a:t>
            </a:r>
            <a:r>
              <a:rPr lang="ja-JP" altLang="ja-JP" sz="500" dirty="0" smtClean="0">
                <a:latin typeface="Meiryo UI" panose="020B0604030504040204" pitchFamily="50" charset="-128"/>
                <a:ea typeface="Meiryo UI" panose="020B0604030504040204" pitchFamily="50" charset="-128"/>
              </a:rPr>
              <a:t>、大阪府</a:t>
            </a:r>
            <a:r>
              <a:rPr lang="ja-JP" altLang="ja-JP" sz="500" dirty="0">
                <a:latin typeface="Meiryo UI" panose="020B0604030504040204" pitchFamily="50" charset="-128"/>
                <a:ea typeface="Meiryo UI" panose="020B0604030504040204" pitchFamily="50" charset="-128"/>
              </a:rPr>
              <a:t>（政令市を含む）の各教科の平均正答率の推移　（平成</a:t>
            </a:r>
            <a:r>
              <a:rPr lang="en-US" altLang="ja-JP" sz="500" dirty="0">
                <a:latin typeface="Meiryo UI" panose="020B0604030504040204" pitchFamily="50" charset="-128"/>
                <a:ea typeface="Meiryo UI" panose="020B0604030504040204" pitchFamily="50" charset="-128"/>
              </a:rPr>
              <a:t>30</a:t>
            </a:r>
            <a:r>
              <a:rPr lang="ja-JP" altLang="ja-JP" sz="500" dirty="0">
                <a:latin typeface="Meiryo UI" panose="020B0604030504040204" pitchFamily="50" charset="-128"/>
                <a:ea typeface="Meiryo UI" panose="020B0604030504040204" pitchFamily="50" charset="-128"/>
              </a:rPr>
              <a:t>年までは各教科Ａ・Ｂの</a:t>
            </a:r>
            <a:r>
              <a:rPr lang="en-US" altLang="ja-JP" sz="500" dirty="0">
                <a:latin typeface="Meiryo UI" panose="020B0604030504040204" pitchFamily="50" charset="-128"/>
                <a:ea typeface="Meiryo UI" panose="020B0604030504040204" pitchFamily="50" charset="-128"/>
              </a:rPr>
              <a:t>2</a:t>
            </a:r>
            <a:r>
              <a:rPr lang="ja-JP" altLang="ja-JP" sz="500" dirty="0">
                <a:latin typeface="Meiryo UI" panose="020B0604030504040204" pitchFamily="50" charset="-128"/>
                <a:ea typeface="Meiryo UI" panose="020B0604030504040204" pitchFamily="50" charset="-128"/>
              </a:rPr>
              <a:t>区分）</a:t>
            </a:r>
            <a:endParaRPr kumimoji="1" lang="ja-JP" altLang="en-US" sz="500" dirty="0">
              <a:latin typeface="Meiryo UI" panose="020B0604030504040204" pitchFamily="50" charset="-128"/>
              <a:ea typeface="Meiryo UI" panose="020B0604030504040204" pitchFamily="50" charset="-128"/>
            </a:endParaRPr>
          </a:p>
        </p:txBody>
      </p:sp>
      <p:grpSp>
        <p:nvGrpSpPr>
          <p:cNvPr id="27" name="グループ化 26"/>
          <p:cNvGrpSpPr/>
          <p:nvPr/>
        </p:nvGrpSpPr>
        <p:grpSpPr>
          <a:xfrm>
            <a:off x="1882810" y="4885444"/>
            <a:ext cx="2049449" cy="2011901"/>
            <a:chOff x="1739568" y="4947918"/>
            <a:chExt cx="2049449" cy="2011901"/>
          </a:xfrm>
        </p:grpSpPr>
        <p:grpSp>
          <p:nvGrpSpPr>
            <p:cNvPr id="17" name="グループ化 16"/>
            <p:cNvGrpSpPr/>
            <p:nvPr/>
          </p:nvGrpSpPr>
          <p:grpSpPr>
            <a:xfrm>
              <a:off x="1739568" y="4947918"/>
              <a:ext cx="2049449" cy="2011901"/>
              <a:chOff x="1739568" y="4947918"/>
              <a:chExt cx="2049449" cy="2011901"/>
            </a:xfrm>
          </p:grpSpPr>
          <p:graphicFrame>
            <p:nvGraphicFramePr>
              <p:cNvPr id="46" name="グラフ 45"/>
              <p:cNvGraphicFramePr/>
              <p:nvPr>
                <p:extLst>
                  <p:ext uri="{D42A27DB-BD31-4B8C-83A1-F6EECF244321}">
                    <p14:modId xmlns:p14="http://schemas.microsoft.com/office/powerpoint/2010/main" val="4116410662"/>
                  </p:ext>
                </p:extLst>
              </p:nvPr>
            </p:nvGraphicFramePr>
            <p:xfrm>
              <a:off x="1739568" y="5028489"/>
              <a:ext cx="2039900" cy="193133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5" name="グラフ 24"/>
              <p:cNvGraphicFramePr/>
              <p:nvPr>
                <p:extLst>
                  <p:ext uri="{D42A27DB-BD31-4B8C-83A1-F6EECF244321}">
                    <p14:modId xmlns:p14="http://schemas.microsoft.com/office/powerpoint/2010/main" val="261759342"/>
                  </p:ext>
                </p:extLst>
              </p:nvPr>
            </p:nvGraphicFramePr>
            <p:xfrm>
              <a:off x="1958735" y="4947918"/>
              <a:ext cx="1733334" cy="1824757"/>
            </p:xfrm>
            <a:graphic>
              <a:graphicData uri="http://schemas.openxmlformats.org/drawingml/2006/chart">
                <c:chart xmlns:c="http://schemas.openxmlformats.org/drawingml/2006/chart" xmlns:r="http://schemas.openxmlformats.org/officeDocument/2006/relationships" r:id="rId6"/>
              </a:graphicData>
            </a:graphic>
          </p:graphicFrame>
          <p:sp>
            <p:nvSpPr>
              <p:cNvPr id="26" name="テキスト ボックス 25"/>
              <p:cNvSpPr txBox="1"/>
              <p:nvPr/>
            </p:nvSpPr>
            <p:spPr>
              <a:xfrm>
                <a:off x="2167787" y="5939794"/>
                <a:ext cx="333309"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国語Ａ</a:t>
                </a:r>
                <a:endParaRPr kumimoji="1" lang="ja-JP" altLang="en-US" sz="500" dirty="0">
                  <a:latin typeface="Meiryo UI" panose="020B0604030504040204" pitchFamily="50" charset="-128"/>
                  <a:ea typeface="Meiryo UI" panose="020B0604030504040204" pitchFamily="50" charset="-128"/>
                </a:endParaRPr>
              </a:p>
            </p:txBody>
          </p:sp>
          <p:cxnSp>
            <p:nvCxnSpPr>
              <p:cNvPr id="28" name="直線コネクタ 27"/>
              <p:cNvCxnSpPr/>
              <p:nvPr/>
            </p:nvCxnSpPr>
            <p:spPr>
              <a:xfrm flipV="1">
                <a:off x="2466334" y="5984790"/>
                <a:ext cx="160319" cy="39643"/>
              </a:xfrm>
              <a:prstGeom prst="line">
                <a:avLst/>
              </a:prstGeom>
              <a:ln w="3175"/>
            </p:spPr>
            <p:style>
              <a:lnRef idx="1">
                <a:schemeClr val="dk1"/>
              </a:lnRef>
              <a:fillRef idx="0">
                <a:schemeClr val="dk1"/>
              </a:fillRef>
              <a:effectRef idx="0">
                <a:schemeClr val="dk1"/>
              </a:effectRef>
              <a:fontRef idx="minor">
                <a:schemeClr val="tx1"/>
              </a:fontRef>
            </p:style>
          </p:cxnSp>
          <p:cxnSp>
            <p:nvCxnSpPr>
              <p:cNvPr id="51" name="直線コネクタ 50"/>
              <p:cNvCxnSpPr/>
              <p:nvPr/>
            </p:nvCxnSpPr>
            <p:spPr>
              <a:xfrm flipV="1">
                <a:off x="3082518" y="5575685"/>
                <a:ext cx="141995" cy="2895"/>
              </a:xfrm>
              <a:prstGeom prst="line">
                <a:avLst/>
              </a:prstGeom>
              <a:ln w="3175"/>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a:xfrm>
                <a:off x="3060188" y="6103281"/>
                <a:ext cx="72789" cy="106366"/>
              </a:xfrm>
              <a:prstGeom prst="line">
                <a:avLst/>
              </a:prstGeom>
              <a:ln w="3175"/>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a:xfrm flipV="1">
                <a:off x="2870624" y="6028470"/>
                <a:ext cx="160319" cy="39643"/>
              </a:xfrm>
              <a:prstGeom prst="line">
                <a:avLst/>
              </a:prstGeom>
              <a:ln w="3175"/>
            </p:spPr>
            <p:style>
              <a:lnRef idx="1">
                <a:schemeClr val="dk1"/>
              </a:lnRef>
              <a:fillRef idx="0">
                <a:schemeClr val="dk1"/>
              </a:fillRef>
              <a:effectRef idx="0">
                <a:schemeClr val="dk1"/>
              </a:effectRef>
              <a:fontRef idx="minor">
                <a:schemeClr val="tx1"/>
              </a:fontRef>
            </p:style>
          </p:cxnSp>
          <p:sp>
            <p:nvSpPr>
              <p:cNvPr id="56" name="テキスト ボックス 55"/>
              <p:cNvSpPr txBox="1"/>
              <p:nvPr/>
            </p:nvSpPr>
            <p:spPr>
              <a:xfrm>
                <a:off x="2987272" y="6182538"/>
                <a:ext cx="333309"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国語Ｂ</a:t>
                </a:r>
                <a:endParaRPr kumimoji="1" lang="ja-JP" altLang="en-US" sz="5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2559787" y="6004517"/>
                <a:ext cx="333309"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数学Ｂ</a:t>
                </a:r>
                <a:endParaRPr kumimoji="1" lang="ja-JP" altLang="en-US" sz="5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2799372" y="5501857"/>
                <a:ext cx="333309"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数学Ａ</a:t>
                </a:r>
                <a:endParaRPr kumimoji="1" lang="ja-JP" altLang="en-US" sz="500" dirty="0">
                  <a:latin typeface="Meiryo UI" panose="020B0604030504040204" pitchFamily="50" charset="-128"/>
                  <a:ea typeface="Meiryo UI" panose="020B0604030504040204" pitchFamily="50" charset="-128"/>
                </a:endParaRPr>
              </a:p>
            </p:txBody>
          </p:sp>
          <p:cxnSp>
            <p:nvCxnSpPr>
              <p:cNvPr id="48" name="直線コネクタ 47"/>
              <p:cNvCxnSpPr/>
              <p:nvPr/>
            </p:nvCxnSpPr>
            <p:spPr>
              <a:xfrm>
                <a:off x="3426746" y="5429607"/>
                <a:ext cx="95435" cy="3333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2992440" y="5322455"/>
                <a:ext cx="442429"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Ｈ</a:t>
                </a:r>
                <a:r>
                  <a:rPr kumimoji="1" lang="en-US" altLang="ja-JP" sz="500" dirty="0" smtClean="0">
                    <a:latin typeface="Meiryo UI" panose="020B0604030504040204" pitchFamily="50" charset="-128"/>
                    <a:ea typeface="Meiryo UI" panose="020B0604030504040204" pitchFamily="50" charset="-128"/>
                  </a:rPr>
                  <a:t>31</a:t>
                </a:r>
                <a:r>
                  <a:rPr kumimoji="1" lang="ja-JP" altLang="en-US" sz="500" dirty="0" smtClean="0">
                    <a:latin typeface="Meiryo UI" panose="020B0604030504040204" pitchFamily="50" charset="-128"/>
                    <a:ea typeface="Meiryo UI" panose="020B0604030504040204" pitchFamily="50" charset="-128"/>
                  </a:rPr>
                  <a:t>　英語</a:t>
                </a:r>
                <a:endParaRPr kumimoji="1" lang="ja-JP" altLang="en-US" sz="500" dirty="0">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3221583" y="5551311"/>
                <a:ext cx="442429"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Ｈ</a:t>
                </a:r>
                <a:r>
                  <a:rPr kumimoji="1" lang="en-US" altLang="ja-JP" sz="500" dirty="0" smtClean="0">
                    <a:latin typeface="Meiryo UI" panose="020B0604030504040204" pitchFamily="50" charset="-128"/>
                    <a:ea typeface="Meiryo UI" panose="020B0604030504040204" pitchFamily="50" charset="-128"/>
                  </a:rPr>
                  <a:t>31</a:t>
                </a:r>
                <a:r>
                  <a:rPr kumimoji="1" lang="ja-JP" altLang="en-US" sz="500" dirty="0" smtClean="0">
                    <a:latin typeface="Meiryo UI" panose="020B0604030504040204" pitchFamily="50" charset="-128"/>
                    <a:ea typeface="Meiryo UI" panose="020B0604030504040204" pitchFamily="50" charset="-128"/>
                  </a:rPr>
                  <a:t>　数学</a:t>
                </a:r>
                <a:endParaRPr kumimoji="1" lang="ja-JP" altLang="en-US" sz="500" dirty="0">
                  <a:latin typeface="Meiryo UI" panose="020B0604030504040204" pitchFamily="50" charset="-128"/>
                  <a:ea typeface="Meiryo UI" panose="020B0604030504040204" pitchFamily="50" charset="-128"/>
                </a:endParaRPr>
              </a:p>
            </p:txBody>
          </p:sp>
          <p:cxnSp>
            <p:nvCxnSpPr>
              <p:cNvPr id="73" name="直線コネクタ 72"/>
              <p:cNvCxnSpPr/>
              <p:nvPr/>
            </p:nvCxnSpPr>
            <p:spPr>
              <a:xfrm flipH="1" flipV="1">
                <a:off x="3483831" y="5673742"/>
                <a:ext cx="34019" cy="7215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flipH="1">
                <a:off x="3434869" y="5914802"/>
                <a:ext cx="70027" cy="8971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3186207" y="5980003"/>
                <a:ext cx="453766"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Ｈ</a:t>
                </a:r>
                <a:r>
                  <a:rPr kumimoji="1" lang="en-US" altLang="ja-JP" sz="500" dirty="0" smtClean="0">
                    <a:latin typeface="Meiryo UI" panose="020B0604030504040204" pitchFamily="50" charset="-128"/>
                    <a:ea typeface="Meiryo UI" panose="020B0604030504040204" pitchFamily="50" charset="-128"/>
                  </a:rPr>
                  <a:t>31</a:t>
                </a:r>
                <a:r>
                  <a:rPr kumimoji="1" lang="ja-JP" altLang="en-US" sz="500" dirty="0" smtClean="0">
                    <a:latin typeface="Meiryo UI" panose="020B0604030504040204" pitchFamily="50" charset="-128"/>
                    <a:ea typeface="Meiryo UI" panose="020B0604030504040204" pitchFamily="50" charset="-128"/>
                  </a:rPr>
                  <a:t>　国語</a:t>
                </a:r>
                <a:endParaRPr kumimoji="1" lang="ja-JP" altLang="en-US" sz="500"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3315823" y="6616668"/>
                <a:ext cx="473194" cy="185738"/>
              </a:xfrm>
              <a:prstGeom prst="rect">
                <a:avLst/>
              </a:prstGeom>
              <a:noFill/>
            </p:spPr>
            <p:txBody>
              <a:bodyPr wrap="square">
                <a:spAutoFit/>
              </a:bodyPr>
              <a:lstStyle/>
              <a:p>
                <a:pPr>
                  <a:defRPr/>
                </a:pPr>
                <a:r>
                  <a:rPr lang="ja-JP" altLang="en-US" sz="600" dirty="0">
                    <a:solidFill>
                      <a:schemeClr val="tx1">
                        <a:lumMod val="50000"/>
                        <a:lumOff val="50000"/>
                      </a:schemeClr>
                    </a:solidFill>
                    <a:latin typeface="Meiryo UI" panose="020B0604030504040204" pitchFamily="50" charset="-128"/>
                    <a:ea typeface="Meiryo UI" panose="020B0604030504040204" pitchFamily="50" charset="-128"/>
                  </a:rPr>
                  <a:t>（Ｒ</a:t>
                </a:r>
                <a:r>
                  <a:rPr lang="en-US" altLang="ja-JP" sz="600" dirty="0">
                    <a:solidFill>
                      <a:schemeClr val="tx1">
                        <a:lumMod val="50000"/>
                        <a:lumOff val="50000"/>
                      </a:schemeClr>
                    </a:solidFill>
                    <a:latin typeface="Meiryo UI" panose="020B0604030504040204" pitchFamily="50" charset="-128"/>
                    <a:ea typeface="Meiryo UI" panose="020B0604030504040204" pitchFamily="50" charset="-128"/>
                  </a:rPr>
                  <a:t>1</a:t>
                </a:r>
                <a:r>
                  <a:rPr lang="ja-JP" altLang="en-US" sz="600" dirty="0">
                    <a:solidFill>
                      <a:schemeClr val="tx1">
                        <a:lumMod val="50000"/>
                        <a:lumOff val="50000"/>
                      </a:schemeClr>
                    </a:solidFill>
                    <a:latin typeface="Meiryo UI" panose="020B0604030504040204" pitchFamily="50" charset="-128"/>
                    <a:ea typeface="Meiryo UI" panose="020B0604030504040204" pitchFamily="50" charset="-128"/>
                  </a:rPr>
                  <a:t>）</a:t>
                </a:r>
              </a:p>
            </p:txBody>
          </p:sp>
        </p:grpSp>
        <p:cxnSp>
          <p:nvCxnSpPr>
            <p:cNvPr id="69" name="直線コネクタ 68"/>
            <p:cNvCxnSpPr/>
            <p:nvPr/>
          </p:nvCxnSpPr>
          <p:spPr>
            <a:xfrm>
              <a:off x="2254677" y="5489297"/>
              <a:ext cx="1435773" cy="243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1" name="直線コネクタ 30"/>
          <p:cNvCxnSpPr/>
          <p:nvPr/>
        </p:nvCxnSpPr>
        <p:spPr>
          <a:xfrm flipH="1">
            <a:off x="3830662" y="5212557"/>
            <a:ext cx="3031" cy="1271587"/>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9293289" y="6639767"/>
            <a:ext cx="475354" cy="215444"/>
          </a:xfrm>
          <a:prstGeom prst="rect">
            <a:avLst/>
          </a:prstGeom>
          <a:noFill/>
          <a:ln>
            <a:noFill/>
          </a:ln>
        </p:spPr>
        <p:txBody>
          <a:bodyPr wrap="square" rtlCol="0">
            <a:spAutoFit/>
          </a:bodyPr>
          <a:lstStyle/>
          <a:p>
            <a:r>
              <a:rPr kumimoji="1" lang="ja-JP" altLang="en-US" sz="800" dirty="0" smtClean="0"/>
              <a:t>２－２</a:t>
            </a:r>
            <a:endParaRPr kumimoji="1" lang="ja-JP" altLang="en-US" sz="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テキスト ボックス 1"/>
          <p:cNvSpPr txBox="1">
            <a:spLocks noChangeArrowheads="1"/>
          </p:cNvSpPr>
          <p:nvPr/>
        </p:nvSpPr>
        <p:spPr bwMode="auto">
          <a:xfrm>
            <a:off x="1588" y="12700"/>
            <a:ext cx="9869487" cy="371475"/>
          </a:xfrm>
          <a:prstGeom prst="rect">
            <a:avLst/>
          </a:prstGeom>
          <a:solidFill>
            <a:schemeClr val="accent6">
              <a:lumMod val="75000"/>
            </a:schemeClr>
          </a:solidFill>
          <a:ln w="9525">
            <a:solidFill>
              <a:srgbClr val="4579B8"/>
            </a:solidFill>
            <a:miter lim="800000"/>
            <a:headEnd/>
            <a:tailEnd/>
          </a:ln>
          <a:effectLst>
            <a:outerShdw dist="23000" dir="5400000" rotWithShape="0">
              <a:srgbClr val="000000">
                <a:alpha val="34998"/>
              </a:srgbClr>
            </a:outerShdw>
          </a:effectLst>
        </p:spPr>
        <p:txBody>
          <a:bodyPr lIns="91423" tIns="45712" rIns="91423" bIns="45712"/>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defRPr/>
            </a:pPr>
            <a:r>
              <a:rPr lang="ja-JP" altLang="en-US" sz="1000" dirty="0" smtClean="0">
                <a:solidFill>
                  <a:srgbClr val="FFFFFF"/>
                </a:solidFill>
                <a:latin typeface="HG丸ｺﾞｼｯｸM-PRO" pitchFamily="50" charset="-128"/>
                <a:ea typeface="HG丸ｺﾞｼｯｸM-PRO" pitchFamily="50" charset="-128"/>
              </a:rPr>
              <a:t>　</a:t>
            </a:r>
            <a:r>
              <a:rPr lang="ja-JP" altLang="en-US" sz="800" dirty="0" smtClean="0">
                <a:solidFill>
                  <a:srgbClr val="FFFFFF"/>
                </a:solidFill>
                <a:latin typeface="HG丸ｺﾞｼｯｸM-PRO" pitchFamily="50" charset="-128"/>
                <a:ea typeface="HG丸ｺﾞｼｯｸM-PRO" pitchFamily="50" charset="-128"/>
              </a:rPr>
              <a:t>平成３１年度（令和元年度） </a:t>
            </a:r>
            <a:r>
              <a:rPr lang="ja-JP" altLang="en-US" sz="800" dirty="0">
                <a:solidFill>
                  <a:srgbClr val="FFFFFF"/>
                </a:solidFill>
                <a:latin typeface="HG丸ｺﾞｼｯｸM-PRO" pitchFamily="50" charset="-128"/>
                <a:ea typeface="HG丸ｺﾞｼｯｸM-PRO" pitchFamily="50" charset="-128"/>
              </a:rPr>
              <a:t>全国学力・学習状況調査</a:t>
            </a:r>
            <a:r>
              <a:rPr lang="ja-JP" altLang="en-US" sz="1200" dirty="0">
                <a:solidFill>
                  <a:srgbClr val="FFFFFF"/>
                </a:solidFill>
                <a:latin typeface="HG丸ｺﾞｼｯｸM-PRO" pitchFamily="50" charset="-128"/>
                <a:ea typeface="HG丸ｺﾞｼｯｸM-PRO" pitchFamily="50" charset="-128"/>
              </a:rPr>
              <a:t>　</a:t>
            </a:r>
            <a:r>
              <a:rPr lang="ja-JP" altLang="en-US" sz="1200" dirty="0">
                <a:solidFill>
                  <a:srgbClr val="000000"/>
                </a:solidFill>
                <a:latin typeface="HG丸ｺﾞｼｯｸM-PRO" pitchFamily="50" charset="-128"/>
                <a:ea typeface="HG丸ｺﾞｼｯｸM-PRO" pitchFamily="50" charset="-128"/>
              </a:rPr>
              <a:t>　</a:t>
            </a:r>
            <a:r>
              <a:rPr lang="ja-JP" altLang="en-US" sz="1600" b="1" dirty="0" smtClean="0">
                <a:solidFill>
                  <a:srgbClr val="FFFFFF"/>
                </a:solidFill>
                <a:latin typeface="ＭＳ ゴシック" pitchFamily="49" charset="-128"/>
                <a:ea typeface="HG丸ｺﾞｼｯｸM-PRO" pitchFamily="50" charset="-128"/>
              </a:rPr>
              <a:t>学習状況（児童生徒・学校質問紙）調査結果</a:t>
            </a:r>
            <a:endParaRPr lang="ja-JP" altLang="en-US" sz="1600" dirty="0">
              <a:solidFill>
                <a:srgbClr val="FFFFFF"/>
              </a:solidFill>
              <a:ea typeface="HG丸ｺﾞｼｯｸM-PRO" pitchFamily="50" charset="-128"/>
            </a:endParaRPr>
          </a:p>
        </p:txBody>
      </p:sp>
      <p:sp>
        <p:nvSpPr>
          <p:cNvPr id="2051" name="Text Box 119"/>
          <p:cNvSpPr txBox="1">
            <a:spLocks noChangeArrowheads="1"/>
          </p:cNvSpPr>
          <p:nvPr/>
        </p:nvSpPr>
        <p:spPr bwMode="auto">
          <a:xfrm>
            <a:off x="3500438" y="1273175"/>
            <a:ext cx="992187"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500">
                <a:solidFill>
                  <a:srgbClr val="000000"/>
                </a:solidFill>
              </a:rPr>
              <a:t>※H30</a:t>
            </a:r>
            <a:r>
              <a:rPr lang="ja-JP" altLang="en-US" sz="500">
                <a:solidFill>
                  <a:srgbClr val="000000"/>
                </a:solidFill>
              </a:rPr>
              <a:t>年度項目なし</a:t>
            </a:r>
          </a:p>
        </p:txBody>
      </p:sp>
      <p:sp>
        <p:nvSpPr>
          <p:cNvPr id="46" name="Text Box 119"/>
          <p:cNvSpPr txBox="1">
            <a:spLocks noChangeArrowheads="1"/>
          </p:cNvSpPr>
          <p:nvPr/>
        </p:nvSpPr>
        <p:spPr bwMode="auto">
          <a:xfrm>
            <a:off x="6958013" y="498475"/>
            <a:ext cx="2428875"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dirty="0" smtClean="0">
                <a:solidFill>
                  <a:srgbClr val="000000"/>
                </a:solidFill>
                <a:latin typeface="メイリオ" panose="020B0604030504040204" pitchFamily="50" charset="-128"/>
                <a:ea typeface="メイリオ" panose="020B0604030504040204" pitchFamily="50" charset="-128"/>
              </a:rPr>
              <a:t>○ 学校のきまりや規則を守っている</a:t>
            </a:r>
          </a:p>
        </p:txBody>
      </p:sp>
      <p:grpSp>
        <p:nvGrpSpPr>
          <p:cNvPr id="2053" name="グループ化 4"/>
          <p:cNvGrpSpPr>
            <a:grpSpLocks/>
          </p:cNvGrpSpPr>
          <p:nvPr/>
        </p:nvGrpSpPr>
        <p:grpSpPr bwMode="auto">
          <a:xfrm>
            <a:off x="195263" y="466725"/>
            <a:ext cx="9521825" cy="3128963"/>
            <a:chOff x="223838" y="3601403"/>
            <a:chExt cx="9521825" cy="3129275"/>
          </a:xfrm>
        </p:grpSpPr>
        <p:sp>
          <p:nvSpPr>
            <p:cNvPr id="2100" name="Text Box 119"/>
            <p:cNvSpPr txBox="1">
              <a:spLocks noChangeArrowheads="1"/>
            </p:cNvSpPr>
            <p:nvPr/>
          </p:nvSpPr>
          <p:spPr bwMode="auto">
            <a:xfrm>
              <a:off x="1185863" y="3652838"/>
              <a:ext cx="28686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a:solidFill>
                    <a:srgbClr val="000000"/>
                  </a:solidFill>
                  <a:latin typeface="メイリオ" panose="020B0604030504040204" pitchFamily="50" charset="-128"/>
                  <a:ea typeface="メイリオ" panose="020B0604030504040204" pitchFamily="50" charset="-128"/>
                </a:rPr>
                <a:t>○ 課題解決に向けて自ら取り組んでいる</a:t>
              </a:r>
            </a:p>
          </p:txBody>
        </p:sp>
        <p:sp>
          <p:nvSpPr>
            <p:cNvPr id="27" name="角丸四角形 26"/>
            <p:cNvSpPr/>
            <p:nvPr/>
          </p:nvSpPr>
          <p:spPr>
            <a:xfrm>
              <a:off x="223838" y="3601403"/>
              <a:ext cx="9521825" cy="3129275"/>
            </a:xfrm>
            <a:prstGeom prst="roundRect">
              <a:avLst>
                <a:gd name="adj" fmla="val 3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02" name="Text Box 119"/>
            <p:cNvSpPr txBox="1">
              <a:spLocks noChangeArrowheads="1"/>
            </p:cNvSpPr>
            <p:nvPr/>
          </p:nvSpPr>
          <p:spPr bwMode="auto">
            <a:xfrm>
              <a:off x="3638550" y="3653965"/>
              <a:ext cx="3530600" cy="246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a:solidFill>
                    <a:srgbClr val="000000"/>
                  </a:solidFill>
                  <a:latin typeface="メイリオ" panose="020B0604030504040204" pitchFamily="50" charset="-128"/>
                  <a:ea typeface="メイリオ" panose="020B0604030504040204" pitchFamily="50" charset="-128"/>
                </a:rPr>
                <a:t>○ 互いの意見の良さを生かして解決方法を決めている</a:t>
              </a:r>
            </a:p>
          </p:txBody>
        </p:sp>
        <p:sp>
          <p:nvSpPr>
            <p:cNvPr id="39" name="角丸四角形 38"/>
            <p:cNvSpPr/>
            <p:nvPr/>
          </p:nvSpPr>
          <p:spPr>
            <a:xfrm>
              <a:off x="314325" y="3645857"/>
              <a:ext cx="803275" cy="31435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dist">
                <a:defRPr/>
              </a:pPr>
              <a:r>
                <a:rPr lang="ja-JP" altLang="en-US" sz="1000" b="1" dirty="0">
                  <a:latin typeface="Meiryo UI" panose="020B0604030504040204" pitchFamily="50" charset="-128"/>
                  <a:ea typeface="Meiryo UI" panose="020B0604030504040204" pitchFamily="50" charset="-128"/>
                </a:rPr>
                <a:t>児童生徒</a:t>
              </a:r>
              <a:endParaRPr lang="en-US" altLang="ja-JP" sz="1000" b="1" dirty="0">
                <a:latin typeface="Meiryo UI" panose="020B0604030504040204" pitchFamily="50" charset="-128"/>
                <a:ea typeface="Meiryo UI" panose="020B0604030504040204" pitchFamily="50" charset="-128"/>
              </a:endParaRPr>
            </a:p>
            <a:p>
              <a:pPr algn="dist">
                <a:defRPr/>
              </a:pPr>
              <a:r>
                <a:rPr lang="ja-JP" altLang="en-US" sz="1000" b="1" dirty="0">
                  <a:latin typeface="Meiryo UI" panose="020B0604030504040204" pitchFamily="50" charset="-128"/>
                  <a:ea typeface="Meiryo UI" panose="020B0604030504040204" pitchFamily="50" charset="-128"/>
                </a:rPr>
                <a:t>質問紙</a:t>
              </a:r>
            </a:p>
          </p:txBody>
        </p:sp>
        <p:sp>
          <p:nvSpPr>
            <p:cNvPr id="44" name="角丸四角形 43"/>
            <p:cNvSpPr/>
            <p:nvPr/>
          </p:nvSpPr>
          <p:spPr>
            <a:xfrm>
              <a:off x="746125" y="4199951"/>
              <a:ext cx="495300" cy="21909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小学校</a:t>
              </a:r>
            </a:p>
          </p:txBody>
        </p:sp>
        <p:sp>
          <p:nvSpPr>
            <p:cNvPr id="45" name="角丸四角形 44"/>
            <p:cNvSpPr/>
            <p:nvPr/>
          </p:nvSpPr>
          <p:spPr>
            <a:xfrm>
              <a:off x="742950" y="5214464"/>
              <a:ext cx="495300" cy="21751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中学校</a:t>
              </a:r>
            </a:p>
          </p:txBody>
        </p:sp>
        <p:sp>
          <p:nvSpPr>
            <p:cNvPr id="51" name="角丸四角形 50"/>
            <p:cNvSpPr/>
            <p:nvPr/>
          </p:nvSpPr>
          <p:spPr>
            <a:xfrm>
              <a:off x="3636963" y="4193600"/>
              <a:ext cx="495300" cy="21909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小学校</a:t>
              </a:r>
            </a:p>
          </p:txBody>
        </p:sp>
        <p:sp>
          <p:nvSpPr>
            <p:cNvPr id="52" name="角丸四角形 51"/>
            <p:cNvSpPr/>
            <p:nvPr/>
          </p:nvSpPr>
          <p:spPr>
            <a:xfrm>
              <a:off x="3636963" y="5212877"/>
              <a:ext cx="495300" cy="21750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中学校</a:t>
              </a:r>
            </a:p>
          </p:txBody>
        </p:sp>
        <p:sp>
          <p:nvSpPr>
            <p:cNvPr id="53" name="角丸四角形 52"/>
            <p:cNvSpPr/>
            <p:nvPr/>
          </p:nvSpPr>
          <p:spPr>
            <a:xfrm>
              <a:off x="6570663" y="4187249"/>
              <a:ext cx="495300" cy="21909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小学校</a:t>
              </a:r>
            </a:p>
          </p:txBody>
        </p:sp>
        <p:sp>
          <p:nvSpPr>
            <p:cNvPr id="54" name="角丸四角形 53"/>
            <p:cNvSpPr/>
            <p:nvPr/>
          </p:nvSpPr>
          <p:spPr>
            <a:xfrm>
              <a:off x="6577013" y="5222403"/>
              <a:ext cx="495300" cy="21750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中学校</a:t>
              </a:r>
            </a:p>
          </p:txBody>
        </p:sp>
        <p:sp>
          <p:nvSpPr>
            <p:cNvPr id="2110" name="テキスト ボックス 4"/>
            <p:cNvSpPr txBox="1">
              <a:spLocks noChangeArrowheads="1"/>
            </p:cNvSpPr>
            <p:nvPr/>
          </p:nvSpPr>
          <p:spPr bwMode="auto">
            <a:xfrm>
              <a:off x="1293627" y="6250579"/>
              <a:ext cx="2384425" cy="471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1000"/>
                </a:lnSpc>
              </a:pPr>
              <a:r>
                <a:rPr lang="ja-JP" altLang="en-US" sz="700">
                  <a:latin typeface="メイリオ" panose="020B0604030504040204" pitchFamily="50" charset="-128"/>
                  <a:ea typeface="メイリオ" panose="020B0604030504040204" pitchFamily="50" charset="-128"/>
                </a:rPr>
                <a:t>　授業では、課題解決に向けて自分で考え、自分から取り組んでいたと思うと肯定的に回答した児童生徒の割合が増加している。</a:t>
              </a:r>
            </a:p>
          </p:txBody>
        </p:sp>
        <p:sp>
          <p:nvSpPr>
            <p:cNvPr id="2111" name="テキスト ボックス 4"/>
            <p:cNvSpPr txBox="1">
              <a:spLocks noChangeArrowheads="1"/>
            </p:cNvSpPr>
            <p:nvPr/>
          </p:nvSpPr>
          <p:spPr bwMode="auto">
            <a:xfrm>
              <a:off x="4118767" y="6239136"/>
              <a:ext cx="2611438" cy="471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1000"/>
                </a:lnSpc>
              </a:pPr>
              <a:r>
                <a:rPr lang="ja-JP" altLang="en-US" sz="700">
                  <a:latin typeface="メイリオ" panose="020B0604030504040204" pitchFamily="50" charset="-128"/>
                  <a:ea typeface="メイリオ" panose="020B0604030504040204" pitchFamily="50" charset="-128"/>
                </a:rPr>
                <a:t>　学級生活をよりよくするために話し合いを行い、互いの意見のよさを生かして解決方法を決めていると肯定的に回答した児童生徒の割合が増加している。</a:t>
              </a:r>
            </a:p>
          </p:txBody>
        </p:sp>
        <p:sp>
          <p:nvSpPr>
            <p:cNvPr id="2112" name="テキスト ボックス 4"/>
            <p:cNvSpPr txBox="1">
              <a:spLocks noChangeArrowheads="1"/>
            </p:cNvSpPr>
            <p:nvPr/>
          </p:nvSpPr>
          <p:spPr bwMode="auto">
            <a:xfrm>
              <a:off x="7165233" y="6251527"/>
              <a:ext cx="2428875" cy="343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1000"/>
                </a:lnSpc>
              </a:pPr>
              <a:r>
                <a:rPr lang="ja-JP" altLang="en-US" sz="700">
                  <a:latin typeface="メイリオ" panose="020B0604030504040204" pitchFamily="50" charset="-128"/>
                  <a:ea typeface="メイリオ" panose="020B0604030504040204" pitchFamily="50" charset="-128"/>
                </a:rPr>
                <a:t>　学校のきまりや規則を守っていると肯定的に回答した児童生徒の割合が増加している。</a:t>
              </a:r>
            </a:p>
          </p:txBody>
        </p:sp>
      </p:grpSp>
      <p:grpSp>
        <p:nvGrpSpPr>
          <p:cNvPr id="2054" name="グループ化 3"/>
          <p:cNvGrpSpPr>
            <a:grpSpLocks/>
          </p:cNvGrpSpPr>
          <p:nvPr/>
        </p:nvGrpSpPr>
        <p:grpSpPr bwMode="auto">
          <a:xfrm>
            <a:off x="195263" y="3725863"/>
            <a:ext cx="9866312" cy="3124200"/>
            <a:chOff x="236538" y="471488"/>
            <a:chExt cx="9865942" cy="3123566"/>
          </a:xfrm>
        </p:grpSpPr>
        <p:sp>
          <p:nvSpPr>
            <p:cNvPr id="4" name="Text Box 119"/>
            <p:cNvSpPr txBox="1">
              <a:spLocks noChangeArrowheads="1"/>
            </p:cNvSpPr>
            <p:nvPr/>
          </p:nvSpPr>
          <p:spPr bwMode="auto">
            <a:xfrm>
              <a:off x="1169953" y="534975"/>
              <a:ext cx="3066935" cy="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00" dirty="0" smtClean="0">
                  <a:solidFill>
                    <a:srgbClr val="000000"/>
                  </a:solidFill>
                  <a:latin typeface="メイリオ" panose="020B0604030504040204" pitchFamily="50" charset="-128"/>
                  <a:ea typeface="メイリオ" panose="020B0604030504040204" pitchFamily="50" charset="-128"/>
                </a:rPr>
                <a:t>○ </a:t>
              </a:r>
              <a:r>
                <a:rPr lang="ja-JP" altLang="en-US" sz="1050" dirty="0" smtClean="0">
                  <a:solidFill>
                    <a:srgbClr val="000000"/>
                  </a:solidFill>
                  <a:latin typeface="メイリオ" panose="020B0604030504040204" pitchFamily="50" charset="-128"/>
                  <a:ea typeface="メイリオ" panose="020B0604030504040204" pitchFamily="50" charset="-128"/>
                </a:rPr>
                <a:t>学校全体として言語活動に取り組んでいる</a:t>
              </a:r>
            </a:p>
          </p:txBody>
        </p:sp>
        <p:sp>
          <p:nvSpPr>
            <p:cNvPr id="10" name="角丸四角形 9"/>
            <p:cNvSpPr/>
            <p:nvPr/>
          </p:nvSpPr>
          <p:spPr>
            <a:xfrm>
              <a:off x="236538" y="471488"/>
              <a:ext cx="9521468" cy="3094997"/>
            </a:xfrm>
            <a:prstGeom prst="roundRect">
              <a:avLst>
                <a:gd name="adj" fmla="val 4580"/>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88" name="Text Box 119"/>
            <p:cNvSpPr txBox="1">
              <a:spLocks noChangeArrowheads="1"/>
            </p:cNvSpPr>
            <p:nvPr/>
          </p:nvSpPr>
          <p:spPr bwMode="auto">
            <a:xfrm>
              <a:off x="4232274" y="536575"/>
              <a:ext cx="2409825" cy="246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a:solidFill>
                    <a:srgbClr val="000000"/>
                  </a:solidFill>
                  <a:latin typeface="メイリオ" panose="020B0604030504040204" pitchFamily="50" charset="-128"/>
                  <a:ea typeface="メイリオ" panose="020B0604030504040204" pitchFamily="50" charset="-128"/>
                </a:rPr>
                <a:t>○ </a:t>
              </a:r>
              <a:r>
                <a:rPr lang="en-US" altLang="ja-JP" sz="1000">
                  <a:solidFill>
                    <a:srgbClr val="000000"/>
                  </a:solidFill>
                  <a:latin typeface="メイリオ" panose="020B0604030504040204" pitchFamily="50" charset="-128"/>
                  <a:ea typeface="メイリオ" panose="020B0604030504040204" pitchFamily="50" charset="-128"/>
                </a:rPr>
                <a:t>ICT</a:t>
              </a:r>
              <a:r>
                <a:rPr lang="ja-JP" altLang="en-US" sz="1000">
                  <a:solidFill>
                    <a:srgbClr val="000000"/>
                  </a:solidFill>
                  <a:latin typeface="メイリオ" panose="020B0604030504040204" pitchFamily="50" charset="-128"/>
                  <a:ea typeface="メイリオ" panose="020B0604030504040204" pitchFamily="50" charset="-128"/>
                </a:rPr>
                <a:t>を活用した授業が充実している</a:t>
              </a:r>
              <a:endParaRPr lang="en-US" altLang="ja-JP" sz="1000">
                <a:solidFill>
                  <a:srgbClr val="000000"/>
                </a:solidFill>
                <a:latin typeface="メイリオ" panose="020B0604030504040204" pitchFamily="50" charset="-128"/>
                <a:ea typeface="メイリオ" panose="020B0604030504040204" pitchFamily="50" charset="-128"/>
              </a:endParaRPr>
            </a:p>
          </p:txBody>
        </p:sp>
        <p:sp>
          <p:nvSpPr>
            <p:cNvPr id="2" name="角丸四角形 1"/>
            <p:cNvSpPr/>
            <p:nvPr/>
          </p:nvSpPr>
          <p:spPr>
            <a:xfrm>
              <a:off x="374645" y="522278"/>
              <a:ext cx="801658" cy="312674"/>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latin typeface="Meiryo UI" panose="020B0604030504040204" pitchFamily="50" charset="-128"/>
                  <a:ea typeface="Meiryo UI" panose="020B0604030504040204" pitchFamily="50" charset="-128"/>
                </a:rPr>
                <a:t>学　　校</a:t>
              </a:r>
              <a:endParaRPr lang="en-US" altLang="ja-JP" sz="1000" b="1" dirty="0">
                <a:latin typeface="Meiryo UI" panose="020B0604030504040204" pitchFamily="50" charset="-128"/>
                <a:ea typeface="Meiryo UI" panose="020B0604030504040204" pitchFamily="50" charset="-128"/>
              </a:endParaRPr>
            </a:p>
            <a:p>
              <a:pPr algn="ctr">
                <a:defRPr/>
              </a:pPr>
              <a:r>
                <a:rPr lang="ja-JP" altLang="en-US" sz="1000" b="1" dirty="0">
                  <a:latin typeface="Meiryo UI" panose="020B0604030504040204" pitchFamily="50" charset="-128"/>
                  <a:ea typeface="Meiryo UI" panose="020B0604030504040204" pitchFamily="50" charset="-128"/>
                </a:rPr>
                <a:t>質  問  紙</a:t>
              </a:r>
            </a:p>
          </p:txBody>
        </p:sp>
        <p:sp>
          <p:nvSpPr>
            <p:cNvPr id="3" name="角丸四角形 2"/>
            <p:cNvSpPr/>
            <p:nvPr/>
          </p:nvSpPr>
          <p:spPr>
            <a:xfrm>
              <a:off x="755631" y="1152387"/>
              <a:ext cx="495281" cy="2190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小学校</a:t>
              </a:r>
            </a:p>
          </p:txBody>
        </p:sp>
        <p:sp>
          <p:nvSpPr>
            <p:cNvPr id="41" name="角丸四角形 40"/>
            <p:cNvSpPr/>
            <p:nvPr/>
          </p:nvSpPr>
          <p:spPr>
            <a:xfrm>
              <a:off x="750869" y="2177704"/>
              <a:ext cx="495281" cy="2190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中学校</a:t>
              </a:r>
            </a:p>
          </p:txBody>
        </p:sp>
        <p:sp>
          <p:nvSpPr>
            <p:cNvPr id="38" name="Text Box 119"/>
            <p:cNvSpPr txBox="1">
              <a:spLocks noChangeArrowheads="1"/>
            </p:cNvSpPr>
            <p:nvPr/>
          </p:nvSpPr>
          <p:spPr bwMode="auto">
            <a:xfrm>
              <a:off x="6978397" y="530213"/>
              <a:ext cx="3124083" cy="261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dirty="0" smtClean="0">
                  <a:solidFill>
                    <a:srgbClr val="000000"/>
                  </a:solidFill>
                  <a:latin typeface="メイリオ" panose="020B0604030504040204" pitchFamily="50" charset="-128"/>
                  <a:ea typeface="メイリオ" panose="020B0604030504040204" pitchFamily="50" charset="-128"/>
                </a:rPr>
                <a:t>○ 授業中の私語が少なく落ち着いている</a:t>
              </a:r>
              <a:endParaRPr lang="en-US" altLang="ja-JP" sz="1050" dirty="0" smtClean="0">
                <a:solidFill>
                  <a:srgbClr val="000000"/>
                </a:solidFill>
                <a:latin typeface="メイリオ" panose="020B0604030504040204" pitchFamily="50" charset="-128"/>
                <a:ea typeface="メイリオ" panose="020B0604030504040204" pitchFamily="50" charset="-128"/>
              </a:endParaRPr>
            </a:p>
          </p:txBody>
        </p:sp>
        <p:sp>
          <p:nvSpPr>
            <p:cNvPr id="55" name="角丸四角形 54"/>
            <p:cNvSpPr/>
            <p:nvPr/>
          </p:nvSpPr>
          <p:spPr>
            <a:xfrm>
              <a:off x="3651122" y="1147626"/>
              <a:ext cx="495281" cy="2190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小学校</a:t>
              </a:r>
            </a:p>
          </p:txBody>
        </p:sp>
        <p:sp>
          <p:nvSpPr>
            <p:cNvPr id="56" name="角丸四角形 55"/>
            <p:cNvSpPr/>
            <p:nvPr/>
          </p:nvSpPr>
          <p:spPr>
            <a:xfrm>
              <a:off x="3646360" y="2177704"/>
              <a:ext cx="495281" cy="2190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中学校</a:t>
              </a:r>
            </a:p>
          </p:txBody>
        </p:sp>
        <p:sp>
          <p:nvSpPr>
            <p:cNvPr id="57" name="角丸四角形 56"/>
            <p:cNvSpPr/>
            <p:nvPr/>
          </p:nvSpPr>
          <p:spPr>
            <a:xfrm>
              <a:off x="6583125" y="1146038"/>
              <a:ext cx="495281" cy="2190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小学校</a:t>
              </a:r>
            </a:p>
          </p:txBody>
        </p:sp>
        <p:sp>
          <p:nvSpPr>
            <p:cNvPr id="58" name="角丸四角形 57"/>
            <p:cNvSpPr/>
            <p:nvPr/>
          </p:nvSpPr>
          <p:spPr>
            <a:xfrm>
              <a:off x="6583125" y="2177704"/>
              <a:ext cx="495281" cy="2190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b="1" dirty="0">
                  <a:latin typeface="Meiryo UI" panose="020B0604030504040204" pitchFamily="50" charset="-128"/>
                  <a:ea typeface="Meiryo UI" panose="020B0604030504040204" pitchFamily="50" charset="-128"/>
                </a:rPr>
                <a:t>中学校</a:t>
              </a:r>
            </a:p>
          </p:txBody>
        </p:sp>
        <p:sp>
          <p:nvSpPr>
            <p:cNvPr id="2097" name="テキスト ボックス 4"/>
            <p:cNvSpPr txBox="1">
              <a:spLocks noChangeArrowheads="1"/>
            </p:cNvSpPr>
            <p:nvPr/>
          </p:nvSpPr>
          <p:spPr bwMode="auto">
            <a:xfrm>
              <a:off x="4248943" y="3117786"/>
              <a:ext cx="2436813" cy="348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1000"/>
                </a:lnSpc>
              </a:pPr>
              <a:r>
                <a:rPr lang="ja-JP" altLang="en-US" sz="700">
                  <a:latin typeface="メイリオ" panose="020B0604030504040204" pitchFamily="50" charset="-128"/>
                  <a:ea typeface="メイリオ" panose="020B0604030504040204" pitchFamily="50" charset="-128"/>
                </a:rPr>
                <a:t>　</a:t>
              </a:r>
              <a:r>
                <a:rPr lang="en-US" altLang="ja-JP" sz="700">
                  <a:latin typeface="メイリオ" panose="020B0604030504040204" pitchFamily="50" charset="-128"/>
                  <a:ea typeface="メイリオ" panose="020B0604030504040204" pitchFamily="50" charset="-128"/>
                </a:rPr>
                <a:t>ICT</a:t>
              </a:r>
              <a:r>
                <a:rPr lang="ja-JP" altLang="en-US" sz="700">
                  <a:latin typeface="メイリオ" panose="020B0604030504040204" pitchFamily="50" charset="-128"/>
                  <a:ea typeface="メイリオ" panose="020B0604030504040204" pitchFamily="50" charset="-128"/>
                </a:rPr>
                <a:t>を活用した授業を「ほぼ毎日」行ったと回答した学校の割合が小中学校ともに高い。</a:t>
              </a:r>
            </a:p>
          </p:txBody>
        </p:sp>
        <p:sp>
          <p:nvSpPr>
            <p:cNvPr id="2098" name="テキスト ボックス 4"/>
            <p:cNvSpPr txBox="1">
              <a:spLocks noChangeArrowheads="1"/>
            </p:cNvSpPr>
            <p:nvPr/>
          </p:nvSpPr>
          <p:spPr bwMode="auto">
            <a:xfrm>
              <a:off x="7133550" y="3124025"/>
              <a:ext cx="2438400" cy="348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1000"/>
                </a:lnSpc>
              </a:pPr>
              <a:r>
                <a:rPr lang="ja-JP" altLang="en-US" sz="700" dirty="0">
                  <a:latin typeface="メイリオ" panose="020B0604030504040204" pitchFamily="50" charset="-128"/>
                  <a:ea typeface="メイリオ" panose="020B0604030504040204" pitchFamily="50" charset="-128"/>
                </a:rPr>
                <a:t>　授業中の私語が少なく、落ち着いていると思うと回答した学校の割合が小中学校ともに減少しており、課題。</a:t>
              </a:r>
            </a:p>
          </p:txBody>
        </p:sp>
        <p:sp>
          <p:nvSpPr>
            <p:cNvPr id="2099" name="テキスト ボックス 4"/>
            <p:cNvSpPr txBox="1">
              <a:spLocks noChangeArrowheads="1"/>
            </p:cNvSpPr>
            <p:nvPr/>
          </p:nvSpPr>
          <p:spPr bwMode="auto">
            <a:xfrm>
              <a:off x="1346936" y="3123178"/>
              <a:ext cx="2382838" cy="471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1000"/>
                </a:lnSpc>
              </a:pPr>
              <a:r>
                <a:rPr lang="ja-JP" altLang="en-US" sz="700">
                  <a:latin typeface="メイリオ" panose="020B0604030504040204" pitchFamily="50" charset="-128"/>
                  <a:ea typeface="メイリオ" panose="020B0604030504040204" pitchFamily="50" charset="-128"/>
                </a:rPr>
                <a:t>　国語科だけではなく、教育活動全般を通して学校全体として言語活動によく取り組んでいると回答した学校の割合が小中学校ともに増加している。</a:t>
              </a:r>
            </a:p>
          </p:txBody>
        </p:sp>
      </p:grpSp>
      <p:sp>
        <p:nvSpPr>
          <p:cNvPr id="2055" name="Text Box 119"/>
          <p:cNvSpPr txBox="1">
            <a:spLocks noChangeArrowheads="1"/>
          </p:cNvSpPr>
          <p:nvPr/>
        </p:nvSpPr>
        <p:spPr bwMode="auto">
          <a:xfrm>
            <a:off x="3514725" y="2284413"/>
            <a:ext cx="992188" cy="16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500">
                <a:solidFill>
                  <a:srgbClr val="000000"/>
                </a:solidFill>
              </a:rPr>
              <a:t>※H30</a:t>
            </a:r>
            <a:r>
              <a:rPr lang="ja-JP" altLang="en-US" sz="500">
                <a:solidFill>
                  <a:srgbClr val="000000"/>
                </a:solidFill>
              </a:rPr>
              <a:t>年度項目なし</a:t>
            </a:r>
          </a:p>
        </p:txBody>
      </p:sp>
      <p:sp>
        <p:nvSpPr>
          <p:cNvPr id="2056" name="Text Box 119"/>
          <p:cNvSpPr txBox="1">
            <a:spLocks noChangeArrowheads="1"/>
          </p:cNvSpPr>
          <p:nvPr/>
        </p:nvSpPr>
        <p:spPr bwMode="auto">
          <a:xfrm>
            <a:off x="1500188" y="760413"/>
            <a:ext cx="20447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FontTx/>
              <a:buNone/>
            </a:pPr>
            <a:r>
              <a:rPr lang="ja-JP" altLang="en-US" sz="600" b="1">
                <a:solidFill>
                  <a:srgbClr val="000000"/>
                </a:solidFill>
                <a:latin typeface="Meiryo UI" panose="020B0604030504040204" pitchFamily="50" charset="-128"/>
                <a:ea typeface="Meiryo UI" panose="020B0604030504040204" pitchFamily="50" charset="-128"/>
              </a:rPr>
              <a:t>授業では、課題解決に向けて、自分で考え、自分から　　　　　　　　　　取り組んでいたと思う</a:t>
            </a:r>
            <a:endParaRPr lang="en-US" altLang="ja-JP" sz="600" b="1">
              <a:solidFill>
                <a:srgbClr val="000000"/>
              </a:solidFill>
              <a:latin typeface="Meiryo UI" panose="020B0604030504040204" pitchFamily="50" charset="-128"/>
              <a:ea typeface="Meiryo UI" panose="020B0604030504040204" pitchFamily="50" charset="-128"/>
            </a:endParaRPr>
          </a:p>
        </p:txBody>
      </p:sp>
      <p:sp>
        <p:nvSpPr>
          <p:cNvPr id="2057" name="Text Box 119"/>
          <p:cNvSpPr txBox="1">
            <a:spLocks noChangeArrowheads="1"/>
          </p:cNvSpPr>
          <p:nvPr/>
        </p:nvSpPr>
        <p:spPr bwMode="auto">
          <a:xfrm>
            <a:off x="4348163" y="695325"/>
            <a:ext cx="190817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FontTx/>
              <a:buNone/>
            </a:pPr>
            <a:r>
              <a:rPr lang="ja-JP" altLang="en-US" sz="600" b="1">
                <a:solidFill>
                  <a:srgbClr val="000000"/>
                </a:solidFill>
                <a:latin typeface="Meiryo UI" panose="020B0604030504040204" pitchFamily="50" charset="-128"/>
                <a:ea typeface="Meiryo UI" panose="020B0604030504040204" pitchFamily="50" charset="-128"/>
              </a:rPr>
              <a:t>あなたの学級では、学級生活をよりよくするために学級活動で話し合い、互いの意見のよさを生かして解決方法を決めていると思う</a:t>
            </a:r>
            <a:endParaRPr lang="ja-JP" altLang="ja-JP" sz="600" b="1">
              <a:solidFill>
                <a:srgbClr val="000000"/>
              </a:solidFill>
              <a:latin typeface="Meiryo UI" panose="020B0604030504040204" pitchFamily="50" charset="-128"/>
              <a:ea typeface="Meiryo UI" panose="020B0604030504040204" pitchFamily="50" charset="-128"/>
            </a:endParaRPr>
          </a:p>
        </p:txBody>
      </p:sp>
      <p:sp>
        <p:nvSpPr>
          <p:cNvPr id="2058" name="Text Box 119"/>
          <p:cNvSpPr txBox="1">
            <a:spLocks noChangeArrowheads="1"/>
          </p:cNvSpPr>
          <p:nvPr/>
        </p:nvSpPr>
        <p:spPr bwMode="auto">
          <a:xfrm>
            <a:off x="7342188" y="752475"/>
            <a:ext cx="20447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FontTx/>
              <a:buNone/>
            </a:pPr>
            <a:r>
              <a:rPr lang="ja-JP" altLang="en-US" sz="600" b="1">
                <a:solidFill>
                  <a:srgbClr val="000000"/>
                </a:solidFill>
                <a:latin typeface="Meiryo UI" panose="020B0604030504040204" pitchFamily="50" charset="-128"/>
                <a:ea typeface="Meiryo UI" panose="020B0604030504040204" pitchFamily="50" charset="-128"/>
              </a:rPr>
              <a:t>学校のきまり（規則）を守っている</a:t>
            </a:r>
            <a:endParaRPr lang="en-US" altLang="ja-JP" sz="600" b="1">
              <a:solidFill>
                <a:srgbClr val="000000"/>
              </a:solidFill>
              <a:latin typeface="Meiryo UI" panose="020B0604030504040204" pitchFamily="50" charset="-128"/>
              <a:ea typeface="Meiryo UI" panose="020B0604030504040204" pitchFamily="50" charset="-128"/>
            </a:endParaRPr>
          </a:p>
        </p:txBody>
      </p:sp>
      <p:pic>
        <p:nvPicPr>
          <p:cNvPr id="2059" name="図 14"/>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16763" y="1011238"/>
            <a:ext cx="21590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図 15"/>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16763" y="2081213"/>
            <a:ext cx="21590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Text Box 119"/>
          <p:cNvSpPr txBox="1">
            <a:spLocks noChangeArrowheads="1"/>
          </p:cNvSpPr>
          <p:nvPr/>
        </p:nvSpPr>
        <p:spPr bwMode="auto">
          <a:xfrm>
            <a:off x="1554163" y="3965575"/>
            <a:ext cx="1947862"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FontTx/>
              <a:buNone/>
            </a:pPr>
            <a:r>
              <a:rPr lang="ja-JP" altLang="en-US" sz="600" b="1">
                <a:solidFill>
                  <a:srgbClr val="000000"/>
                </a:solidFill>
                <a:latin typeface="Meiryo UI" panose="020B0604030504040204" pitchFamily="50" charset="-128"/>
                <a:ea typeface="Meiryo UI" panose="020B0604030504040204" pitchFamily="50" charset="-128"/>
              </a:rPr>
              <a:t>言語活動について、国語科だけではなく、各教科、道徳、外国語活動、総合的な学習の時間及び特別活動を通じて、学校全体として取り組んでいる</a:t>
            </a:r>
            <a:endParaRPr lang="en-US" altLang="ja-JP" sz="600" b="1">
              <a:solidFill>
                <a:srgbClr val="000000"/>
              </a:solidFill>
              <a:latin typeface="Meiryo UI" panose="020B0604030504040204" pitchFamily="50" charset="-128"/>
              <a:ea typeface="Meiryo UI" panose="020B0604030504040204" pitchFamily="50" charset="-128"/>
            </a:endParaRPr>
          </a:p>
        </p:txBody>
      </p:sp>
      <p:sp>
        <p:nvSpPr>
          <p:cNvPr id="2062" name="Text Box 119"/>
          <p:cNvSpPr txBox="1">
            <a:spLocks noChangeArrowheads="1"/>
          </p:cNvSpPr>
          <p:nvPr/>
        </p:nvSpPr>
        <p:spPr bwMode="auto">
          <a:xfrm>
            <a:off x="4403725" y="3997325"/>
            <a:ext cx="2044700"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FontTx/>
              <a:buNone/>
            </a:pPr>
            <a:r>
              <a:rPr lang="ja-JP" altLang="en-US" sz="600" b="1">
                <a:solidFill>
                  <a:srgbClr val="000000"/>
                </a:solidFill>
                <a:latin typeface="Meiryo UI" panose="020B0604030504040204" pitchFamily="50" charset="-128"/>
                <a:ea typeface="Meiryo UI" panose="020B0604030504040204" pitchFamily="50" charset="-128"/>
              </a:rPr>
              <a:t>教員が大型提示装置（プロジェクター、電子黒板など）などのＩＣＴを活用した授業を１クラス当たりどの程度行った</a:t>
            </a:r>
            <a:endParaRPr lang="en-US" altLang="ja-JP" sz="600" b="1">
              <a:solidFill>
                <a:srgbClr val="000000"/>
              </a:solidFill>
              <a:latin typeface="Meiryo UI" panose="020B0604030504040204" pitchFamily="50" charset="-128"/>
              <a:ea typeface="Meiryo UI" panose="020B0604030504040204" pitchFamily="50" charset="-128"/>
            </a:endParaRPr>
          </a:p>
        </p:txBody>
      </p:sp>
      <p:sp>
        <p:nvSpPr>
          <p:cNvPr id="2063" name="Text Box 119"/>
          <p:cNvSpPr txBox="1">
            <a:spLocks noChangeArrowheads="1"/>
          </p:cNvSpPr>
          <p:nvPr/>
        </p:nvSpPr>
        <p:spPr bwMode="auto">
          <a:xfrm>
            <a:off x="7342188" y="4044950"/>
            <a:ext cx="2044700" cy="185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3" tIns="45712" rIns="91423" bIns="45712">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7013">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FontTx/>
              <a:buNone/>
            </a:pPr>
            <a:r>
              <a:rPr lang="ja-JP" altLang="en-US" sz="600" b="1">
                <a:solidFill>
                  <a:srgbClr val="000000"/>
                </a:solidFill>
                <a:latin typeface="Meiryo UI" panose="020B0604030504040204" pitchFamily="50" charset="-128"/>
                <a:ea typeface="Meiryo UI" panose="020B0604030504040204" pitchFamily="50" charset="-128"/>
              </a:rPr>
              <a:t>授業中の私語が少なく、落ち着いていると思う</a:t>
            </a:r>
            <a:endParaRPr lang="en-US" altLang="ja-JP" sz="600" b="1">
              <a:solidFill>
                <a:srgbClr val="000000"/>
              </a:solidFill>
              <a:latin typeface="Meiryo UI" panose="020B0604030504040204" pitchFamily="50" charset="-128"/>
              <a:ea typeface="Meiryo UI" panose="020B0604030504040204" pitchFamily="50" charset="-128"/>
            </a:endParaRPr>
          </a:p>
        </p:txBody>
      </p:sp>
      <p:pic>
        <p:nvPicPr>
          <p:cNvPr id="2064" name="図 18"/>
          <p:cNvPicPr>
            <a:picLock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87825" y="5334000"/>
            <a:ext cx="21590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図 19"/>
          <p:cNvPicPr>
            <a:picLocks/>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95763" y="4318000"/>
            <a:ext cx="216058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図 20"/>
          <p:cNvPicPr>
            <a:picLocks/>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37400" y="4275138"/>
            <a:ext cx="21605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7" name="図 21"/>
          <p:cNvPicPr>
            <a:picLocks/>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37400" y="5340350"/>
            <a:ext cx="21605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角丸四角形 25"/>
          <p:cNvSpPr/>
          <p:nvPr/>
        </p:nvSpPr>
        <p:spPr>
          <a:xfrm>
            <a:off x="1554163" y="760413"/>
            <a:ext cx="1725612" cy="271462"/>
          </a:xfrm>
          <a:prstGeom prst="roundRect">
            <a:avLst/>
          </a:prstGeom>
          <a:no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69" name="テキスト ボックス 27"/>
          <p:cNvSpPr txBox="1">
            <a:spLocks noChangeArrowheads="1"/>
          </p:cNvSpPr>
          <p:nvPr/>
        </p:nvSpPr>
        <p:spPr bwMode="auto">
          <a:xfrm>
            <a:off x="1296988" y="779463"/>
            <a:ext cx="3349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500">
                <a:latin typeface="Meiryo UI" panose="020B0604030504040204" pitchFamily="50" charset="-128"/>
                <a:ea typeface="Meiryo UI" panose="020B0604030504040204" pitchFamily="50" charset="-128"/>
              </a:rPr>
              <a:t>質問事項</a:t>
            </a:r>
          </a:p>
        </p:txBody>
      </p:sp>
      <p:sp>
        <p:nvSpPr>
          <p:cNvPr id="75" name="角丸四角形 74"/>
          <p:cNvSpPr/>
          <p:nvPr/>
        </p:nvSpPr>
        <p:spPr>
          <a:xfrm>
            <a:off x="4395788" y="717550"/>
            <a:ext cx="1771650" cy="309563"/>
          </a:xfrm>
          <a:prstGeom prst="roundRect">
            <a:avLst/>
          </a:prstGeom>
          <a:no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71" name="テキスト ボックス 75"/>
          <p:cNvSpPr txBox="1">
            <a:spLocks noChangeArrowheads="1"/>
          </p:cNvSpPr>
          <p:nvPr/>
        </p:nvSpPr>
        <p:spPr bwMode="auto">
          <a:xfrm>
            <a:off x="4140200" y="752475"/>
            <a:ext cx="3333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500">
                <a:latin typeface="Meiryo UI" panose="020B0604030504040204" pitchFamily="50" charset="-128"/>
                <a:ea typeface="Meiryo UI" panose="020B0604030504040204" pitchFamily="50" charset="-128"/>
              </a:rPr>
              <a:t>質問事項</a:t>
            </a:r>
          </a:p>
        </p:txBody>
      </p:sp>
      <p:sp>
        <p:nvSpPr>
          <p:cNvPr id="77" name="角丸四角形 76"/>
          <p:cNvSpPr/>
          <p:nvPr/>
        </p:nvSpPr>
        <p:spPr>
          <a:xfrm>
            <a:off x="7380288" y="752475"/>
            <a:ext cx="1219200" cy="201613"/>
          </a:xfrm>
          <a:prstGeom prst="roundRect">
            <a:avLst/>
          </a:prstGeom>
          <a:no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73" name="テキスト ボックス 77"/>
          <p:cNvSpPr txBox="1">
            <a:spLocks noChangeArrowheads="1"/>
          </p:cNvSpPr>
          <p:nvPr/>
        </p:nvSpPr>
        <p:spPr bwMode="auto">
          <a:xfrm>
            <a:off x="7124700" y="738188"/>
            <a:ext cx="33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500">
                <a:latin typeface="Meiryo UI" panose="020B0604030504040204" pitchFamily="50" charset="-128"/>
                <a:ea typeface="Meiryo UI" panose="020B0604030504040204" pitchFamily="50" charset="-128"/>
              </a:rPr>
              <a:t>質問事項</a:t>
            </a:r>
          </a:p>
        </p:txBody>
      </p:sp>
      <p:sp>
        <p:nvSpPr>
          <p:cNvPr id="79" name="角丸四角形 78"/>
          <p:cNvSpPr/>
          <p:nvPr/>
        </p:nvSpPr>
        <p:spPr>
          <a:xfrm>
            <a:off x="1581150" y="3995738"/>
            <a:ext cx="1844675" cy="322262"/>
          </a:xfrm>
          <a:prstGeom prst="roundRect">
            <a:avLst/>
          </a:prstGeom>
          <a:no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75" name="テキスト ボックス 79"/>
          <p:cNvSpPr txBox="1">
            <a:spLocks noChangeArrowheads="1"/>
          </p:cNvSpPr>
          <p:nvPr/>
        </p:nvSpPr>
        <p:spPr bwMode="auto">
          <a:xfrm>
            <a:off x="1312863" y="4037013"/>
            <a:ext cx="333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500">
                <a:latin typeface="Meiryo UI" panose="020B0604030504040204" pitchFamily="50" charset="-128"/>
                <a:ea typeface="Meiryo UI" panose="020B0604030504040204" pitchFamily="50" charset="-128"/>
              </a:rPr>
              <a:t>質問事項</a:t>
            </a:r>
          </a:p>
        </p:txBody>
      </p:sp>
      <p:sp>
        <p:nvSpPr>
          <p:cNvPr id="81" name="角丸四角形 80"/>
          <p:cNvSpPr/>
          <p:nvPr/>
        </p:nvSpPr>
        <p:spPr>
          <a:xfrm>
            <a:off x="4449763" y="4003675"/>
            <a:ext cx="1906587" cy="271463"/>
          </a:xfrm>
          <a:prstGeom prst="roundRect">
            <a:avLst/>
          </a:prstGeom>
          <a:no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77" name="テキスト ボックス 81"/>
          <p:cNvSpPr txBox="1">
            <a:spLocks noChangeArrowheads="1"/>
          </p:cNvSpPr>
          <p:nvPr/>
        </p:nvSpPr>
        <p:spPr bwMode="auto">
          <a:xfrm>
            <a:off x="4192588" y="4021138"/>
            <a:ext cx="3698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500">
                <a:latin typeface="Meiryo UI" panose="020B0604030504040204" pitchFamily="50" charset="-128"/>
                <a:ea typeface="Meiryo UI" panose="020B0604030504040204" pitchFamily="50" charset="-128"/>
              </a:rPr>
              <a:t>質問事項</a:t>
            </a:r>
          </a:p>
        </p:txBody>
      </p:sp>
      <p:sp>
        <p:nvSpPr>
          <p:cNvPr id="83" name="角丸四角形 82"/>
          <p:cNvSpPr/>
          <p:nvPr/>
        </p:nvSpPr>
        <p:spPr>
          <a:xfrm>
            <a:off x="7392988" y="4051300"/>
            <a:ext cx="1511300" cy="192088"/>
          </a:xfrm>
          <a:prstGeom prst="roundRect">
            <a:avLst/>
          </a:prstGeom>
          <a:no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79" name="テキスト ボックス 83"/>
          <p:cNvSpPr txBox="1">
            <a:spLocks noChangeArrowheads="1"/>
          </p:cNvSpPr>
          <p:nvPr/>
        </p:nvSpPr>
        <p:spPr bwMode="auto">
          <a:xfrm>
            <a:off x="7137400" y="4051300"/>
            <a:ext cx="3333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500">
                <a:latin typeface="Meiryo UI" panose="020B0604030504040204" pitchFamily="50" charset="-128"/>
                <a:ea typeface="Meiryo UI" panose="020B0604030504040204" pitchFamily="50" charset="-128"/>
              </a:rPr>
              <a:t>質問事項</a:t>
            </a:r>
          </a:p>
        </p:txBody>
      </p:sp>
      <p:pic>
        <p:nvPicPr>
          <p:cNvPr id="2080" name="図 28"/>
          <p:cNvPicPr>
            <a:picLocks/>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96988" y="4321175"/>
            <a:ext cx="216058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1" name="図 31"/>
          <p:cNvPicPr>
            <a:picLocks/>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151313" y="1039813"/>
            <a:ext cx="21590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2" name="図 32"/>
          <p:cNvPicPr>
            <a:picLocks/>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151313" y="2071688"/>
            <a:ext cx="21590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3" name="図 33"/>
          <p:cNvPicPr>
            <a:picLocks/>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241425" y="1055688"/>
            <a:ext cx="21605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4" name="図 35"/>
          <p:cNvPicPr>
            <a:picLocks/>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238250" y="2081213"/>
            <a:ext cx="21605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5" name="図 36"/>
          <p:cNvPicPr>
            <a:picLocks/>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296988" y="5354638"/>
            <a:ext cx="216058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p:cNvSpPr txBox="1"/>
          <p:nvPr/>
        </p:nvSpPr>
        <p:spPr>
          <a:xfrm>
            <a:off x="9233569" y="6644761"/>
            <a:ext cx="776288" cy="215444"/>
          </a:xfrm>
          <a:prstGeom prst="rect">
            <a:avLst/>
          </a:prstGeom>
          <a:noFill/>
          <a:ln>
            <a:noFill/>
          </a:ln>
        </p:spPr>
        <p:txBody>
          <a:bodyPr wrap="square" rtlCol="0">
            <a:spAutoFit/>
          </a:bodyPr>
          <a:lstStyle/>
          <a:p>
            <a:r>
              <a:rPr kumimoji="1" lang="ja-JP" altLang="en-US" sz="800" dirty="0" smtClean="0"/>
              <a:t>２－３</a:t>
            </a:r>
            <a:endParaRPr kumimoji="1" lang="ja-JP" altLang="en-US" sz="800" dirty="0"/>
          </a:p>
        </p:txBody>
      </p:sp>
    </p:spTree>
    <p:extLst>
      <p:ext uri="{BB962C8B-B14F-4D97-AF65-F5344CB8AC3E}">
        <p14:creationId xmlns:p14="http://schemas.microsoft.com/office/powerpoint/2010/main" val="1764114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555</Words>
  <Application>Microsoft Office PowerPoint</Application>
  <PresentationFormat>A4 210 x 297 mm</PresentationFormat>
  <Paragraphs>245</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ＭＳ Ｐゴシック</vt:lpstr>
      <vt:lpstr>ＭＳ ゴシック</vt:lpstr>
      <vt:lpstr>メイリオ</vt:lpstr>
      <vt:lpstr>游ゴシック</vt:lpstr>
      <vt:lpstr>Arial</vt:lpstr>
      <vt:lpstr>標準デザイン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2019-08-20T09:22:24Z</dcterms:created>
  <dcterms:modified xsi:type="dcterms:W3CDTF">2019-08-28T04:13:58Z</dcterms:modified>
</cp:coreProperties>
</file>