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801600" cy="9601200" type="A3"/>
  <p:notesSz cx="9934575" cy="6802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6" autoAdjust="0"/>
    <p:restoredTop sz="94660"/>
  </p:normalViewPr>
  <p:slideViewPr>
    <p:cSldViewPr snapToGrid="0">
      <p:cViewPr varScale="1">
        <p:scale>
          <a:sx n="53" d="100"/>
          <a:sy n="53"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2401744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891913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791323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1520491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170833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411052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4288215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11019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3671113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3881140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BE5160D-0238-4B23-BE90-9B90A37AD3DB}" type="datetimeFigureOut">
              <a:rPr kumimoji="1" lang="ja-JP" altLang="en-US" smtClean="0"/>
              <a:t>2019/8/23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798256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7BE5160D-0238-4B23-BE90-9B90A37AD3DB}" type="datetimeFigureOut">
              <a:rPr kumimoji="1" lang="ja-JP" altLang="en-US" smtClean="0"/>
              <a:t>2019/8/23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6DD4DB01-0AAA-4388-9E42-15488BF47AEB}" type="slidenum">
              <a:rPr kumimoji="1" lang="ja-JP" altLang="en-US" smtClean="0"/>
              <a:t>‹#›</a:t>
            </a:fld>
            <a:endParaRPr kumimoji="1" lang="ja-JP" altLang="en-US"/>
          </a:p>
        </p:txBody>
      </p:sp>
    </p:spTree>
    <p:extLst>
      <p:ext uri="{BB962C8B-B14F-4D97-AF65-F5344CB8AC3E}">
        <p14:creationId xmlns:p14="http://schemas.microsoft.com/office/powerpoint/2010/main" val="36407765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5" name="表 194"/>
          <p:cNvGraphicFramePr>
            <a:graphicFrameLocks noGrp="1"/>
          </p:cNvGraphicFramePr>
          <p:nvPr>
            <p:extLst>
              <p:ext uri="{D42A27DB-BD31-4B8C-83A1-F6EECF244321}">
                <p14:modId xmlns:p14="http://schemas.microsoft.com/office/powerpoint/2010/main" val="3224906895"/>
              </p:ext>
            </p:extLst>
          </p:nvPr>
        </p:nvGraphicFramePr>
        <p:xfrm>
          <a:off x="63500" y="4862670"/>
          <a:ext cx="12623800" cy="4129911"/>
        </p:xfrm>
        <a:graphic>
          <a:graphicData uri="http://schemas.openxmlformats.org/drawingml/2006/table">
            <a:tbl>
              <a:tblPr firstRow="1" bandRow="1">
                <a:tableStyleId>{69CF1AB2-1976-4502-BF36-3FF5EA218861}</a:tableStyleId>
              </a:tblPr>
              <a:tblGrid>
                <a:gridCol w="1213894">
                  <a:extLst>
                    <a:ext uri="{9D8B030D-6E8A-4147-A177-3AD203B41FA5}">
                      <a16:colId xmlns:a16="http://schemas.microsoft.com/office/drawing/2014/main" val="281428279"/>
                    </a:ext>
                  </a:extLst>
                </a:gridCol>
                <a:gridCol w="2390635">
                  <a:extLst>
                    <a:ext uri="{9D8B030D-6E8A-4147-A177-3AD203B41FA5}">
                      <a16:colId xmlns:a16="http://schemas.microsoft.com/office/drawing/2014/main" val="4271356052"/>
                    </a:ext>
                  </a:extLst>
                </a:gridCol>
                <a:gridCol w="1803854">
                  <a:extLst>
                    <a:ext uri="{9D8B030D-6E8A-4147-A177-3AD203B41FA5}">
                      <a16:colId xmlns:a16="http://schemas.microsoft.com/office/drawing/2014/main" val="2763158948"/>
                    </a:ext>
                  </a:extLst>
                </a:gridCol>
                <a:gridCol w="1803854">
                  <a:extLst>
                    <a:ext uri="{9D8B030D-6E8A-4147-A177-3AD203B41FA5}">
                      <a16:colId xmlns:a16="http://schemas.microsoft.com/office/drawing/2014/main" val="568446584"/>
                    </a:ext>
                  </a:extLst>
                </a:gridCol>
                <a:gridCol w="1334863">
                  <a:extLst>
                    <a:ext uri="{9D8B030D-6E8A-4147-A177-3AD203B41FA5}">
                      <a16:colId xmlns:a16="http://schemas.microsoft.com/office/drawing/2014/main" val="1695447240"/>
                    </a:ext>
                  </a:extLst>
                </a:gridCol>
                <a:gridCol w="2038350">
                  <a:extLst>
                    <a:ext uri="{9D8B030D-6E8A-4147-A177-3AD203B41FA5}">
                      <a16:colId xmlns:a16="http://schemas.microsoft.com/office/drawing/2014/main" val="3514903617"/>
                    </a:ext>
                  </a:extLst>
                </a:gridCol>
                <a:gridCol w="2038350">
                  <a:extLst>
                    <a:ext uri="{9D8B030D-6E8A-4147-A177-3AD203B41FA5}">
                      <a16:colId xmlns:a16="http://schemas.microsoft.com/office/drawing/2014/main" val="1243122062"/>
                    </a:ext>
                  </a:extLst>
                </a:gridCol>
              </a:tblGrid>
              <a:tr h="166530">
                <a:tc>
                  <a:txBody>
                    <a:bodyPr/>
                    <a:lstStyle/>
                    <a:p>
                      <a:pPr algn="ctr">
                        <a:lnSpc>
                          <a:spcPts val="1100"/>
                        </a:lnSpc>
                      </a:pPr>
                      <a:endParaRPr kumimoji="1" lang="ja-JP" altLang="en-US" sz="1400" dirty="0"/>
                    </a:p>
                  </a:txBody>
                  <a:tcPr marL="68580" marR="68580" marT="34291" marB="34291" anchor="ctr">
                    <a:solidFill>
                      <a:schemeClr val="bg2">
                        <a:lumMod val="75000"/>
                      </a:schemeClr>
                    </a:solidFill>
                  </a:tcPr>
                </a:tc>
                <a:tc>
                  <a:txBody>
                    <a:bodyPr/>
                    <a:lstStyle/>
                    <a:p>
                      <a:pPr algn="ctr">
                        <a:lnSpc>
                          <a:spcPts val="1100"/>
                        </a:lnSpc>
                      </a:pPr>
                      <a:endParaRPr kumimoji="1" lang="ja-JP" altLang="en-US" sz="1050" b="1" dirty="0">
                        <a:solidFill>
                          <a:schemeClr val="tx1"/>
                        </a:solidFill>
                      </a:endParaRPr>
                    </a:p>
                  </a:txBody>
                  <a:tcPr marL="68580" marR="68580" marT="34291" marB="34291" anchor="ctr">
                    <a:noFill/>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endParaRPr kumimoji="1" lang="ja-JP" altLang="en-US" sz="1050" b="1" dirty="0" smtClean="0">
                        <a:solidFill>
                          <a:schemeClr val="tx1"/>
                        </a:solidFill>
                      </a:endParaRPr>
                    </a:p>
                  </a:txBody>
                  <a:tcPr marL="68580" marR="68580" marT="34291" marB="34291" anchor="ctr">
                    <a:noFill/>
                  </a:tcPr>
                </a:tc>
                <a:tc>
                  <a:txBody>
                    <a:bodyPr/>
                    <a:lstStyle/>
                    <a:p>
                      <a:pPr algn="ctr">
                        <a:lnSpc>
                          <a:spcPts val="1100"/>
                        </a:lnSpc>
                      </a:pPr>
                      <a:endParaRPr kumimoji="1" lang="en-US" altLang="ja-JP" sz="1050" b="1" dirty="0" smtClean="0">
                        <a:solidFill>
                          <a:schemeClr val="tx1"/>
                        </a:solidFill>
                      </a:endParaRPr>
                    </a:p>
                  </a:txBody>
                  <a:tcPr marL="68580" marR="68580" marT="34291" marB="34291" anchor="ctr">
                    <a:noFill/>
                  </a:tcPr>
                </a:tc>
                <a:tc>
                  <a:txBody>
                    <a:bodyPr/>
                    <a:lstStyle/>
                    <a:p>
                      <a:pPr algn="ctr">
                        <a:lnSpc>
                          <a:spcPts val="1100"/>
                        </a:lnSpc>
                      </a:pPr>
                      <a:endParaRPr kumimoji="1" lang="en-US" altLang="ja-JP" sz="1050" b="1" dirty="0" smtClean="0">
                        <a:solidFill>
                          <a:schemeClr val="tx1"/>
                        </a:solidFill>
                      </a:endParaRPr>
                    </a:p>
                  </a:txBody>
                  <a:tcPr marL="68580" marR="68580" marT="34291" marB="34291" anchor="ctr">
                    <a:noFill/>
                  </a:tcPr>
                </a:tc>
                <a:tc>
                  <a:txBody>
                    <a:bodyPr/>
                    <a:lstStyle/>
                    <a:p>
                      <a:pPr algn="ctr">
                        <a:lnSpc>
                          <a:spcPts val="1100"/>
                        </a:lnSpc>
                      </a:pPr>
                      <a:endParaRPr kumimoji="1" lang="ja-JP" altLang="en-US" sz="1050" b="1" dirty="0">
                        <a:solidFill>
                          <a:schemeClr val="tx1"/>
                        </a:solidFill>
                      </a:endParaRPr>
                    </a:p>
                  </a:txBody>
                  <a:tcPr marL="68580" marR="68580" marT="34291" marB="34291" anchor="ctr">
                    <a:lnR w="12700" cap="flat" cmpd="sng" algn="ctr">
                      <a:solidFill>
                        <a:schemeClr val="tx1"/>
                      </a:solidFill>
                      <a:prstDash val="solid"/>
                      <a:round/>
                      <a:headEnd type="none" w="med" len="med"/>
                      <a:tailEnd type="none" w="med" len="med"/>
                    </a:lnR>
                    <a:noFill/>
                  </a:tcPr>
                </a:tc>
                <a:tc>
                  <a:txBody>
                    <a:bodyPr/>
                    <a:lstStyle/>
                    <a:p>
                      <a:pPr algn="ctr">
                        <a:lnSpc>
                          <a:spcPts val="1100"/>
                        </a:lnSpc>
                      </a:pPr>
                      <a:endParaRPr kumimoji="1" lang="en-US" altLang="ja-JP" sz="1050" dirty="0" smtClean="0"/>
                    </a:p>
                  </a:txBody>
                  <a:tcPr marL="68580" marR="68580" marT="34291" marB="34291"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706385153"/>
                  </a:ext>
                </a:extLst>
              </a:tr>
              <a:tr h="0">
                <a:tc>
                  <a:txBody>
                    <a:bodyPr/>
                    <a:lstStyle/>
                    <a:p>
                      <a:pPr algn="ctr">
                        <a:lnSpc>
                          <a:spcPts val="1100"/>
                        </a:lnSpc>
                      </a:pPr>
                      <a:endParaRPr kumimoji="1" lang="ja-JP" altLang="en-US" sz="1400" dirty="0"/>
                    </a:p>
                  </a:txBody>
                  <a:tcPr marL="68580" marR="68580" marT="34291" marB="34291" anchor="ctr">
                    <a:solidFill>
                      <a:schemeClr val="bg2">
                        <a:lumMod val="75000"/>
                      </a:schemeClr>
                    </a:solidFill>
                  </a:tcPr>
                </a:tc>
                <a:tc>
                  <a:txBody>
                    <a:bodyPr/>
                    <a:lstStyle/>
                    <a:p>
                      <a:pPr algn="ctr">
                        <a:lnSpc>
                          <a:spcPts val="1100"/>
                        </a:lnSpc>
                      </a:pPr>
                      <a:r>
                        <a:rPr kumimoji="1" lang="ja-JP" altLang="en-US" sz="1050" b="1" dirty="0" smtClean="0"/>
                        <a:t>自己理解段階</a:t>
                      </a:r>
                      <a:endParaRPr kumimoji="1" lang="ja-JP" altLang="en-US" sz="1050" b="1" dirty="0">
                        <a:solidFill>
                          <a:schemeClr val="tx1"/>
                        </a:solidFill>
                      </a:endParaRPr>
                    </a:p>
                  </a:txBody>
                  <a:tcPr marL="68580" marR="68580" marT="34291" marB="34291" anchor="ctr">
                    <a:solidFill>
                      <a:schemeClr val="bg2">
                        <a:lumMod val="75000"/>
                      </a:schemeClr>
                    </a:solidFill>
                  </a:tcPr>
                </a:tc>
                <a:tc>
                  <a:txBody>
                    <a:bodyPr/>
                    <a:lstStyle/>
                    <a:p>
                      <a:pPr marL="0" marR="0" lvl="0" indent="0" algn="ctr" defTabSz="914400" rtl="0" eaLnBrk="1" fontAlgn="auto" latinLnBrk="0" hangingPunct="1">
                        <a:lnSpc>
                          <a:spcPts val="1100"/>
                        </a:lnSpc>
                        <a:spcBef>
                          <a:spcPts val="0"/>
                        </a:spcBef>
                        <a:spcAft>
                          <a:spcPts val="0"/>
                        </a:spcAft>
                        <a:buClrTx/>
                        <a:buSzTx/>
                        <a:buFontTx/>
                        <a:buNone/>
                        <a:tabLst/>
                        <a:defRPr/>
                      </a:pPr>
                      <a:r>
                        <a:rPr kumimoji="1" lang="ja-JP" altLang="en-US" sz="1050" b="1" dirty="0" smtClean="0"/>
                        <a:t>職業理解段階</a:t>
                      </a:r>
                      <a:endParaRPr kumimoji="1" lang="ja-JP" altLang="en-US" sz="1050" b="1" dirty="0" smtClean="0">
                        <a:solidFill>
                          <a:schemeClr val="tx1"/>
                        </a:solidFill>
                      </a:endParaRPr>
                    </a:p>
                  </a:txBody>
                  <a:tcPr marL="68580" marR="68580" marT="34291" marB="34291" anchor="ctr">
                    <a:solidFill>
                      <a:schemeClr val="bg2">
                        <a:lumMod val="75000"/>
                      </a:schemeClr>
                    </a:solidFill>
                  </a:tcPr>
                </a:tc>
                <a:tc>
                  <a:txBody>
                    <a:bodyPr/>
                    <a:lstStyle/>
                    <a:p>
                      <a:pPr algn="ctr">
                        <a:lnSpc>
                          <a:spcPts val="1100"/>
                        </a:lnSpc>
                      </a:pPr>
                      <a:r>
                        <a:rPr kumimoji="1" lang="ja-JP" altLang="en-US" sz="1050" b="1" dirty="0" smtClean="0"/>
                        <a:t>就職活動スキル習得段階</a:t>
                      </a:r>
                      <a:endParaRPr kumimoji="1" lang="en-US" altLang="ja-JP" sz="1050" b="1" dirty="0" smtClean="0">
                        <a:solidFill>
                          <a:schemeClr val="tx1"/>
                        </a:solidFill>
                      </a:endParaRPr>
                    </a:p>
                  </a:txBody>
                  <a:tcPr marL="68580" marR="68580" marT="34291" marB="34291" anchor="ctr">
                    <a:solidFill>
                      <a:schemeClr val="bg2">
                        <a:lumMod val="75000"/>
                      </a:schemeClr>
                    </a:solidFill>
                  </a:tcPr>
                </a:tc>
                <a:tc>
                  <a:txBody>
                    <a:bodyPr/>
                    <a:lstStyle/>
                    <a:p>
                      <a:pPr algn="ctr">
                        <a:lnSpc>
                          <a:spcPts val="1100"/>
                        </a:lnSpc>
                      </a:pPr>
                      <a:r>
                        <a:rPr kumimoji="1" lang="ja-JP" altLang="en-US" sz="1050" b="1" dirty="0" smtClean="0"/>
                        <a:t>（企業開拓段階）</a:t>
                      </a:r>
                      <a:endParaRPr kumimoji="1" lang="en-US" altLang="ja-JP" sz="1050" b="1" dirty="0" smtClean="0">
                        <a:solidFill>
                          <a:schemeClr val="tx1"/>
                        </a:solidFill>
                      </a:endParaRPr>
                    </a:p>
                  </a:txBody>
                  <a:tcPr marL="68580" marR="68580" marT="34291" marB="34291" anchor="ctr">
                    <a:solidFill>
                      <a:schemeClr val="bg2">
                        <a:lumMod val="75000"/>
                      </a:schemeClr>
                    </a:solidFill>
                  </a:tcPr>
                </a:tc>
                <a:tc>
                  <a:txBody>
                    <a:bodyPr/>
                    <a:lstStyle/>
                    <a:p>
                      <a:pPr algn="ctr">
                        <a:lnSpc>
                          <a:spcPts val="1100"/>
                        </a:lnSpc>
                      </a:pPr>
                      <a:r>
                        <a:rPr kumimoji="1" lang="ja-JP" altLang="en-US" sz="1050" b="1" dirty="0" smtClean="0"/>
                        <a:t>マッチング段階</a:t>
                      </a:r>
                      <a:endParaRPr kumimoji="1" lang="ja-JP" altLang="en-US" sz="1050" b="1" dirty="0">
                        <a:solidFill>
                          <a:schemeClr val="tx1"/>
                        </a:solidFill>
                      </a:endParaRPr>
                    </a:p>
                  </a:txBody>
                  <a:tcPr marL="68580" marR="68580" marT="34291" marB="34291" anchor="ctr">
                    <a:lnR w="12700" cap="flat" cmpd="sng" algn="ctr">
                      <a:solidFill>
                        <a:schemeClr val="tx1"/>
                      </a:solidFill>
                      <a:prstDash val="solid"/>
                      <a:round/>
                      <a:headEnd type="none" w="med" len="med"/>
                      <a:tailEnd type="none" w="med" len="med"/>
                    </a:lnR>
                    <a:solidFill>
                      <a:schemeClr val="bg2">
                        <a:lumMod val="75000"/>
                      </a:schemeClr>
                    </a:solidFill>
                  </a:tcPr>
                </a:tc>
                <a:tc>
                  <a:txBody>
                    <a:bodyPr/>
                    <a:lstStyle/>
                    <a:p>
                      <a:pPr algn="ctr">
                        <a:lnSpc>
                          <a:spcPts val="1100"/>
                        </a:lnSpc>
                      </a:pPr>
                      <a:r>
                        <a:rPr kumimoji="1" lang="ja-JP" altLang="en-US" sz="1050" b="1" dirty="0" smtClean="0"/>
                        <a:t>定着段階</a:t>
                      </a:r>
                      <a:endParaRPr kumimoji="1" lang="en-US" altLang="ja-JP" sz="1050" b="1" dirty="0" smtClean="0"/>
                    </a:p>
                  </a:txBody>
                  <a:tcPr marL="68580" marR="68580" marT="34291" marB="34291" anchor="ctr">
                    <a:lnL w="12700" cap="flat" cmpd="sng" algn="ctr">
                      <a:solidFill>
                        <a:schemeClr val="tx1"/>
                      </a:solidFill>
                      <a:prstDash val="solid"/>
                      <a:round/>
                      <a:headEnd type="none" w="med" len="med"/>
                      <a:tailEnd type="none" w="med" len="med"/>
                    </a:lnL>
                    <a:solidFill>
                      <a:schemeClr val="bg2">
                        <a:lumMod val="75000"/>
                      </a:schemeClr>
                    </a:solidFill>
                  </a:tcPr>
                </a:tc>
                <a:extLst>
                  <a:ext uri="{0D108BD9-81ED-4DB2-BD59-A6C34878D82A}">
                    <a16:rowId xmlns:a16="http://schemas.microsoft.com/office/drawing/2014/main" val="505042200"/>
                  </a:ext>
                </a:extLst>
              </a:tr>
              <a:tr h="1821680">
                <a:tc>
                  <a:txBody>
                    <a:bodyPr/>
                    <a:lstStyle/>
                    <a:p>
                      <a:pPr algn="ctr"/>
                      <a:r>
                        <a:rPr kumimoji="1" lang="ja-JP" altLang="en-US" sz="1050" dirty="0" smtClean="0"/>
                        <a:t>学校</a:t>
                      </a:r>
                      <a:endParaRPr kumimoji="1" lang="en-US" altLang="ja-JP" sz="1050" dirty="0" smtClean="0"/>
                    </a:p>
                    <a:p>
                      <a:pPr algn="ctr"/>
                      <a:r>
                        <a:rPr kumimoji="1" lang="ja-JP" altLang="en-US" sz="1050" dirty="0" smtClean="0"/>
                        <a:t>（教員）</a:t>
                      </a:r>
                      <a:endParaRPr kumimoji="1" lang="ja-JP" altLang="en-US" sz="1050" b="1"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dirty="0"/>
                    </a:p>
                  </a:txBody>
                  <a:tcPr marL="68580" marR="68580" marT="34291" marB="34291"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88142267"/>
                  </a:ext>
                </a:extLst>
              </a:tr>
              <a:tr h="990600">
                <a:tc>
                  <a:txBody>
                    <a:bodyPr/>
                    <a:lstStyle/>
                    <a:p>
                      <a:pPr algn="ctr"/>
                      <a:r>
                        <a:rPr kumimoji="1" lang="ja-JP" altLang="en-US" sz="1050" dirty="0" smtClean="0"/>
                        <a:t>校内専門人材</a:t>
                      </a:r>
                      <a:endParaRPr kumimoji="1" lang="en-US" altLang="ja-JP" sz="1050" dirty="0" smtClean="0"/>
                    </a:p>
                    <a:p>
                      <a:pPr algn="l"/>
                      <a:r>
                        <a:rPr kumimoji="1" lang="ja-JP" altLang="en-US" sz="1050" dirty="0" smtClean="0"/>
                        <a:t>（ｷｬﾘｱ教育</a:t>
                      </a:r>
                      <a:endParaRPr kumimoji="1" lang="en-US" altLang="ja-JP" sz="1050" dirty="0" smtClean="0"/>
                    </a:p>
                    <a:p>
                      <a:pPr algn="l"/>
                      <a:r>
                        <a:rPr kumimoji="1" lang="ja-JP" altLang="en-US" sz="1050" dirty="0" smtClean="0"/>
                        <a:t>　ｺｰﾃﾞｨﾈｰﾀｰ等）</a:t>
                      </a:r>
                      <a:endParaRPr kumimoji="1" lang="ja-JP" altLang="en-US" sz="1050" b="1"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dirty="0"/>
                    </a:p>
                  </a:txBody>
                  <a:tcPr marL="68580" marR="68580" marT="34291" marB="34291"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41931745"/>
                  </a:ext>
                </a:extLst>
              </a:tr>
              <a:tr h="483117">
                <a:tc>
                  <a:txBody>
                    <a:bodyPr/>
                    <a:lstStyle/>
                    <a:p>
                      <a:pPr algn="ctr"/>
                      <a:r>
                        <a:rPr kumimoji="1" lang="ja-JP" altLang="en-US" sz="1050" dirty="0" smtClean="0"/>
                        <a:t>外部機関</a:t>
                      </a:r>
                      <a:endParaRPr kumimoji="1" lang="en-US" altLang="ja-JP" sz="1050" dirty="0" smtClean="0"/>
                    </a:p>
                    <a:p>
                      <a:pPr algn="ctr"/>
                      <a:r>
                        <a:rPr kumimoji="1" lang="en-US" altLang="ja-JP" sz="1050" dirty="0" smtClean="0"/>
                        <a:t>(</a:t>
                      </a:r>
                      <a:r>
                        <a:rPr kumimoji="1" lang="ja-JP" altLang="en-US" sz="1050" dirty="0" smtClean="0"/>
                        <a:t>福祉･</a:t>
                      </a:r>
                      <a:endParaRPr kumimoji="1" lang="en-US" altLang="ja-JP" sz="1050" dirty="0" smtClean="0"/>
                    </a:p>
                    <a:p>
                      <a:pPr algn="ctr"/>
                      <a:r>
                        <a:rPr kumimoji="1" lang="ja-JP" altLang="en-US" sz="1050" dirty="0" smtClean="0"/>
                        <a:t>　労働等</a:t>
                      </a:r>
                      <a:r>
                        <a:rPr kumimoji="1" lang="en-US" altLang="ja-JP" sz="1050" dirty="0" smtClean="0"/>
                        <a:t>)</a:t>
                      </a:r>
                      <a:endParaRPr kumimoji="1" lang="ja-JP" altLang="en-US" sz="1050" b="1"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dirty="0"/>
                    </a:p>
                  </a:txBody>
                  <a:tcPr marL="68580" marR="68580" marT="34291" marB="34291"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14717183"/>
                  </a:ext>
                </a:extLst>
              </a:tr>
              <a:tr h="352425">
                <a:tc>
                  <a:txBody>
                    <a:bodyPr/>
                    <a:lstStyle/>
                    <a:p>
                      <a:pPr algn="ctr"/>
                      <a:r>
                        <a:rPr kumimoji="1" lang="ja-JP" altLang="en-US" sz="1050" dirty="0" smtClean="0"/>
                        <a:t>企業</a:t>
                      </a:r>
                      <a:endParaRPr kumimoji="1" lang="ja-JP" altLang="en-US" sz="1050" b="1"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tc>
                <a:tc>
                  <a:txBody>
                    <a:bodyPr/>
                    <a:lstStyle/>
                    <a:p>
                      <a:pPr algn="ctr"/>
                      <a:endParaRPr kumimoji="1" lang="ja-JP" altLang="en-US" sz="1400" dirty="0"/>
                    </a:p>
                  </a:txBody>
                  <a:tcPr marL="68580" marR="68580" marT="34291" marB="34291" anchor="ctr">
                    <a:lnR w="12700" cap="flat" cmpd="sng" algn="ctr">
                      <a:solidFill>
                        <a:schemeClr val="tx1"/>
                      </a:solidFill>
                      <a:prstDash val="solid"/>
                      <a:round/>
                      <a:headEnd type="none" w="med" len="med"/>
                      <a:tailEnd type="none" w="med" len="med"/>
                    </a:lnR>
                  </a:tcPr>
                </a:tc>
                <a:tc>
                  <a:txBody>
                    <a:bodyPr/>
                    <a:lstStyle/>
                    <a:p>
                      <a:pPr algn="ctr"/>
                      <a:endParaRPr kumimoji="1" lang="ja-JP" altLang="en-US" sz="1400" dirty="0"/>
                    </a:p>
                  </a:txBody>
                  <a:tcPr marL="68580" marR="68580" marT="34291" marB="34291"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113586202"/>
                  </a:ext>
                </a:extLst>
              </a:tr>
            </a:tbl>
          </a:graphicData>
        </a:graphic>
      </p:graphicFrame>
      <p:sp>
        <p:nvSpPr>
          <p:cNvPr id="141" name="テキスト ボックス 140"/>
          <p:cNvSpPr txBox="1"/>
          <p:nvPr/>
        </p:nvSpPr>
        <p:spPr>
          <a:xfrm>
            <a:off x="25234" y="45744"/>
            <a:ext cx="5421362" cy="323165"/>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spAutoFit/>
          </a:bodyPr>
          <a:lstStyle/>
          <a:p>
            <a:pPr algn="dist">
              <a:lnSpc>
                <a:spcPts val="1800"/>
              </a:lnSpc>
            </a:pPr>
            <a:r>
              <a:rPr lang="ja-JP" altLang="en-US" sz="1200" b="1" dirty="0" smtClean="0">
                <a:solidFill>
                  <a:schemeClr val="bg1"/>
                </a:solidFill>
                <a:latin typeface="メイリオ" panose="020B0604030504040204" pitchFamily="50" charset="-128"/>
                <a:ea typeface="メイリオ" panose="020B0604030504040204" pitchFamily="50" charset="-128"/>
              </a:rPr>
              <a:t>府立高等</a:t>
            </a:r>
            <a:r>
              <a:rPr lang="ja-JP" altLang="en-US" sz="1200" b="1" dirty="0">
                <a:solidFill>
                  <a:schemeClr val="bg1"/>
                </a:solidFill>
                <a:latin typeface="メイリオ" panose="020B0604030504040204" pitchFamily="50" charset="-128"/>
                <a:ea typeface="メイリオ" panose="020B0604030504040204" pitchFamily="50" charset="-128"/>
              </a:rPr>
              <a:t>学校</a:t>
            </a:r>
            <a:r>
              <a:rPr lang="ja-JP" altLang="en-US" sz="1200" b="1" dirty="0" smtClean="0">
                <a:solidFill>
                  <a:schemeClr val="bg1"/>
                </a:solidFill>
                <a:latin typeface="メイリオ" panose="020B0604030504040204" pitchFamily="50" charset="-128"/>
                <a:ea typeface="メイリオ" panose="020B0604030504040204" pitchFamily="50" charset="-128"/>
              </a:rPr>
              <a:t>に</a:t>
            </a:r>
            <a:r>
              <a:rPr lang="ja-JP" altLang="en-US" sz="1200" b="1" dirty="0">
                <a:solidFill>
                  <a:schemeClr val="bg1"/>
                </a:solidFill>
                <a:latin typeface="メイリオ" panose="020B0604030504040204" pitchFamily="50" charset="-128"/>
                <a:ea typeface="メイリオ" panose="020B0604030504040204" pitchFamily="50" charset="-128"/>
              </a:rPr>
              <a:t>おける進路保障機能の充実について</a:t>
            </a:r>
          </a:p>
        </p:txBody>
      </p:sp>
      <p:sp>
        <p:nvSpPr>
          <p:cNvPr id="142" name="テキスト ボックス 141"/>
          <p:cNvSpPr txBox="1"/>
          <p:nvPr/>
        </p:nvSpPr>
        <p:spPr>
          <a:xfrm>
            <a:off x="52383" y="711243"/>
            <a:ext cx="5413141" cy="37471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nSpc>
                <a:spcPts val="1500"/>
              </a:lnSpc>
            </a:pPr>
            <a:r>
              <a:rPr lang="en-US" altLang="ja-JP" sz="900" b="1" dirty="0" smtClean="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現状</a:t>
            </a:r>
            <a:r>
              <a:rPr lang="en-US" altLang="ja-JP" sz="900" b="1" dirty="0" smtClean="0">
                <a:latin typeface="メイリオ" panose="020B0604030504040204" pitchFamily="50" charset="-128"/>
                <a:ea typeface="メイリオ" panose="020B0604030504040204" pitchFamily="50" charset="-128"/>
              </a:rPr>
              <a:t>】</a:t>
            </a: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府</a:t>
            </a:r>
            <a:r>
              <a:rPr lang="ja-JP" altLang="en-US" sz="900" dirty="0">
                <a:latin typeface="メイリオ" panose="020B0604030504040204" pitchFamily="50" charset="-128"/>
                <a:ea typeface="メイリオ" panose="020B0604030504040204" pitchFamily="50" charset="-128"/>
              </a:rPr>
              <a:t>教育庁では</a:t>
            </a:r>
            <a:r>
              <a:rPr lang="ja-JP" altLang="en-US" sz="900" dirty="0" smtClean="0">
                <a:latin typeface="メイリオ" panose="020B0604030504040204" pitchFamily="50" charset="-128"/>
                <a:ea typeface="メイリオ" panose="020B0604030504040204" pitchFamily="50" charset="-128"/>
              </a:rPr>
              <a:t>府立高等学校に</a:t>
            </a:r>
            <a:r>
              <a:rPr lang="ja-JP" altLang="en-US" sz="900" dirty="0">
                <a:latin typeface="メイリオ" panose="020B0604030504040204" pitchFamily="50" charset="-128"/>
                <a:ea typeface="メイリオ" panose="020B0604030504040204" pitchFamily="50" charset="-128"/>
              </a:rPr>
              <a:t>対して、キャリア教育や不登校・中途退学への対応など生徒</a:t>
            </a:r>
            <a:r>
              <a:rPr lang="ja-JP" altLang="en-US" sz="900" dirty="0" smtClean="0">
                <a:latin typeface="メイリオ" panose="020B0604030504040204" pitchFamily="50" charset="-128"/>
                <a:ea typeface="メイリオ" panose="020B0604030504040204" pitchFamily="50" charset="-128"/>
              </a:rPr>
              <a:t>一人</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ひとりの</a:t>
            </a:r>
            <a:r>
              <a:rPr lang="ja-JP" altLang="en-US" sz="900" dirty="0">
                <a:latin typeface="メイリオ" panose="020B0604030504040204" pitchFamily="50" charset="-128"/>
                <a:ea typeface="メイリオ" panose="020B0604030504040204" pitchFamily="50" charset="-128"/>
              </a:rPr>
              <a:t>自立を支える教育を充実させるために様々な施策をこれまで実施してきた</a:t>
            </a:r>
            <a:r>
              <a:rPr lang="ja-JP" altLang="en-US" sz="900" dirty="0" smtClean="0">
                <a:latin typeface="メイリオ" panose="020B0604030504040204" pitchFamily="50" charset="-128"/>
                <a:ea typeface="メイリオ" panose="020B0604030504040204" pitchFamily="50" charset="-128"/>
              </a:rPr>
              <a:t>。また、進路　　　</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保障（就労支援</a:t>
            </a:r>
            <a:r>
              <a:rPr lang="ja-JP" altLang="en-US" sz="900" dirty="0">
                <a:latin typeface="メイリオ" panose="020B0604030504040204" pitchFamily="50" charset="-128"/>
                <a:ea typeface="メイリオ" panose="020B0604030504040204" pitchFamily="50" charset="-128"/>
              </a:rPr>
              <a:t>）の</a:t>
            </a:r>
            <a:r>
              <a:rPr lang="ja-JP" altLang="en-US" sz="900" dirty="0" smtClean="0">
                <a:latin typeface="メイリオ" panose="020B0604030504040204" pitchFamily="50" charset="-128"/>
                <a:ea typeface="メイリオ" panose="020B0604030504040204" pitchFamily="50" charset="-128"/>
              </a:rPr>
              <a:t>観点から</a:t>
            </a:r>
            <a:r>
              <a:rPr lang="ja-JP" altLang="en-US" sz="900" dirty="0">
                <a:latin typeface="メイリオ" panose="020B0604030504040204" pitchFamily="50" charset="-128"/>
                <a:ea typeface="メイリオ" panose="020B0604030504040204" pitchFamily="50" charset="-128"/>
              </a:rPr>
              <a:t>は</a:t>
            </a:r>
            <a:r>
              <a:rPr lang="ja-JP" altLang="en-US" sz="900" dirty="0" smtClean="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校内体制の構築や就職支援に関する情報やノウハウの周知</a:t>
            </a:r>
            <a:r>
              <a:rPr lang="ja-JP" altLang="en-US" sz="900" dirty="0" smtClean="0">
                <a:latin typeface="メイリオ" panose="020B0604030504040204" pitchFamily="50" charset="-128"/>
                <a:ea typeface="メイリオ" panose="020B0604030504040204" pitchFamily="50" charset="-128"/>
              </a:rPr>
              <a:t>など</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を行ってきた</a:t>
            </a:r>
            <a:r>
              <a:rPr lang="ja-JP" altLang="en-US" sz="900" dirty="0">
                <a:latin typeface="メイリオ" panose="020B0604030504040204" pitchFamily="50" charset="-128"/>
                <a:ea typeface="メイリオ" panose="020B0604030504040204" pitchFamily="50" charset="-128"/>
              </a:rPr>
              <a:t>。</a:t>
            </a:r>
          </a:p>
          <a:p>
            <a:pPr>
              <a:lnSpc>
                <a:spcPts val="1500"/>
              </a:lnSpc>
            </a:pPr>
            <a:r>
              <a:rPr lang="ja-JP" altLang="en-US" sz="900" dirty="0" smtClean="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a:t>
            </a:r>
            <a:r>
              <a:rPr lang="ja-JP" altLang="en-US" sz="900" dirty="0" smtClean="0">
                <a:latin typeface="メイリオ" panose="020B0604030504040204" pitchFamily="50" charset="-128"/>
                <a:ea typeface="メイリオ" panose="020B0604030504040204" pitchFamily="50" charset="-128"/>
              </a:rPr>
              <a:t>その</a:t>
            </a:r>
            <a:r>
              <a:rPr lang="ja-JP" altLang="en-US" sz="900" dirty="0">
                <a:latin typeface="メイリオ" panose="020B0604030504040204" pitchFamily="50" charset="-128"/>
                <a:ea typeface="メイリオ" panose="020B0604030504040204" pitchFamily="50" charset="-128"/>
              </a:rPr>
              <a:t>結果、就職内定率は一定改善してきてはいるものの、具体的な進路が決まらないまま</a:t>
            </a:r>
            <a:r>
              <a:rPr lang="ja-JP" altLang="en-US" sz="900" dirty="0" err="1">
                <a:latin typeface="メイリオ" panose="020B0604030504040204" pitchFamily="50" charset="-128"/>
                <a:ea typeface="メイリオ" panose="020B0604030504040204" pitchFamily="50" charset="-128"/>
              </a:rPr>
              <a:t>卒業</a:t>
            </a:r>
            <a:r>
              <a:rPr lang="ja-JP" altLang="en-US" sz="900" dirty="0" err="1" smtClean="0">
                <a:latin typeface="メイリオ" panose="020B0604030504040204" pitchFamily="50" charset="-128"/>
                <a:ea typeface="メイリオ" panose="020B0604030504040204" pitchFamily="50" charset="-128"/>
              </a:rPr>
              <a:t>す</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a:t>
            </a:r>
            <a:r>
              <a:rPr lang="ja-JP" altLang="en-US" sz="900" dirty="0" err="1" smtClean="0">
                <a:latin typeface="メイリオ" panose="020B0604030504040204" pitchFamily="50" charset="-128"/>
                <a:ea typeface="メイリオ" panose="020B0604030504040204" pitchFamily="50" charset="-128"/>
              </a:rPr>
              <a:t>る</a:t>
            </a:r>
            <a:r>
              <a:rPr lang="ja-JP" altLang="en-US" sz="900" dirty="0">
                <a:latin typeface="メイリオ" panose="020B0604030504040204" pitchFamily="50" charset="-128"/>
                <a:ea typeface="メイリオ" panose="020B0604030504040204" pitchFamily="50" charset="-128"/>
              </a:rPr>
              <a:t>生徒も少なからず存在し、また、就労はするものの職場とのミスマッチ等で早期に離職する</a:t>
            </a:r>
            <a:r>
              <a:rPr lang="ja-JP" altLang="en-US" sz="900" dirty="0" smtClean="0">
                <a:latin typeface="メイリオ" panose="020B0604030504040204" pitchFamily="50" charset="-128"/>
                <a:ea typeface="メイリオ" panose="020B0604030504040204" pitchFamily="50" charset="-128"/>
              </a:rPr>
              <a:t>者</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も</a:t>
            </a:r>
            <a:r>
              <a:rPr lang="ja-JP" altLang="en-US" sz="900" dirty="0">
                <a:latin typeface="メイリオ" panose="020B0604030504040204" pitchFamily="50" charset="-128"/>
                <a:ea typeface="メイリオ" panose="020B0604030504040204" pitchFamily="50" charset="-128"/>
              </a:rPr>
              <a:t>おり、職場定着が図られていない状況にある。</a:t>
            </a:r>
          </a:p>
          <a:p>
            <a:pPr>
              <a:lnSpc>
                <a:spcPts val="1500"/>
              </a:lnSpc>
            </a:pPr>
            <a:r>
              <a:rPr lang="ja-JP" altLang="en-US" sz="900" dirty="0" smtClean="0">
                <a:latin typeface="メイリオ" panose="020B0604030504040204" pitchFamily="50" charset="-128"/>
                <a:ea typeface="メイリオ" panose="020B0604030504040204" pitchFamily="50" charset="-128"/>
              </a:rPr>
              <a:t>　●さらに</a:t>
            </a:r>
            <a:r>
              <a:rPr lang="ja-JP" altLang="en-US" sz="900" dirty="0">
                <a:latin typeface="メイリオ" panose="020B0604030504040204" pitchFamily="50" charset="-128"/>
                <a:ea typeface="メイリオ" panose="020B0604030504040204" pitchFamily="50" charset="-128"/>
              </a:rPr>
              <a:t>、進路決定に向けた様々な支援の必要な生徒（障がいのある生徒、外国にルーツを持つ</a:t>
            </a:r>
            <a:r>
              <a:rPr lang="ja-JP" altLang="en-US" sz="900" dirty="0" smtClean="0">
                <a:latin typeface="メイリオ" panose="020B0604030504040204" pitchFamily="50" charset="-128"/>
                <a:ea typeface="メイリオ" panose="020B0604030504040204" pitchFamily="50" charset="-128"/>
              </a:rPr>
              <a:t>生</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徒</a:t>
            </a:r>
            <a:r>
              <a:rPr lang="ja-JP" altLang="en-US" sz="900" dirty="0">
                <a:latin typeface="メイリオ" panose="020B0604030504040204" pitchFamily="50" charset="-128"/>
                <a:ea typeface="メイリオ" panose="020B0604030504040204" pitchFamily="50" charset="-128"/>
              </a:rPr>
              <a:t>など）が年々増加しており、とりわけ、エンパワメントスクールにおいては、支援の必要な</a:t>
            </a:r>
            <a:r>
              <a:rPr lang="ja-JP" altLang="en-US" sz="900" dirty="0" smtClean="0">
                <a:latin typeface="メイリオ" panose="020B0604030504040204" pitchFamily="50" charset="-128"/>
                <a:ea typeface="メイリオ" panose="020B0604030504040204" pitchFamily="50" charset="-128"/>
              </a:rPr>
              <a:t>生　　</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徒</a:t>
            </a:r>
            <a:r>
              <a:rPr lang="ja-JP" altLang="en-US" sz="900" dirty="0">
                <a:latin typeface="メイリオ" panose="020B0604030504040204" pitchFamily="50" charset="-128"/>
                <a:ea typeface="メイリオ" panose="020B0604030504040204" pitchFamily="50" charset="-128"/>
              </a:rPr>
              <a:t>の割合が、府立高等学校全体と比較して高い状況にある。</a:t>
            </a:r>
          </a:p>
          <a:p>
            <a:pPr>
              <a:lnSpc>
                <a:spcPts val="1500"/>
              </a:lnSpc>
            </a:pPr>
            <a:r>
              <a:rPr lang="ja-JP" altLang="en-US" sz="700" dirty="0" smtClean="0">
                <a:latin typeface="メイリオ" panose="020B0604030504040204" pitchFamily="50" charset="-128"/>
                <a:ea typeface="メイリオ" panose="020B0604030504040204" pitchFamily="50" charset="-128"/>
              </a:rPr>
              <a:t>　</a:t>
            </a:r>
            <a:endParaRPr lang="en-US" altLang="ja-JP" sz="900" dirty="0">
              <a:latin typeface="メイリオ" panose="020B0604030504040204" pitchFamily="50" charset="-128"/>
              <a:ea typeface="メイリオ" panose="020B0604030504040204" pitchFamily="50" charset="-128"/>
            </a:endParaRPr>
          </a:p>
          <a:p>
            <a:pPr>
              <a:lnSpc>
                <a:spcPts val="1500"/>
              </a:lnSpc>
            </a:pPr>
            <a:r>
              <a:rPr lang="en-US" altLang="ja-JP" sz="900" b="1" dirty="0">
                <a:latin typeface="メイリオ" panose="020B0604030504040204" pitchFamily="50" charset="-128"/>
                <a:ea typeface="メイリオ" panose="020B0604030504040204" pitchFamily="50" charset="-128"/>
              </a:rPr>
              <a:t>【</a:t>
            </a:r>
            <a:r>
              <a:rPr lang="ja-JP" altLang="en-US" sz="900" b="1" dirty="0">
                <a:latin typeface="メイリオ" panose="020B0604030504040204" pitchFamily="50" charset="-128"/>
                <a:ea typeface="メイリオ" panose="020B0604030504040204" pitchFamily="50" charset="-128"/>
              </a:rPr>
              <a:t>課題</a:t>
            </a:r>
            <a:r>
              <a:rPr lang="en-US" altLang="ja-JP" sz="900" b="1" dirty="0" smtClean="0">
                <a:latin typeface="メイリオ" panose="020B0604030504040204" pitchFamily="50" charset="-128"/>
                <a:ea typeface="メイリオ" panose="020B0604030504040204" pitchFamily="50" charset="-128"/>
              </a:rPr>
              <a:t>】</a:t>
            </a:r>
            <a:r>
              <a:rPr lang="ja-JP" altLang="en-US" sz="900" b="1" dirty="0" smtClean="0">
                <a:latin typeface="メイリオ" panose="020B0604030504040204" pitchFamily="50" charset="-128"/>
                <a:ea typeface="メイリオ" panose="020B0604030504040204" pitchFamily="50" charset="-128"/>
              </a:rPr>
              <a:t>　</a:t>
            </a:r>
            <a:endParaRPr lang="en-US" altLang="ja-JP" sz="900" b="1"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●支援</a:t>
            </a:r>
            <a:r>
              <a:rPr lang="ja-JP" altLang="en-US" sz="900" dirty="0">
                <a:latin typeface="メイリオ" panose="020B0604030504040204" pitchFamily="50" charset="-128"/>
                <a:ea typeface="メイリオ" panose="020B0604030504040204" pitchFamily="50" charset="-128"/>
              </a:rPr>
              <a:t>の必要な生徒の増加に伴う進路保障機能の強化が喫緊の課題。</a:t>
            </a:r>
          </a:p>
          <a:p>
            <a:pPr>
              <a:lnSpc>
                <a:spcPts val="1500"/>
              </a:lnSpc>
            </a:pPr>
            <a:r>
              <a:rPr lang="ja-JP" altLang="en-US" sz="900" dirty="0" smtClean="0">
                <a:latin typeface="メイリオ" panose="020B0604030504040204" pitchFamily="50" charset="-128"/>
                <a:ea typeface="メイリオ" panose="020B0604030504040204" pitchFamily="50" charset="-128"/>
              </a:rPr>
              <a:t>　　・支援</a:t>
            </a:r>
            <a:r>
              <a:rPr lang="ja-JP" altLang="en-US" sz="900" dirty="0">
                <a:latin typeface="メイリオ" panose="020B0604030504040204" pitchFamily="50" charset="-128"/>
                <a:ea typeface="メイリオ" panose="020B0604030504040204" pitchFamily="50" charset="-128"/>
              </a:rPr>
              <a:t>の必要な生徒への就労支援に</a:t>
            </a:r>
            <a:r>
              <a:rPr lang="ja-JP" altLang="en-US" sz="900" dirty="0" smtClean="0">
                <a:latin typeface="メイリオ" panose="020B0604030504040204" pitchFamily="50" charset="-128"/>
                <a:ea typeface="メイリオ" panose="020B0604030504040204" pitchFamily="50" charset="-128"/>
              </a:rPr>
              <a:t>ついて、段階的</a:t>
            </a:r>
            <a:r>
              <a:rPr lang="ja-JP" altLang="en-US" sz="900" dirty="0">
                <a:latin typeface="メイリオ" panose="020B0604030504040204" pitchFamily="50" charset="-128"/>
                <a:ea typeface="メイリオ" panose="020B0604030504040204" pitchFamily="50" charset="-128"/>
              </a:rPr>
              <a:t>（自己理解　⇒　定着</a:t>
            </a:r>
            <a:r>
              <a:rPr lang="ja-JP" altLang="en-US" sz="900" dirty="0" smtClean="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に対応する</a:t>
            </a:r>
            <a:r>
              <a:rPr lang="ja-JP" altLang="en-US" sz="900" dirty="0" smtClean="0">
                <a:latin typeface="メイリオ" panose="020B0604030504040204" pitchFamily="50" charset="-128"/>
                <a:ea typeface="メイリオ" panose="020B0604030504040204" pitchFamily="50" charset="-128"/>
              </a:rPr>
              <a:t>ことが</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重要</a:t>
            </a:r>
            <a:r>
              <a:rPr lang="ja-JP" altLang="en-US" sz="900" dirty="0">
                <a:latin typeface="メイリオ" panose="020B0604030504040204" pitchFamily="50" charset="-128"/>
                <a:ea typeface="メイリオ" panose="020B0604030504040204" pitchFamily="50" charset="-128"/>
              </a:rPr>
              <a:t>。</a:t>
            </a:r>
          </a:p>
          <a:p>
            <a:pPr>
              <a:lnSpc>
                <a:spcPts val="1500"/>
              </a:lnSpc>
            </a:pPr>
            <a:r>
              <a:rPr lang="ja-JP" altLang="en-US" sz="900" dirty="0" smtClean="0">
                <a:latin typeface="メイリオ" panose="020B0604030504040204" pitchFamily="50" charset="-128"/>
                <a:ea typeface="メイリオ" panose="020B0604030504040204" pitchFamily="50" charset="-128"/>
              </a:rPr>
              <a:t>　　・外部</a:t>
            </a:r>
            <a:r>
              <a:rPr lang="ja-JP" altLang="en-US" sz="900" dirty="0">
                <a:latin typeface="メイリオ" panose="020B0604030504040204" pitchFamily="50" charset="-128"/>
                <a:ea typeface="メイリオ" panose="020B0604030504040204" pitchFamily="50" charset="-128"/>
              </a:rPr>
              <a:t>機関（福祉・労働など）との連携および支援の必要な生徒に対してのフォロー体制を</a:t>
            </a:r>
            <a:r>
              <a:rPr lang="ja-JP" altLang="en-US" sz="900" dirty="0" smtClean="0">
                <a:latin typeface="メイリオ" panose="020B0604030504040204" pitchFamily="50" charset="-128"/>
                <a:ea typeface="メイリオ" panose="020B0604030504040204" pitchFamily="50" charset="-128"/>
              </a:rPr>
              <a:t>確立　　</a:t>
            </a:r>
            <a:endParaRPr lang="en-US" altLang="ja-JP" sz="900" dirty="0" smtClean="0">
              <a:latin typeface="メイリオ" panose="020B0604030504040204" pitchFamily="50" charset="-128"/>
              <a:ea typeface="メイリオ" panose="020B0604030504040204" pitchFamily="50" charset="-128"/>
            </a:endParaRPr>
          </a:p>
          <a:p>
            <a:pPr>
              <a:lnSpc>
                <a:spcPts val="1500"/>
              </a:lnSpc>
            </a:pPr>
            <a:r>
              <a:rPr lang="ja-JP" altLang="en-US" sz="900" dirty="0">
                <a:latin typeface="メイリオ" panose="020B0604030504040204" pitchFamily="50" charset="-128"/>
                <a:ea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rPr>
              <a:t>　　させる</a:t>
            </a:r>
            <a:r>
              <a:rPr lang="ja-JP" altLang="en-US" sz="900" dirty="0">
                <a:latin typeface="メイリオ" panose="020B0604030504040204" pitchFamily="50" charset="-128"/>
                <a:ea typeface="メイリオ" panose="020B0604030504040204" pitchFamily="50" charset="-128"/>
              </a:rPr>
              <a:t>ことが必要。</a:t>
            </a:r>
          </a:p>
          <a:p>
            <a:pPr>
              <a:lnSpc>
                <a:spcPts val="1500"/>
              </a:lnSpc>
            </a:pPr>
            <a:r>
              <a:rPr lang="ja-JP" altLang="en-US" sz="900" dirty="0" smtClean="0">
                <a:latin typeface="メイリオ" panose="020B0604030504040204" pitchFamily="50" charset="-128"/>
                <a:ea typeface="メイリオ" panose="020B0604030504040204" pitchFamily="50" charset="-128"/>
              </a:rPr>
              <a:t>　　・</a:t>
            </a:r>
            <a:r>
              <a:rPr lang="ja-JP" altLang="en-US" sz="900" dirty="0">
                <a:latin typeface="メイリオ" panose="020B0604030504040204" pitchFamily="50" charset="-128"/>
                <a:ea typeface="メイリオ" panose="020B0604030504040204" pitchFamily="50" charset="-128"/>
              </a:rPr>
              <a:t>就労アセスメントの実施等による、生徒と職場とのミスマッチ防止策を講じることが必要。</a:t>
            </a:r>
          </a:p>
        </p:txBody>
      </p:sp>
      <p:sp>
        <p:nvSpPr>
          <p:cNvPr id="145" name="テキスト ボックス 144"/>
          <p:cNvSpPr txBox="1"/>
          <p:nvPr/>
        </p:nvSpPr>
        <p:spPr>
          <a:xfrm>
            <a:off x="52383" y="426781"/>
            <a:ext cx="1028239" cy="27699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dist">
              <a:lnSpc>
                <a:spcPts val="1500"/>
              </a:lnSpc>
            </a:pPr>
            <a:r>
              <a:rPr lang="ja-JP" altLang="en-US" sz="1050" b="1" dirty="0">
                <a:solidFill>
                  <a:schemeClr val="bg1"/>
                </a:solidFill>
                <a:latin typeface="メイリオ" panose="020B0604030504040204" pitchFamily="50" charset="-128"/>
                <a:ea typeface="メイリオ" panose="020B0604030504040204" pitchFamily="50" charset="-128"/>
              </a:rPr>
              <a:t>現状及び課題</a:t>
            </a:r>
          </a:p>
        </p:txBody>
      </p:sp>
      <p:sp>
        <p:nvSpPr>
          <p:cNvPr id="203" name="テキスト ボックス 202"/>
          <p:cNvSpPr txBox="1"/>
          <p:nvPr/>
        </p:nvSpPr>
        <p:spPr>
          <a:xfrm>
            <a:off x="8838511" y="6076373"/>
            <a:ext cx="1539725" cy="21544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t>応募前職場</a:t>
            </a:r>
            <a:r>
              <a:rPr lang="ja-JP" altLang="en-US" sz="800" dirty="0" smtClean="0"/>
              <a:t>見学の調整</a:t>
            </a:r>
            <a:endParaRPr lang="ja-JP" altLang="en-US" sz="800" dirty="0"/>
          </a:p>
        </p:txBody>
      </p:sp>
      <p:sp>
        <p:nvSpPr>
          <p:cNvPr id="204" name="テキスト ボックス 203"/>
          <p:cNvSpPr txBox="1"/>
          <p:nvPr/>
        </p:nvSpPr>
        <p:spPr>
          <a:xfrm>
            <a:off x="4933437" y="6675536"/>
            <a:ext cx="2215387" cy="21544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t>進路指導・面談</a:t>
            </a:r>
            <a:endParaRPr lang="en-US" altLang="ja-JP" sz="800" dirty="0"/>
          </a:p>
        </p:txBody>
      </p:sp>
      <p:sp>
        <p:nvSpPr>
          <p:cNvPr id="206" name="テキスト ボックス 205"/>
          <p:cNvSpPr txBox="1"/>
          <p:nvPr/>
        </p:nvSpPr>
        <p:spPr>
          <a:xfrm>
            <a:off x="3972236" y="8703920"/>
            <a:ext cx="3164689" cy="21544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t>インターンシップ受入れ</a:t>
            </a:r>
            <a:endParaRPr lang="en-US" altLang="ja-JP" sz="800" dirty="0"/>
          </a:p>
        </p:txBody>
      </p:sp>
      <p:sp>
        <p:nvSpPr>
          <p:cNvPr id="207" name="テキスト ボックス 206"/>
          <p:cNvSpPr txBox="1"/>
          <p:nvPr/>
        </p:nvSpPr>
        <p:spPr>
          <a:xfrm>
            <a:off x="8913984" y="8715508"/>
            <a:ext cx="1484934" cy="21544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t>見学・訪問受入れ</a:t>
            </a:r>
            <a:endParaRPr lang="en-US" altLang="ja-JP" sz="800" dirty="0"/>
          </a:p>
        </p:txBody>
      </p:sp>
      <p:sp>
        <p:nvSpPr>
          <p:cNvPr id="209" name="テキスト ボックス 208"/>
          <p:cNvSpPr txBox="1"/>
          <p:nvPr/>
        </p:nvSpPr>
        <p:spPr>
          <a:xfrm>
            <a:off x="2038828" y="8254219"/>
            <a:ext cx="2917561" cy="21544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t>各種相談窓口</a:t>
            </a:r>
            <a:endParaRPr lang="en-US" altLang="ja-JP" sz="800" dirty="0"/>
          </a:p>
        </p:txBody>
      </p:sp>
      <p:sp>
        <p:nvSpPr>
          <p:cNvPr id="212" name="テキスト ボックス 211"/>
          <p:cNvSpPr txBox="1"/>
          <p:nvPr/>
        </p:nvSpPr>
        <p:spPr>
          <a:xfrm>
            <a:off x="3418369" y="6245975"/>
            <a:ext cx="2449356" cy="338554"/>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smtClean="0">
                <a:solidFill>
                  <a:schemeClr val="bg1"/>
                </a:solidFill>
              </a:rPr>
              <a:t>３年間通してのキャリア教育</a:t>
            </a:r>
            <a:endParaRPr lang="en-US" altLang="ja-JP" sz="800" dirty="0" smtClean="0">
              <a:solidFill>
                <a:schemeClr val="bg1"/>
              </a:solidFill>
            </a:endParaRPr>
          </a:p>
          <a:p>
            <a:pPr algn="ctr"/>
            <a:r>
              <a:rPr lang="ja-JP" altLang="en-US" sz="800" dirty="0" smtClean="0">
                <a:solidFill>
                  <a:schemeClr val="bg1"/>
                </a:solidFill>
              </a:rPr>
              <a:t>　</a:t>
            </a:r>
            <a:r>
              <a:rPr lang="en-US" altLang="ja-JP" sz="800" dirty="0" smtClean="0">
                <a:solidFill>
                  <a:schemeClr val="bg1"/>
                </a:solidFill>
              </a:rPr>
              <a:t>(</a:t>
            </a:r>
            <a:r>
              <a:rPr lang="ja-JP" altLang="en-US" sz="800" dirty="0" smtClean="0">
                <a:solidFill>
                  <a:schemeClr val="bg1"/>
                </a:solidFill>
              </a:rPr>
              <a:t>ロードマップに沿って実施</a:t>
            </a:r>
            <a:r>
              <a:rPr lang="en-US" altLang="ja-JP" sz="800" dirty="0" smtClean="0">
                <a:solidFill>
                  <a:schemeClr val="bg1"/>
                </a:solidFill>
              </a:rPr>
              <a:t>)</a:t>
            </a:r>
            <a:endParaRPr lang="ja-JP" altLang="en-US" sz="800" dirty="0" smtClean="0">
              <a:solidFill>
                <a:schemeClr val="bg1"/>
              </a:solidFill>
            </a:endParaRPr>
          </a:p>
        </p:txBody>
      </p:sp>
      <p:sp>
        <p:nvSpPr>
          <p:cNvPr id="214" name="テキスト ボックス 213"/>
          <p:cNvSpPr txBox="1"/>
          <p:nvPr/>
        </p:nvSpPr>
        <p:spPr>
          <a:xfrm>
            <a:off x="4529915" y="7689283"/>
            <a:ext cx="2163478" cy="33855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solidFill>
                  <a:schemeClr val="tx1"/>
                </a:solidFill>
              </a:rPr>
              <a:t>インターンシップの充実</a:t>
            </a:r>
          </a:p>
          <a:p>
            <a:pPr algn="ctr"/>
            <a:r>
              <a:rPr lang="en-US" altLang="ja-JP" sz="800" dirty="0" smtClean="0">
                <a:solidFill>
                  <a:schemeClr val="tx1"/>
                </a:solidFill>
              </a:rPr>
              <a:t>(</a:t>
            </a:r>
            <a:r>
              <a:rPr lang="ja-JP" altLang="en-US" sz="800" dirty="0" smtClean="0">
                <a:solidFill>
                  <a:schemeClr val="tx1"/>
                </a:solidFill>
              </a:rPr>
              <a:t>企業との調整、プログラム作成支援</a:t>
            </a:r>
            <a:r>
              <a:rPr lang="en-US" altLang="ja-JP" sz="800" dirty="0" smtClean="0">
                <a:solidFill>
                  <a:schemeClr val="tx1"/>
                </a:solidFill>
              </a:rPr>
              <a:t>)</a:t>
            </a:r>
            <a:endParaRPr lang="en-US" altLang="ja-JP" sz="800" dirty="0">
              <a:solidFill>
                <a:schemeClr val="tx1"/>
              </a:solidFill>
            </a:endParaRPr>
          </a:p>
        </p:txBody>
      </p:sp>
      <p:sp>
        <p:nvSpPr>
          <p:cNvPr id="215" name="テキスト ボックス 214"/>
          <p:cNvSpPr txBox="1"/>
          <p:nvPr/>
        </p:nvSpPr>
        <p:spPr>
          <a:xfrm>
            <a:off x="8833276" y="7434600"/>
            <a:ext cx="1569554" cy="461665"/>
          </a:xfrm>
          <a:prstGeom prst="rect">
            <a:avLst/>
          </a:prstGeom>
          <a:solidFill>
            <a:schemeClr val="bg1"/>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dirty="0" smtClean="0">
                <a:solidFill>
                  <a:schemeClr val="tx1"/>
                </a:solidFill>
              </a:rPr>
              <a:t>・企業訪問・情報</a:t>
            </a:r>
            <a:r>
              <a:rPr lang="ja-JP" altLang="en-US" sz="800" dirty="0">
                <a:solidFill>
                  <a:schemeClr val="tx1"/>
                </a:solidFill>
              </a:rPr>
              <a:t>の集積</a:t>
            </a:r>
            <a:endParaRPr lang="en-US" altLang="ja-JP" sz="800" dirty="0">
              <a:solidFill>
                <a:schemeClr val="tx1"/>
              </a:solidFill>
            </a:endParaRPr>
          </a:p>
          <a:p>
            <a:r>
              <a:rPr lang="ja-JP" altLang="en-US" sz="800" dirty="0" smtClean="0">
                <a:solidFill>
                  <a:schemeClr val="tx1"/>
                </a:solidFill>
              </a:rPr>
              <a:t>・外部機関との連携</a:t>
            </a:r>
            <a:endParaRPr lang="en-US" altLang="ja-JP" sz="800" dirty="0" smtClean="0">
              <a:solidFill>
                <a:schemeClr val="tx1"/>
              </a:solidFill>
            </a:endParaRPr>
          </a:p>
          <a:p>
            <a:pPr algn="ctr"/>
            <a:r>
              <a:rPr lang="en-US" altLang="ja-JP" sz="800" dirty="0" smtClean="0">
                <a:solidFill>
                  <a:schemeClr val="tx1"/>
                </a:solidFill>
              </a:rPr>
              <a:t>(</a:t>
            </a:r>
            <a:r>
              <a:rPr lang="ja-JP" altLang="en-US" sz="800" dirty="0">
                <a:solidFill>
                  <a:schemeClr val="tx1"/>
                </a:solidFill>
              </a:rPr>
              <a:t>就労アセスメント</a:t>
            </a:r>
            <a:r>
              <a:rPr lang="en-US" altLang="ja-JP" sz="800" dirty="0" smtClean="0">
                <a:solidFill>
                  <a:schemeClr val="tx1"/>
                </a:solidFill>
              </a:rPr>
              <a:t>)</a:t>
            </a:r>
            <a:endParaRPr lang="ja-JP" altLang="en-US" sz="800" dirty="0">
              <a:solidFill>
                <a:schemeClr val="tx1"/>
              </a:solidFill>
            </a:endParaRPr>
          </a:p>
        </p:txBody>
      </p:sp>
      <p:sp>
        <p:nvSpPr>
          <p:cNvPr id="216" name="テキスト ボックス 215"/>
          <p:cNvSpPr txBox="1"/>
          <p:nvPr/>
        </p:nvSpPr>
        <p:spPr>
          <a:xfrm>
            <a:off x="10928403" y="5992323"/>
            <a:ext cx="1483110" cy="338554"/>
          </a:xfrm>
          <a:prstGeom prst="rect">
            <a:avLst/>
          </a:prstGeom>
          <a:solidFill>
            <a:schemeClr val="tx1"/>
          </a:solidFill>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solidFill>
                  <a:schemeClr val="bg1"/>
                </a:solidFill>
              </a:rPr>
              <a:t>進路</a:t>
            </a:r>
            <a:r>
              <a:rPr lang="ja-JP" altLang="en-US" sz="800" dirty="0" smtClean="0">
                <a:solidFill>
                  <a:schemeClr val="bg1"/>
                </a:solidFill>
              </a:rPr>
              <a:t>相談</a:t>
            </a:r>
            <a:endParaRPr lang="en-US" altLang="ja-JP" sz="800" dirty="0">
              <a:solidFill>
                <a:schemeClr val="bg1"/>
              </a:solidFill>
            </a:endParaRPr>
          </a:p>
          <a:p>
            <a:pPr algn="ctr"/>
            <a:r>
              <a:rPr lang="ja-JP" altLang="en-US" sz="800" dirty="0" smtClean="0">
                <a:solidFill>
                  <a:schemeClr val="bg1"/>
                </a:solidFill>
              </a:rPr>
              <a:t>（</a:t>
            </a:r>
            <a:r>
              <a:rPr lang="ja-JP" altLang="en-US" sz="800" dirty="0">
                <a:solidFill>
                  <a:schemeClr val="bg1"/>
                </a:solidFill>
              </a:rPr>
              <a:t>卒業後の相談窓口）</a:t>
            </a:r>
          </a:p>
        </p:txBody>
      </p:sp>
      <p:sp>
        <p:nvSpPr>
          <p:cNvPr id="218" name="テキスト ボックス 217"/>
          <p:cNvSpPr txBox="1"/>
          <p:nvPr/>
        </p:nvSpPr>
        <p:spPr>
          <a:xfrm>
            <a:off x="1450368" y="7782706"/>
            <a:ext cx="1826990" cy="215444"/>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dirty="0" smtClean="0">
                <a:solidFill>
                  <a:schemeClr val="bg1"/>
                </a:solidFill>
              </a:rPr>
              <a:t>専門人材へ</a:t>
            </a:r>
            <a:r>
              <a:rPr lang="ja-JP" altLang="en-US" sz="800" dirty="0">
                <a:solidFill>
                  <a:schemeClr val="bg1"/>
                </a:solidFill>
              </a:rPr>
              <a:t>の</a:t>
            </a:r>
            <a:r>
              <a:rPr lang="ja-JP" altLang="en-US" sz="800" dirty="0" smtClean="0">
                <a:solidFill>
                  <a:schemeClr val="bg1"/>
                </a:solidFill>
              </a:rPr>
              <a:t>研修</a:t>
            </a:r>
            <a:endParaRPr lang="en-US" altLang="ja-JP" sz="800" dirty="0">
              <a:solidFill>
                <a:schemeClr val="bg1"/>
              </a:solidFill>
            </a:endParaRPr>
          </a:p>
        </p:txBody>
      </p:sp>
      <p:sp>
        <p:nvSpPr>
          <p:cNvPr id="222" name="テキスト ボックス 221"/>
          <p:cNvSpPr txBox="1"/>
          <p:nvPr/>
        </p:nvSpPr>
        <p:spPr>
          <a:xfrm>
            <a:off x="11100650" y="7313677"/>
            <a:ext cx="1154000" cy="584775"/>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ja-JP" altLang="en-US" sz="800" dirty="0" smtClean="0">
                <a:solidFill>
                  <a:schemeClr val="bg1"/>
                </a:solidFill>
              </a:rPr>
              <a:t>・職場</a:t>
            </a:r>
            <a:r>
              <a:rPr lang="ja-JP" altLang="en-US" sz="800" dirty="0">
                <a:solidFill>
                  <a:schemeClr val="bg1"/>
                </a:solidFill>
              </a:rPr>
              <a:t>定着</a:t>
            </a:r>
            <a:r>
              <a:rPr lang="ja-JP" altLang="en-US" sz="800" dirty="0" smtClean="0">
                <a:solidFill>
                  <a:schemeClr val="bg1"/>
                </a:solidFill>
              </a:rPr>
              <a:t>状況の</a:t>
            </a:r>
            <a:endParaRPr lang="en-US" altLang="ja-JP" sz="800" dirty="0">
              <a:solidFill>
                <a:schemeClr val="bg1"/>
              </a:solidFill>
            </a:endParaRPr>
          </a:p>
          <a:p>
            <a:pPr algn="ctr"/>
            <a:r>
              <a:rPr lang="ja-JP" altLang="en-US" sz="800" dirty="0" smtClean="0">
                <a:solidFill>
                  <a:schemeClr val="bg1"/>
                </a:solidFill>
              </a:rPr>
              <a:t>確認・支援</a:t>
            </a:r>
            <a:endParaRPr lang="en-US" altLang="ja-JP" sz="800" dirty="0">
              <a:solidFill>
                <a:schemeClr val="bg1"/>
              </a:solidFill>
            </a:endParaRPr>
          </a:p>
          <a:p>
            <a:r>
              <a:rPr lang="ja-JP" altLang="en-US" sz="800" dirty="0" smtClean="0">
                <a:solidFill>
                  <a:schemeClr val="bg1"/>
                </a:solidFill>
              </a:rPr>
              <a:t>・就職後状況の分析</a:t>
            </a:r>
            <a:endParaRPr lang="en-US" altLang="ja-JP" sz="800" dirty="0" smtClean="0">
              <a:solidFill>
                <a:schemeClr val="bg1"/>
              </a:solidFill>
            </a:endParaRPr>
          </a:p>
          <a:p>
            <a:r>
              <a:rPr lang="ja-JP" altLang="en-US" sz="800" dirty="0" smtClean="0">
                <a:solidFill>
                  <a:schemeClr val="bg1"/>
                </a:solidFill>
              </a:rPr>
              <a:t>・再就職支援</a:t>
            </a:r>
            <a:endParaRPr lang="en-US" altLang="ja-JP" sz="800" dirty="0">
              <a:solidFill>
                <a:schemeClr val="bg1"/>
              </a:solidFill>
            </a:endParaRPr>
          </a:p>
        </p:txBody>
      </p:sp>
      <p:sp>
        <p:nvSpPr>
          <p:cNvPr id="223" name="テキスト ボックス 222"/>
          <p:cNvSpPr txBox="1"/>
          <p:nvPr/>
        </p:nvSpPr>
        <p:spPr>
          <a:xfrm>
            <a:off x="7367595" y="7405835"/>
            <a:ext cx="1129541" cy="21544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a:solidFill>
                  <a:schemeClr val="tx1"/>
                </a:solidFill>
              </a:rPr>
              <a:t>求人企業の開拓</a:t>
            </a:r>
          </a:p>
        </p:txBody>
      </p:sp>
      <p:sp>
        <p:nvSpPr>
          <p:cNvPr id="224" name="テキスト ボックス 223"/>
          <p:cNvSpPr txBox="1"/>
          <p:nvPr/>
        </p:nvSpPr>
        <p:spPr>
          <a:xfrm>
            <a:off x="7367595" y="6070061"/>
            <a:ext cx="1129541" cy="21544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smtClean="0"/>
              <a:t>求人企業の開拓</a:t>
            </a:r>
            <a:endParaRPr lang="ja-JP" altLang="en-US" sz="800" dirty="0"/>
          </a:p>
        </p:txBody>
      </p:sp>
      <p:sp>
        <p:nvSpPr>
          <p:cNvPr id="232" name="テキスト ボックス 231"/>
          <p:cNvSpPr txBox="1"/>
          <p:nvPr/>
        </p:nvSpPr>
        <p:spPr>
          <a:xfrm>
            <a:off x="5519100" y="9354979"/>
            <a:ext cx="2348586" cy="246221"/>
          </a:xfrm>
          <a:prstGeom prst="rect">
            <a:avLst/>
          </a:prstGeom>
          <a:solidFill>
            <a:schemeClr val="accent2"/>
          </a:solidFill>
        </p:spPr>
        <p:txBody>
          <a:bodyPr wrap="square" rtlCol="0">
            <a:spAutoFit/>
          </a:bodyPr>
          <a:lstStyle/>
          <a:p>
            <a:pPr algn="ctr"/>
            <a:r>
              <a:rPr kumimoji="1" lang="ja-JP" altLang="en-US" sz="1000" b="1" u="sng" dirty="0" smtClean="0"/>
              <a:t>各段階にフィードバック　⇒　</a:t>
            </a:r>
            <a:r>
              <a:rPr kumimoji="1" lang="en-US" altLang="ja-JP" sz="1000" b="1" u="sng" dirty="0" smtClean="0"/>
              <a:t>PDCA</a:t>
            </a:r>
            <a:endParaRPr kumimoji="1" lang="ja-JP" altLang="en-US" sz="1000" b="1" u="sng" dirty="0"/>
          </a:p>
        </p:txBody>
      </p:sp>
      <p:sp>
        <p:nvSpPr>
          <p:cNvPr id="233" name="正方形/長方形 232"/>
          <p:cNvSpPr/>
          <p:nvPr/>
        </p:nvSpPr>
        <p:spPr>
          <a:xfrm>
            <a:off x="9788401" y="4569891"/>
            <a:ext cx="2886521" cy="277854"/>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800"/>
          </a:p>
        </p:txBody>
      </p:sp>
      <p:sp>
        <p:nvSpPr>
          <p:cNvPr id="234" name="テキスト ボックス 233"/>
          <p:cNvSpPr txBox="1"/>
          <p:nvPr/>
        </p:nvSpPr>
        <p:spPr>
          <a:xfrm>
            <a:off x="9897520" y="4600616"/>
            <a:ext cx="473896" cy="215444"/>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endParaRPr lang="en-US" altLang="ja-JP" sz="800" dirty="0">
              <a:solidFill>
                <a:srgbClr val="FFC000"/>
              </a:solidFill>
            </a:endParaRPr>
          </a:p>
        </p:txBody>
      </p:sp>
      <p:sp>
        <p:nvSpPr>
          <p:cNvPr id="236" name="テキスト ボックス 235"/>
          <p:cNvSpPr txBox="1"/>
          <p:nvPr/>
        </p:nvSpPr>
        <p:spPr>
          <a:xfrm>
            <a:off x="10393916" y="4601308"/>
            <a:ext cx="1860734" cy="215444"/>
          </a:xfrm>
          <a:prstGeom prst="rect">
            <a:avLst/>
          </a:prstGeom>
          <a:noFill/>
          <a:ln>
            <a:noFill/>
            <a:prstDash val="solid"/>
          </a:ln>
        </p:spPr>
        <p:txBody>
          <a:bodyPr wrap="square" rtlCol="0">
            <a:spAutoFit/>
          </a:bodyPr>
          <a:lstStyle/>
          <a:p>
            <a:r>
              <a:rPr kumimoji="1" lang="ja-JP" altLang="en-US" sz="800" dirty="0" smtClean="0"/>
              <a:t>充実させるために必要な取組み</a:t>
            </a:r>
            <a:endParaRPr kumimoji="1" lang="ja-JP" altLang="en-US" sz="800" dirty="0"/>
          </a:p>
        </p:txBody>
      </p:sp>
      <p:sp>
        <p:nvSpPr>
          <p:cNvPr id="252" name="テキスト ボックス 251"/>
          <p:cNvSpPr txBox="1"/>
          <p:nvPr/>
        </p:nvSpPr>
        <p:spPr>
          <a:xfrm>
            <a:off x="1462822" y="5952716"/>
            <a:ext cx="1826990" cy="33855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dirty="0" smtClean="0">
                <a:solidFill>
                  <a:schemeClr val="tx1"/>
                </a:solidFill>
              </a:rPr>
              <a:t>・健康・日常生活の管理指導</a:t>
            </a:r>
            <a:endParaRPr lang="en-US" altLang="ja-JP" sz="800" dirty="0" smtClean="0">
              <a:solidFill>
                <a:schemeClr val="tx1"/>
              </a:solidFill>
            </a:endParaRPr>
          </a:p>
          <a:p>
            <a:r>
              <a:rPr lang="ja-JP" altLang="en-US" sz="800" dirty="0" smtClean="0">
                <a:solidFill>
                  <a:schemeClr val="tx1"/>
                </a:solidFill>
              </a:rPr>
              <a:t>・自己理解の促進</a:t>
            </a:r>
            <a:endParaRPr lang="en-US" altLang="ja-JP" sz="800" dirty="0">
              <a:solidFill>
                <a:schemeClr val="tx1"/>
              </a:solidFill>
            </a:endParaRPr>
          </a:p>
        </p:txBody>
      </p:sp>
      <p:sp>
        <p:nvSpPr>
          <p:cNvPr id="253" name="右矢印 252"/>
          <p:cNvSpPr/>
          <p:nvPr/>
        </p:nvSpPr>
        <p:spPr>
          <a:xfrm rot="5400000">
            <a:off x="2198126" y="5031073"/>
            <a:ext cx="402194" cy="1425276"/>
          </a:xfrm>
          <a:prstGeom prst="rightArrow">
            <a:avLst>
              <a:gd name="adj1" fmla="val 50000"/>
              <a:gd name="adj2" fmla="val 61199"/>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kumimoji="1" lang="ja-JP" altLang="en-US" sz="800" dirty="0" smtClean="0">
                <a:solidFill>
                  <a:schemeClr val="tx1"/>
                </a:solidFill>
              </a:rPr>
              <a:t>支援教育の</a:t>
            </a:r>
            <a:endParaRPr kumimoji="1" lang="en-US" altLang="ja-JP" sz="800" dirty="0" smtClean="0">
              <a:solidFill>
                <a:schemeClr val="tx1"/>
              </a:solidFill>
            </a:endParaRPr>
          </a:p>
          <a:p>
            <a:pPr algn="ctr"/>
            <a:r>
              <a:rPr kumimoji="1" lang="ja-JP" altLang="en-US" sz="800" dirty="0" smtClean="0">
                <a:solidFill>
                  <a:schemeClr val="tx1"/>
                </a:solidFill>
              </a:rPr>
              <a:t>ノウハウ活用</a:t>
            </a:r>
            <a:endParaRPr kumimoji="1" lang="ja-JP" altLang="en-US" sz="800" dirty="0">
              <a:solidFill>
                <a:schemeClr val="tx1"/>
              </a:solidFill>
            </a:endParaRPr>
          </a:p>
        </p:txBody>
      </p:sp>
      <p:sp>
        <p:nvSpPr>
          <p:cNvPr id="261" name="テキスト ボックス 260"/>
          <p:cNvSpPr txBox="1"/>
          <p:nvPr/>
        </p:nvSpPr>
        <p:spPr>
          <a:xfrm>
            <a:off x="3774931" y="5521523"/>
            <a:ext cx="1562064" cy="338554"/>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dirty="0" smtClean="0">
                <a:solidFill>
                  <a:schemeClr val="bg1"/>
                </a:solidFill>
              </a:rPr>
              <a:t>複数の言語に対応した</a:t>
            </a:r>
            <a:endParaRPr lang="en-US" altLang="ja-JP" sz="800" dirty="0" smtClean="0">
              <a:solidFill>
                <a:schemeClr val="bg1"/>
              </a:solidFill>
            </a:endParaRPr>
          </a:p>
          <a:p>
            <a:pPr algn="ctr"/>
            <a:r>
              <a:rPr lang="ja-JP" altLang="en-US" sz="800" dirty="0" smtClean="0">
                <a:solidFill>
                  <a:schemeClr val="bg1"/>
                </a:solidFill>
              </a:rPr>
              <a:t>進路</a:t>
            </a:r>
            <a:r>
              <a:rPr lang="ja-JP" altLang="en-US" sz="800" dirty="0">
                <a:solidFill>
                  <a:schemeClr val="bg1"/>
                </a:solidFill>
              </a:rPr>
              <a:t>選択</a:t>
            </a:r>
            <a:r>
              <a:rPr lang="ja-JP" altLang="en-US" sz="800" dirty="0" smtClean="0">
                <a:solidFill>
                  <a:schemeClr val="bg1"/>
                </a:solidFill>
              </a:rPr>
              <a:t>の教材</a:t>
            </a:r>
            <a:endParaRPr lang="ja-JP" altLang="en-US" sz="800" dirty="0">
              <a:solidFill>
                <a:schemeClr val="bg1"/>
              </a:solidFill>
            </a:endParaRPr>
          </a:p>
        </p:txBody>
      </p:sp>
      <p:sp>
        <p:nvSpPr>
          <p:cNvPr id="262" name="テキスト ボックス 261"/>
          <p:cNvSpPr txBox="1"/>
          <p:nvPr/>
        </p:nvSpPr>
        <p:spPr>
          <a:xfrm>
            <a:off x="1784817" y="6354512"/>
            <a:ext cx="1084679" cy="461665"/>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dirty="0" smtClean="0">
                <a:solidFill>
                  <a:schemeClr val="bg1"/>
                </a:solidFill>
              </a:rPr>
              <a:t>手引書</a:t>
            </a:r>
            <a:endParaRPr lang="en-US" altLang="ja-JP" sz="800" dirty="0" smtClean="0">
              <a:solidFill>
                <a:schemeClr val="bg1"/>
              </a:solidFill>
            </a:endParaRPr>
          </a:p>
          <a:p>
            <a:r>
              <a:rPr lang="en-US" altLang="ja-JP" sz="800" dirty="0" smtClean="0">
                <a:solidFill>
                  <a:schemeClr val="bg1"/>
                </a:solidFill>
              </a:rPr>
              <a:t>(</a:t>
            </a:r>
            <a:r>
              <a:rPr lang="ja-JP" altLang="en-US" sz="800" dirty="0" smtClean="0">
                <a:solidFill>
                  <a:schemeClr val="bg1"/>
                </a:solidFill>
              </a:rPr>
              <a:t>キャリア教育の</a:t>
            </a:r>
            <a:endParaRPr lang="en-US" altLang="ja-JP" sz="800" dirty="0" smtClean="0">
              <a:solidFill>
                <a:schemeClr val="bg1"/>
              </a:solidFill>
            </a:endParaRPr>
          </a:p>
          <a:p>
            <a:r>
              <a:rPr lang="ja-JP" altLang="en-US" sz="800" dirty="0" smtClean="0">
                <a:solidFill>
                  <a:schemeClr val="bg1"/>
                </a:solidFill>
              </a:rPr>
              <a:t>ロードマップ作成</a:t>
            </a:r>
            <a:r>
              <a:rPr lang="en-US" altLang="ja-JP" sz="800" dirty="0" smtClean="0">
                <a:solidFill>
                  <a:schemeClr val="bg1"/>
                </a:solidFill>
              </a:rPr>
              <a:t>)</a:t>
            </a:r>
            <a:endParaRPr lang="ja-JP" altLang="en-US" sz="800" dirty="0">
              <a:solidFill>
                <a:schemeClr val="bg1"/>
              </a:solidFill>
            </a:endParaRPr>
          </a:p>
        </p:txBody>
      </p:sp>
      <p:sp>
        <p:nvSpPr>
          <p:cNvPr id="263" name="テキスト ボックス 262"/>
          <p:cNvSpPr txBox="1"/>
          <p:nvPr/>
        </p:nvSpPr>
        <p:spPr>
          <a:xfrm>
            <a:off x="1456964" y="5316044"/>
            <a:ext cx="1834505" cy="215444"/>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smtClean="0">
                <a:solidFill>
                  <a:schemeClr val="tx1"/>
                </a:solidFill>
              </a:rPr>
              <a:t>支援</a:t>
            </a:r>
            <a:r>
              <a:rPr lang="ja-JP" altLang="en-US" sz="800" dirty="0">
                <a:solidFill>
                  <a:schemeClr val="tx1"/>
                </a:solidFill>
              </a:rPr>
              <a:t>学校との</a:t>
            </a:r>
            <a:r>
              <a:rPr lang="ja-JP" altLang="en-US" sz="800" dirty="0" smtClean="0">
                <a:solidFill>
                  <a:schemeClr val="tx1"/>
                </a:solidFill>
              </a:rPr>
              <a:t>連携</a:t>
            </a:r>
            <a:endParaRPr lang="en-US" altLang="ja-JP" sz="800" dirty="0">
              <a:solidFill>
                <a:schemeClr val="tx1"/>
              </a:solidFill>
            </a:endParaRPr>
          </a:p>
        </p:txBody>
      </p:sp>
      <p:sp>
        <p:nvSpPr>
          <p:cNvPr id="267" name="上下矢印 266"/>
          <p:cNvSpPr/>
          <p:nvPr/>
        </p:nvSpPr>
        <p:spPr>
          <a:xfrm>
            <a:off x="4135305" y="7282022"/>
            <a:ext cx="391891" cy="972197"/>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60" name="テキスト ボックス 259"/>
          <p:cNvSpPr txBox="1"/>
          <p:nvPr/>
        </p:nvSpPr>
        <p:spPr>
          <a:xfrm>
            <a:off x="3698628" y="6933341"/>
            <a:ext cx="2143590" cy="338554"/>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dirty="0" smtClean="0">
                <a:solidFill>
                  <a:schemeClr val="bg1"/>
                </a:solidFill>
              </a:rPr>
              <a:t>相談窓口設置</a:t>
            </a:r>
            <a:endParaRPr lang="en-US" altLang="ja-JP" sz="800" dirty="0" smtClean="0">
              <a:solidFill>
                <a:schemeClr val="bg1"/>
              </a:solidFill>
            </a:endParaRPr>
          </a:p>
          <a:p>
            <a:pPr algn="ctr"/>
            <a:r>
              <a:rPr lang="en-US" altLang="ja-JP" sz="800" dirty="0" smtClean="0">
                <a:solidFill>
                  <a:schemeClr val="bg1"/>
                </a:solidFill>
              </a:rPr>
              <a:t>(</a:t>
            </a:r>
            <a:r>
              <a:rPr lang="ja-JP" altLang="en-US" sz="800" dirty="0" smtClean="0">
                <a:solidFill>
                  <a:schemeClr val="bg1"/>
                </a:solidFill>
              </a:rPr>
              <a:t>総合的な相談・外部機関との調整</a:t>
            </a:r>
            <a:r>
              <a:rPr lang="en-US" altLang="ja-JP" sz="800" dirty="0" smtClean="0">
                <a:solidFill>
                  <a:schemeClr val="bg1"/>
                </a:solidFill>
              </a:rPr>
              <a:t>)</a:t>
            </a:r>
            <a:endParaRPr lang="en-US" altLang="ja-JP" sz="800" dirty="0">
              <a:solidFill>
                <a:schemeClr val="bg1"/>
              </a:solidFill>
            </a:endParaRPr>
          </a:p>
        </p:txBody>
      </p:sp>
      <p:sp>
        <p:nvSpPr>
          <p:cNvPr id="269" name="上下矢印 268"/>
          <p:cNvSpPr/>
          <p:nvPr/>
        </p:nvSpPr>
        <p:spPr>
          <a:xfrm>
            <a:off x="4956389" y="8046457"/>
            <a:ext cx="391891" cy="657389"/>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70" name="上下矢印 269"/>
          <p:cNvSpPr/>
          <p:nvPr/>
        </p:nvSpPr>
        <p:spPr>
          <a:xfrm>
            <a:off x="6038863" y="6897489"/>
            <a:ext cx="391891" cy="792593"/>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75" name="上下矢印 274"/>
          <p:cNvSpPr/>
          <p:nvPr/>
        </p:nvSpPr>
        <p:spPr>
          <a:xfrm>
            <a:off x="7702635" y="6330877"/>
            <a:ext cx="391891" cy="1063303"/>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76" name="上下矢印 275"/>
          <p:cNvSpPr/>
          <p:nvPr/>
        </p:nvSpPr>
        <p:spPr>
          <a:xfrm>
            <a:off x="9423541" y="6311972"/>
            <a:ext cx="391891" cy="898103"/>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77" name="上下矢印 276"/>
          <p:cNvSpPr/>
          <p:nvPr/>
        </p:nvSpPr>
        <p:spPr>
          <a:xfrm>
            <a:off x="9127215" y="7916871"/>
            <a:ext cx="391891" cy="798637"/>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79" name="上下矢印 278"/>
          <p:cNvSpPr/>
          <p:nvPr/>
        </p:nvSpPr>
        <p:spPr>
          <a:xfrm>
            <a:off x="11464910" y="6338580"/>
            <a:ext cx="391891" cy="980417"/>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3" name="下矢印 2"/>
          <p:cNvSpPr/>
          <p:nvPr/>
        </p:nvSpPr>
        <p:spPr>
          <a:xfrm rot="10800000">
            <a:off x="9506230" y="9005730"/>
            <a:ext cx="259080" cy="3163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7" name="正方形/長方形 136"/>
          <p:cNvSpPr/>
          <p:nvPr/>
        </p:nvSpPr>
        <p:spPr>
          <a:xfrm>
            <a:off x="5501640" y="362781"/>
            <a:ext cx="7151000" cy="4132053"/>
          </a:xfrm>
          <a:prstGeom prst="rect">
            <a:avLst/>
          </a:prstGeom>
          <a:ln w="28575" cmpd="db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800"/>
          </a:p>
        </p:txBody>
      </p:sp>
      <p:sp>
        <p:nvSpPr>
          <p:cNvPr id="138" name="正方形/長方形 137"/>
          <p:cNvSpPr/>
          <p:nvPr/>
        </p:nvSpPr>
        <p:spPr>
          <a:xfrm>
            <a:off x="5554753" y="761889"/>
            <a:ext cx="2023049" cy="184007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800" dirty="0"/>
          </a:p>
        </p:txBody>
      </p:sp>
      <p:sp>
        <p:nvSpPr>
          <p:cNvPr id="140" name="正方形/長方形 139"/>
          <p:cNvSpPr/>
          <p:nvPr/>
        </p:nvSpPr>
        <p:spPr>
          <a:xfrm>
            <a:off x="7680899" y="508718"/>
            <a:ext cx="4276759" cy="3967986"/>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800">
              <a:solidFill>
                <a:schemeClr val="tx1"/>
              </a:solidFill>
            </a:endParaRPr>
          </a:p>
        </p:txBody>
      </p:sp>
      <p:sp>
        <p:nvSpPr>
          <p:cNvPr id="160" name="テキスト ボックス 159"/>
          <p:cNvSpPr txBox="1"/>
          <p:nvPr/>
        </p:nvSpPr>
        <p:spPr>
          <a:xfrm>
            <a:off x="11313294" y="2363563"/>
            <a:ext cx="414498"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dirty="0"/>
              <a:t>担任</a:t>
            </a:r>
            <a:endParaRPr kumimoji="1" lang="ja-JP" altLang="en-US" sz="800" dirty="0"/>
          </a:p>
        </p:txBody>
      </p:sp>
      <p:pic>
        <p:nvPicPr>
          <p:cNvPr id="164" name="図 163"/>
          <p:cNvPicPr>
            <a:picLocks noChangeAspect="1"/>
          </p:cNvPicPr>
          <p:nvPr/>
        </p:nvPicPr>
        <p:blipFill>
          <a:blip r:embed="rId2"/>
          <a:stretch>
            <a:fillRect/>
          </a:stretch>
        </p:blipFill>
        <p:spPr>
          <a:xfrm>
            <a:off x="12055988" y="2044849"/>
            <a:ext cx="533359" cy="345166"/>
          </a:xfrm>
          <a:prstGeom prst="rect">
            <a:avLst/>
          </a:prstGeom>
        </p:spPr>
      </p:pic>
      <p:sp>
        <p:nvSpPr>
          <p:cNvPr id="165" name="テキスト ボックス 164"/>
          <p:cNvSpPr txBox="1"/>
          <p:nvPr/>
        </p:nvSpPr>
        <p:spPr>
          <a:xfrm>
            <a:off x="12074838" y="2336782"/>
            <a:ext cx="505590" cy="2197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i="1" dirty="0" smtClean="0"/>
              <a:t>家庭</a:t>
            </a:r>
            <a:endParaRPr kumimoji="1" lang="ja-JP" altLang="en-US" sz="800" i="1" dirty="0"/>
          </a:p>
        </p:txBody>
      </p:sp>
      <p:sp>
        <p:nvSpPr>
          <p:cNvPr id="178" name="楕円 177"/>
          <p:cNvSpPr/>
          <p:nvPr/>
        </p:nvSpPr>
        <p:spPr>
          <a:xfrm>
            <a:off x="10012280" y="437463"/>
            <a:ext cx="1586071" cy="319758"/>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900" b="1" dirty="0" smtClean="0">
                <a:solidFill>
                  <a:schemeClr val="tx1"/>
                </a:solidFill>
              </a:rPr>
              <a:t>チーム学校体制</a:t>
            </a:r>
            <a:endParaRPr kumimoji="1" lang="ja-JP" altLang="en-US" sz="900" b="1" dirty="0">
              <a:solidFill>
                <a:schemeClr val="tx1"/>
              </a:solidFill>
            </a:endParaRPr>
          </a:p>
        </p:txBody>
      </p:sp>
      <p:sp>
        <p:nvSpPr>
          <p:cNvPr id="185" name="テキスト ボックス 184"/>
          <p:cNvSpPr txBox="1"/>
          <p:nvPr/>
        </p:nvSpPr>
        <p:spPr>
          <a:xfrm>
            <a:off x="5584371" y="1602455"/>
            <a:ext cx="1959951" cy="95410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endParaRPr lang="en-US" altLang="ja-JP" sz="800" dirty="0" smtClean="0"/>
          </a:p>
          <a:p>
            <a:r>
              <a:rPr lang="ja-JP" altLang="en-US" sz="800" dirty="0" smtClean="0"/>
              <a:t>１年生：生活的自立</a:t>
            </a:r>
            <a:endParaRPr lang="en-US" altLang="ja-JP" sz="800" dirty="0"/>
          </a:p>
          <a:p>
            <a:r>
              <a:rPr lang="en-US" altLang="ja-JP" sz="800" dirty="0" smtClean="0"/>
              <a:t>    (</a:t>
            </a:r>
            <a:r>
              <a:rPr lang="ja-JP" altLang="en-US" sz="800" dirty="0" smtClean="0"/>
              <a:t>健康・日常</a:t>
            </a:r>
            <a:r>
              <a:rPr lang="ja-JP" altLang="en-US" sz="800" dirty="0"/>
              <a:t>生活</a:t>
            </a:r>
            <a:r>
              <a:rPr lang="ja-JP" altLang="en-US" sz="800" dirty="0" smtClean="0"/>
              <a:t>管理、マナー講習等</a:t>
            </a:r>
            <a:r>
              <a:rPr lang="en-US" altLang="ja-JP" sz="800" dirty="0" smtClean="0"/>
              <a:t>)</a:t>
            </a:r>
          </a:p>
          <a:p>
            <a:r>
              <a:rPr kumimoji="1" lang="ja-JP" altLang="en-US" sz="800" dirty="0" smtClean="0"/>
              <a:t>２年生：社会的自立</a:t>
            </a:r>
            <a:endParaRPr kumimoji="1" lang="en-US" altLang="ja-JP" sz="800" dirty="0" smtClean="0"/>
          </a:p>
          <a:p>
            <a:r>
              <a:rPr lang="en-US" altLang="ja-JP" sz="800" dirty="0" smtClean="0"/>
              <a:t>    (</a:t>
            </a:r>
            <a:r>
              <a:rPr kumimoji="1" lang="ja-JP" altLang="en-US" sz="800" dirty="0" smtClean="0"/>
              <a:t>インターンシップ、職業体験等</a:t>
            </a:r>
            <a:r>
              <a:rPr lang="en-US" altLang="ja-JP" sz="800" dirty="0"/>
              <a:t>)</a:t>
            </a:r>
            <a:endParaRPr kumimoji="1" lang="en-US" altLang="ja-JP" sz="800" dirty="0" smtClean="0"/>
          </a:p>
          <a:p>
            <a:r>
              <a:rPr lang="ja-JP" altLang="en-US" sz="800" dirty="0" smtClean="0"/>
              <a:t>３年生：職業的自立</a:t>
            </a:r>
            <a:endParaRPr lang="en-US" altLang="ja-JP" sz="800" dirty="0"/>
          </a:p>
          <a:p>
            <a:r>
              <a:rPr lang="ja-JP" altLang="en-US" sz="800" dirty="0" smtClean="0"/>
              <a:t>    </a:t>
            </a:r>
            <a:r>
              <a:rPr lang="en-US" altLang="ja-JP" sz="800" dirty="0" smtClean="0"/>
              <a:t>(</a:t>
            </a:r>
            <a:r>
              <a:rPr lang="ja-JP" altLang="en-US" sz="800" dirty="0" smtClean="0"/>
              <a:t>面接指導、</a:t>
            </a:r>
            <a:r>
              <a:rPr lang="ja-JP" altLang="en-US" sz="800" dirty="0"/>
              <a:t>企業</a:t>
            </a:r>
            <a:r>
              <a:rPr lang="ja-JP" altLang="en-US" sz="800" dirty="0" smtClean="0"/>
              <a:t>マッチング等）</a:t>
            </a:r>
            <a:endParaRPr lang="en-US" altLang="ja-JP" sz="800" dirty="0" smtClean="0"/>
          </a:p>
        </p:txBody>
      </p:sp>
      <p:sp>
        <p:nvSpPr>
          <p:cNvPr id="187" name="下矢印 186"/>
          <p:cNvSpPr/>
          <p:nvPr/>
        </p:nvSpPr>
        <p:spPr>
          <a:xfrm>
            <a:off x="5833760" y="2620315"/>
            <a:ext cx="1300265" cy="221708"/>
          </a:xfrm>
          <a:prstGeom prst="downArrow">
            <a:avLst>
              <a:gd name="adj1" fmla="val 67088"/>
              <a:gd name="adj2" fmla="val 248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b="1" dirty="0" smtClean="0">
                <a:solidFill>
                  <a:schemeClr val="tx1"/>
                </a:solidFill>
              </a:rPr>
              <a:t>キャリア教育</a:t>
            </a:r>
            <a:endParaRPr kumimoji="1" lang="ja-JP" altLang="en-US" sz="800" b="1" dirty="0">
              <a:solidFill>
                <a:schemeClr val="tx1"/>
              </a:solidFill>
            </a:endParaRPr>
          </a:p>
        </p:txBody>
      </p:sp>
      <p:sp>
        <p:nvSpPr>
          <p:cNvPr id="198" name="テキスト ボックス 197"/>
          <p:cNvSpPr txBox="1"/>
          <p:nvPr/>
        </p:nvSpPr>
        <p:spPr>
          <a:xfrm>
            <a:off x="10950249" y="958659"/>
            <a:ext cx="1139954"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b="1" dirty="0" smtClean="0">
                <a:solidFill>
                  <a:schemeClr val="bg1"/>
                </a:solidFill>
              </a:rPr>
              <a:t>教員研修</a:t>
            </a:r>
            <a:endParaRPr lang="en-US" altLang="ja-JP" sz="800" b="1" dirty="0" smtClean="0">
              <a:solidFill>
                <a:schemeClr val="bg1"/>
              </a:solidFill>
            </a:endParaRPr>
          </a:p>
          <a:p>
            <a:r>
              <a:rPr lang="en-US" altLang="ja-JP" sz="800" b="1" dirty="0" smtClean="0">
                <a:solidFill>
                  <a:schemeClr val="bg1"/>
                </a:solidFill>
              </a:rPr>
              <a:t>(</a:t>
            </a:r>
            <a:r>
              <a:rPr lang="ja-JP" altLang="en-US" sz="800" b="1" dirty="0" smtClean="0">
                <a:solidFill>
                  <a:schemeClr val="bg1"/>
                </a:solidFill>
              </a:rPr>
              <a:t>支援の必要な生徒を</a:t>
            </a:r>
            <a:endParaRPr lang="en-US" altLang="ja-JP" sz="800" b="1" dirty="0" smtClean="0">
              <a:solidFill>
                <a:schemeClr val="bg1"/>
              </a:solidFill>
            </a:endParaRPr>
          </a:p>
          <a:p>
            <a:r>
              <a:rPr lang="ja-JP" altLang="en-US" sz="800" b="1" dirty="0" smtClean="0">
                <a:solidFill>
                  <a:schemeClr val="bg1"/>
                </a:solidFill>
              </a:rPr>
              <a:t>就労支援するための</a:t>
            </a:r>
            <a:endParaRPr lang="en-US" altLang="ja-JP" sz="800" b="1" dirty="0" smtClean="0">
              <a:solidFill>
                <a:schemeClr val="bg1"/>
              </a:solidFill>
            </a:endParaRPr>
          </a:p>
          <a:p>
            <a:r>
              <a:rPr lang="ja-JP" altLang="en-US" sz="800" b="1" dirty="0" smtClean="0">
                <a:solidFill>
                  <a:schemeClr val="bg1"/>
                </a:solidFill>
              </a:rPr>
              <a:t>研修・出前授業　等</a:t>
            </a:r>
            <a:r>
              <a:rPr lang="en-US" altLang="ja-JP" sz="800" b="1" dirty="0" smtClean="0">
                <a:solidFill>
                  <a:schemeClr val="bg1"/>
                </a:solidFill>
              </a:rPr>
              <a:t>)</a:t>
            </a:r>
          </a:p>
        </p:txBody>
      </p:sp>
      <p:sp>
        <p:nvSpPr>
          <p:cNvPr id="181" name="テキスト ボックス 180"/>
          <p:cNvSpPr txBox="1"/>
          <p:nvPr/>
        </p:nvSpPr>
        <p:spPr>
          <a:xfrm>
            <a:off x="7778380" y="542006"/>
            <a:ext cx="2137847" cy="1131079"/>
          </a:xfrm>
          <a:prstGeom prst="rect">
            <a:avLst/>
          </a:prstGeom>
          <a:noFill/>
          <a:ln>
            <a:solidFill>
              <a:schemeClr val="dk1"/>
            </a:solidFill>
            <a:prstDash val="dash"/>
          </a:ln>
        </p:spPr>
        <p:txBody>
          <a:bodyPr wrap="square" rtlCol="0">
            <a:spAutoFit/>
          </a:bodyPr>
          <a:lstStyle/>
          <a:p>
            <a:pPr>
              <a:lnSpc>
                <a:spcPts val="920"/>
              </a:lnSpc>
            </a:pPr>
            <a:r>
              <a:rPr kumimoji="1" lang="en-US" altLang="ja-JP" sz="800" b="1" dirty="0" smtClean="0"/>
              <a:t>【</a:t>
            </a:r>
            <a:r>
              <a:rPr kumimoji="1" lang="ja-JP" altLang="en-US" sz="800" b="1" dirty="0" smtClean="0"/>
              <a:t>キャリア教育コーディネーター業務例</a:t>
            </a:r>
            <a:r>
              <a:rPr kumimoji="1" lang="en-US" altLang="ja-JP" sz="800" b="1" dirty="0" smtClean="0"/>
              <a:t>】</a:t>
            </a:r>
          </a:p>
          <a:p>
            <a:pPr>
              <a:lnSpc>
                <a:spcPts val="920"/>
              </a:lnSpc>
            </a:pPr>
            <a:r>
              <a:rPr kumimoji="1" lang="ja-JP" altLang="en-US" sz="800" dirty="0" smtClean="0"/>
              <a:t>・面接・受験指導</a:t>
            </a:r>
            <a:endParaRPr kumimoji="1" lang="en-US" altLang="ja-JP" sz="800" dirty="0" smtClean="0"/>
          </a:p>
          <a:p>
            <a:pPr>
              <a:lnSpc>
                <a:spcPts val="920"/>
              </a:lnSpc>
            </a:pPr>
            <a:r>
              <a:rPr kumimoji="1" lang="ja-JP" altLang="en-US" sz="800" dirty="0"/>
              <a:t>・キャリア教育に関する助言・支援</a:t>
            </a:r>
            <a:endParaRPr kumimoji="1" lang="en-US" altLang="ja-JP" sz="800" dirty="0" smtClean="0"/>
          </a:p>
          <a:p>
            <a:pPr>
              <a:lnSpc>
                <a:spcPts val="920"/>
              </a:lnSpc>
            </a:pPr>
            <a:r>
              <a:rPr lang="ja-JP" altLang="en-US" sz="800" dirty="0" smtClean="0"/>
              <a:t>・</a:t>
            </a:r>
            <a:r>
              <a:rPr kumimoji="1" lang="ja-JP" altLang="en-US" sz="800" dirty="0" smtClean="0"/>
              <a:t>インターンシップの充実</a:t>
            </a:r>
            <a:endParaRPr kumimoji="1" lang="en-US" altLang="ja-JP" sz="800" dirty="0" smtClean="0"/>
          </a:p>
          <a:p>
            <a:pPr>
              <a:lnSpc>
                <a:spcPts val="920"/>
              </a:lnSpc>
            </a:pPr>
            <a:r>
              <a:rPr kumimoji="1" lang="en-US" altLang="ja-JP" sz="800" dirty="0"/>
              <a:t> </a:t>
            </a:r>
            <a:r>
              <a:rPr kumimoji="1" lang="en-US" altLang="ja-JP" sz="800" dirty="0" smtClean="0"/>
              <a:t>    </a:t>
            </a:r>
            <a:r>
              <a:rPr kumimoji="1" lang="ja-JP" altLang="en-US" sz="800" dirty="0" smtClean="0"/>
              <a:t>（企業との調整、プログラム作成支援）</a:t>
            </a:r>
            <a:endParaRPr lang="en-US" altLang="ja-JP" sz="800" dirty="0" smtClean="0"/>
          </a:p>
          <a:p>
            <a:pPr>
              <a:lnSpc>
                <a:spcPts val="920"/>
              </a:lnSpc>
            </a:pPr>
            <a:r>
              <a:rPr lang="ja-JP" altLang="en-US" sz="800" dirty="0" smtClean="0"/>
              <a:t>・企業訪問、情報</a:t>
            </a:r>
            <a:r>
              <a:rPr lang="ja-JP" altLang="en-US" sz="800" dirty="0"/>
              <a:t>の</a:t>
            </a:r>
            <a:r>
              <a:rPr lang="ja-JP" altLang="en-US" sz="800" dirty="0" smtClean="0"/>
              <a:t>集積</a:t>
            </a:r>
            <a:endParaRPr lang="en-US" altLang="ja-JP" sz="800" dirty="0"/>
          </a:p>
          <a:p>
            <a:pPr>
              <a:lnSpc>
                <a:spcPts val="920"/>
              </a:lnSpc>
            </a:pPr>
            <a:r>
              <a:rPr lang="ja-JP" altLang="en-US" sz="800" b="1" u="sng" dirty="0" smtClean="0"/>
              <a:t>・卒業生の職場定着状況の確認・支援</a:t>
            </a:r>
            <a:endParaRPr lang="en-US" altLang="ja-JP" sz="800" b="1" u="sng" dirty="0" smtClean="0"/>
          </a:p>
          <a:p>
            <a:pPr>
              <a:lnSpc>
                <a:spcPts val="920"/>
              </a:lnSpc>
            </a:pPr>
            <a:r>
              <a:rPr lang="ja-JP" altLang="en-US" sz="800" b="1" u="sng" dirty="0" smtClean="0"/>
              <a:t>・就職後状況の分析・活用</a:t>
            </a:r>
            <a:endParaRPr lang="en-US" altLang="ja-JP" sz="800" b="1" u="sng" dirty="0" smtClean="0"/>
          </a:p>
          <a:p>
            <a:pPr>
              <a:lnSpc>
                <a:spcPts val="920"/>
              </a:lnSpc>
            </a:pPr>
            <a:r>
              <a:rPr lang="ja-JP" altLang="en-US" sz="800" b="1" dirty="0" smtClean="0"/>
              <a:t>　</a:t>
            </a:r>
            <a:r>
              <a:rPr lang="en-US" altLang="ja-JP" sz="800" b="1" dirty="0" smtClean="0"/>
              <a:t>※</a:t>
            </a:r>
            <a:r>
              <a:rPr lang="ja-JP" altLang="en-US" sz="800" b="1" dirty="0" smtClean="0"/>
              <a:t>下線部は追加業務</a:t>
            </a:r>
            <a:endParaRPr lang="en-US" altLang="ja-JP" sz="800" b="1" dirty="0" smtClean="0"/>
          </a:p>
        </p:txBody>
      </p:sp>
      <p:sp>
        <p:nvSpPr>
          <p:cNvPr id="363" name="正方形/長方形 362"/>
          <p:cNvSpPr/>
          <p:nvPr/>
        </p:nvSpPr>
        <p:spPr>
          <a:xfrm>
            <a:off x="5543937" y="431276"/>
            <a:ext cx="1997055" cy="277854"/>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800"/>
          </a:p>
        </p:txBody>
      </p:sp>
      <p:sp>
        <p:nvSpPr>
          <p:cNvPr id="365" name="テキスト ボックス 364"/>
          <p:cNvSpPr txBox="1"/>
          <p:nvPr/>
        </p:nvSpPr>
        <p:spPr>
          <a:xfrm>
            <a:off x="5615202" y="462693"/>
            <a:ext cx="272908" cy="215444"/>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endParaRPr lang="en-US" altLang="ja-JP" sz="800" dirty="0">
              <a:solidFill>
                <a:sysClr val="windowText" lastClr="000000"/>
              </a:solidFill>
            </a:endParaRPr>
          </a:p>
        </p:txBody>
      </p:sp>
      <p:sp>
        <p:nvSpPr>
          <p:cNvPr id="367" name="テキスト ボックス 366"/>
          <p:cNvSpPr txBox="1"/>
          <p:nvPr/>
        </p:nvSpPr>
        <p:spPr>
          <a:xfrm>
            <a:off x="5892389" y="469748"/>
            <a:ext cx="1655965" cy="215444"/>
          </a:xfrm>
          <a:prstGeom prst="rect">
            <a:avLst/>
          </a:prstGeom>
          <a:noFill/>
          <a:ln>
            <a:noFill/>
            <a:prstDash val="solid"/>
          </a:ln>
        </p:spPr>
        <p:txBody>
          <a:bodyPr wrap="square" rtlCol="0">
            <a:spAutoFit/>
          </a:bodyPr>
          <a:lstStyle/>
          <a:p>
            <a:r>
              <a:rPr kumimoji="1" lang="ja-JP" altLang="en-US" sz="800" dirty="0" smtClean="0"/>
              <a:t>充実させるために必要な取組み</a:t>
            </a:r>
            <a:endParaRPr kumimoji="1" lang="en-US" altLang="ja-JP" sz="800" dirty="0" smtClean="0"/>
          </a:p>
        </p:txBody>
      </p:sp>
      <p:sp>
        <p:nvSpPr>
          <p:cNvPr id="151" name="テキスト ボックス 150"/>
          <p:cNvSpPr txBox="1"/>
          <p:nvPr/>
        </p:nvSpPr>
        <p:spPr>
          <a:xfrm>
            <a:off x="12074838" y="4215747"/>
            <a:ext cx="512660"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i="1" dirty="0" smtClean="0"/>
              <a:t>企業</a:t>
            </a:r>
            <a:endParaRPr kumimoji="1" lang="ja-JP" altLang="en-US" sz="800" i="1" dirty="0"/>
          </a:p>
        </p:txBody>
      </p:sp>
      <p:pic>
        <p:nvPicPr>
          <p:cNvPr id="11" name="図 10"/>
          <p:cNvPicPr>
            <a:picLocks noChangeAspect="1"/>
          </p:cNvPicPr>
          <p:nvPr/>
        </p:nvPicPr>
        <p:blipFill>
          <a:blip r:embed="rId3"/>
          <a:stretch>
            <a:fillRect/>
          </a:stretch>
        </p:blipFill>
        <p:spPr>
          <a:xfrm>
            <a:off x="12042116" y="3336408"/>
            <a:ext cx="570075" cy="399903"/>
          </a:xfrm>
          <a:prstGeom prst="rect">
            <a:avLst/>
          </a:prstGeom>
        </p:spPr>
      </p:pic>
      <p:sp>
        <p:nvSpPr>
          <p:cNvPr id="192" name="テキスト ボックス 191"/>
          <p:cNvSpPr txBox="1"/>
          <p:nvPr/>
        </p:nvSpPr>
        <p:spPr>
          <a:xfrm>
            <a:off x="12074838" y="3663315"/>
            <a:ext cx="512660" cy="4616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i="1" dirty="0" smtClean="0"/>
              <a:t>福祉・</a:t>
            </a:r>
            <a:endParaRPr kumimoji="1" lang="en-US" altLang="ja-JP" sz="800" i="1" dirty="0" smtClean="0"/>
          </a:p>
          <a:p>
            <a:pPr algn="ctr"/>
            <a:r>
              <a:rPr kumimoji="1" lang="ja-JP" altLang="en-US" sz="800" i="1" dirty="0" smtClean="0"/>
              <a:t>労働</a:t>
            </a:r>
            <a:endParaRPr kumimoji="1" lang="en-US" altLang="ja-JP" sz="800" i="1" dirty="0" smtClean="0"/>
          </a:p>
          <a:p>
            <a:pPr algn="ctr"/>
            <a:r>
              <a:rPr kumimoji="1" lang="ja-JP" altLang="en-US" sz="800" i="1" dirty="0" smtClean="0"/>
              <a:t>機関</a:t>
            </a:r>
            <a:endParaRPr kumimoji="1" lang="ja-JP" altLang="en-US" sz="800" i="1" dirty="0"/>
          </a:p>
        </p:txBody>
      </p:sp>
      <p:sp>
        <p:nvSpPr>
          <p:cNvPr id="188" name="右矢印 187"/>
          <p:cNvSpPr/>
          <p:nvPr/>
        </p:nvSpPr>
        <p:spPr>
          <a:xfrm>
            <a:off x="11829603" y="2084233"/>
            <a:ext cx="228403" cy="505097"/>
          </a:xfrm>
          <a:prstGeom prst="rightArrow">
            <a:avLst>
              <a:gd name="adj1" fmla="val 50000"/>
              <a:gd name="adj2" fmla="val 241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tx1"/>
                </a:solidFill>
              </a:rPr>
              <a:t>助言</a:t>
            </a:r>
            <a:endParaRPr kumimoji="1" lang="ja-JP" altLang="en-US" sz="800" b="1" dirty="0">
              <a:solidFill>
                <a:schemeClr val="tx1"/>
              </a:solidFill>
            </a:endParaRPr>
          </a:p>
        </p:txBody>
      </p:sp>
      <p:sp>
        <p:nvSpPr>
          <p:cNvPr id="182" name="正方形/長方形 181"/>
          <p:cNvSpPr/>
          <p:nvPr/>
        </p:nvSpPr>
        <p:spPr>
          <a:xfrm>
            <a:off x="5632136" y="1569701"/>
            <a:ext cx="1771551" cy="156116"/>
          </a:xfrm>
          <a:prstGeom prst="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800" b="1" dirty="0" smtClean="0">
                <a:solidFill>
                  <a:schemeClr val="tx1"/>
                </a:solidFill>
              </a:rPr>
              <a:t>３年間通しての</a:t>
            </a:r>
            <a:r>
              <a:rPr lang="ja-JP" altLang="en-US" sz="800" b="1" dirty="0" smtClean="0">
                <a:solidFill>
                  <a:schemeClr val="tx1"/>
                </a:solidFill>
              </a:rPr>
              <a:t>キャリア教育</a:t>
            </a:r>
            <a:r>
              <a:rPr lang="en-US" altLang="ja-JP" sz="800" b="1" dirty="0" smtClean="0">
                <a:solidFill>
                  <a:schemeClr val="tx1"/>
                </a:solidFill>
              </a:rPr>
              <a:t>(</a:t>
            </a:r>
            <a:r>
              <a:rPr lang="ja-JP" altLang="en-US" sz="800" b="1" dirty="0" smtClean="0">
                <a:solidFill>
                  <a:schemeClr val="tx1"/>
                </a:solidFill>
              </a:rPr>
              <a:t>例</a:t>
            </a:r>
            <a:r>
              <a:rPr lang="en-US" altLang="ja-JP" sz="800" b="1" dirty="0" smtClean="0">
                <a:solidFill>
                  <a:schemeClr val="tx1"/>
                </a:solidFill>
              </a:rPr>
              <a:t>)</a:t>
            </a:r>
            <a:endParaRPr kumimoji="1" lang="ja-JP" altLang="en-US" sz="800" b="1" dirty="0">
              <a:solidFill>
                <a:schemeClr val="tx1"/>
              </a:solidFill>
            </a:endParaRPr>
          </a:p>
        </p:txBody>
      </p:sp>
      <p:sp>
        <p:nvSpPr>
          <p:cNvPr id="14" name="下矢印 13"/>
          <p:cNvSpPr/>
          <p:nvPr/>
        </p:nvSpPr>
        <p:spPr>
          <a:xfrm>
            <a:off x="6112065" y="1409879"/>
            <a:ext cx="802403" cy="1515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ysClr val="windowText" lastClr="000000"/>
                </a:solidFill>
              </a:rPr>
              <a:t>活用</a:t>
            </a:r>
            <a:endParaRPr kumimoji="1" lang="ja-JP" altLang="en-US" sz="800" b="1" dirty="0">
              <a:solidFill>
                <a:sysClr val="windowText" lastClr="000000"/>
              </a:solidFill>
            </a:endParaRPr>
          </a:p>
        </p:txBody>
      </p:sp>
      <p:sp>
        <p:nvSpPr>
          <p:cNvPr id="20" name="テキスト ボックス 19"/>
          <p:cNvSpPr txBox="1"/>
          <p:nvPr/>
        </p:nvSpPr>
        <p:spPr>
          <a:xfrm>
            <a:off x="5554581" y="3053090"/>
            <a:ext cx="307777" cy="12854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vert="eaVert" wrap="square" rtlCol="0">
            <a:spAutoFit/>
          </a:bodyPr>
          <a:lstStyle/>
          <a:p>
            <a:r>
              <a:rPr kumimoji="1" lang="ja-JP" altLang="en-US" sz="800" b="1" dirty="0" smtClean="0">
                <a:solidFill>
                  <a:schemeClr val="tx1"/>
                </a:solidFill>
              </a:rPr>
              <a:t>就職及び職場定着の向上</a:t>
            </a:r>
            <a:endParaRPr kumimoji="1" lang="ja-JP" altLang="en-US" sz="800" b="1" dirty="0">
              <a:solidFill>
                <a:schemeClr val="tx1"/>
              </a:solidFill>
            </a:endParaRPr>
          </a:p>
        </p:txBody>
      </p:sp>
      <p:sp>
        <p:nvSpPr>
          <p:cNvPr id="21" name="左矢印 20"/>
          <p:cNvSpPr/>
          <p:nvPr/>
        </p:nvSpPr>
        <p:spPr>
          <a:xfrm>
            <a:off x="5864729" y="3407745"/>
            <a:ext cx="211356" cy="506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a:solidFill>
                  <a:schemeClr val="tx1"/>
                </a:solidFill>
              </a:rPr>
              <a:t>効果</a:t>
            </a:r>
          </a:p>
        </p:txBody>
      </p:sp>
      <p:pic>
        <p:nvPicPr>
          <p:cNvPr id="2" name="図 1"/>
          <p:cNvPicPr>
            <a:picLocks noChangeAspect="1"/>
          </p:cNvPicPr>
          <p:nvPr/>
        </p:nvPicPr>
        <p:blipFill>
          <a:blip r:embed="rId4"/>
          <a:stretch>
            <a:fillRect/>
          </a:stretch>
        </p:blipFill>
        <p:spPr>
          <a:xfrm>
            <a:off x="6117277" y="773548"/>
            <a:ext cx="689079" cy="613244"/>
          </a:xfrm>
          <a:prstGeom prst="rect">
            <a:avLst/>
          </a:prstGeom>
        </p:spPr>
      </p:pic>
      <p:sp>
        <p:nvSpPr>
          <p:cNvPr id="201" name="テキスト ボックス 200"/>
          <p:cNvSpPr txBox="1"/>
          <p:nvPr/>
        </p:nvSpPr>
        <p:spPr>
          <a:xfrm>
            <a:off x="5632137" y="1060436"/>
            <a:ext cx="1771550" cy="33855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b="1" dirty="0" smtClean="0">
                <a:solidFill>
                  <a:schemeClr val="bg1"/>
                </a:solidFill>
              </a:rPr>
              <a:t>手引書作成</a:t>
            </a:r>
            <a:endParaRPr lang="en-US" altLang="ja-JP" sz="800" b="1" dirty="0">
              <a:solidFill>
                <a:schemeClr val="bg1"/>
              </a:solidFill>
            </a:endParaRPr>
          </a:p>
          <a:p>
            <a:r>
              <a:rPr lang="en-US" altLang="ja-JP" sz="800" b="1" dirty="0" smtClean="0">
                <a:solidFill>
                  <a:schemeClr val="bg1"/>
                </a:solidFill>
              </a:rPr>
              <a:t>(</a:t>
            </a:r>
            <a:r>
              <a:rPr lang="ja-JP" altLang="en-US" sz="800" b="1" dirty="0" smtClean="0">
                <a:solidFill>
                  <a:schemeClr val="bg1"/>
                </a:solidFill>
              </a:rPr>
              <a:t>キャリア教育のロードマップ作成</a:t>
            </a:r>
            <a:r>
              <a:rPr lang="en-US" altLang="ja-JP" sz="800" b="1" dirty="0" smtClean="0">
                <a:solidFill>
                  <a:schemeClr val="bg1"/>
                </a:solidFill>
              </a:rPr>
              <a:t>)</a:t>
            </a:r>
            <a:endParaRPr kumimoji="1" lang="ja-JP" altLang="en-US" sz="800" b="1" dirty="0">
              <a:solidFill>
                <a:schemeClr val="bg1"/>
              </a:solidFill>
            </a:endParaRPr>
          </a:p>
        </p:txBody>
      </p:sp>
      <p:sp>
        <p:nvSpPr>
          <p:cNvPr id="190" name="下矢印 189"/>
          <p:cNvSpPr/>
          <p:nvPr/>
        </p:nvSpPr>
        <p:spPr>
          <a:xfrm>
            <a:off x="11034565" y="1559887"/>
            <a:ext cx="997285" cy="3536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ysClr val="windowText" lastClr="000000"/>
                </a:solidFill>
              </a:rPr>
              <a:t>専門性向上</a:t>
            </a:r>
            <a:endParaRPr kumimoji="1" lang="ja-JP" altLang="en-US" sz="800" b="1" dirty="0">
              <a:solidFill>
                <a:sysClr val="windowText" lastClr="000000"/>
              </a:solidFill>
            </a:endParaRPr>
          </a:p>
        </p:txBody>
      </p:sp>
      <p:sp>
        <p:nvSpPr>
          <p:cNvPr id="5" name="右矢印 4"/>
          <p:cNvSpPr/>
          <p:nvPr/>
        </p:nvSpPr>
        <p:spPr>
          <a:xfrm>
            <a:off x="2869496" y="6315709"/>
            <a:ext cx="546182" cy="4604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ysClr val="windowText" lastClr="000000"/>
                </a:solidFill>
              </a:rPr>
              <a:t>活用</a:t>
            </a:r>
            <a:endParaRPr kumimoji="1" lang="ja-JP" altLang="en-US" sz="800" dirty="0">
              <a:solidFill>
                <a:sysClr val="windowText" lastClr="000000"/>
              </a:solidFill>
            </a:endParaRPr>
          </a:p>
        </p:txBody>
      </p:sp>
      <p:sp>
        <p:nvSpPr>
          <p:cNvPr id="115" name="テキスト ボックス 114"/>
          <p:cNvSpPr txBox="1"/>
          <p:nvPr/>
        </p:nvSpPr>
        <p:spPr>
          <a:xfrm>
            <a:off x="5565433" y="87224"/>
            <a:ext cx="2481846" cy="27699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dist">
              <a:lnSpc>
                <a:spcPts val="1500"/>
              </a:lnSpc>
            </a:pPr>
            <a:r>
              <a:rPr lang="ja-JP" altLang="en-US" sz="1050" b="1" dirty="0" smtClean="0">
                <a:solidFill>
                  <a:schemeClr val="bg1"/>
                </a:solidFill>
                <a:latin typeface="メイリオ" panose="020B0604030504040204" pitchFamily="50" charset="-128"/>
                <a:ea typeface="メイリオ" panose="020B0604030504040204" pitchFamily="50" charset="-128"/>
              </a:rPr>
              <a:t>進路保障に関する組織の連携</a:t>
            </a:r>
            <a:endParaRPr lang="ja-JP" altLang="en-US" sz="1050" b="1" dirty="0">
              <a:solidFill>
                <a:schemeClr val="bg1"/>
              </a:solidFill>
              <a:latin typeface="メイリオ" panose="020B0604030504040204" pitchFamily="50" charset="-128"/>
              <a:ea typeface="メイリオ" panose="020B0604030504040204" pitchFamily="50" charset="-128"/>
            </a:endParaRPr>
          </a:p>
        </p:txBody>
      </p:sp>
      <p:sp>
        <p:nvSpPr>
          <p:cNvPr id="116" name="テキスト ボックス 115"/>
          <p:cNvSpPr txBox="1"/>
          <p:nvPr/>
        </p:nvSpPr>
        <p:spPr>
          <a:xfrm>
            <a:off x="64682" y="4574545"/>
            <a:ext cx="3737614" cy="276999"/>
          </a:xfrm>
          <a:prstGeom prst="rect">
            <a:avLst/>
          </a:prstGeom>
          <a:solidFill>
            <a:schemeClr val="tx1"/>
          </a:solidFill>
        </p:spPr>
        <p:style>
          <a:lnRef idx="2">
            <a:schemeClr val="dk1"/>
          </a:lnRef>
          <a:fillRef idx="1">
            <a:schemeClr val="lt1"/>
          </a:fillRef>
          <a:effectRef idx="0">
            <a:schemeClr val="dk1"/>
          </a:effectRef>
          <a:fontRef idx="minor">
            <a:schemeClr val="dk1"/>
          </a:fontRef>
        </p:style>
        <p:txBody>
          <a:bodyPr wrap="square" rtlCol="0" anchor="ctr">
            <a:spAutoFit/>
          </a:bodyPr>
          <a:lstStyle/>
          <a:p>
            <a:pPr algn="dist">
              <a:lnSpc>
                <a:spcPts val="1500"/>
              </a:lnSpc>
            </a:pPr>
            <a:r>
              <a:rPr lang="ja-JP" altLang="en-US" sz="1050" b="1" dirty="0" smtClean="0">
                <a:solidFill>
                  <a:schemeClr val="bg1"/>
                </a:solidFill>
                <a:latin typeface="メイリオ" panose="020B0604030504040204" pitchFamily="50" charset="-128"/>
                <a:ea typeface="メイリオ" panose="020B0604030504040204" pitchFamily="50" charset="-128"/>
              </a:rPr>
              <a:t>進路保障に関する組織別・段階別の取組み</a:t>
            </a:r>
            <a:endParaRPr lang="ja-JP" altLang="en-US" sz="1050" b="1" dirty="0">
              <a:solidFill>
                <a:schemeClr val="bg1"/>
              </a:solidFill>
              <a:latin typeface="メイリオ" panose="020B0604030504040204" pitchFamily="50" charset="-128"/>
              <a:ea typeface="メイリオ" panose="020B0604030504040204" pitchFamily="50" charset="-128"/>
            </a:endParaRPr>
          </a:p>
        </p:txBody>
      </p:sp>
      <p:sp>
        <p:nvSpPr>
          <p:cNvPr id="6" name="左矢印 5"/>
          <p:cNvSpPr/>
          <p:nvPr/>
        </p:nvSpPr>
        <p:spPr>
          <a:xfrm>
            <a:off x="5869798" y="6147884"/>
            <a:ext cx="541020" cy="515232"/>
          </a:xfrm>
          <a:prstGeom prst="leftArrow">
            <a:avLst>
              <a:gd name="adj1" fmla="val 50000"/>
              <a:gd name="adj2" fmla="val 1520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専門性</a:t>
            </a:r>
            <a:endParaRPr kumimoji="1" lang="en-US" altLang="ja-JP" sz="800" dirty="0" smtClean="0">
              <a:solidFill>
                <a:schemeClr val="tx1"/>
              </a:solidFill>
            </a:endParaRPr>
          </a:p>
          <a:p>
            <a:pPr algn="ctr"/>
            <a:r>
              <a:rPr kumimoji="1" lang="ja-JP" altLang="en-US" sz="800" dirty="0" smtClean="0">
                <a:solidFill>
                  <a:schemeClr val="tx1"/>
                </a:solidFill>
              </a:rPr>
              <a:t>向上</a:t>
            </a:r>
            <a:endParaRPr kumimoji="1" lang="ja-JP" altLang="en-US" sz="800" dirty="0">
              <a:solidFill>
                <a:schemeClr val="tx1"/>
              </a:solidFill>
            </a:endParaRPr>
          </a:p>
        </p:txBody>
      </p:sp>
      <p:sp>
        <p:nvSpPr>
          <p:cNvPr id="210" name="テキスト ボックス 209"/>
          <p:cNvSpPr txBox="1"/>
          <p:nvPr/>
        </p:nvSpPr>
        <p:spPr>
          <a:xfrm>
            <a:off x="7701027" y="3729383"/>
            <a:ext cx="1122617" cy="338554"/>
          </a:xfrm>
          <a:prstGeom prst="rect">
            <a:avLst/>
          </a:prstGeom>
          <a:solidFill>
            <a:schemeClr val="bg1"/>
          </a:solidFill>
          <a:ln>
            <a:solidFill>
              <a:schemeClr val="tx1">
                <a:alpha val="0"/>
              </a:schemeClr>
            </a:solidFill>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dirty="0">
                <a:solidFill>
                  <a:schemeClr val="tx1"/>
                </a:solidFill>
              </a:rPr>
              <a:t>指導・</a:t>
            </a:r>
            <a:r>
              <a:rPr kumimoji="1" lang="ja-JP" altLang="en-US" sz="800" dirty="0" smtClean="0">
                <a:solidFill>
                  <a:schemeClr val="tx1"/>
                </a:solidFill>
              </a:rPr>
              <a:t>面談</a:t>
            </a:r>
            <a:endParaRPr kumimoji="1" lang="en-US" altLang="ja-JP" sz="800" dirty="0" smtClean="0">
              <a:solidFill>
                <a:schemeClr val="tx1"/>
              </a:solidFill>
            </a:endParaRPr>
          </a:p>
          <a:p>
            <a:pPr algn="ctr"/>
            <a:r>
              <a:rPr kumimoji="1" lang="en-US" altLang="ja-JP" sz="800" dirty="0">
                <a:solidFill>
                  <a:schemeClr val="tx1"/>
                </a:solidFill>
              </a:rPr>
              <a:t>(</a:t>
            </a:r>
            <a:r>
              <a:rPr kumimoji="1" lang="ja-JP" altLang="en-US" sz="800" dirty="0" smtClean="0">
                <a:solidFill>
                  <a:schemeClr val="tx1"/>
                </a:solidFill>
              </a:rPr>
              <a:t>多様な要因に対応</a:t>
            </a:r>
            <a:r>
              <a:rPr kumimoji="1" lang="en-US" altLang="ja-JP" sz="800" dirty="0" smtClean="0">
                <a:solidFill>
                  <a:schemeClr val="tx1"/>
                </a:solidFill>
              </a:rPr>
              <a:t>)</a:t>
            </a:r>
            <a:endParaRPr kumimoji="1" lang="ja-JP" altLang="en-US" sz="800" dirty="0">
              <a:solidFill>
                <a:schemeClr val="tx1"/>
              </a:solidFill>
            </a:endParaRPr>
          </a:p>
        </p:txBody>
      </p:sp>
      <p:sp>
        <p:nvSpPr>
          <p:cNvPr id="143" name="テキスト ボックス 142"/>
          <p:cNvSpPr txBox="1"/>
          <p:nvPr/>
        </p:nvSpPr>
        <p:spPr>
          <a:xfrm>
            <a:off x="7746266" y="4213702"/>
            <a:ext cx="1122617" cy="215444"/>
          </a:xfrm>
          <a:prstGeom prst="rect">
            <a:avLst/>
          </a:prstGeom>
          <a:solidFill>
            <a:schemeClr val="bg1"/>
          </a:solidFill>
          <a:ln w="0">
            <a:solidFill>
              <a:schemeClr val="bg1">
                <a:alpha val="0"/>
              </a:schemeClr>
            </a:solidFill>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dirty="0">
                <a:solidFill>
                  <a:schemeClr val="tx1"/>
                </a:solidFill>
              </a:rPr>
              <a:t>相談先・居場所</a:t>
            </a:r>
            <a:r>
              <a:rPr kumimoji="1" lang="ja-JP" altLang="en-US" sz="800" dirty="0" smtClean="0">
                <a:solidFill>
                  <a:schemeClr val="tx1"/>
                </a:solidFill>
              </a:rPr>
              <a:t>機能</a:t>
            </a:r>
            <a:endParaRPr kumimoji="1" lang="ja-JP" altLang="en-US" sz="800" dirty="0">
              <a:solidFill>
                <a:schemeClr val="tx1"/>
              </a:solidFill>
            </a:endParaRPr>
          </a:p>
        </p:txBody>
      </p:sp>
      <p:sp>
        <p:nvSpPr>
          <p:cNvPr id="139" name="正方形/長方形 138"/>
          <p:cNvSpPr/>
          <p:nvPr/>
        </p:nvSpPr>
        <p:spPr>
          <a:xfrm>
            <a:off x="6076085" y="3044432"/>
            <a:ext cx="943868" cy="127648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nSpc>
                <a:spcPts val="300"/>
              </a:lnSpc>
            </a:pPr>
            <a:endParaRPr kumimoji="1" lang="en-US" altLang="ja-JP" sz="800" dirty="0" smtClean="0"/>
          </a:p>
          <a:p>
            <a:r>
              <a:rPr kumimoji="1" lang="ja-JP" altLang="en-US" sz="800" dirty="0" smtClean="0"/>
              <a:t>・障がいがある</a:t>
            </a:r>
            <a:endParaRPr kumimoji="1" lang="en-US" altLang="ja-JP" sz="800" dirty="0" smtClean="0"/>
          </a:p>
          <a:p>
            <a:endParaRPr kumimoji="1" lang="en-US" altLang="ja-JP" sz="200" dirty="0" smtClean="0"/>
          </a:p>
          <a:p>
            <a:r>
              <a:rPr kumimoji="1" lang="ja-JP" altLang="en-US" sz="800" dirty="0" smtClean="0"/>
              <a:t>・</a:t>
            </a:r>
            <a:r>
              <a:rPr kumimoji="1" lang="ja-JP" altLang="en-US" sz="800" dirty="0"/>
              <a:t>外国にルーツ</a:t>
            </a:r>
            <a:endParaRPr kumimoji="1" lang="en-US" altLang="ja-JP" sz="800" dirty="0"/>
          </a:p>
          <a:p>
            <a:r>
              <a:rPr kumimoji="1" lang="ja-JP" altLang="en-US" sz="800" dirty="0"/>
              <a:t>　を</a:t>
            </a:r>
            <a:r>
              <a:rPr kumimoji="1" lang="ja-JP" altLang="en-US" sz="800" dirty="0" smtClean="0"/>
              <a:t>持つ</a:t>
            </a:r>
            <a:endParaRPr kumimoji="1" lang="en-US" altLang="ja-JP" sz="800" dirty="0" smtClean="0"/>
          </a:p>
          <a:p>
            <a:pPr>
              <a:lnSpc>
                <a:spcPts val="300"/>
              </a:lnSpc>
            </a:pPr>
            <a:endParaRPr kumimoji="1" lang="en-US" altLang="ja-JP" sz="800" dirty="0" smtClean="0"/>
          </a:p>
          <a:p>
            <a:r>
              <a:rPr kumimoji="1" lang="ja-JP" altLang="en-US" sz="800" dirty="0" smtClean="0"/>
              <a:t>・貧困世帯</a:t>
            </a:r>
            <a:endParaRPr kumimoji="1" lang="en-US" altLang="ja-JP" sz="800" dirty="0" smtClean="0"/>
          </a:p>
          <a:p>
            <a:pPr>
              <a:lnSpc>
                <a:spcPts val="300"/>
              </a:lnSpc>
            </a:pPr>
            <a:endParaRPr kumimoji="1" lang="en-US" altLang="ja-JP" sz="800" dirty="0" smtClean="0"/>
          </a:p>
          <a:p>
            <a:r>
              <a:rPr kumimoji="1" lang="ja-JP" altLang="en-US" sz="800" dirty="0" smtClean="0"/>
              <a:t>・不登校　　</a:t>
            </a:r>
            <a:r>
              <a:rPr kumimoji="1" lang="en-US" altLang="ja-JP" sz="800" dirty="0" smtClean="0"/>
              <a:t>etc.</a:t>
            </a:r>
          </a:p>
          <a:p>
            <a:endParaRPr kumimoji="1" lang="en-US" altLang="ja-JP" sz="800" dirty="0" smtClean="0"/>
          </a:p>
          <a:p>
            <a:endParaRPr kumimoji="1" lang="en-US" altLang="ja-JP" sz="800" dirty="0"/>
          </a:p>
          <a:p>
            <a:endParaRPr kumimoji="1" lang="en-US" altLang="ja-JP" sz="800" dirty="0" smtClean="0"/>
          </a:p>
        </p:txBody>
      </p:sp>
      <p:sp>
        <p:nvSpPr>
          <p:cNvPr id="144" name="テキスト ボックス 143"/>
          <p:cNvSpPr txBox="1"/>
          <p:nvPr/>
        </p:nvSpPr>
        <p:spPr>
          <a:xfrm>
            <a:off x="11312660" y="2034805"/>
            <a:ext cx="415132"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dirty="0"/>
              <a:t>担任</a:t>
            </a:r>
            <a:endParaRPr kumimoji="1" lang="ja-JP" altLang="en-US" sz="800" dirty="0"/>
          </a:p>
        </p:txBody>
      </p:sp>
      <p:sp>
        <p:nvSpPr>
          <p:cNvPr id="180" name="テキスト ボックス 179"/>
          <p:cNvSpPr txBox="1"/>
          <p:nvPr/>
        </p:nvSpPr>
        <p:spPr>
          <a:xfrm>
            <a:off x="6138907" y="2862636"/>
            <a:ext cx="815906"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dirty="0" smtClean="0"/>
              <a:t>生徒</a:t>
            </a:r>
            <a:endParaRPr kumimoji="1" lang="ja-JP" altLang="en-US" sz="800" dirty="0"/>
          </a:p>
        </p:txBody>
      </p:sp>
      <p:sp>
        <p:nvSpPr>
          <p:cNvPr id="369" name="テキスト ボックス 368"/>
          <p:cNvSpPr txBox="1"/>
          <p:nvPr/>
        </p:nvSpPr>
        <p:spPr>
          <a:xfrm>
            <a:off x="10539408" y="3130550"/>
            <a:ext cx="600060" cy="33855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ja-JP" altLang="en-US" sz="800" b="1" dirty="0" smtClean="0">
                <a:solidFill>
                  <a:schemeClr val="bg1"/>
                </a:solidFill>
              </a:rPr>
              <a:t>専門人材</a:t>
            </a:r>
            <a:endParaRPr lang="en-US" altLang="ja-JP" sz="800" b="1" dirty="0" smtClean="0">
              <a:solidFill>
                <a:schemeClr val="bg1"/>
              </a:solidFill>
            </a:endParaRPr>
          </a:p>
          <a:p>
            <a:r>
              <a:rPr lang="ja-JP" altLang="en-US" sz="800" b="1" dirty="0" err="1" smtClean="0">
                <a:solidFill>
                  <a:schemeClr val="bg1"/>
                </a:solidFill>
              </a:rPr>
              <a:t>への</a:t>
            </a:r>
            <a:r>
              <a:rPr lang="ja-JP" altLang="en-US" sz="800" b="1" dirty="0">
                <a:solidFill>
                  <a:schemeClr val="bg1"/>
                </a:solidFill>
              </a:rPr>
              <a:t>研修</a:t>
            </a:r>
            <a:endParaRPr lang="en-US" altLang="ja-JP" sz="800" b="1" dirty="0" smtClean="0">
              <a:solidFill>
                <a:schemeClr val="bg1"/>
              </a:solidFill>
            </a:endParaRPr>
          </a:p>
        </p:txBody>
      </p:sp>
      <p:sp>
        <p:nvSpPr>
          <p:cNvPr id="228" name="テキスト ボックス 227"/>
          <p:cNvSpPr txBox="1"/>
          <p:nvPr/>
        </p:nvSpPr>
        <p:spPr>
          <a:xfrm>
            <a:off x="6134346" y="4057601"/>
            <a:ext cx="815906"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dirty="0"/>
              <a:t>卒業生</a:t>
            </a:r>
          </a:p>
        </p:txBody>
      </p:sp>
      <p:sp>
        <p:nvSpPr>
          <p:cNvPr id="17" name="加算 16"/>
          <p:cNvSpPr/>
          <p:nvPr/>
        </p:nvSpPr>
        <p:spPr>
          <a:xfrm>
            <a:off x="6458460" y="3894148"/>
            <a:ext cx="154864" cy="140213"/>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25" name="テキスト ボックス 124"/>
          <p:cNvSpPr txBox="1"/>
          <p:nvPr/>
        </p:nvSpPr>
        <p:spPr>
          <a:xfrm>
            <a:off x="9551949" y="8275396"/>
            <a:ext cx="835410" cy="33855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smtClean="0"/>
              <a:t>福祉施策</a:t>
            </a:r>
            <a:endParaRPr lang="en-US" altLang="ja-JP" sz="800" dirty="0" smtClean="0"/>
          </a:p>
          <a:p>
            <a:pPr algn="ctr"/>
            <a:r>
              <a:rPr lang="ja-JP" altLang="en-US" sz="800" dirty="0" smtClean="0"/>
              <a:t>の実施</a:t>
            </a:r>
            <a:endParaRPr lang="en-US" altLang="ja-JP" sz="800" dirty="0"/>
          </a:p>
        </p:txBody>
      </p:sp>
      <p:sp>
        <p:nvSpPr>
          <p:cNvPr id="126" name="上下矢印 125"/>
          <p:cNvSpPr/>
          <p:nvPr/>
        </p:nvSpPr>
        <p:spPr>
          <a:xfrm>
            <a:off x="9744275" y="7916871"/>
            <a:ext cx="391891" cy="337491"/>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271" name="テキスト ボックス 270"/>
          <p:cNvSpPr txBox="1"/>
          <p:nvPr/>
        </p:nvSpPr>
        <p:spPr>
          <a:xfrm>
            <a:off x="6328927" y="6162833"/>
            <a:ext cx="902910" cy="461665"/>
          </a:xfrm>
          <a:prstGeom prst="rect">
            <a:avLst/>
          </a:prstGeom>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dirty="0" smtClean="0">
                <a:solidFill>
                  <a:schemeClr val="bg1"/>
                </a:solidFill>
              </a:rPr>
              <a:t>教員研修</a:t>
            </a:r>
            <a:endParaRPr lang="en-US" altLang="ja-JP" sz="800" dirty="0" smtClean="0">
              <a:solidFill>
                <a:schemeClr val="bg1"/>
              </a:solidFill>
            </a:endParaRPr>
          </a:p>
          <a:p>
            <a:r>
              <a:rPr lang="en-US" altLang="ja-JP" sz="800" dirty="0">
                <a:solidFill>
                  <a:schemeClr val="bg1"/>
                </a:solidFill>
              </a:rPr>
              <a:t>(</a:t>
            </a:r>
            <a:r>
              <a:rPr lang="ja-JP" altLang="en-US" sz="800" dirty="0" err="1" smtClean="0">
                <a:solidFill>
                  <a:schemeClr val="bg1"/>
                </a:solidFill>
              </a:rPr>
              <a:t>障がい</a:t>
            </a:r>
            <a:r>
              <a:rPr lang="ja-JP" altLang="en-US" sz="800" dirty="0" smtClean="0">
                <a:solidFill>
                  <a:schemeClr val="bg1"/>
                </a:solidFill>
              </a:rPr>
              <a:t>者の</a:t>
            </a:r>
            <a:endParaRPr lang="en-US" altLang="ja-JP" sz="800" dirty="0" smtClean="0">
              <a:solidFill>
                <a:schemeClr val="bg1"/>
              </a:solidFill>
            </a:endParaRPr>
          </a:p>
          <a:p>
            <a:r>
              <a:rPr lang="ja-JP" altLang="en-US" sz="800" dirty="0">
                <a:solidFill>
                  <a:schemeClr val="bg1"/>
                </a:solidFill>
              </a:rPr>
              <a:t> </a:t>
            </a:r>
            <a:r>
              <a:rPr lang="ja-JP" altLang="en-US" sz="800" dirty="0" smtClean="0">
                <a:solidFill>
                  <a:schemeClr val="bg1"/>
                </a:solidFill>
              </a:rPr>
              <a:t> 就労支援　等</a:t>
            </a:r>
            <a:r>
              <a:rPr lang="en-US" altLang="ja-JP" sz="800" dirty="0" smtClean="0">
                <a:solidFill>
                  <a:schemeClr val="bg1"/>
                </a:solidFill>
              </a:rPr>
              <a:t>)</a:t>
            </a:r>
          </a:p>
        </p:txBody>
      </p:sp>
      <p:sp>
        <p:nvSpPr>
          <p:cNvPr id="129" name="テキスト ボックス 128"/>
          <p:cNvSpPr txBox="1"/>
          <p:nvPr/>
        </p:nvSpPr>
        <p:spPr>
          <a:xfrm>
            <a:off x="1445813" y="7163015"/>
            <a:ext cx="2183211" cy="215444"/>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ja-JP" altLang="en-US" sz="800" dirty="0" smtClean="0">
                <a:solidFill>
                  <a:schemeClr val="tx1"/>
                </a:solidFill>
              </a:rPr>
              <a:t>専門</a:t>
            </a:r>
            <a:r>
              <a:rPr lang="ja-JP" altLang="en-US" sz="800" dirty="0">
                <a:solidFill>
                  <a:schemeClr val="tx1"/>
                </a:solidFill>
              </a:rPr>
              <a:t>人材</a:t>
            </a:r>
            <a:r>
              <a:rPr lang="ja-JP" altLang="en-US" sz="800" dirty="0" smtClean="0">
                <a:solidFill>
                  <a:schemeClr val="tx1"/>
                </a:solidFill>
              </a:rPr>
              <a:t>の経験・知識</a:t>
            </a:r>
            <a:endParaRPr lang="en-US" altLang="ja-JP" sz="800" dirty="0" smtClean="0">
              <a:solidFill>
                <a:schemeClr val="tx1"/>
              </a:solidFill>
            </a:endParaRPr>
          </a:p>
        </p:txBody>
      </p:sp>
      <p:sp>
        <p:nvSpPr>
          <p:cNvPr id="132" name="右矢印 131"/>
          <p:cNvSpPr/>
          <p:nvPr/>
        </p:nvSpPr>
        <p:spPr>
          <a:xfrm rot="16200000">
            <a:off x="2204208" y="6794432"/>
            <a:ext cx="340016" cy="382225"/>
          </a:xfrm>
          <a:prstGeom prst="rightArrow">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solidFill>
                  <a:schemeClr val="tx1"/>
                </a:solidFill>
              </a:rPr>
              <a:t>助言</a:t>
            </a:r>
          </a:p>
        </p:txBody>
      </p:sp>
      <p:sp>
        <p:nvSpPr>
          <p:cNvPr id="134" name="下矢印 133"/>
          <p:cNvSpPr/>
          <p:nvPr/>
        </p:nvSpPr>
        <p:spPr>
          <a:xfrm>
            <a:off x="11535297" y="7898452"/>
            <a:ext cx="259080" cy="131865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35" name="下矢印 134"/>
          <p:cNvSpPr/>
          <p:nvPr/>
        </p:nvSpPr>
        <p:spPr>
          <a:xfrm rot="10800000">
            <a:off x="7769040" y="8975892"/>
            <a:ext cx="259080" cy="3163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下矢印 161"/>
          <p:cNvSpPr/>
          <p:nvPr/>
        </p:nvSpPr>
        <p:spPr>
          <a:xfrm rot="10800000">
            <a:off x="6229437" y="8966800"/>
            <a:ext cx="259080" cy="3163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下矢印 162"/>
          <p:cNvSpPr/>
          <p:nvPr/>
        </p:nvSpPr>
        <p:spPr>
          <a:xfrm rot="10800000">
            <a:off x="4395306" y="8988542"/>
            <a:ext cx="259080" cy="3163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2293790" y="9229532"/>
            <a:ext cx="9402910" cy="14306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3" name="下矢印 172"/>
          <p:cNvSpPr/>
          <p:nvPr/>
        </p:nvSpPr>
        <p:spPr>
          <a:xfrm rot="10800000">
            <a:off x="2227540" y="8966800"/>
            <a:ext cx="259080" cy="31636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7" name="左矢印 176"/>
          <p:cNvSpPr/>
          <p:nvPr/>
        </p:nvSpPr>
        <p:spPr>
          <a:xfrm>
            <a:off x="7594581" y="2004659"/>
            <a:ext cx="211356" cy="506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tx1"/>
                </a:solidFill>
              </a:rPr>
              <a:t>活用</a:t>
            </a:r>
            <a:endParaRPr kumimoji="1" lang="ja-JP" altLang="en-US" sz="800" b="1" dirty="0">
              <a:solidFill>
                <a:schemeClr val="tx1"/>
              </a:solidFill>
            </a:endParaRPr>
          </a:p>
        </p:txBody>
      </p:sp>
      <p:sp>
        <p:nvSpPr>
          <p:cNvPr id="29" name="正方形/長方形 28"/>
          <p:cNvSpPr/>
          <p:nvPr/>
        </p:nvSpPr>
        <p:spPr>
          <a:xfrm>
            <a:off x="8893257" y="1812212"/>
            <a:ext cx="1500377" cy="2455089"/>
          </a:xfrm>
          <a:prstGeom prst="rect">
            <a:avLst/>
          </a:prstGeom>
          <a:pattFill prst="ltUpDiag">
            <a:fgClr>
              <a:schemeClr val="bg2">
                <a:lumMod val="75000"/>
              </a:schemeClr>
            </a:fgClr>
            <a:bgClr>
              <a:schemeClr val="bg1"/>
            </a:bgClr>
          </a:patt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4" name="テキスト ボックス 173"/>
          <p:cNvSpPr txBox="1"/>
          <p:nvPr/>
        </p:nvSpPr>
        <p:spPr>
          <a:xfrm>
            <a:off x="8999355" y="3964645"/>
            <a:ext cx="1260944" cy="39498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lnSpc>
                <a:spcPts val="1400"/>
              </a:lnSpc>
            </a:pPr>
            <a:r>
              <a:rPr lang="ja-JP" altLang="en-US" sz="800" b="1" dirty="0" smtClean="0">
                <a:solidFill>
                  <a:schemeClr val="bg1"/>
                </a:solidFill>
              </a:rPr>
              <a:t>総合的な相談窓口</a:t>
            </a:r>
            <a:endParaRPr lang="en-US" altLang="ja-JP" sz="800" b="1" dirty="0" smtClean="0">
              <a:solidFill>
                <a:schemeClr val="bg1"/>
              </a:solidFill>
            </a:endParaRPr>
          </a:p>
          <a:p>
            <a:pPr algn="ctr"/>
            <a:r>
              <a:rPr lang="ja-JP" altLang="en-US" sz="800" b="1" dirty="0" smtClean="0">
                <a:solidFill>
                  <a:schemeClr val="bg1"/>
                </a:solidFill>
              </a:rPr>
              <a:t>外部機関との調整窓口</a:t>
            </a:r>
            <a:endParaRPr lang="en-US" altLang="ja-JP" sz="800" b="1" dirty="0" smtClean="0">
              <a:solidFill>
                <a:schemeClr val="bg1"/>
              </a:solidFill>
            </a:endParaRPr>
          </a:p>
        </p:txBody>
      </p:sp>
      <p:sp>
        <p:nvSpPr>
          <p:cNvPr id="191" name="左右矢印 190"/>
          <p:cNvSpPr/>
          <p:nvPr/>
        </p:nvSpPr>
        <p:spPr>
          <a:xfrm>
            <a:off x="10275407" y="3977302"/>
            <a:ext cx="1799431" cy="359238"/>
          </a:xfrm>
          <a:prstGeom prst="leftRightArrow">
            <a:avLst>
              <a:gd name="adj1" fmla="val 50000"/>
              <a:gd name="adj2" fmla="val 2171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tx1"/>
                </a:solidFill>
              </a:rPr>
              <a:t>連携</a:t>
            </a:r>
            <a:endParaRPr kumimoji="1" lang="ja-JP" altLang="en-US" sz="800" b="1" dirty="0">
              <a:solidFill>
                <a:schemeClr val="tx1"/>
              </a:solidFill>
            </a:endParaRPr>
          </a:p>
        </p:txBody>
      </p:sp>
      <p:pic>
        <p:nvPicPr>
          <p:cNvPr id="158" name="図 157"/>
          <p:cNvPicPr>
            <a:picLocks noChangeAspect="1"/>
          </p:cNvPicPr>
          <p:nvPr/>
        </p:nvPicPr>
        <p:blipFill>
          <a:blip r:embed="rId5"/>
          <a:stretch>
            <a:fillRect/>
          </a:stretch>
        </p:blipFill>
        <p:spPr>
          <a:xfrm>
            <a:off x="9393073" y="1685511"/>
            <a:ext cx="390327" cy="441959"/>
          </a:xfrm>
          <a:prstGeom prst="rect">
            <a:avLst/>
          </a:prstGeom>
        </p:spPr>
      </p:pic>
      <p:sp>
        <p:nvSpPr>
          <p:cNvPr id="159" name="テキスト ボックス 158"/>
          <p:cNvSpPr txBox="1"/>
          <p:nvPr/>
        </p:nvSpPr>
        <p:spPr>
          <a:xfrm>
            <a:off x="9027651" y="2004659"/>
            <a:ext cx="1115997" cy="215444"/>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800" dirty="0" smtClean="0"/>
              <a:t>担当教員</a:t>
            </a:r>
            <a:r>
              <a:rPr kumimoji="1" lang="en-US" altLang="ja-JP" sz="800" dirty="0" smtClean="0"/>
              <a:t>(</a:t>
            </a:r>
            <a:r>
              <a:rPr kumimoji="1" lang="ja-JP" altLang="en-US" sz="800" dirty="0" smtClean="0"/>
              <a:t>ｺｰﾃﾞｨﾈｰﾀｰ</a:t>
            </a:r>
            <a:r>
              <a:rPr kumimoji="1" lang="en-US" altLang="ja-JP" sz="800" dirty="0" smtClean="0"/>
              <a:t>)</a:t>
            </a:r>
            <a:endParaRPr kumimoji="1" lang="ja-JP" altLang="en-US" sz="800" dirty="0" smtClean="0"/>
          </a:p>
        </p:txBody>
      </p:sp>
      <p:sp>
        <p:nvSpPr>
          <p:cNvPr id="4" name="下矢印 3"/>
          <p:cNvSpPr/>
          <p:nvPr/>
        </p:nvSpPr>
        <p:spPr>
          <a:xfrm>
            <a:off x="4367559" y="5865712"/>
            <a:ext cx="403336" cy="3802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tx1"/>
                </a:solidFill>
              </a:rPr>
              <a:t>活用</a:t>
            </a:r>
            <a:endParaRPr kumimoji="1" lang="ja-JP" altLang="en-US" sz="800" dirty="0">
              <a:solidFill>
                <a:schemeClr val="tx1"/>
              </a:solidFill>
            </a:endParaRPr>
          </a:p>
        </p:txBody>
      </p:sp>
      <p:sp>
        <p:nvSpPr>
          <p:cNvPr id="119" name="右矢印 118"/>
          <p:cNvSpPr/>
          <p:nvPr/>
        </p:nvSpPr>
        <p:spPr>
          <a:xfrm rot="16200000">
            <a:off x="3239456" y="6698709"/>
            <a:ext cx="562990" cy="355353"/>
          </a:xfrm>
          <a:prstGeom prst="rightArrow">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800" dirty="0">
                <a:solidFill>
                  <a:schemeClr val="tx1"/>
                </a:solidFill>
              </a:rPr>
              <a:t>助言</a:t>
            </a:r>
          </a:p>
        </p:txBody>
      </p:sp>
      <p:sp>
        <p:nvSpPr>
          <p:cNvPr id="146" name="楕円 145"/>
          <p:cNvSpPr/>
          <p:nvPr/>
        </p:nvSpPr>
        <p:spPr>
          <a:xfrm>
            <a:off x="8928099" y="2674136"/>
            <a:ext cx="1338154" cy="124295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800"/>
          </a:p>
        </p:txBody>
      </p:sp>
      <p:pic>
        <p:nvPicPr>
          <p:cNvPr id="148" name="図 147"/>
          <p:cNvPicPr>
            <a:picLocks noChangeAspect="1"/>
          </p:cNvPicPr>
          <p:nvPr/>
        </p:nvPicPr>
        <p:blipFill>
          <a:blip r:embed="rId6"/>
          <a:stretch>
            <a:fillRect/>
          </a:stretch>
        </p:blipFill>
        <p:spPr>
          <a:xfrm>
            <a:off x="9397309" y="2532668"/>
            <a:ext cx="435615" cy="527438"/>
          </a:xfrm>
          <a:prstGeom prst="rect">
            <a:avLst/>
          </a:prstGeom>
        </p:spPr>
      </p:pic>
      <p:sp>
        <p:nvSpPr>
          <p:cNvPr id="150" name="テキスト ボックス 149"/>
          <p:cNvSpPr txBox="1"/>
          <p:nvPr/>
        </p:nvSpPr>
        <p:spPr>
          <a:xfrm>
            <a:off x="9102938" y="2840024"/>
            <a:ext cx="989187" cy="260668"/>
          </a:xfrm>
          <a:prstGeom prst="roundRect">
            <a:avLst>
              <a:gd name="adj" fmla="val 50000"/>
            </a:avLst>
          </a:prstGeom>
        </p:spPr>
        <p:style>
          <a:lnRef idx="2">
            <a:schemeClr val="accent3">
              <a:shade val="50000"/>
            </a:schemeClr>
          </a:lnRef>
          <a:fillRef idx="1">
            <a:schemeClr val="accent3"/>
          </a:fillRef>
          <a:effectRef idx="0">
            <a:schemeClr val="accent3"/>
          </a:effectRef>
          <a:fontRef idx="minor">
            <a:schemeClr val="lt1"/>
          </a:fontRef>
        </p:style>
        <p:txBody>
          <a:bodyPr wrap="square" lIns="0" tIns="0" rIns="0" bIns="0" rtlCol="0" anchor="ctr" anchorCtr="1">
            <a:spAutoFit/>
          </a:bodyPr>
          <a:lstStyle/>
          <a:p>
            <a:pPr algn="ctr">
              <a:lnSpc>
                <a:spcPts val="700"/>
              </a:lnSpc>
            </a:pPr>
            <a:r>
              <a:rPr kumimoji="1" lang="ja-JP" altLang="en-US" sz="800" b="1" dirty="0" smtClean="0">
                <a:solidFill>
                  <a:schemeClr val="tx1"/>
                </a:solidFill>
              </a:rPr>
              <a:t>キャリア教育</a:t>
            </a:r>
            <a:endParaRPr kumimoji="1" lang="en-US" altLang="ja-JP" sz="800" b="1" dirty="0" smtClean="0">
              <a:solidFill>
                <a:schemeClr val="tx1"/>
              </a:solidFill>
            </a:endParaRPr>
          </a:p>
          <a:p>
            <a:pPr algn="ctr">
              <a:lnSpc>
                <a:spcPts val="700"/>
              </a:lnSpc>
            </a:pPr>
            <a:r>
              <a:rPr kumimoji="1" lang="ja-JP" altLang="en-US" sz="800" b="1" dirty="0" smtClean="0">
                <a:solidFill>
                  <a:schemeClr val="tx1"/>
                </a:solidFill>
              </a:rPr>
              <a:t>コーディネーター</a:t>
            </a:r>
            <a:endParaRPr kumimoji="1" lang="ja-JP" altLang="en-US" sz="800" b="1" dirty="0">
              <a:solidFill>
                <a:schemeClr val="tx1"/>
              </a:solidFill>
            </a:endParaRPr>
          </a:p>
        </p:txBody>
      </p:sp>
      <p:sp>
        <p:nvSpPr>
          <p:cNvPr id="155" name="楕円 154"/>
          <p:cNvSpPr/>
          <p:nvPr/>
        </p:nvSpPr>
        <p:spPr>
          <a:xfrm>
            <a:off x="9016124" y="3355324"/>
            <a:ext cx="626881" cy="375048"/>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lnSpc>
                <a:spcPts val="800"/>
              </a:lnSpc>
            </a:pPr>
            <a:r>
              <a:rPr kumimoji="1" lang="ja-JP" altLang="en-US" sz="800" dirty="0" smtClean="0"/>
              <a:t>ｽｸｰﾙ</a:t>
            </a:r>
            <a:endParaRPr kumimoji="1" lang="en-US" altLang="ja-JP" sz="800" dirty="0" smtClean="0"/>
          </a:p>
          <a:p>
            <a:pPr algn="ctr">
              <a:lnSpc>
                <a:spcPts val="800"/>
              </a:lnSpc>
            </a:pPr>
            <a:r>
              <a:rPr kumimoji="1" lang="ja-JP" altLang="en-US" sz="800" dirty="0" smtClean="0"/>
              <a:t>ｿｰｼｬﾙ</a:t>
            </a:r>
            <a:endParaRPr kumimoji="1" lang="en-US" altLang="ja-JP" sz="800" dirty="0" smtClean="0"/>
          </a:p>
          <a:p>
            <a:pPr algn="ctr">
              <a:lnSpc>
                <a:spcPts val="800"/>
              </a:lnSpc>
            </a:pPr>
            <a:r>
              <a:rPr kumimoji="1" lang="ja-JP" altLang="en-US" sz="800" dirty="0" smtClean="0"/>
              <a:t>ﾜｰｶｰ</a:t>
            </a:r>
            <a:endParaRPr kumimoji="1" lang="ja-JP" altLang="en-US" sz="800" dirty="0"/>
          </a:p>
        </p:txBody>
      </p:sp>
      <p:sp>
        <p:nvSpPr>
          <p:cNvPr id="156" name="楕円 155"/>
          <p:cNvSpPr/>
          <p:nvPr/>
        </p:nvSpPr>
        <p:spPr>
          <a:xfrm>
            <a:off x="9637596" y="3356929"/>
            <a:ext cx="546735" cy="371035"/>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lnSpc>
                <a:spcPts val="800"/>
              </a:lnSpc>
            </a:pPr>
            <a:r>
              <a:rPr kumimoji="1" lang="ja-JP" altLang="en-US" sz="800" dirty="0" smtClean="0"/>
              <a:t>ｽｸｰﾙ</a:t>
            </a:r>
            <a:endParaRPr kumimoji="1" lang="en-US" altLang="ja-JP" sz="800" dirty="0" smtClean="0"/>
          </a:p>
          <a:p>
            <a:pPr algn="ctr">
              <a:lnSpc>
                <a:spcPts val="800"/>
              </a:lnSpc>
            </a:pPr>
            <a:r>
              <a:rPr kumimoji="1" lang="ja-JP" altLang="en-US" sz="800" dirty="0" smtClean="0"/>
              <a:t>ｶｳﾝ</a:t>
            </a:r>
            <a:endParaRPr kumimoji="1" lang="en-US" altLang="ja-JP" sz="800" dirty="0" smtClean="0"/>
          </a:p>
          <a:p>
            <a:pPr algn="ctr">
              <a:lnSpc>
                <a:spcPts val="800"/>
              </a:lnSpc>
            </a:pPr>
            <a:r>
              <a:rPr kumimoji="1" lang="ja-JP" altLang="en-US" sz="800" dirty="0" smtClean="0"/>
              <a:t>ｾﾗｰ</a:t>
            </a:r>
            <a:endParaRPr kumimoji="1" lang="ja-JP" altLang="en-US" sz="800" dirty="0"/>
          </a:p>
        </p:txBody>
      </p:sp>
      <p:sp>
        <p:nvSpPr>
          <p:cNvPr id="202" name="上下矢印 201"/>
          <p:cNvSpPr/>
          <p:nvPr/>
        </p:nvSpPr>
        <p:spPr>
          <a:xfrm>
            <a:off x="9399046" y="3113786"/>
            <a:ext cx="419510" cy="283125"/>
          </a:xfrm>
          <a:prstGeom prst="upDownArrow">
            <a:avLst>
              <a:gd name="adj1" fmla="val 54449"/>
              <a:gd name="adj2" fmla="val 233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tx1"/>
                </a:solidFill>
              </a:rPr>
              <a:t>連携</a:t>
            </a:r>
            <a:endParaRPr kumimoji="1" lang="ja-JP" altLang="en-US" sz="800" b="1" dirty="0">
              <a:solidFill>
                <a:schemeClr val="tx1"/>
              </a:solidFill>
            </a:endParaRPr>
          </a:p>
        </p:txBody>
      </p:sp>
      <p:sp>
        <p:nvSpPr>
          <p:cNvPr id="166" name="上下矢印 165"/>
          <p:cNvSpPr/>
          <p:nvPr/>
        </p:nvSpPr>
        <p:spPr>
          <a:xfrm>
            <a:off x="9416447" y="2236500"/>
            <a:ext cx="378705" cy="298277"/>
          </a:xfrm>
          <a:prstGeom prst="upDownArrow">
            <a:avLst>
              <a:gd name="adj1" fmla="val 54449"/>
              <a:gd name="adj2" fmla="val 2330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b="1" dirty="0" smtClean="0">
                <a:solidFill>
                  <a:schemeClr val="tx1"/>
                </a:solidFill>
              </a:rPr>
              <a:t>連携</a:t>
            </a:r>
            <a:endParaRPr kumimoji="1" lang="ja-JP" altLang="en-US" sz="800" b="1" dirty="0">
              <a:solidFill>
                <a:schemeClr val="tx1"/>
              </a:solidFill>
            </a:endParaRPr>
          </a:p>
        </p:txBody>
      </p:sp>
      <p:cxnSp>
        <p:nvCxnSpPr>
          <p:cNvPr id="9" name="直線矢印コネクタ 8"/>
          <p:cNvCxnSpPr/>
          <p:nvPr/>
        </p:nvCxnSpPr>
        <p:spPr>
          <a:xfrm flipH="1">
            <a:off x="7019954" y="4092498"/>
            <a:ext cx="196429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1" name="直線矢印コネクタ 130"/>
          <p:cNvCxnSpPr/>
          <p:nvPr/>
        </p:nvCxnSpPr>
        <p:spPr>
          <a:xfrm>
            <a:off x="7019954" y="4188839"/>
            <a:ext cx="199584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p:cNvCxnSpPr>
            <a:stCxn id="159" idx="3"/>
            <a:endCxn id="160" idx="1"/>
          </p:cNvCxnSpPr>
          <p:nvPr/>
        </p:nvCxnSpPr>
        <p:spPr>
          <a:xfrm>
            <a:off x="10143648" y="2112381"/>
            <a:ext cx="1169646" cy="35890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4" name="直線矢印コネクタ 153"/>
          <p:cNvCxnSpPr>
            <a:stCxn id="159" idx="3"/>
            <a:endCxn id="144" idx="1"/>
          </p:cNvCxnSpPr>
          <p:nvPr/>
        </p:nvCxnSpPr>
        <p:spPr>
          <a:xfrm>
            <a:off x="10143648" y="2112381"/>
            <a:ext cx="1169012" cy="301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7" name="直線矢印コネクタ 166"/>
          <p:cNvCxnSpPr/>
          <p:nvPr/>
        </p:nvCxnSpPr>
        <p:spPr>
          <a:xfrm flipV="1">
            <a:off x="9829157" y="2633859"/>
            <a:ext cx="2059034" cy="3748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9" name="直線矢印コネクタ 188"/>
          <p:cNvCxnSpPr>
            <a:stCxn id="369" idx="1"/>
            <a:endCxn id="146" idx="6"/>
          </p:cNvCxnSpPr>
          <p:nvPr/>
        </p:nvCxnSpPr>
        <p:spPr>
          <a:xfrm flipH="1" flipV="1">
            <a:off x="10266253" y="3295613"/>
            <a:ext cx="273155" cy="42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0" name="テキスト ボックス 169"/>
          <p:cNvSpPr txBox="1"/>
          <p:nvPr/>
        </p:nvSpPr>
        <p:spPr>
          <a:xfrm>
            <a:off x="10445054" y="2029624"/>
            <a:ext cx="700460" cy="461665"/>
          </a:xfrm>
          <a:prstGeom prst="rect">
            <a:avLst/>
          </a:prstGeom>
          <a:ln>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800" dirty="0" smtClean="0"/>
              <a:t>・情報共有</a:t>
            </a:r>
            <a:endParaRPr kumimoji="1" lang="en-US" altLang="ja-JP" sz="800" dirty="0" smtClean="0"/>
          </a:p>
          <a:p>
            <a:r>
              <a:rPr kumimoji="1" lang="ja-JP" altLang="en-US" sz="800" dirty="0"/>
              <a:t>・</a:t>
            </a:r>
            <a:r>
              <a:rPr kumimoji="1" lang="ja-JP" altLang="en-US" sz="800" dirty="0" smtClean="0"/>
              <a:t>ノウハウ</a:t>
            </a:r>
            <a:endParaRPr kumimoji="1" lang="en-US" altLang="ja-JP" sz="800" dirty="0" smtClean="0"/>
          </a:p>
          <a:p>
            <a:r>
              <a:rPr kumimoji="1" lang="ja-JP" altLang="en-US" sz="800" dirty="0"/>
              <a:t>　</a:t>
            </a:r>
            <a:r>
              <a:rPr kumimoji="1" lang="ja-JP" altLang="en-US" sz="800" dirty="0" smtClean="0"/>
              <a:t>伝承</a:t>
            </a:r>
            <a:endParaRPr kumimoji="1" lang="ja-JP" altLang="en-US" sz="800" dirty="0"/>
          </a:p>
        </p:txBody>
      </p:sp>
      <p:sp>
        <p:nvSpPr>
          <p:cNvPr id="172" name="テキスト ボックス 171"/>
          <p:cNvSpPr txBox="1"/>
          <p:nvPr/>
        </p:nvSpPr>
        <p:spPr>
          <a:xfrm>
            <a:off x="10585173" y="2559904"/>
            <a:ext cx="420222" cy="215444"/>
          </a:xfrm>
          <a:prstGeom prst="rect">
            <a:avLst/>
          </a:prstGeom>
          <a:ln>
            <a:solidFill>
              <a:schemeClr val="bg1">
                <a:alpha val="0"/>
              </a:schemeClr>
            </a:solidFill>
            <a:prstDash val="sysDot"/>
          </a:ln>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800" dirty="0" smtClean="0"/>
              <a:t>同行</a:t>
            </a:r>
            <a:endParaRPr kumimoji="1" lang="en-US" altLang="ja-JP" sz="800" dirty="0" smtClean="0"/>
          </a:p>
        </p:txBody>
      </p:sp>
      <p:sp>
        <p:nvSpPr>
          <p:cNvPr id="117" name="テキスト ボックス 116"/>
          <p:cNvSpPr txBox="1"/>
          <p:nvPr/>
        </p:nvSpPr>
        <p:spPr>
          <a:xfrm>
            <a:off x="1280348" y="4858763"/>
            <a:ext cx="3190969" cy="207749"/>
          </a:xfrm>
          <a:prstGeom prst="rect">
            <a:avLst/>
          </a:prstGeom>
          <a:gradFill>
            <a:gsLst>
              <a:gs pos="0">
                <a:schemeClr val="accent1">
                  <a:lumMod val="60000"/>
                  <a:lumOff val="40000"/>
                </a:schemeClr>
              </a:gs>
              <a:gs pos="15000">
                <a:srgbClr val="0070C0"/>
              </a:gs>
              <a:gs pos="85000">
                <a:srgbClr val="7FB1DE"/>
              </a:gs>
              <a:gs pos="50000">
                <a:schemeClr val="accent1">
                  <a:lumMod val="97000"/>
                  <a:lumOff val="3000"/>
                </a:schemeClr>
              </a:gs>
              <a:gs pos="100000">
                <a:schemeClr val="accent1">
                  <a:alpha val="0"/>
                  <a:lumMod val="100000"/>
                </a:schemeClr>
              </a:gs>
            </a:gsLst>
            <a:lin ang="0" scaled="0"/>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lnSpc>
                <a:spcPts val="900"/>
              </a:lnSpc>
            </a:pPr>
            <a:r>
              <a:rPr kumimoji="1" lang="ja-JP" altLang="en-US" sz="1000" dirty="0" smtClean="0">
                <a:ln w="0"/>
                <a:solidFill>
                  <a:schemeClr val="tx1"/>
                </a:solidFill>
                <a:effectLst>
                  <a:outerShdw blurRad="38100" dist="19050" dir="2700000" algn="tl" rotWithShape="0">
                    <a:schemeClr val="dk1">
                      <a:alpha val="40000"/>
                    </a:schemeClr>
                  </a:outerShdw>
                </a:effectLst>
              </a:rPr>
              <a:t>　　　　　　　　　　　</a:t>
            </a:r>
            <a:r>
              <a:rPr kumimoji="1" lang="en-US" altLang="ja-JP" sz="1000" dirty="0" smtClean="0">
                <a:ln w="0"/>
                <a:solidFill>
                  <a:schemeClr val="tx1"/>
                </a:solidFill>
                <a:effectLst>
                  <a:outerShdw blurRad="38100" dist="19050" dir="2700000" algn="tl" rotWithShape="0">
                    <a:schemeClr val="dk1">
                      <a:alpha val="40000"/>
                    </a:schemeClr>
                  </a:outerShdw>
                </a:effectLst>
              </a:rPr>
              <a:t>1</a:t>
            </a:r>
            <a:r>
              <a:rPr kumimoji="1" lang="ja-JP" altLang="en-US" sz="1000" dirty="0" smtClean="0">
                <a:ln w="0"/>
                <a:solidFill>
                  <a:schemeClr val="tx1"/>
                </a:solidFill>
                <a:effectLst>
                  <a:outerShdw blurRad="38100" dist="19050" dir="2700000" algn="tl" rotWithShape="0">
                    <a:schemeClr val="dk1">
                      <a:alpha val="40000"/>
                    </a:schemeClr>
                  </a:outerShdw>
                </a:effectLst>
              </a:rPr>
              <a:t>年生</a:t>
            </a:r>
            <a:endParaRPr kumimoji="1" lang="ja-JP" altLang="en-US" sz="1000" dirty="0">
              <a:ln w="0"/>
              <a:solidFill>
                <a:schemeClr val="tx1"/>
              </a:solidFill>
              <a:effectLst>
                <a:outerShdw blurRad="38100" dist="19050" dir="2700000" algn="tl" rotWithShape="0">
                  <a:schemeClr val="dk1">
                    <a:alpha val="40000"/>
                  </a:schemeClr>
                </a:outerShdw>
              </a:effectLst>
            </a:endParaRPr>
          </a:p>
        </p:txBody>
      </p:sp>
      <p:sp>
        <p:nvSpPr>
          <p:cNvPr id="118" name="テキスト ボックス 117"/>
          <p:cNvSpPr txBox="1"/>
          <p:nvPr/>
        </p:nvSpPr>
        <p:spPr>
          <a:xfrm>
            <a:off x="4527196" y="4859006"/>
            <a:ext cx="1875565" cy="208294"/>
          </a:xfrm>
          <a:prstGeom prst="rect">
            <a:avLst/>
          </a:prstGeom>
          <a:gradFill>
            <a:gsLst>
              <a:gs pos="0">
                <a:schemeClr val="accent1">
                  <a:alpha val="0"/>
                  <a:lumMod val="60000"/>
                  <a:lumOff val="40000"/>
                </a:schemeClr>
              </a:gs>
              <a:gs pos="15000">
                <a:srgbClr val="0070C0"/>
              </a:gs>
              <a:gs pos="85000">
                <a:srgbClr val="7FB1DE"/>
              </a:gs>
              <a:gs pos="50000">
                <a:schemeClr val="accent1">
                  <a:lumMod val="97000"/>
                  <a:lumOff val="3000"/>
                </a:schemeClr>
              </a:gs>
              <a:gs pos="100000">
                <a:schemeClr val="accent1">
                  <a:alpha val="0"/>
                  <a:lumMod val="100000"/>
                </a:schemeClr>
              </a:gs>
            </a:gsLst>
            <a:lin ang="0" scaled="0"/>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nSpc>
                <a:spcPts val="900"/>
              </a:lnSpc>
            </a:pPr>
            <a:r>
              <a:rPr kumimoji="1" lang="ja-JP" altLang="en-US" sz="1000" dirty="0" smtClean="0">
                <a:ln w="0"/>
                <a:solidFill>
                  <a:schemeClr val="tx1"/>
                </a:solidFill>
                <a:effectLst>
                  <a:outerShdw blurRad="38100" dist="19050" dir="2700000" algn="tl" rotWithShape="0">
                    <a:schemeClr val="dk1">
                      <a:alpha val="40000"/>
                    </a:schemeClr>
                  </a:outerShdw>
                </a:effectLst>
              </a:rPr>
              <a:t>　　　　　２年生</a:t>
            </a:r>
            <a:endParaRPr kumimoji="1" lang="ja-JP" altLang="en-US" sz="1000" dirty="0">
              <a:ln w="0"/>
              <a:solidFill>
                <a:schemeClr val="tx1"/>
              </a:solidFill>
              <a:effectLst>
                <a:outerShdw blurRad="38100" dist="19050" dir="2700000" algn="tl" rotWithShape="0">
                  <a:schemeClr val="dk1">
                    <a:alpha val="40000"/>
                  </a:schemeClr>
                </a:outerShdw>
              </a:effectLst>
            </a:endParaRPr>
          </a:p>
        </p:txBody>
      </p:sp>
      <p:sp>
        <p:nvSpPr>
          <p:cNvPr id="120" name="テキスト ボックス 119"/>
          <p:cNvSpPr txBox="1"/>
          <p:nvPr/>
        </p:nvSpPr>
        <p:spPr>
          <a:xfrm>
            <a:off x="6430755" y="4858762"/>
            <a:ext cx="4211845" cy="208538"/>
          </a:xfrm>
          <a:prstGeom prst="rect">
            <a:avLst/>
          </a:prstGeom>
          <a:gradFill>
            <a:gsLst>
              <a:gs pos="0">
                <a:schemeClr val="accent1">
                  <a:alpha val="0"/>
                  <a:lumMod val="60000"/>
                  <a:lumOff val="40000"/>
                </a:schemeClr>
              </a:gs>
              <a:gs pos="15000">
                <a:srgbClr val="0070C0"/>
              </a:gs>
              <a:gs pos="85000">
                <a:srgbClr val="7FB1DE"/>
              </a:gs>
              <a:gs pos="50000">
                <a:schemeClr val="accent1">
                  <a:lumMod val="97000"/>
                  <a:lumOff val="3000"/>
                </a:schemeClr>
              </a:gs>
              <a:gs pos="100000">
                <a:schemeClr val="accent1">
                  <a:lumMod val="100000"/>
                </a:schemeClr>
              </a:gs>
            </a:gsLst>
            <a:lin ang="0" scaled="0"/>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lnSpc>
                <a:spcPts val="900"/>
              </a:lnSpc>
            </a:pPr>
            <a:r>
              <a:rPr kumimoji="1" lang="ja-JP" altLang="en-US" sz="1000" dirty="0" smtClean="0">
                <a:ln w="0"/>
                <a:solidFill>
                  <a:schemeClr val="tx1"/>
                </a:solidFill>
                <a:effectLst>
                  <a:outerShdw blurRad="38100" dist="19050" dir="2700000" algn="tl" rotWithShape="0">
                    <a:schemeClr val="dk1">
                      <a:alpha val="40000"/>
                    </a:schemeClr>
                  </a:outerShdw>
                </a:effectLst>
              </a:rPr>
              <a:t>　　　　３年生</a:t>
            </a:r>
            <a:endParaRPr kumimoji="1" lang="ja-JP" altLang="en-US" sz="1000" dirty="0">
              <a:ln w="0"/>
              <a:solidFill>
                <a:schemeClr val="tx1"/>
              </a:solidFill>
              <a:effectLst>
                <a:outerShdw blurRad="38100" dist="19050" dir="2700000" algn="tl" rotWithShape="0">
                  <a:schemeClr val="dk1">
                    <a:alpha val="40000"/>
                  </a:schemeClr>
                </a:outerShdw>
              </a:effectLst>
            </a:endParaRPr>
          </a:p>
        </p:txBody>
      </p:sp>
      <p:sp>
        <p:nvSpPr>
          <p:cNvPr id="121" name="テキスト ボックス 120"/>
          <p:cNvSpPr txBox="1"/>
          <p:nvPr/>
        </p:nvSpPr>
        <p:spPr>
          <a:xfrm>
            <a:off x="10680701" y="4856552"/>
            <a:ext cx="2006599" cy="209679"/>
          </a:xfrm>
          <a:prstGeom prst="rect">
            <a:avLst/>
          </a:prstGeom>
          <a:gradFill>
            <a:gsLst>
              <a:gs pos="0">
                <a:schemeClr val="accent1">
                  <a:lumMod val="100000"/>
                </a:schemeClr>
              </a:gs>
              <a:gs pos="100000">
                <a:schemeClr val="accent1">
                  <a:lumMod val="100000"/>
                </a:schemeClr>
              </a:gs>
            </a:gsLst>
            <a:lin ang="0" scaled="0"/>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lnSpc>
                <a:spcPts val="900"/>
              </a:lnSpc>
            </a:pPr>
            <a:r>
              <a:rPr kumimoji="1" lang="ja-JP" altLang="en-US" sz="1000" dirty="0" smtClean="0">
                <a:ln w="0"/>
                <a:solidFill>
                  <a:schemeClr val="tx1"/>
                </a:solidFill>
                <a:effectLst>
                  <a:outerShdw blurRad="38100" dist="19050" dir="2700000" algn="tl" rotWithShape="0">
                    <a:schemeClr val="dk1">
                      <a:alpha val="40000"/>
                    </a:schemeClr>
                  </a:outerShdw>
                </a:effectLst>
              </a:rPr>
              <a:t>卒業生</a:t>
            </a:r>
            <a:endParaRPr kumimoji="1" lang="ja-JP" altLang="en-US" sz="1000" dirty="0">
              <a:ln w="0"/>
              <a:solidFill>
                <a:schemeClr val="tx1"/>
              </a:solidFill>
              <a:effectLst>
                <a:outerShdw blurRad="38100" dist="19050" dir="2700000" algn="tl" rotWithShape="0">
                  <a:schemeClr val="dk1">
                    <a:alpha val="40000"/>
                  </a:schemeClr>
                </a:outerShdw>
              </a:effectLst>
            </a:endParaRPr>
          </a:p>
        </p:txBody>
      </p:sp>
      <p:cxnSp>
        <p:nvCxnSpPr>
          <p:cNvPr id="13" name="直線コネクタ 12"/>
          <p:cNvCxnSpPr/>
          <p:nvPr/>
        </p:nvCxnSpPr>
        <p:spPr>
          <a:xfrm>
            <a:off x="10667999" y="4856833"/>
            <a:ext cx="0" cy="4139310"/>
          </a:xfrm>
          <a:prstGeom prst="line">
            <a:avLst/>
          </a:prstGeom>
          <a:ln w="38100" cmpd="dbl"/>
        </p:spPr>
        <p:style>
          <a:lnRef idx="1">
            <a:schemeClr val="dk1"/>
          </a:lnRef>
          <a:fillRef idx="0">
            <a:schemeClr val="dk1"/>
          </a:fillRef>
          <a:effectRef idx="0">
            <a:schemeClr val="dk1"/>
          </a:effectRef>
          <a:fontRef idx="minor">
            <a:schemeClr val="tx1"/>
          </a:fontRef>
        </p:style>
      </p:cxnSp>
      <p:sp>
        <p:nvSpPr>
          <p:cNvPr id="124" name="テキスト ボックス 123"/>
          <p:cNvSpPr txBox="1"/>
          <p:nvPr/>
        </p:nvSpPr>
        <p:spPr>
          <a:xfrm>
            <a:off x="11776781" y="8281382"/>
            <a:ext cx="835410" cy="338554"/>
          </a:xfrm>
          <a:prstGeom prst="rect">
            <a:avLst/>
          </a:prstGeom>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ja-JP" altLang="en-US" sz="800" dirty="0" smtClean="0"/>
              <a:t>労働</a:t>
            </a:r>
            <a:r>
              <a:rPr lang="ja-JP" altLang="en-US" sz="800" dirty="0"/>
              <a:t>施策</a:t>
            </a:r>
            <a:endParaRPr lang="en-US" altLang="ja-JP" sz="800" dirty="0" smtClean="0"/>
          </a:p>
          <a:p>
            <a:pPr algn="ctr"/>
            <a:r>
              <a:rPr lang="ja-JP" altLang="en-US" sz="800" dirty="0" smtClean="0"/>
              <a:t>の実施</a:t>
            </a:r>
            <a:endParaRPr lang="en-US" altLang="ja-JP" sz="800" dirty="0"/>
          </a:p>
        </p:txBody>
      </p:sp>
      <p:sp>
        <p:nvSpPr>
          <p:cNvPr id="127" name="上下矢印 126"/>
          <p:cNvSpPr/>
          <p:nvPr/>
        </p:nvSpPr>
        <p:spPr>
          <a:xfrm>
            <a:off x="11835904" y="7916870"/>
            <a:ext cx="391891" cy="337491"/>
          </a:xfrm>
          <a:prstGeom prst="upDownArrow">
            <a:avLst>
              <a:gd name="adj1" fmla="val 50000"/>
              <a:gd name="adj2" fmla="val 20808"/>
            </a:avLst>
          </a:prstGeom>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r>
              <a:rPr kumimoji="1" lang="ja-JP" altLang="en-US" sz="800" dirty="0">
                <a:solidFill>
                  <a:prstClr val="black"/>
                </a:solidFill>
                <a:latin typeface="游ゴシック" panose="020F0502020204030204"/>
                <a:ea typeface="游ゴシック" panose="020B0400000000000000" pitchFamily="50" charset="-128"/>
              </a:rPr>
              <a:t>連携</a:t>
            </a:r>
          </a:p>
        </p:txBody>
      </p:sp>
      <p:sp>
        <p:nvSpPr>
          <p:cNvPr id="122" name="テキスト ボックス 121"/>
          <p:cNvSpPr txBox="1"/>
          <p:nvPr/>
        </p:nvSpPr>
        <p:spPr>
          <a:xfrm>
            <a:off x="8833276" y="7215603"/>
            <a:ext cx="1569554" cy="215444"/>
          </a:xfrm>
          <a:prstGeom prst="rect">
            <a:avLst/>
          </a:prstGeom>
          <a:solidFill>
            <a:schemeClr val="tx1"/>
          </a:solidFill>
          <a:ln>
            <a:prstDash val="solid"/>
          </a:ln>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800" dirty="0" smtClean="0">
                <a:solidFill>
                  <a:schemeClr val="bg1"/>
                </a:solidFill>
              </a:rPr>
              <a:t>・就職後状況の分析結果活用</a:t>
            </a:r>
            <a:endParaRPr lang="en-US" altLang="ja-JP" sz="800" dirty="0" smtClean="0">
              <a:solidFill>
                <a:schemeClr val="bg1"/>
              </a:solidFill>
            </a:endParaRPr>
          </a:p>
        </p:txBody>
      </p:sp>
      <p:pic>
        <p:nvPicPr>
          <p:cNvPr id="8" name="図 7"/>
          <p:cNvPicPr>
            <a:picLocks noChangeAspect="1"/>
          </p:cNvPicPr>
          <p:nvPr/>
        </p:nvPicPr>
        <p:blipFill>
          <a:blip r:embed="rId7"/>
          <a:stretch>
            <a:fillRect/>
          </a:stretch>
        </p:blipFill>
        <p:spPr>
          <a:xfrm>
            <a:off x="8100104" y="1753963"/>
            <a:ext cx="613513" cy="613513"/>
          </a:xfrm>
          <a:prstGeom prst="rect">
            <a:avLst/>
          </a:prstGeom>
        </p:spPr>
      </p:pic>
      <p:sp>
        <p:nvSpPr>
          <p:cNvPr id="194" name="テキスト ボックス 193"/>
          <p:cNvSpPr txBox="1"/>
          <p:nvPr/>
        </p:nvSpPr>
        <p:spPr>
          <a:xfrm>
            <a:off x="7807128" y="2018165"/>
            <a:ext cx="1015172"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ja-JP" altLang="en-US" sz="800" b="1" dirty="0">
                <a:solidFill>
                  <a:schemeClr val="bg1"/>
                </a:solidFill>
              </a:rPr>
              <a:t>複数</a:t>
            </a:r>
            <a:r>
              <a:rPr lang="ja-JP" altLang="en-US" sz="800" b="1" dirty="0" smtClean="0">
                <a:solidFill>
                  <a:schemeClr val="bg1"/>
                </a:solidFill>
              </a:rPr>
              <a:t>言語に</a:t>
            </a:r>
            <a:endParaRPr lang="en-US" altLang="ja-JP" sz="800" b="1" dirty="0" smtClean="0">
              <a:solidFill>
                <a:schemeClr val="bg1"/>
              </a:solidFill>
            </a:endParaRPr>
          </a:p>
          <a:p>
            <a:r>
              <a:rPr lang="ja-JP" altLang="en-US" sz="800" b="1" dirty="0" smtClean="0">
                <a:solidFill>
                  <a:schemeClr val="bg1"/>
                </a:solidFill>
              </a:rPr>
              <a:t>対応した進路選択</a:t>
            </a:r>
            <a:endParaRPr lang="en-US" altLang="ja-JP" sz="800" b="1" dirty="0" smtClean="0">
              <a:solidFill>
                <a:schemeClr val="bg1"/>
              </a:solidFill>
            </a:endParaRPr>
          </a:p>
          <a:p>
            <a:r>
              <a:rPr lang="ja-JP" altLang="en-US" sz="800" b="1" dirty="0" smtClean="0">
                <a:solidFill>
                  <a:schemeClr val="bg1"/>
                </a:solidFill>
              </a:rPr>
              <a:t>の教材作成</a:t>
            </a:r>
            <a:endParaRPr kumimoji="1" lang="ja-JP" altLang="en-US" sz="800" b="1" dirty="0">
              <a:solidFill>
                <a:schemeClr val="bg1"/>
              </a:solidFill>
            </a:endParaRPr>
          </a:p>
        </p:txBody>
      </p:sp>
      <p:sp>
        <p:nvSpPr>
          <p:cNvPr id="123" name="正方形/長方形 122"/>
          <p:cNvSpPr/>
          <p:nvPr/>
        </p:nvSpPr>
        <p:spPr>
          <a:xfrm>
            <a:off x="11994515" y="9158937"/>
            <a:ext cx="692785" cy="32131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１</a:t>
            </a:r>
            <a:r>
              <a:rPr lang="en-US" altLang="ja-JP" sz="1200" kern="100" dirty="0" smtClean="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1200" kern="100" dirty="0">
                <a:latin typeface="ＭＳ ゴシック" panose="020B0609070205080204" pitchFamily="49" charset="-128"/>
                <a:ea typeface="ＭＳ ゴシック" panose="020B0609070205080204" pitchFamily="49" charset="-128"/>
                <a:cs typeface="Times New Roman" panose="02020603050405020304" pitchFamily="18" charset="0"/>
              </a:rPr>
              <a:t>２</a:t>
            </a:r>
            <a:endParaRPr lang="ja-JP" sz="105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39049762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1202</TotalTime>
  <Words>516</Words>
  <Application>Microsoft Office PowerPoint</Application>
  <PresentationFormat>A3 297x420 mm</PresentationFormat>
  <Paragraphs>179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ゴシック</vt:lpstr>
      <vt:lpstr>メイリオ</vt:lpstr>
      <vt:lpstr>游ゴシック</vt:lpstr>
      <vt:lpstr>游ゴシック Light</vt:lpstr>
      <vt:lpstr>Arial</vt:lpstr>
      <vt:lpstr>Calibri</vt:lpstr>
      <vt:lpstr>Calibri Light</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福本　統</dc:creator>
  <cp:lastModifiedBy>蟇田　枝理子</cp:lastModifiedBy>
  <cp:revision>191</cp:revision>
  <cp:lastPrinted>2019-08-22T04:26:44Z</cp:lastPrinted>
  <dcterms:created xsi:type="dcterms:W3CDTF">2019-06-14T11:16:51Z</dcterms:created>
  <dcterms:modified xsi:type="dcterms:W3CDTF">2019-08-23T00:55:30Z</dcterms:modified>
</cp:coreProperties>
</file>