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9412" autoAdjust="0"/>
  </p:normalViewPr>
  <p:slideViewPr>
    <p:cSldViewPr>
      <p:cViewPr varScale="1">
        <p:scale>
          <a:sx n="52" d="100"/>
          <a:sy n="52" d="100"/>
        </p:scale>
        <p:origin x="2292"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87A2E0C7-61C5-4A46-8F8F-6C05940A7034}"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F1E22F96-B712-4FC7-B43A-93BB9BC54FA4}" type="slidenum">
              <a:rPr kumimoji="1" lang="ja-JP" altLang="en-US" smtClean="0"/>
              <a:t>‹#›</a:t>
            </a:fld>
            <a:endParaRPr kumimoji="1" lang="ja-JP" altLang="en-US"/>
          </a:p>
        </p:txBody>
      </p:sp>
    </p:spTree>
    <p:extLst>
      <p:ext uri="{BB962C8B-B14F-4D97-AF65-F5344CB8AC3E}">
        <p14:creationId xmlns:p14="http://schemas.microsoft.com/office/powerpoint/2010/main" val="3309973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15967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44165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11404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126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5854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11334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278018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407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458641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15750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F81187-8043-40F4-8DA0-6FA3D121FFF0}" type="datetimeFigureOut">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89577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AF81187-8043-40F4-8DA0-6FA3D121FFF0}" type="datetimeFigureOut">
              <a:rPr kumimoji="1" lang="ja-JP" altLang="en-US" smtClean="0"/>
              <a:t>2019/3/15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04F12B9-7E82-4083-BD72-E4E108E26B19}" type="slidenum">
              <a:rPr kumimoji="1" lang="ja-JP" altLang="en-US" smtClean="0"/>
              <a:t>‹#›</a:t>
            </a:fld>
            <a:endParaRPr kumimoji="1" lang="ja-JP" altLang="en-US"/>
          </a:p>
        </p:txBody>
      </p:sp>
    </p:spTree>
    <p:extLst>
      <p:ext uri="{BB962C8B-B14F-4D97-AF65-F5344CB8AC3E}">
        <p14:creationId xmlns:p14="http://schemas.microsoft.com/office/powerpoint/2010/main" val="3913641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18198" y="236476"/>
            <a:ext cx="5832650" cy="324036"/>
          </a:xfrm>
          <a:prstGeom prst="rect">
            <a:avLst/>
          </a:prstGeom>
          <a:gradFill>
            <a:gsLst>
              <a:gs pos="0">
                <a:schemeClr val="accent1">
                  <a:tint val="66000"/>
                  <a:satMod val="160000"/>
                </a:schemeClr>
              </a:gs>
              <a:gs pos="11000">
                <a:schemeClr val="accent1">
                  <a:tint val="44500"/>
                  <a:satMod val="160000"/>
                </a:schemeClr>
              </a:gs>
              <a:gs pos="100000">
                <a:schemeClr val="accent1">
                  <a:tint val="23500"/>
                  <a:satMod val="160000"/>
                </a:schemeClr>
              </a:gs>
            </a:gsLst>
            <a:lin ang="5400000" scaled="0"/>
          </a:gra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HGS創英角ｺﾞｼｯｸUB" pitchFamily="50" charset="-128"/>
                <a:ea typeface="HGS創英角ｺﾞｼｯｸUB" pitchFamily="50" charset="-128"/>
              </a:rPr>
              <a:t>２０２０年度（</a:t>
            </a:r>
            <a:r>
              <a:rPr lang="en-US" altLang="ja-JP" sz="1200" b="1" dirty="0" smtClean="0">
                <a:solidFill>
                  <a:schemeClr val="tx1"/>
                </a:solidFill>
                <a:latin typeface="HGS創英角ｺﾞｼｯｸUB" pitchFamily="50" charset="-128"/>
                <a:ea typeface="HGS創英角ｺﾞｼｯｸUB" pitchFamily="50" charset="-128"/>
              </a:rPr>
              <a:t>2019</a:t>
            </a:r>
            <a:r>
              <a:rPr lang="ja-JP" altLang="en-US" sz="1200" b="1" dirty="0" smtClean="0">
                <a:solidFill>
                  <a:schemeClr val="tx1"/>
                </a:solidFill>
                <a:latin typeface="HGS創英角ｺﾞｼｯｸUB" pitchFamily="50" charset="-128"/>
                <a:ea typeface="HGS創英角ｺﾞｼｯｸUB" pitchFamily="50" charset="-128"/>
              </a:rPr>
              <a:t>年度実施）大阪府公立学校教員採用選考テストについて</a:t>
            </a:r>
            <a:endParaRPr kumimoji="1" lang="ja-JP" altLang="en-US" sz="1200" b="1" dirty="0">
              <a:solidFill>
                <a:schemeClr val="tx1"/>
              </a:solidFill>
              <a:latin typeface="HGS創英角ｺﾞｼｯｸUB" pitchFamily="50" charset="-128"/>
              <a:ea typeface="HGS創英角ｺﾞｼｯｸUB"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08871844"/>
              </p:ext>
            </p:extLst>
          </p:nvPr>
        </p:nvGraphicFramePr>
        <p:xfrm>
          <a:off x="332656" y="833286"/>
          <a:ext cx="6192688" cy="4943037"/>
        </p:xfrm>
        <a:graphic>
          <a:graphicData uri="http://schemas.openxmlformats.org/drawingml/2006/table">
            <a:tbl>
              <a:tblPr/>
              <a:tblGrid>
                <a:gridCol w="79208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tblGrid>
              <a:tr h="216415">
                <a:tc gridSpan="2">
                  <a:txBody>
                    <a:bodyPr/>
                    <a:lstStyle/>
                    <a:p>
                      <a:pPr algn="ctr">
                        <a:lnSpc>
                          <a:spcPts val="1100"/>
                        </a:lnSpc>
                        <a:spcAft>
                          <a:spcPts val="0"/>
                        </a:spcAft>
                      </a:pP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校 　 種 　 等</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lnSpc>
                          <a:spcPts val="11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2020</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年度採用予定数</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altLang="en-US"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平成</a:t>
                      </a:r>
                      <a:r>
                        <a:rPr lang="en-US" altLang="ja-JP"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31</a:t>
                      </a:r>
                      <a:r>
                        <a:rPr lang="ja-JP"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年度</a:t>
                      </a:r>
                      <a:r>
                        <a:rPr lang="ja-JP" altLang="en-US"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2019</a:t>
                      </a:r>
                      <a:r>
                        <a:rPr lang="ja-JP" altLang="en-US"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年度）</a:t>
                      </a:r>
                      <a:endParaRPr lang="en-US" altLang="ja-JP" sz="1000" b="1" kern="100" spc="-150" smtClean="0">
                        <a:effectLst/>
                        <a:latin typeface="HGS創英ﾌﾟﾚｾﾞﾝｽEB" panose="02020800000000000000" pitchFamily="18" charset="-128"/>
                        <a:ea typeface="HGS創英ﾌﾟﾚｾﾞﾝｽEB" panose="02020800000000000000" pitchFamily="18" charset="-128"/>
                        <a:cs typeface="Times New Roman"/>
                      </a:endParaRPr>
                    </a:p>
                    <a:p>
                      <a:pPr algn="ctr">
                        <a:lnSpc>
                          <a:spcPts val="1100"/>
                        </a:lnSpc>
                        <a:spcAft>
                          <a:spcPts val="0"/>
                        </a:spcAft>
                      </a:pPr>
                      <a:r>
                        <a:rPr lang="ja-JP" sz="1000" b="1" kern="100" spc="-150" smtClean="0">
                          <a:effectLst/>
                          <a:latin typeface="HGS創英ﾌﾟﾚｾﾞﾝｽEB" panose="02020800000000000000" pitchFamily="18" charset="-128"/>
                          <a:ea typeface="HGS創英ﾌﾟﾚｾﾞﾝｽEB" panose="02020800000000000000" pitchFamily="18" charset="-128"/>
                          <a:cs typeface="Times New Roman"/>
                        </a:rPr>
                        <a:t>採用</a:t>
                      </a:r>
                      <a:r>
                        <a:rPr lang="ja-JP"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rPr>
                        <a:t>予定数</a:t>
                      </a:r>
                      <a:endParaRPr lang="en-US" altLang="ja-JP" sz="1000" b="1" kern="100" spc="-15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前年度</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比較</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359649">
                <a:tc gridSpan="2">
                  <a:txBody>
                    <a:bodyPr/>
                    <a:lstStyle/>
                    <a:p>
                      <a:pPr algn="ctr">
                        <a:lnSpc>
                          <a:spcPts val="11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学　</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校</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ysDash"/>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rowSpan="2">
                  <a:txBody>
                    <a:bodyPr/>
                    <a:lstStyle/>
                    <a:p>
                      <a:pPr marR="139700" algn="r">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約４５０名</a:t>
                      </a:r>
                    </a:p>
                    <a:p>
                      <a:pPr marR="139700" algn="r">
                        <a:lnSpc>
                          <a:spcPts val="11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a:t>
                      </a:r>
                      <a:r>
                        <a:rPr lang="ja-JP" sz="1000" b="1" kern="100" dirty="0">
                          <a:effectLst/>
                          <a:latin typeface="HGS創英ﾌﾟﾚｾﾞﾝｽEB" panose="02020800000000000000" pitchFamily="18" charset="-128"/>
                          <a:ea typeface="HGS創英ﾌﾟﾚｾﾞﾝｽEB" panose="02020800000000000000" pitchFamily="18" charset="-128"/>
                          <a:cs typeface="Times New Roman"/>
                        </a:rPr>
                        <a:t>いきいき</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p>
                    <a:p>
                      <a:pPr marR="139700" algn="r">
                        <a:lnSpc>
                          <a:spcPts val="1100"/>
                        </a:lnSpc>
                        <a:spcAft>
                          <a:spcPts val="0"/>
                        </a:spcAft>
                      </a:pP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39700" algn="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５５０名</a:t>
                      </a:r>
                    </a:p>
                    <a:p>
                      <a:pPr marR="139700" algn="r">
                        <a:lnSpc>
                          <a:spcPts val="11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39700" algn="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a:t>
                      </a:r>
                      <a:r>
                        <a:rPr 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連携</a:t>
                      </a:r>
                    </a:p>
                    <a:p>
                      <a:pPr marR="139700" algn="r">
                        <a:lnSpc>
                          <a:spcPts val="1100"/>
                        </a:lnSpc>
                        <a:spcAft>
                          <a:spcPts val="0"/>
                        </a:spcAft>
                      </a:pPr>
                      <a:r>
                        <a:rPr lang="ja-JP" altLang="en-US" sz="900" b="1" kern="100" dirty="0" smtClean="0">
                          <a:effectLst/>
                          <a:latin typeface="HGS創英ﾌﾟﾚｾﾞﾝｽEB" panose="02020800000000000000" pitchFamily="18" charset="-128"/>
                          <a:ea typeface="HGS創英ﾌﾟﾚｾﾞﾝｽEB" panose="02020800000000000000" pitchFamily="18" charset="-128"/>
                          <a:cs typeface="Times New Roman"/>
                        </a:rPr>
                        <a:t>　　　　　約</a:t>
                      </a:r>
                      <a:r>
                        <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30</a:t>
                      </a:r>
                      <a:r>
                        <a:rPr 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9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152400" lvl="0" indent="0" algn="r" defTabSz="914400" rtl="0" eaLnBrk="1" fontAlgn="auto" latinLnBrk="0" hangingPunct="1">
                        <a:lnSpc>
                          <a:spcPts val="11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100</a:t>
                      </a: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名</a:t>
                      </a:r>
                    </a:p>
                    <a:p>
                      <a:pPr marL="0" marR="152400" lvl="0" indent="0" algn="l" defTabSz="914400" rtl="0" eaLnBrk="1" fontAlgn="auto" latinLnBrk="0" hangingPunct="1">
                        <a:lnSpc>
                          <a:spcPts val="1100"/>
                        </a:lnSpc>
                        <a:spcBef>
                          <a:spcPts val="0"/>
                        </a:spcBef>
                        <a:spcAft>
                          <a:spcPts val="0"/>
                        </a:spcAft>
                        <a:buClrTx/>
                        <a:buSzTx/>
                        <a:buFontTx/>
                        <a:buNone/>
                        <a:tabLst/>
                        <a:defRPr/>
                      </a:pPr>
                      <a:endPar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p>
                      <a:pPr marL="0" marR="152400" lvl="0" indent="0" algn="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endParaRPr kumimoji="1" lang="en-US" altLang="ja-JP" sz="1000" b="0"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288032">
                <a:tc gridSpan="2">
                  <a:txBody>
                    <a:bodyPr/>
                    <a:lstStyle/>
                    <a:p>
                      <a:pPr algn="ctr">
                        <a:lnSpc>
                          <a:spcPts val="1100"/>
                        </a:lnSpc>
                        <a:spcAft>
                          <a:spcPts val="0"/>
                        </a:spcAft>
                      </a:pPr>
                      <a:r>
                        <a:rPr lang="ja-JP" sz="1100" b="1" kern="0" spc="235" dirty="0" smtClean="0">
                          <a:effectLst/>
                          <a:latin typeface="HGS創英ﾌﾟﾚｾﾞﾝｽEB" panose="02020800000000000000" pitchFamily="18" charset="-128"/>
                          <a:ea typeface="HGS創英ﾌﾟﾚｾﾞﾝｽEB" panose="02020800000000000000" pitchFamily="18" charset="-128"/>
                          <a:cs typeface="Times New Roman"/>
                        </a:rPr>
                        <a:t>小中いきいき</a:t>
                      </a:r>
                      <a:r>
                        <a:rPr lang="ja-JP" sz="1100" b="1" kern="0" spc="235" dirty="0">
                          <a:effectLst/>
                          <a:latin typeface="HGS創英ﾌﾟﾚｾﾞﾝｽEB" panose="02020800000000000000" pitchFamily="18" charset="-128"/>
                          <a:ea typeface="HGS創英ﾌﾟﾚｾﾞﾝｽEB" panose="02020800000000000000" pitchFamily="18" charset="-128"/>
                          <a:cs typeface="Times New Roman"/>
                        </a:rPr>
                        <a:t>連携</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ysDash"/>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60040">
                <a:tc gridSpan="2">
                  <a:txBody>
                    <a:bodyPr/>
                    <a:lstStyle/>
                    <a:p>
                      <a:pPr algn="ctr">
                        <a:lnSpc>
                          <a:spcPts val="1100"/>
                        </a:lnSpc>
                        <a:spcAft>
                          <a:spcPts val="0"/>
                        </a:spcAft>
                        <a:tabLst>
                          <a:tab pos="1485900" algn="l"/>
                        </a:tabLs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中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1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３８０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1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３８０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endParaRPr kumimoji="1" lang="ja-JP" altLang="en-US" sz="1100" b="1" i="0" u="none" strike="noStrike" kern="100" cap="none" spc="0" normalizeH="0" baseline="0" noProof="0" dirty="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360040">
                <a:tc gridSpan="2">
                  <a:txBody>
                    <a:bodyPr/>
                    <a:lstStyle/>
                    <a:p>
                      <a:pPr algn="ctr">
                        <a:lnSpc>
                          <a:spcPts val="1100"/>
                        </a:lnSpc>
                        <a:spcAft>
                          <a:spcPts val="0"/>
                        </a:spcAft>
                        <a:tabLst>
                          <a:tab pos="1485900" algn="l"/>
                        </a:tabLs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高</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等</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 </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1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２００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26035" indent="558800" algn="r">
                        <a:lnSpc>
                          <a:spcPts val="1100"/>
                        </a:lnSpc>
                        <a:spcAft>
                          <a:spcPts val="0"/>
                        </a:spcAft>
                      </a:pPr>
                      <a:r>
                        <a:rPr lang="en-US" altLang="ja-JP"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２００</a:t>
                      </a:r>
                      <a:r>
                        <a:rPr 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6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endParaRPr kumimoji="1" lang="ja-JP" altLang="en-US" sz="1100" b="1" i="0" u="none" strike="noStrike" kern="100" cap="none" spc="0" normalizeH="0" baseline="0" noProof="0" dirty="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360040">
                <a:tc rowSpan="5">
                  <a:txBody>
                    <a:bodyPr/>
                    <a:lstStyle/>
                    <a:p>
                      <a:pPr algn="ct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特</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別</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支</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援</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校</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幼</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稚</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部</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a:t>
                      </a:r>
                    </a:p>
                    <a:p>
                      <a:pPr algn="ctr">
                        <a:lnSpc>
                          <a:spcPts val="11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小学部共通</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1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８０</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40</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a:t>
                      </a:r>
                      <a:r>
                        <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40</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R="152400" algn="r">
                        <a:lnSpc>
                          <a:spcPts val="1100"/>
                        </a:lnSpc>
                        <a:spcAft>
                          <a:spcPts val="0"/>
                        </a:spcAft>
                      </a:pP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７０</a:t>
                      </a:r>
                      <a:r>
                        <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うち、男性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35</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R="152400" algn="r">
                        <a:lnSpc>
                          <a:spcPts val="1100"/>
                        </a:lnSpc>
                        <a:spcAft>
                          <a:spcPts val="0"/>
                        </a:spcAft>
                      </a:pP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女性</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35</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marL="0" marR="0" lvl="0" indent="0" algn="l" defTabSz="914400" rtl="0" eaLnBrk="1" fontAlgn="auto" latinLnBrk="1" hangingPunct="1">
                        <a:lnSpc>
                          <a:spcPts val="1100"/>
                        </a:lnSpc>
                        <a:spcBef>
                          <a:spcPts val="0"/>
                        </a:spcBef>
                        <a:spcAft>
                          <a:spcPts val="0"/>
                        </a:spcAft>
                        <a:buClrTx/>
                        <a:buSzTx/>
                        <a:buFontTx/>
                        <a:buNone/>
                        <a:tabLst/>
                        <a:defRPr/>
                      </a:pPr>
                      <a:endPar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331244">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小</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学</a:t>
                      </a:r>
                      <a:r>
                        <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a:effectLst/>
                          <a:latin typeface="HGS創英ﾌﾟﾚｾﾞﾝｽEB" panose="02020800000000000000" pitchFamily="18" charset="-128"/>
                          <a:ea typeface="HGS創英ﾌﾟﾚｾﾞﾝｽEB" panose="02020800000000000000" pitchFamily="18" charset="-128"/>
                          <a:cs typeface="Times New Roman"/>
                        </a:rPr>
                        <a:t>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31682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中　学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４０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約５０名</a:t>
                      </a:r>
                      <a:endPar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latinLnBrk="1">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332008">
                <a:tc vMerge="1">
                  <a:txBody>
                    <a:bodyPr/>
                    <a:lstStyle/>
                    <a:p>
                      <a:endParaRPr kumimoji="1" lang="ja-JP" altLang="en-US"/>
                    </a:p>
                  </a:txBody>
                  <a:tcPr/>
                </a:tc>
                <a:tc>
                  <a:txBody>
                    <a:bodyPr/>
                    <a:lstStyle/>
                    <a:p>
                      <a:pPr algn="ctr">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高　等　部</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１２０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約１２０名</a:t>
                      </a:r>
                      <a:endParaRPr lang="en-US" altLang="ja-JP" sz="6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endParaRPr kumimoji="1" lang="ja-JP" altLang="en-US" sz="1100" b="1" i="0" u="none" strike="noStrike" kern="100" cap="none" spc="0" normalizeH="0" baseline="0" noProof="0" dirty="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332008">
                <a:tc vMerge="1">
                  <a:txBody>
                    <a:bodyPr/>
                    <a:lstStyle/>
                    <a:p>
                      <a:pPr algn="ctr">
                        <a:lnSpc>
                          <a:spcPts val="1200"/>
                        </a:lnSpc>
                        <a:spcAft>
                          <a:spcPts val="0"/>
                        </a:spcAft>
                      </a:pP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自立活動</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p>
                      <a:pPr algn="ctr">
                        <a:lnSpc>
                          <a:spcPts val="11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肢体不自由教育</a:t>
                      </a: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sz="8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約１０</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0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1" hangingPunct="1">
                        <a:lnSpc>
                          <a:spcPts val="11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344096">
                <a:tc gridSpan="2">
                  <a:txBody>
                    <a:bodyPr/>
                    <a:lstStyle/>
                    <a:p>
                      <a:pPr algn="ct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護</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39700" algn="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２５</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39700" algn="r">
                        <a:lnSpc>
                          <a:spcPts val="1100"/>
                        </a:lnSpc>
                        <a:spcAft>
                          <a:spcPts val="0"/>
                        </a:spcAft>
                      </a:pP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２５</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1" hangingPunct="1">
                        <a:lnSpc>
                          <a:spcPts val="11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1"/>
                  </a:ext>
                </a:extLst>
              </a:tr>
              <a:tr h="360040">
                <a:tc gridSpan="2">
                  <a:txBody>
                    <a:bodyPr/>
                    <a:lstStyle/>
                    <a:p>
                      <a:pPr algn="ct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栄</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養</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教</a:t>
                      </a:r>
                      <a:r>
                        <a:rPr lang="ja-JP" altLang="en-US" sz="1100" b="1" kern="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諭</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marR="152400" algn="r">
                        <a:lnSpc>
                          <a:spcPts val="1100"/>
                        </a:lnSpc>
                        <a:spcAft>
                          <a:spcPts val="0"/>
                        </a:spcAft>
                      </a:pP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１０</a:t>
                      </a:r>
                      <a:r>
                        <a:rPr lang="ja-JP" sz="11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R="152400" algn="r">
                        <a:lnSpc>
                          <a:spcPts val="1100"/>
                        </a:lnSpc>
                        <a:spcAft>
                          <a:spcPts val="0"/>
                        </a:spcAft>
                      </a:pPr>
                      <a:r>
                        <a:rPr lang="ja-JP" sz="1000" b="1" kern="0" dirty="0">
                          <a:effectLst/>
                          <a:latin typeface="HGS創英ﾌﾟﾚｾﾞﾝｽEB" panose="02020800000000000000" pitchFamily="18" charset="-128"/>
                          <a:ea typeface="HGS創英ﾌﾟﾚｾﾞﾝｽEB" panose="02020800000000000000" pitchFamily="18" charset="-128"/>
                          <a:cs typeface="Times New Roman"/>
                        </a:rPr>
                        <a:t>約</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１</a:t>
                      </a:r>
                      <a:r>
                        <a:rPr lang="ja-JP" altLang="en-US" sz="1000" b="1" kern="0" dirty="0" smtClean="0">
                          <a:effectLst/>
                          <a:latin typeface="HGS創英ﾌﾟﾚｾﾞﾝｽEB" panose="02020800000000000000" pitchFamily="18" charset="-128"/>
                          <a:ea typeface="HGS創英ﾌﾟﾚｾﾞﾝｽEB" panose="02020800000000000000" pitchFamily="18" charset="-128"/>
                          <a:cs typeface="Times New Roman"/>
                        </a:rPr>
                        <a:t>０</a:t>
                      </a:r>
                      <a:r>
                        <a:rPr lang="ja-JP" sz="1000" b="1" kern="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000" b="1" kern="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kumimoji="1" lang="ja-JP" altLang="en-US"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a:t>
                      </a:r>
                      <a:endParaRPr kumimoji="1" lang="ja-JP" altLang="en-US" sz="1100" b="1" i="0" u="none" strike="noStrike" kern="100" cap="none" spc="0" normalizeH="0" baseline="0" noProof="0" dirty="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2"/>
                  </a:ext>
                </a:extLst>
              </a:tr>
              <a:tr h="432048">
                <a:tc gridSpan="2">
                  <a:txBody>
                    <a:bodyPr/>
                    <a:lstStyle/>
                    <a:p>
                      <a:pPr algn="ctr">
                        <a:lnSpc>
                          <a:spcPts val="1100"/>
                        </a:lnSpc>
                        <a:spcAft>
                          <a:spcPts val="0"/>
                        </a:spcAft>
                      </a:pPr>
                      <a:r>
                        <a:rPr lang="ja-JP" altLang="en-US" sz="1100" b="1" kern="100" dirty="0" err="1" smtClean="0">
                          <a:effectLst/>
                          <a:latin typeface="HGS創英ﾌﾟﾚｾﾞﾝｽEB" panose="02020800000000000000" pitchFamily="18" charset="-128"/>
                          <a:ea typeface="HGS創英ﾌﾟﾚｾﾞﾝｽEB" panose="02020800000000000000" pitchFamily="18" charset="-128"/>
                          <a:cs typeface="Times New Roman"/>
                        </a:rPr>
                        <a:t>障がい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者対象の選考</a:t>
                      </a:r>
                    </a:p>
                    <a:p>
                      <a:pPr algn="ctr">
                        <a:lnSpc>
                          <a:spcPts val="1100"/>
                        </a:lnSpc>
                        <a:spcAft>
                          <a:spcPts val="0"/>
                        </a:spcAft>
                      </a:pPr>
                      <a:r>
                        <a:rPr lang="en-US" altLang="ja-JP" sz="8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ja-JP" altLang="en-US" sz="800" b="1" kern="100" dirty="0" smtClean="0">
                          <a:effectLst/>
                          <a:latin typeface="HGS創英ﾌﾟﾚｾﾞﾝｽEB" panose="02020800000000000000" pitchFamily="18" charset="-128"/>
                          <a:ea typeface="HGS創英ﾌﾟﾚｾﾞﾝｽEB" panose="02020800000000000000" pitchFamily="18" charset="-128"/>
                          <a:cs typeface="Times New Roman"/>
                        </a:rPr>
                        <a:t>採用予定数は全体数に含む</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l">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約３０名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ts val="1100"/>
                        </a:lnSpc>
                        <a:spcAft>
                          <a:spcPts val="0"/>
                        </a:spcAft>
                      </a:pP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baseline="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altLang="en-US" sz="1000" b="1" kern="100" dirty="0" smtClean="0">
                          <a:effectLst/>
                          <a:latin typeface="HGS創英ﾌﾟﾚｾﾞﾝｽEB" panose="02020800000000000000" pitchFamily="18" charset="-128"/>
                          <a:ea typeface="HGS創英ﾌﾟﾚｾﾞﾝｽEB" panose="02020800000000000000" pitchFamily="18" charset="-128"/>
                          <a:cs typeface="Times New Roman"/>
                        </a:rPr>
                        <a:t>約１０名　</a:t>
                      </a:r>
                      <a:endParaRPr lang="en-US"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100"/>
                        </a:lnSpc>
                        <a:spcBef>
                          <a:spcPts val="0"/>
                        </a:spcBef>
                        <a:spcAft>
                          <a:spcPts val="0"/>
                        </a:spcAft>
                        <a:buClrTx/>
                        <a:buSzTx/>
                        <a:buFontTx/>
                        <a:buNone/>
                        <a:tabLst/>
                        <a:defRPr/>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kumimoji="1" lang="en-US" altLang="ja-JP" sz="1100" b="1" i="0" u="none" strike="noStrike" kern="100" cap="none" spc="0" normalizeH="0" baseline="0" noProof="0" dirty="0" smtClean="0">
                          <a:ln>
                            <a:noFill/>
                          </a:ln>
                          <a:solidFill>
                            <a:prstClr val="black"/>
                          </a:solidFill>
                          <a:effectLst/>
                          <a:uLnTx/>
                          <a:uFillTx/>
                          <a:latin typeface="HGS創英ﾌﾟﾚｾﾞﾝｽEB" panose="02020800000000000000" pitchFamily="18" charset="-128"/>
                          <a:ea typeface="HGS創英ﾌﾟﾚｾﾞﾝｽEB" panose="02020800000000000000" pitchFamily="18" charset="-128"/>
                          <a:cs typeface="Times New Roman"/>
                        </a:rPr>
                        <a:t>20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ja-JP" sz="10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3"/>
                  </a:ext>
                </a:extLst>
              </a:tr>
              <a:tr h="487564">
                <a:tc gridSpan="2">
                  <a:txBody>
                    <a:bodyPr/>
                    <a:lstStyle/>
                    <a:p>
                      <a:pPr algn="ctr">
                        <a:lnSpc>
                          <a:spcPts val="1100"/>
                        </a:lnSpc>
                        <a:spcAft>
                          <a:spcPts val="0"/>
                        </a:spcAft>
                      </a:pP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合　　</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a:effectLst/>
                          <a:latin typeface="HGS創英ﾌﾟﾚｾﾞﾝｽEB" panose="02020800000000000000" pitchFamily="18" charset="-128"/>
                          <a:ea typeface="HGS創英ﾌﾟﾚｾﾞﾝｽEB" panose="02020800000000000000" pitchFamily="18" charset="-128"/>
                          <a:cs typeface="Times New Roman"/>
                        </a:rPr>
                        <a:t>　計</a:t>
                      </a: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a:lnSpc>
                          <a:spcPts val="1100"/>
                        </a:lnSpc>
                        <a:spcAft>
                          <a:spcPts val="0"/>
                        </a:spcAft>
                      </a:pP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       </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１，３１５</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a:lnSpc>
                          <a:spcPts val="1100"/>
                        </a:lnSpc>
                        <a:spcAft>
                          <a:spcPts val="0"/>
                        </a:spcAft>
                      </a:pP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約</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１，４１５</a:t>
                      </a:r>
                      <a:r>
                        <a:rPr 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latinLnBrk="1">
                        <a:lnSpc>
                          <a:spcPts val="1100"/>
                        </a:lnSpc>
                        <a:spcAft>
                          <a:spcPts val="0"/>
                        </a:spcAft>
                      </a:pP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a:t>
                      </a:r>
                      <a:r>
                        <a:rPr lang="en-US" altLang="ja-JP" sz="1100" b="1" kern="100" dirty="0" smtClean="0">
                          <a:effectLst/>
                          <a:latin typeface="HGS創英ﾌﾟﾚｾﾞﾝｽEB" panose="02020800000000000000" pitchFamily="18" charset="-128"/>
                          <a:ea typeface="HGS創英ﾌﾟﾚｾﾞﾝｽEB" panose="02020800000000000000" pitchFamily="18" charset="-128"/>
                          <a:cs typeface="Times New Roman"/>
                        </a:rPr>
                        <a:t>100</a:t>
                      </a:r>
                      <a:r>
                        <a:rPr lang="ja-JP" altLang="en-US" sz="1100" b="1" kern="100" dirty="0" smtClean="0">
                          <a:effectLst/>
                          <a:latin typeface="HGS創英ﾌﾟﾚｾﾞﾝｽEB" panose="02020800000000000000" pitchFamily="18" charset="-128"/>
                          <a:ea typeface="HGS創英ﾌﾟﾚｾﾞﾝｽEB" panose="02020800000000000000" pitchFamily="18" charset="-128"/>
                          <a:cs typeface="Times New Roman"/>
                        </a:rPr>
                        <a:t>名</a:t>
                      </a:r>
                      <a:endParaRPr lang="ja-JP" altLang="ja-JP" sz="1100" b="1" kern="100" dirty="0">
                        <a:effectLst/>
                        <a:latin typeface="HGS創英ﾌﾟﾚｾﾞﾝｽEB" panose="02020800000000000000" pitchFamily="18" charset="-128"/>
                        <a:ea typeface="HGS創英ﾌﾟﾚｾﾞﾝｽEB" panose="02020800000000000000" pitchFamily="18" charset="-128"/>
                        <a:cs typeface="Times New Roman"/>
                      </a:endParaRPr>
                    </a:p>
                  </a:txBody>
                  <a:tcPr marL="68104" marR="68104"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4"/>
                  </a:ext>
                </a:extLst>
              </a:tr>
            </a:tbl>
          </a:graphicData>
        </a:graphic>
      </p:graphicFrame>
      <p:sp>
        <p:nvSpPr>
          <p:cNvPr id="4" name="テキスト ボックス 3"/>
          <p:cNvSpPr txBox="1"/>
          <p:nvPr/>
        </p:nvSpPr>
        <p:spPr>
          <a:xfrm>
            <a:off x="260648" y="571545"/>
            <a:ext cx="1107996" cy="276999"/>
          </a:xfrm>
          <a:prstGeom prst="rect">
            <a:avLst/>
          </a:prstGeom>
          <a:noFill/>
        </p:spPr>
        <p:txBody>
          <a:bodyPr wrap="none" rtlCol="0">
            <a:spAutoFit/>
          </a:bodyPr>
          <a:lstStyle/>
          <a:p>
            <a:r>
              <a:rPr kumimoji="1" lang="ja-JP" altLang="en-US" sz="1200" dirty="0" smtClean="0">
                <a:latin typeface="HGP創英ﾌﾟﾚｾﾞﾝｽEB" panose="02020800000000000000" pitchFamily="18" charset="-128"/>
                <a:ea typeface="HGP創英ﾌﾟﾚｾﾞﾝｽEB" panose="02020800000000000000" pitchFamily="18" charset="-128"/>
              </a:rPr>
              <a:t>■採用予定数</a:t>
            </a:r>
            <a:endParaRPr kumimoji="1" lang="ja-JP" altLang="en-US" sz="1200" dirty="0">
              <a:latin typeface="HGP創英ﾌﾟﾚｾﾞﾝｽEB" panose="02020800000000000000" pitchFamily="18" charset="-128"/>
              <a:ea typeface="HGP創英ﾌﾟﾚｾﾞﾝｽEB" panose="02020800000000000000" pitchFamily="18" charset="-128"/>
            </a:endParaRPr>
          </a:p>
        </p:txBody>
      </p:sp>
      <p:sp>
        <p:nvSpPr>
          <p:cNvPr id="5" name="大かっこ 4"/>
          <p:cNvSpPr/>
          <p:nvPr/>
        </p:nvSpPr>
        <p:spPr>
          <a:xfrm>
            <a:off x="2420888" y="1424608"/>
            <a:ext cx="1509131"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大かっこ 8"/>
          <p:cNvSpPr/>
          <p:nvPr/>
        </p:nvSpPr>
        <p:spPr>
          <a:xfrm>
            <a:off x="4070524" y="1424608"/>
            <a:ext cx="1368152"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大かっこ 13"/>
          <p:cNvSpPr/>
          <p:nvPr/>
        </p:nvSpPr>
        <p:spPr>
          <a:xfrm>
            <a:off x="2642261" y="2799988"/>
            <a:ext cx="1287758" cy="28080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大かっこ 14"/>
          <p:cNvSpPr/>
          <p:nvPr/>
        </p:nvSpPr>
        <p:spPr>
          <a:xfrm>
            <a:off x="4366176" y="2792760"/>
            <a:ext cx="1072500" cy="28803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2870012" y="4921413"/>
            <a:ext cx="1075927"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大かっこ 16"/>
          <p:cNvSpPr/>
          <p:nvPr/>
        </p:nvSpPr>
        <p:spPr>
          <a:xfrm>
            <a:off x="4475108" y="4921413"/>
            <a:ext cx="963568"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大かっこ 17"/>
          <p:cNvSpPr/>
          <p:nvPr/>
        </p:nvSpPr>
        <p:spPr>
          <a:xfrm>
            <a:off x="5733256" y="4921413"/>
            <a:ext cx="576066" cy="24761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角丸四角形 19"/>
          <p:cNvSpPr/>
          <p:nvPr/>
        </p:nvSpPr>
        <p:spPr>
          <a:xfrm>
            <a:off x="332656" y="7784853"/>
            <a:ext cx="6206028" cy="1938992"/>
          </a:xfrm>
          <a:prstGeom prst="roundRect">
            <a:avLst>
              <a:gd name="adj" fmla="val 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ts val="1200"/>
              </a:lnSpc>
            </a:pPr>
            <a:r>
              <a:rPr lang="ja-JP" altLang="en-US"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Century"/>
                <a:ea typeface="HGP創英角ｺﾞｼｯｸUB"/>
                <a:cs typeface="Times New Roman"/>
              </a:rPr>
              <a:t>選考日程</a:t>
            </a:r>
            <a:r>
              <a:rPr lang="ja-JP" altLang="en-US" sz="1100" kern="100" dirty="0" smtClean="0">
                <a:solidFill>
                  <a:schemeClr val="tx1"/>
                </a:solidFill>
                <a:latin typeface="Century"/>
                <a:ea typeface="HGP創英角ｺﾞｼｯｸUB"/>
                <a:cs typeface="Times New Roman"/>
              </a:rPr>
              <a:t>等</a:t>
            </a:r>
            <a:endParaRPr lang="en-US" altLang="ja-JP" sz="1100" kern="100" dirty="0" smtClean="0">
              <a:solidFill>
                <a:schemeClr val="tx1"/>
              </a:solidFill>
              <a:latin typeface="Century"/>
              <a:ea typeface="HGP創英角ｺﾞｼｯｸUB"/>
              <a:cs typeface="Times New Roman"/>
            </a:endParaRP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出願受付期間</a:t>
            </a:r>
            <a:r>
              <a:rPr lang="ja-JP" altLang="en-US" sz="1100" kern="100" dirty="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３月２８日（木）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時～４月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24</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時</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電子申請（インターネット）のみ</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a:solidFill>
                  <a:schemeClr val="tx1"/>
                </a:solidFill>
                <a:latin typeface="Century"/>
                <a:ea typeface="HGP創英角ｺﾞｼｯｸUB"/>
                <a:cs typeface="Times New Roman"/>
              </a:rPr>
              <a:t>　◇　</a:t>
            </a:r>
            <a:r>
              <a:rPr lang="ja-JP" altLang="en-US" sz="1100" kern="100" dirty="0" smtClean="0">
                <a:solidFill>
                  <a:schemeClr val="tx1"/>
                </a:solidFill>
                <a:latin typeface="Century"/>
                <a:ea typeface="HGP創英角ｺﾞｼｯｸUB"/>
                <a:cs typeface="Times New Roman"/>
              </a:rPr>
              <a:t>１次</a:t>
            </a:r>
            <a:r>
              <a:rPr lang="ja-JP" altLang="en-US" sz="1100" kern="100" dirty="0">
                <a:solidFill>
                  <a:schemeClr val="tx1"/>
                </a:solidFill>
                <a:latin typeface="Century"/>
                <a:ea typeface="HGP創英角ｺﾞｼｯｸUB"/>
                <a:cs typeface="Times New Roman"/>
              </a:rPr>
              <a:t>選考 </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筆答テスト ：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７月６日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（予備日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日（日））</a:t>
            </a: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結果発表</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（予定）</a:t>
            </a:r>
            <a:endPar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２次選考</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７月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24</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（予備日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7</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26</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日（金）、</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3</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日（土））</a:t>
            </a:r>
            <a:endPar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a:solidFill>
                  <a:schemeClr val="tx1"/>
                </a:solidFill>
                <a:latin typeface="Century"/>
                <a:ea typeface="HGP創英角ｺﾞｼｯｸUB"/>
                <a:cs typeface="Times New Roman"/>
              </a:rPr>
              <a:t>　　　　　　　　　　　結果発表</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15</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木</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（予定</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）（予備日の場合は</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21</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日（水））</a:t>
            </a:r>
            <a:endPar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３次選考</a:t>
            </a:r>
            <a:r>
              <a:rPr lang="en-US" altLang="ja-JP" sz="1100" kern="100" dirty="0" smtClean="0">
                <a:solidFill>
                  <a:schemeClr val="tx1"/>
                </a:solidFill>
                <a:latin typeface="Century"/>
                <a:ea typeface="HGP創英角ｺﾞｼｯｸUB"/>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筆答、実技</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テスト ： ８月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24</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水</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31</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土</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15</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p>
          <a:p>
            <a:pPr>
              <a:lnSpc>
                <a:spcPts val="1200"/>
              </a:lnSpc>
            </a:pP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（予備日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8</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25</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9</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日（日）・</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16</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日（月・祝）</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Century"/>
                <a:ea typeface="HGP創英角ｺﾞｼｯｸUB"/>
                <a:cs typeface="Times New Roman"/>
              </a:rPr>
              <a:t>　</a:t>
            </a:r>
            <a:endParaRPr lang="en-US" altLang="ja-JP" sz="1100" kern="100" dirty="0" smtClean="0">
              <a:solidFill>
                <a:schemeClr val="tx1"/>
              </a:solidFill>
              <a:latin typeface="Century"/>
              <a:ea typeface="HGP創英角ｺﾞｼｯｸUB"/>
              <a:cs typeface="Times New Roman"/>
            </a:endParaRP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　　　　　　　　 </a:t>
            </a:r>
            <a:r>
              <a:rPr lang="en-US" altLang="ja-JP" sz="1100" kern="100" dirty="0" smtClean="0">
                <a:solidFill>
                  <a:schemeClr val="tx1"/>
                </a:solidFill>
                <a:latin typeface="Century"/>
                <a:ea typeface="HGP創英角ｺﾞｼｯｸUB"/>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面接テスト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８月下</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旬～</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９月下旬</a:t>
            </a:r>
            <a:endPar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a:solidFill>
                  <a:schemeClr val="tx1"/>
                </a:solidFill>
                <a:latin typeface="Century"/>
                <a:ea typeface="HGP創英角ｺﾞｼｯｸUB"/>
                <a:cs typeface="Times New Roman"/>
              </a:rPr>
              <a:t>　　　　　　　　　　　</a:t>
            </a:r>
            <a:r>
              <a:rPr lang="ja-JP" altLang="en-US" sz="1100" kern="100" dirty="0" smtClean="0">
                <a:solidFill>
                  <a:schemeClr val="tx1"/>
                </a:solidFill>
                <a:latin typeface="Century"/>
                <a:ea typeface="HGP創英角ｺﾞｼｯｸUB"/>
                <a:cs typeface="Times New Roman"/>
              </a:rPr>
              <a:t>結果</a:t>
            </a:r>
            <a:r>
              <a:rPr lang="ja-JP" altLang="en-US" sz="1100" kern="100" dirty="0">
                <a:solidFill>
                  <a:schemeClr val="tx1"/>
                </a:solidFill>
                <a:latin typeface="Century"/>
                <a:ea typeface="HGP創英角ｺﾞｼｯｸUB"/>
                <a:cs typeface="Times New Roman"/>
              </a:rPr>
              <a:t>発表</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10</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月</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25</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日</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金</a:t>
            </a:r>
            <a:r>
              <a:rPr lang="en-US" altLang="ja-JP"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rPr>
              <a:t>　 （予定</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endPar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endPar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a:t>
            </a:r>
            <a:r>
              <a:rPr lang="ja-JP" altLang="en-US" sz="1100" kern="100" dirty="0" smtClean="0">
                <a:solidFill>
                  <a:schemeClr val="tx1"/>
                </a:solidFill>
                <a:latin typeface="HGP創英ﾌﾟﾚｾﾞﾝｽEB" panose="02020800000000000000" pitchFamily="18" charset="-128"/>
                <a:ea typeface="HGP創英ﾌﾟﾚｾﾞﾝｽEB" panose="02020800000000000000" pitchFamily="18" charset="-128"/>
                <a:cs typeface="Times New Roman"/>
              </a:rPr>
              <a:t>予備日は台風等非常災害時に試験日程を変更する必要がある場合に実施</a:t>
            </a:r>
            <a:endParaRPr lang="ja-JP" altLang="en-US" sz="1100" kern="100" dirty="0">
              <a:solidFill>
                <a:schemeClr val="tx1"/>
              </a:solidFill>
              <a:latin typeface="HGP創英ﾌﾟﾚｾﾞﾝｽEB" panose="02020800000000000000" pitchFamily="18" charset="-128"/>
              <a:ea typeface="HGP創英ﾌﾟﾚｾﾞﾝｽEB" panose="02020800000000000000" pitchFamily="18" charset="-128"/>
              <a:cs typeface="Times New Roman"/>
            </a:endParaRPr>
          </a:p>
        </p:txBody>
      </p:sp>
      <p:sp>
        <p:nvSpPr>
          <p:cNvPr id="21" name="角丸四角形 20"/>
          <p:cNvSpPr/>
          <p:nvPr/>
        </p:nvSpPr>
        <p:spPr>
          <a:xfrm>
            <a:off x="332656" y="5782410"/>
            <a:ext cx="6207928" cy="1938992"/>
          </a:xfrm>
          <a:prstGeom prst="roundRect">
            <a:avLst>
              <a:gd name="adj" fmla="val 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ts val="1200"/>
              </a:lnSpc>
            </a:pPr>
            <a:r>
              <a:rPr lang="ja-JP" altLang="en-US" sz="1100" kern="100" dirty="0">
                <a:solidFill>
                  <a:schemeClr val="tx1"/>
                </a:solidFill>
                <a:latin typeface="HGP創英角ｺﾞｼｯｸUB" pitchFamily="50" charset="-128"/>
                <a:ea typeface="HGP創英角ｺﾞｼｯｸUB" pitchFamily="50" charset="-128"/>
                <a:cs typeface="Times New Roman"/>
              </a:rPr>
              <a:t>■選考方法等の主</a:t>
            </a:r>
            <a:r>
              <a:rPr lang="ja-JP" altLang="en-US" sz="1100" kern="100" dirty="0" smtClean="0">
                <a:solidFill>
                  <a:schemeClr val="tx1"/>
                </a:solidFill>
                <a:latin typeface="HGP創英角ｺﾞｼｯｸUB" pitchFamily="50" charset="-128"/>
                <a:ea typeface="HGP創英角ｺﾞｼｯｸUB" pitchFamily="50" charset="-128"/>
                <a:cs typeface="Times New Roman"/>
              </a:rPr>
              <a:t>な改正点</a:t>
            </a:r>
            <a:endParaRPr lang="ja-JP" altLang="en-US" sz="1100" kern="100" dirty="0">
              <a:solidFill>
                <a:schemeClr val="tx1"/>
              </a:solidFill>
              <a:latin typeface="HGP創英角ｺﾞｼｯｸUB" pitchFamily="50" charset="-128"/>
              <a:ea typeface="HGP創英角ｺﾞｼｯｸUB" pitchFamily="50" charset="-128"/>
              <a:cs typeface="Times New Roman"/>
            </a:endParaRPr>
          </a:p>
          <a:p>
            <a:pPr lvl="0">
              <a:lnSpc>
                <a:spcPts val="1200"/>
              </a:lnSpc>
            </a:pPr>
            <a:r>
              <a:rPr lang="ja-JP" altLang="ja-JP" sz="11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加点対象の拡大</a:t>
            </a:r>
            <a:endParaRPr lang="en-US" altLang="ja-JP" sz="1100" dirty="0">
              <a:solidFill>
                <a:schemeClr val="tx1"/>
              </a:solidFill>
              <a:latin typeface="HGP創英角ｺﾞｼｯｸUB" panose="020B0900000000000000" pitchFamily="50" charset="-128"/>
              <a:ea typeface="HGP創英角ｺﾞｼｯｸUB" panose="020B0900000000000000" pitchFamily="50" charset="-128"/>
            </a:endParaRPr>
          </a:p>
          <a:p>
            <a:pPr>
              <a:lnSpc>
                <a:spcPts val="1200"/>
              </a:lnSpc>
            </a:pP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50" dirty="0" smtClean="0">
                <a:solidFill>
                  <a:schemeClr val="tx1"/>
                </a:solidFill>
                <a:latin typeface="HGP創英ﾌﾟﾚｾﾞﾝｽEB" panose="02020800000000000000" pitchFamily="18" charset="-128"/>
                <a:ea typeface="HGP創英ﾌﾟﾚｾﾞﾝｽEB" panose="02020800000000000000" pitchFamily="18" charset="-128"/>
              </a:rPr>
              <a:t>○　一般選考（一般対象者・教員チャレンジテスト対象者）の加点区分に「臨床心理士」「公認心理師」</a:t>
            </a:r>
            <a:endParaRPr lang="en-US" altLang="ja-JP" sz="1050" dirty="0" smtClean="0">
              <a:solidFill>
                <a:schemeClr val="tx1"/>
              </a:solidFill>
              <a:latin typeface="HGP創英ﾌﾟﾚｾﾞﾝｽEB" panose="02020800000000000000" pitchFamily="18" charset="-128"/>
              <a:ea typeface="HGP創英ﾌﾟﾚｾﾞﾝｽEB" panose="02020800000000000000" pitchFamily="18" charset="-128"/>
            </a:endParaRPr>
          </a:p>
          <a:p>
            <a:pPr>
              <a:lnSpc>
                <a:spcPts val="1200"/>
              </a:lnSpc>
            </a:pPr>
            <a:r>
              <a:rPr lang="ja-JP" altLang="en-US" sz="105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050" dirty="0" smtClean="0">
                <a:solidFill>
                  <a:schemeClr val="tx1"/>
                </a:solidFill>
                <a:latin typeface="HGP創英ﾌﾟﾚｾﾞﾝｽEB" panose="02020800000000000000" pitchFamily="18" charset="-128"/>
                <a:ea typeface="HGP創英ﾌﾟﾚｾﾞﾝｽEB" panose="02020800000000000000" pitchFamily="18" charset="-128"/>
              </a:rPr>
              <a:t>　　「社会福祉士」の資格所有者を追加</a:t>
            </a:r>
            <a:endParaRPr lang="en-US" altLang="ja-JP" sz="1200" kern="100" dirty="0">
              <a:solidFill>
                <a:schemeClr val="tx1"/>
              </a:solidFill>
              <a:latin typeface="HGP創英角ｺﾞｼｯｸUB" pitchFamily="50" charset="-128"/>
              <a:ea typeface="HGP創英角ｺﾞｼｯｸUB" pitchFamily="50" charset="-128"/>
              <a:cs typeface="Times New Roman"/>
            </a:endParaRPr>
          </a:p>
          <a:p>
            <a:pPr lvl="0">
              <a:lnSpc>
                <a:spcPts val="1200"/>
              </a:lnSpc>
            </a:pPr>
            <a:r>
              <a:rPr lang="ja-JP" altLang="ja-JP" sz="11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err="1" smtClean="0">
                <a:solidFill>
                  <a:schemeClr val="tx1"/>
                </a:solidFill>
                <a:latin typeface="HGP創英角ｺﾞｼｯｸUB" panose="020B0900000000000000" pitchFamily="50" charset="-128"/>
                <a:ea typeface="HGP創英角ｺﾞｼｯｸUB" panose="020B0900000000000000" pitchFamily="50" charset="-128"/>
              </a:rPr>
              <a:t>障がい</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者特別選考の実施</a:t>
            </a:r>
            <a:endParaRPr lang="en-US" altLang="ja-JP" sz="1200" dirty="0">
              <a:solidFill>
                <a:schemeClr val="tx1"/>
              </a:solidFill>
              <a:latin typeface="HGP創英角ｺﾞｼｯｸUB" panose="020B0900000000000000" pitchFamily="50" charset="-128"/>
              <a:ea typeface="HGP創英角ｺﾞｼｯｸUB" panose="020B0900000000000000" pitchFamily="50" charset="-128"/>
            </a:endParaRPr>
          </a:p>
          <a:p>
            <a:pPr>
              <a:lnSpc>
                <a:spcPts val="1200"/>
              </a:lnSpc>
            </a:pP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1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100" dirty="0" err="1" smtClean="0">
                <a:solidFill>
                  <a:schemeClr val="tx1"/>
                </a:solidFill>
                <a:latin typeface="HGP創英ﾌﾟﾚｾﾞﾝｽEB" panose="02020800000000000000" pitchFamily="18" charset="-128"/>
                <a:ea typeface="HGP創英ﾌﾟﾚｾﾞﾝｽEB" panose="02020800000000000000" pitchFamily="18" charset="-128"/>
              </a:rPr>
              <a:t>身体障がい</a:t>
            </a:r>
            <a:r>
              <a:rPr lang="ja-JP" altLang="en-US" sz="1100" dirty="0" smtClean="0">
                <a:solidFill>
                  <a:schemeClr val="tx1"/>
                </a:solidFill>
                <a:latin typeface="HGP創英ﾌﾟﾚｾﾞﾝｽEB" panose="02020800000000000000" pitchFamily="18" charset="-128"/>
                <a:ea typeface="HGP創英ﾌﾟﾚｾﾞﾝｽEB" panose="02020800000000000000" pitchFamily="18" charset="-128"/>
              </a:rPr>
              <a:t>者に加え、知的障がい者、精神障がい者を対象とした特別選考を実施</a:t>
            </a:r>
            <a:endParaRPr lang="en-US" altLang="ja-JP" sz="1400" kern="100" dirty="0">
              <a:solidFill>
                <a:schemeClr val="tx1"/>
              </a:solidFill>
              <a:latin typeface="HGP創英角ｺﾞｼｯｸUB" pitchFamily="50" charset="-128"/>
              <a:ea typeface="HGP創英角ｺﾞｼｯｸUB" pitchFamily="50" charset="-128"/>
              <a:cs typeface="Times New Roman"/>
            </a:endParaRPr>
          </a:p>
          <a:p>
            <a:pPr>
              <a:lnSpc>
                <a:spcPts val="1200"/>
              </a:lnSpc>
            </a:pP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2021</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年度（</a:t>
            </a:r>
            <a:r>
              <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2020</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年度実施）大阪府公立学校教員採用選考テストから実施</a:t>
            </a:r>
            <a:endParaRPr lang="en-US" altLang="ja-JP"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endParaRPr>
          </a:p>
          <a:p>
            <a:pPr>
              <a:lnSpc>
                <a:spcPts val="1200"/>
              </a:lnSpc>
            </a:pP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en-US" altLang="ja-JP"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2020</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年度（</a:t>
            </a:r>
            <a:r>
              <a:rPr lang="en-US" altLang="ja-JP"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2019</a:t>
            </a:r>
            <a:r>
              <a:rPr lang="ja-JP" altLang="en-US" sz="1100" kern="100" dirty="0">
                <a:solidFill>
                  <a:prstClr val="black"/>
                </a:solidFill>
                <a:latin typeface="HGP創英ﾌﾟﾚｾﾞﾝｽEB" panose="02020800000000000000" pitchFamily="18" charset="-128"/>
                <a:ea typeface="HGP創英ﾌﾟﾚｾﾞﾝｽEB" panose="02020800000000000000" pitchFamily="18" charset="-128"/>
                <a:cs typeface="Times New Roman"/>
              </a:rPr>
              <a:t>年度実施）教員採用受験案内に掲載</a:t>
            </a:r>
            <a:r>
              <a:rPr lang="ja-JP" altLang="en-US" sz="110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pPr>
              <a:lnSpc>
                <a:spcPts val="1200"/>
              </a:lnSpc>
            </a:pPr>
            <a:r>
              <a:rPr lang="ja-JP" altLang="ja-JP" sz="11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　特別支援学校（中学部・高等部）の出願に必要な免許状</a:t>
            </a:r>
            <a:endPar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ts val="1200"/>
              </a:lnSpc>
            </a:pPr>
            <a:r>
              <a:rPr lang="ja-JP" altLang="en-US" sz="12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5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en-US" altLang="ja-JP" sz="1050" kern="100" dirty="0" smtClean="0">
                <a:solidFill>
                  <a:prstClr val="black"/>
                </a:solidFill>
                <a:latin typeface="HGP創英ﾌﾟﾚｾﾞﾝｽEB" panose="02020800000000000000" pitchFamily="18" charset="-128"/>
                <a:ea typeface="HGP創英ﾌﾟﾚｾﾞﾝｽEB" panose="02020800000000000000" pitchFamily="18" charset="-128"/>
                <a:cs typeface="Times New Roman"/>
              </a:rPr>
              <a:t> </a:t>
            </a:r>
            <a:r>
              <a:rPr lang="ja-JP" altLang="en-US" sz="1050" dirty="0" smtClean="0">
                <a:solidFill>
                  <a:schemeClr val="tx1"/>
                </a:solidFill>
                <a:latin typeface="HGP創英ﾌﾟﾚｾﾞﾝｽEB" panose="02020800000000000000" pitchFamily="18" charset="-128"/>
                <a:ea typeface="HGP創英ﾌﾟﾚｾﾞﾝｽEB" panose="02020800000000000000" pitchFamily="18" charset="-128"/>
              </a:rPr>
              <a:t>特別支援学校「中学部」「高等部」の出願に必要な免許状として、特別支援学校教諭の普通免許状を</a:t>
            </a:r>
            <a:endParaRPr lang="en-US" altLang="ja-JP" sz="1050" dirty="0" smtClean="0">
              <a:solidFill>
                <a:schemeClr val="tx1"/>
              </a:solidFill>
              <a:latin typeface="HGP創英ﾌﾟﾚｾﾞﾝｽEB" panose="02020800000000000000" pitchFamily="18" charset="-128"/>
              <a:ea typeface="HGP創英ﾌﾟﾚｾﾞﾝｽEB" panose="02020800000000000000" pitchFamily="18" charset="-128"/>
            </a:endParaRPr>
          </a:p>
          <a:p>
            <a:pPr>
              <a:lnSpc>
                <a:spcPts val="1200"/>
              </a:lnSpc>
            </a:pPr>
            <a:r>
              <a:rPr lang="ja-JP" altLang="en-US" sz="105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050" dirty="0" smtClean="0">
                <a:solidFill>
                  <a:schemeClr val="tx1"/>
                </a:solidFill>
                <a:latin typeface="HGP創英ﾌﾟﾚｾﾞﾝｽEB" panose="02020800000000000000" pitchFamily="18" charset="-128"/>
                <a:ea typeface="HGP創英ﾌﾟﾚｾﾞﾝｽEB" panose="02020800000000000000" pitchFamily="18" charset="-128"/>
              </a:rPr>
              <a:t>　必須要件とします。　</a:t>
            </a:r>
            <a:r>
              <a:rPr lang="ja-JP" altLang="en-US" sz="900" dirty="0" smtClean="0">
                <a:solidFill>
                  <a:schemeClr val="tx1"/>
                </a:solidFill>
                <a:latin typeface="HGP創英ﾌﾟﾚｾﾞﾝｽEB" panose="02020800000000000000" pitchFamily="18" charset="-128"/>
                <a:ea typeface="HGP創英ﾌﾟﾚｾﾞﾝｽEB" panose="02020800000000000000" pitchFamily="18" charset="-128"/>
              </a:rPr>
              <a:t>（出願時には取得見込みでも出願可能ですが、採用年度の</a:t>
            </a:r>
            <a:r>
              <a:rPr lang="en-US" altLang="ja-JP" sz="900" dirty="0" smtClean="0">
                <a:solidFill>
                  <a:schemeClr val="tx1"/>
                </a:solidFill>
                <a:latin typeface="HGP創英ﾌﾟﾚｾﾞﾝｽEB" panose="02020800000000000000" pitchFamily="18" charset="-128"/>
                <a:ea typeface="HGP創英ﾌﾟﾚｾﾞﾝｽEB" panose="02020800000000000000" pitchFamily="18" charset="-128"/>
              </a:rPr>
              <a:t>4</a:t>
            </a:r>
            <a:r>
              <a:rPr lang="ja-JP" altLang="en-US" sz="900" dirty="0" smtClean="0">
                <a:solidFill>
                  <a:schemeClr val="tx1"/>
                </a:solidFill>
                <a:latin typeface="HGP創英ﾌﾟﾚｾﾞﾝｽEB" panose="02020800000000000000" pitchFamily="18" charset="-128"/>
                <a:ea typeface="HGP創英ﾌﾟﾚｾﾞﾝｽEB" panose="02020800000000000000" pitchFamily="18" charset="-128"/>
              </a:rPr>
              <a:t>月</a:t>
            </a:r>
            <a:r>
              <a:rPr lang="en-US" altLang="ja-JP" sz="900" dirty="0" smtClean="0">
                <a:solidFill>
                  <a:schemeClr val="tx1"/>
                </a:solidFill>
                <a:latin typeface="HGP創英ﾌﾟﾚｾﾞﾝｽEB" panose="02020800000000000000" pitchFamily="18" charset="-128"/>
                <a:ea typeface="HGP創英ﾌﾟﾚｾﾞﾝｽEB" panose="02020800000000000000" pitchFamily="18" charset="-128"/>
              </a:rPr>
              <a:t>1</a:t>
            </a:r>
            <a:r>
              <a:rPr lang="ja-JP" altLang="en-US" sz="900" dirty="0" smtClean="0">
                <a:solidFill>
                  <a:schemeClr val="tx1"/>
                </a:solidFill>
                <a:latin typeface="HGP創英ﾌﾟﾚｾﾞﾝｽEB" panose="02020800000000000000" pitchFamily="18" charset="-128"/>
                <a:ea typeface="HGP創英ﾌﾟﾚｾﾞﾝｽEB" panose="02020800000000000000" pitchFamily="18" charset="-128"/>
              </a:rPr>
              <a:t>日時点で取得していることが必要。）</a:t>
            </a:r>
            <a:endParaRPr lang="en-US" altLang="ja-JP" sz="9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2" name="テキスト ボックス 1"/>
          <p:cNvSpPr txBox="1"/>
          <p:nvPr/>
        </p:nvSpPr>
        <p:spPr>
          <a:xfrm>
            <a:off x="3140968" y="9675331"/>
            <a:ext cx="549775" cy="246221"/>
          </a:xfrm>
          <a:prstGeom prst="rect">
            <a:avLst/>
          </a:prstGeom>
          <a:noFill/>
        </p:spPr>
        <p:txBody>
          <a:bodyPr wrap="square" rtlCol="0">
            <a:spAutoFit/>
          </a:bodyPr>
          <a:lstStyle/>
          <a:p>
            <a:r>
              <a:rPr lang="ja-JP" altLang="en-US" sz="1000" dirty="0"/>
              <a:t>２</a:t>
            </a:r>
            <a:r>
              <a:rPr kumimoji="1" lang="ja-JP" altLang="en-US" sz="1000" dirty="0" smtClean="0"/>
              <a:t>－２</a:t>
            </a:r>
            <a:endParaRPr kumimoji="1" lang="ja-JP" altLang="en-US" sz="1000" dirty="0"/>
          </a:p>
        </p:txBody>
      </p:sp>
    </p:spTree>
    <p:extLst>
      <p:ext uri="{BB962C8B-B14F-4D97-AF65-F5344CB8AC3E}">
        <p14:creationId xmlns:p14="http://schemas.microsoft.com/office/powerpoint/2010/main" val="24888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4127</TotalTime>
  <Words>186</Words>
  <Application>Microsoft Office PowerPoint</Application>
  <PresentationFormat>A4 210 x 297 mm</PresentationFormat>
  <Paragraphs>96</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HGP創英ﾌﾟﾚｾﾞﾝｽEB</vt:lpstr>
      <vt:lpstr>HGP創英角ｺﾞｼｯｸUB</vt:lpstr>
      <vt:lpstr>HGS創英ﾌﾟﾚｾﾞﾝｽEB</vt:lpstr>
      <vt:lpstr>HGS創英角ｺﾞｼｯｸUB</vt:lpstr>
      <vt:lpstr>ＭＳ Ｐゴシック</vt:lpstr>
      <vt:lpstr>Arial</vt:lpstr>
      <vt:lpstr>Calibri</vt:lpstr>
      <vt:lpstr>Century</vt:lpstr>
      <vt:lpstr>Times New Roman</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田中　良正</cp:lastModifiedBy>
  <cp:revision>568</cp:revision>
  <cp:lastPrinted>2019-03-15T10:55:50Z</cp:lastPrinted>
  <dcterms:created xsi:type="dcterms:W3CDTF">2011-11-14T08:07:12Z</dcterms:created>
  <dcterms:modified xsi:type="dcterms:W3CDTF">2019-03-15T10:56:11Z</dcterms:modified>
</cp:coreProperties>
</file>