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3400" cy="7561263"/>
  <p:notesSz cx="6807200" cy="9939338"/>
  <p:defaultTextStyle>
    <a:defPPr>
      <a:defRPr lang="ja-JP"/>
    </a:defPPr>
    <a:lvl1pPr marL="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254" y="84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3C1A4-A3D6-4728-A9B8-D061D408C353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792A0-E61C-4EEA-99DF-058EAFCB5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46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005" y="2348895"/>
            <a:ext cx="9089390" cy="162077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1FA4-4A88-4D9E-8B64-500E658DF4AB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8BA8-B88F-43C2-9B18-E2AC1284C9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672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1FA4-4A88-4D9E-8B64-500E658DF4AB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8BA8-B88F-43C2-9B18-E2AC1284C9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48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717" y="302803"/>
            <a:ext cx="2406015" cy="645157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4670" y="302803"/>
            <a:ext cx="7039822" cy="64515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1FA4-4A88-4D9E-8B64-500E658DF4AB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8BA8-B88F-43C2-9B18-E2AC1284C9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94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1FA4-4A88-4D9E-8B64-500E658DF4AB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8BA8-B88F-43C2-9B18-E2AC1284C9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33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705" y="4858814"/>
            <a:ext cx="9089390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4705" y="3204787"/>
            <a:ext cx="9089390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1FA4-4A88-4D9E-8B64-500E658DF4AB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8BA8-B88F-43C2-9B18-E2AC1284C9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09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1FA4-4A88-4D9E-8B64-500E658DF4AB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8BA8-B88F-43C2-9B18-E2AC1284C9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591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2" y="1692534"/>
            <a:ext cx="4724775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672" y="2397901"/>
            <a:ext cx="4724775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2099" y="1692534"/>
            <a:ext cx="4726632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2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1FA4-4A88-4D9E-8B64-500E658DF4AB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8BA8-B88F-43C2-9B18-E2AC1284C9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891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1FA4-4A88-4D9E-8B64-500E658DF4AB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8BA8-B88F-43C2-9B18-E2AC1284C9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78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1FA4-4A88-4D9E-8B64-500E658DF4AB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8BA8-B88F-43C2-9B18-E2AC1284C9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9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2" y="301050"/>
            <a:ext cx="3518055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825" y="301052"/>
            <a:ext cx="5977907" cy="645332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1FA4-4A88-4D9E-8B64-500E658DF4AB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8BA8-B88F-43C2-9B18-E2AC1284C9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671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981" y="5292885"/>
            <a:ext cx="6416040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A1FA4-4A88-4D9E-8B64-500E658DF4AB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58BA8-B88F-43C2-9B18-E2AC1284C9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715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670" y="302802"/>
            <a:ext cx="9624060" cy="1260211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0" y="1764296"/>
            <a:ext cx="9624060" cy="4990084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671" y="7008173"/>
            <a:ext cx="2495127" cy="402567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A1FA4-4A88-4D9E-8B64-500E658DF4AB}" type="datetimeFigureOut">
              <a:rPr kumimoji="1" lang="ja-JP" altLang="en-US" smtClean="0"/>
              <a:t>2019/2/14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53581" y="7008173"/>
            <a:ext cx="3386243" cy="402567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3605" y="7008173"/>
            <a:ext cx="2495127" cy="402567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58BA8-B88F-43C2-9B18-E2AC1284C9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90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角丸四角形 17"/>
          <p:cNvSpPr/>
          <p:nvPr/>
        </p:nvSpPr>
        <p:spPr>
          <a:xfrm>
            <a:off x="306140" y="463143"/>
            <a:ext cx="10153128" cy="6933116"/>
          </a:xfrm>
          <a:prstGeom prst="roundRect">
            <a:avLst>
              <a:gd name="adj" fmla="val 6746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9569" tIns="108000" rIns="99569" bIns="49785" rtlCol="0" anchor="ctr"/>
          <a:lstStyle/>
          <a:p>
            <a:endParaRPr lang="en-US" altLang="ja-JP" sz="1400" b="1" dirty="0" smtClean="0">
              <a:latin typeface="+mj-ea"/>
              <a:ea typeface="+mj-ea"/>
            </a:endParaRPr>
          </a:p>
          <a:p>
            <a:endParaRPr lang="en-US" altLang="ja-JP" sz="1400" b="1" dirty="0" smtClean="0">
              <a:latin typeface="+mj-ea"/>
              <a:ea typeface="+mj-ea"/>
            </a:endParaRPr>
          </a:p>
          <a:p>
            <a:r>
              <a:rPr lang="en-US" altLang="ja-JP" sz="1400" b="1" dirty="0" smtClean="0">
                <a:latin typeface="+mj-ea"/>
                <a:ea typeface="+mj-ea"/>
              </a:rPr>
              <a:t>【</a:t>
            </a:r>
            <a:r>
              <a:rPr lang="ja-JP" altLang="en-US" sz="1400" b="1" dirty="0" smtClean="0">
                <a:latin typeface="+mj-ea"/>
                <a:ea typeface="+mj-ea"/>
              </a:rPr>
              <a:t>事業目的</a:t>
            </a:r>
            <a:r>
              <a:rPr lang="en-US" altLang="ja-JP" sz="1400" b="1" dirty="0" smtClean="0">
                <a:latin typeface="+mj-ea"/>
                <a:ea typeface="+mj-ea"/>
              </a:rPr>
              <a:t>】</a:t>
            </a:r>
            <a:r>
              <a:rPr lang="ja-JP" altLang="en-US" sz="1400" b="1" dirty="0" smtClean="0">
                <a:latin typeface="+mj-ea"/>
                <a:ea typeface="+mj-ea"/>
              </a:rPr>
              <a:t>　</a:t>
            </a:r>
            <a:endParaRPr lang="en-US" altLang="ja-JP" sz="1400" b="1" dirty="0" smtClean="0">
              <a:latin typeface="+mj-ea"/>
              <a:ea typeface="+mj-ea"/>
            </a:endParaRPr>
          </a:p>
          <a:p>
            <a:r>
              <a:rPr lang="ja-JP" altLang="en-US" sz="1400" b="1" dirty="0">
                <a:latin typeface="+mj-ea"/>
                <a:ea typeface="+mj-ea"/>
              </a:rPr>
              <a:t>　</a:t>
            </a:r>
            <a:r>
              <a:rPr lang="ja-JP" altLang="en-US" sz="1400" b="1" dirty="0" smtClean="0">
                <a:latin typeface="+mj-ea"/>
                <a:ea typeface="+mj-ea"/>
              </a:rPr>
              <a:t>　○教育</a:t>
            </a:r>
            <a:r>
              <a:rPr lang="ja-JP" altLang="en-US" sz="1400" b="1" dirty="0">
                <a:latin typeface="+mj-ea"/>
                <a:ea typeface="+mj-ea"/>
              </a:rPr>
              <a:t>環境改善の一環として、平成１６年度</a:t>
            </a:r>
            <a:r>
              <a:rPr lang="ja-JP" altLang="en-US" sz="1400" b="1" dirty="0" smtClean="0">
                <a:latin typeface="+mj-ea"/>
                <a:ea typeface="+mj-ea"/>
              </a:rPr>
              <a:t>に高等学校の</a:t>
            </a:r>
            <a:r>
              <a:rPr lang="ja-JP" altLang="en-US" sz="1400" b="1" dirty="0">
                <a:latin typeface="+mj-ea"/>
                <a:ea typeface="+mj-ea"/>
              </a:rPr>
              <a:t>普通教室、</a:t>
            </a:r>
            <a:r>
              <a:rPr lang="ja-JP" altLang="en-US" sz="1400" b="1" dirty="0" smtClean="0">
                <a:latin typeface="+mj-ea"/>
                <a:ea typeface="+mj-ea"/>
              </a:rPr>
              <a:t>職員室に空調</a:t>
            </a:r>
            <a:r>
              <a:rPr lang="ja-JP" altLang="en-US" sz="1400" b="1" dirty="0">
                <a:latin typeface="+mj-ea"/>
                <a:ea typeface="+mj-ea"/>
              </a:rPr>
              <a:t>設備を一斉に</a:t>
            </a:r>
            <a:r>
              <a:rPr lang="ja-JP" altLang="en-US" sz="1400" b="1" dirty="0" smtClean="0">
                <a:latin typeface="+mj-ea"/>
                <a:ea typeface="+mj-ea"/>
              </a:rPr>
              <a:t>導入</a:t>
            </a:r>
            <a:endParaRPr lang="en-US" altLang="ja-JP" sz="1400" b="1" dirty="0" smtClean="0">
              <a:latin typeface="+mj-ea"/>
              <a:ea typeface="+mj-ea"/>
            </a:endParaRPr>
          </a:p>
          <a:p>
            <a:r>
              <a:rPr lang="ja-JP" altLang="en-US" sz="1400" b="1" dirty="0" smtClean="0">
                <a:latin typeface="+mj-ea"/>
                <a:ea typeface="+mj-ea"/>
              </a:rPr>
              <a:t>　　○設備の</a:t>
            </a:r>
            <a:r>
              <a:rPr lang="ja-JP" altLang="ja-JP" sz="1400" b="1" dirty="0" smtClean="0">
                <a:latin typeface="+mj-ea"/>
                <a:ea typeface="+mj-ea"/>
              </a:rPr>
              <a:t>更新</a:t>
            </a:r>
            <a:r>
              <a:rPr lang="ja-JP" altLang="ja-JP" sz="1400" b="1" dirty="0">
                <a:latin typeface="+mj-ea"/>
                <a:ea typeface="+mj-ea"/>
              </a:rPr>
              <a:t>時期</a:t>
            </a:r>
            <a:r>
              <a:rPr lang="ja-JP" altLang="ja-JP" sz="1400" b="1" dirty="0" smtClean="0">
                <a:latin typeface="+mj-ea"/>
                <a:ea typeface="+mj-ea"/>
              </a:rPr>
              <a:t>を</a:t>
            </a:r>
            <a:r>
              <a:rPr lang="ja-JP" altLang="en-US" sz="1400" b="1" dirty="0" smtClean="0">
                <a:latin typeface="+mj-ea"/>
                <a:ea typeface="+mj-ea"/>
              </a:rPr>
              <a:t>迎え</a:t>
            </a:r>
            <a:r>
              <a:rPr lang="ja-JP" altLang="ja-JP" sz="1400" b="1" dirty="0" smtClean="0">
                <a:latin typeface="+mj-ea"/>
                <a:ea typeface="+mj-ea"/>
              </a:rPr>
              <a:t>、</a:t>
            </a:r>
            <a:r>
              <a:rPr lang="ja-JP" altLang="ja-JP" sz="1400" b="1" dirty="0">
                <a:latin typeface="+mj-ea"/>
                <a:ea typeface="+mj-ea"/>
              </a:rPr>
              <a:t>整備の効率化や財政負担の縮減・</a:t>
            </a:r>
            <a:r>
              <a:rPr lang="ja-JP" altLang="ja-JP" sz="1400" b="1" dirty="0" smtClean="0">
                <a:latin typeface="+mj-ea"/>
                <a:ea typeface="+mj-ea"/>
              </a:rPr>
              <a:t>平準化</a:t>
            </a:r>
            <a:r>
              <a:rPr lang="ja-JP" altLang="ja-JP" sz="1400" b="1" dirty="0">
                <a:latin typeface="+mj-ea"/>
                <a:ea typeface="+mj-ea"/>
              </a:rPr>
              <a:t>を図るため、ＰＦＩ手法を活用</a:t>
            </a:r>
            <a:r>
              <a:rPr lang="ja-JP" altLang="ja-JP" sz="1400" b="1" dirty="0" smtClean="0">
                <a:latin typeface="+mj-ea"/>
                <a:ea typeface="+mj-ea"/>
              </a:rPr>
              <a:t>し設備</a:t>
            </a:r>
            <a:r>
              <a:rPr lang="ja-JP" altLang="ja-JP" sz="1400" b="1" dirty="0">
                <a:latin typeface="+mj-ea"/>
                <a:ea typeface="+mj-ea"/>
              </a:rPr>
              <a:t>の更新等を実施</a:t>
            </a:r>
          </a:p>
          <a:p>
            <a:r>
              <a:rPr lang="en-US" altLang="ja-JP" sz="1400" b="1" dirty="0" smtClean="0">
                <a:latin typeface="+mj-ea"/>
                <a:ea typeface="+mj-ea"/>
              </a:rPr>
              <a:t>【</a:t>
            </a:r>
            <a:r>
              <a:rPr lang="ja-JP" altLang="en-US" sz="1400" b="1" dirty="0" smtClean="0">
                <a:latin typeface="+mj-ea"/>
                <a:ea typeface="+mj-ea"/>
              </a:rPr>
              <a:t>事業内容</a:t>
            </a:r>
            <a:r>
              <a:rPr lang="en-US" altLang="ja-JP" sz="1400" b="1" dirty="0" smtClean="0">
                <a:latin typeface="+mj-ea"/>
                <a:ea typeface="+mj-ea"/>
              </a:rPr>
              <a:t>】</a:t>
            </a:r>
            <a:endParaRPr lang="ja-JP" altLang="en-US" sz="1400" b="1" dirty="0" smtClean="0">
              <a:latin typeface="+mj-ea"/>
              <a:ea typeface="+mj-ea"/>
            </a:endParaRPr>
          </a:p>
          <a:p>
            <a:r>
              <a:rPr lang="ja-JP" altLang="en-US" sz="1400" b="1" dirty="0">
                <a:latin typeface="+mj-ea"/>
                <a:ea typeface="+mj-ea"/>
              </a:rPr>
              <a:t>　</a:t>
            </a:r>
            <a:r>
              <a:rPr lang="ja-JP" altLang="en-US" sz="1400" b="1" dirty="0" smtClean="0">
                <a:latin typeface="+mj-ea"/>
                <a:ea typeface="+mj-ea"/>
              </a:rPr>
              <a:t>　○</a:t>
            </a:r>
            <a:r>
              <a:rPr lang="ja-JP" altLang="en-US" sz="1400" b="1" dirty="0">
                <a:latin typeface="+mj-ea"/>
                <a:ea typeface="+mj-ea"/>
              </a:rPr>
              <a:t>民間事業者による設計・</a:t>
            </a:r>
            <a:r>
              <a:rPr lang="ja-JP" altLang="en-US" sz="1400" b="1" dirty="0" smtClean="0">
                <a:latin typeface="+mj-ea"/>
                <a:ea typeface="+mj-ea"/>
              </a:rPr>
              <a:t>施工、維持</a:t>
            </a:r>
            <a:r>
              <a:rPr lang="ja-JP" altLang="en-US" sz="1400" b="1" dirty="0">
                <a:latin typeface="+mj-ea"/>
                <a:ea typeface="+mj-ea"/>
              </a:rPr>
              <a:t>管理等</a:t>
            </a:r>
            <a:r>
              <a:rPr lang="ja-JP" altLang="en-US" sz="1400" b="1" dirty="0" smtClean="0">
                <a:latin typeface="+mj-ea"/>
                <a:ea typeface="+mj-ea"/>
              </a:rPr>
              <a:t>を一括</a:t>
            </a:r>
            <a:r>
              <a:rPr lang="ja-JP" altLang="en-US" sz="1400" b="1" dirty="0">
                <a:latin typeface="+mj-ea"/>
                <a:ea typeface="+mj-ea"/>
              </a:rPr>
              <a:t>して</a:t>
            </a:r>
            <a:r>
              <a:rPr lang="ja-JP" altLang="en-US" sz="1400" b="1" dirty="0" smtClean="0">
                <a:latin typeface="+mj-ea"/>
                <a:ea typeface="+mj-ea"/>
              </a:rPr>
              <a:t>実施。　事業</a:t>
            </a:r>
            <a:r>
              <a:rPr lang="ja-JP" altLang="en-US" sz="1400" b="1" dirty="0">
                <a:latin typeface="+mj-ea"/>
                <a:ea typeface="+mj-ea"/>
              </a:rPr>
              <a:t>資金は</a:t>
            </a:r>
            <a:r>
              <a:rPr lang="ja-JP" altLang="en-US" sz="1400" b="1" dirty="0" smtClean="0">
                <a:latin typeface="+mj-ea"/>
                <a:ea typeface="+mj-ea"/>
              </a:rPr>
              <a:t>民間が調達、</a:t>
            </a:r>
            <a:r>
              <a:rPr lang="ja-JP" altLang="en-US" sz="1400" b="1" dirty="0">
                <a:latin typeface="+mj-ea"/>
                <a:ea typeface="+mj-ea"/>
              </a:rPr>
              <a:t>府は事業期間</a:t>
            </a:r>
            <a:r>
              <a:rPr lang="ja-JP" altLang="en-US" sz="1400" b="1" dirty="0" smtClean="0">
                <a:latin typeface="+mj-ea"/>
                <a:ea typeface="+mj-ea"/>
              </a:rPr>
              <a:t>に渡って割賦払い</a:t>
            </a:r>
            <a:endParaRPr lang="en-US" altLang="ja-JP" sz="1400" b="1" dirty="0" smtClean="0">
              <a:latin typeface="+mj-ea"/>
              <a:ea typeface="+mj-ea"/>
            </a:endParaRPr>
          </a:p>
          <a:p>
            <a:r>
              <a:rPr lang="ja-JP" altLang="en-US" sz="1400" b="1" dirty="0" smtClean="0">
                <a:latin typeface="+mj-ea"/>
                <a:ea typeface="+mj-ea"/>
              </a:rPr>
              <a:t>　　　　なお、本事業はＷＴＯ政府調達協定に則した入札を実施。</a:t>
            </a:r>
            <a:endParaRPr lang="en-US" altLang="ja-JP" sz="1400" b="1" dirty="0" smtClean="0">
              <a:latin typeface="+mj-ea"/>
              <a:ea typeface="+mj-ea"/>
            </a:endParaRPr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　</a:t>
            </a:r>
            <a:endParaRPr lang="en-US" altLang="ja-JP" sz="1400" dirty="0" smtClean="0"/>
          </a:p>
          <a:p>
            <a:r>
              <a:rPr lang="ja-JP" altLang="en-US" sz="1400" b="1" dirty="0" smtClean="0"/>
              <a:t>　</a:t>
            </a:r>
            <a:r>
              <a:rPr lang="ja-JP" altLang="en-US" sz="1400" b="1" dirty="0"/>
              <a:t>　</a:t>
            </a:r>
            <a:r>
              <a:rPr lang="ja-JP" altLang="en-US" sz="1400" b="1" dirty="0" smtClean="0"/>
              <a:t>　　　　</a:t>
            </a:r>
            <a:endParaRPr lang="en-US" altLang="ja-JP" sz="1400" b="1" dirty="0"/>
          </a:p>
          <a:p>
            <a:r>
              <a:rPr lang="ja-JP" altLang="en-US" sz="1400" b="1" dirty="0" smtClean="0"/>
              <a:t>　　○事業スケジュール</a:t>
            </a:r>
            <a:r>
              <a:rPr lang="ja-JP" altLang="en-US" sz="1400" b="1" dirty="0"/>
              <a:t>・・・府立高校を３グループに分けて、</a:t>
            </a:r>
            <a:r>
              <a:rPr lang="ja-JP" altLang="en-US" sz="1400" b="1" dirty="0" smtClean="0"/>
              <a:t>順次更新予定</a:t>
            </a:r>
            <a:endParaRPr lang="ja-JP" altLang="en-US" sz="1400" b="1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/>
          </a:p>
          <a:p>
            <a:r>
              <a:rPr lang="ja-JP" altLang="en-US" sz="1400" dirty="0"/>
              <a:t>　　　　　　　　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400" dirty="0" smtClean="0"/>
              <a:t>　　　　　　</a:t>
            </a:r>
            <a:endParaRPr lang="ja-JP" altLang="en-US" sz="1400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264787" y="90082"/>
            <a:ext cx="7410424" cy="298361"/>
          </a:xfrm>
        </p:spPr>
        <p:txBody>
          <a:bodyPr>
            <a:noAutofit/>
          </a:bodyPr>
          <a:lstStyle/>
          <a:p>
            <a:r>
              <a:rPr lang="ja-JP" altLang="en-US" sz="2000" b="1" dirty="0" smtClean="0"/>
              <a:t>大阪府立高等学校空調</a:t>
            </a:r>
            <a:r>
              <a:rPr lang="ja-JP" altLang="en-US" sz="2000" b="1" dirty="0"/>
              <a:t>設備</a:t>
            </a:r>
            <a:r>
              <a:rPr lang="ja-JP" altLang="en-US" sz="2000" b="1" dirty="0" smtClean="0"/>
              <a:t>更新事業の概要</a:t>
            </a:r>
            <a:endParaRPr lang="ja-JP" altLang="en-US" sz="2000" b="1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769029"/>
              </p:ext>
            </p:extLst>
          </p:nvPr>
        </p:nvGraphicFramePr>
        <p:xfrm>
          <a:off x="1089880" y="4718862"/>
          <a:ext cx="8469288" cy="25701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89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5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7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60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60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44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0522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pPr marL="0" marR="0" indent="0" algn="ctr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2017</a:t>
                      </a:r>
                      <a:endParaRPr kumimoji="1" lang="ja-JP" altLang="en-US" sz="1200" dirty="0" smtClean="0"/>
                    </a:p>
                    <a:p>
                      <a:pPr algn="ctr"/>
                      <a:r>
                        <a:rPr kumimoji="1" lang="en-US" altLang="ja-JP" sz="1200" dirty="0" smtClean="0"/>
                        <a:t>(</a:t>
                      </a:r>
                      <a:r>
                        <a:rPr kumimoji="1" lang="ja-JP" altLang="en-US" sz="1200" dirty="0" smtClean="0"/>
                        <a:t>Ｈ</a:t>
                      </a:r>
                      <a:r>
                        <a:rPr kumimoji="1" lang="en-US" altLang="ja-JP" sz="1200" dirty="0" smtClean="0"/>
                        <a:t>29)</a:t>
                      </a: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pPr marL="0" marR="0" indent="0" algn="ctr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2018</a:t>
                      </a:r>
                      <a:endParaRPr kumimoji="1" lang="ja-JP" altLang="en-US" sz="1200" dirty="0" smtClean="0"/>
                    </a:p>
                    <a:p>
                      <a:pPr algn="ctr"/>
                      <a:r>
                        <a:rPr kumimoji="1" lang="en-US" altLang="ja-JP" sz="1200" dirty="0" smtClean="0"/>
                        <a:t>(</a:t>
                      </a:r>
                      <a:r>
                        <a:rPr kumimoji="1" lang="ja-JP" altLang="en-US" sz="1200" dirty="0" smtClean="0"/>
                        <a:t>Ｈ</a:t>
                      </a:r>
                      <a:r>
                        <a:rPr kumimoji="1" lang="en-US" altLang="ja-JP" sz="1200" dirty="0" smtClean="0"/>
                        <a:t>30)</a:t>
                      </a: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pPr marL="0" marR="0" indent="0" algn="ctr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2019</a:t>
                      </a:r>
                      <a:endParaRPr kumimoji="1" lang="ja-JP" altLang="en-US" sz="1200" dirty="0" smtClean="0"/>
                    </a:p>
                    <a:p>
                      <a:pPr algn="ctr"/>
                      <a:r>
                        <a:rPr kumimoji="1" lang="en-US" altLang="ja-JP" sz="1200" dirty="0" smtClean="0"/>
                        <a:t>(</a:t>
                      </a:r>
                      <a:r>
                        <a:rPr kumimoji="1" lang="ja-JP" altLang="en-US" sz="1200" dirty="0" smtClean="0"/>
                        <a:t>Ｈ</a:t>
                      </a:r>
                      <a:r>
                        <a:rPr kumimoji="1" lang="en-US" altLang="ja-JP" sz="1200" dirty="0" smtClean="0"/>
                        <a:t>31)</a:t>
                      </a: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pPr marL="0" marR="0" indent="0" algn="ctr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2020</a:t>
                      </a:r>
                      <a:endParaRPr kumimoji="1" lang="ja-JP" altLang="en-US" sz="1200" dirty="0" smtClean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pPr marL="0" marR="0" indent="0" algn="ctr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2021</a:t>
                      </a:r>
                      <a:endParaRPr kumimoji="1" lang="ja-JP" altLang="en-US" sz="1200" dirty="0" smtClean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2022</a:t>
                      </a:r>
                      <a:endParaRPr kumimoji="1" lang="ja-JP" altLang="en-US" sz="12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～</a:t>
                      </a:r>
                      <a:r>
                        <a:rPr kumimoji="1" lang="en-US" altLang="ja-JP" sz="1200" dirty="0" smtClean="0"/>
                        <a:t>2040</a:t>
                      </a:r>
                      <a:endParaRPr kumimoji="1" lang="ja-JP" altLang="en-US" sz="1200" dirty="0"/>
                    </a:p>
                  </a:txBody>
                  <a:tcPr marL="106934" marR="106934" marT="50408" marB="504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739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実施方針・要求水準書（案）公表</a:t>
                      </a:r>
                      <a:endParaRPr kumimoji="1" lang="en-US" altLang="ja-JP" sz="1400" b="1" dirty="0" smtClean="0">
                        <a:latin typeface="+mj-ea"/>
                        <a:ea typeface="+mj-ea"/>
                      </a:endParaRP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3/15</a:t>
                      </a:r>
                      <a:endParaRPr kumimoji="1" lang="ja-JP" altLang="en-US" sz="1200" b="1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1200" b="1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extLst>
                  <a:ext uri="{0D108BD9-81ED-4DB2-BD59-A6C34878D82A}">
                    <a16:rowId xmlns:a16="http://schemas.microsoft.com/office/drawing/2014/main" val="15618582"/>
                  </a:ext>
                </a:extLst>
              </a:tr>
              <a:tr h="371739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公募（総合評価一般競争入札）　</a:t>
                      </a:r>
                      <a:endParaRPr kumimoji="1" lang="en-US" altLang="ja-JP" sz="1400" b="1" dirty="0" smtClean="0">
                        <a:latin typeface="+mj-ea"/>
                        <a:ea typeface="+mj-ea"/>
                      </a:endParaRP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latin typeface="+mn-ea"/>
                          <a:ea typeface="+mn-ea"/>
                        </a:rPr>
                        <a:t>6/8</a:t>
                      </a:r>
                      <a:r>
                        <a:rPr kumimoji="1" lang="ja-JP" altLang="en-US" sz="1200" b="1" dirty="0" smtClean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1" dirty="0" smtClean="0">
                          <a:latin typeface="+mn-ea"/>
                          <a:ea typeface="+mn-ea"/>
                        </a:rPr>
                        <a:t>10/19</a:t>
                      </a:r>
                      <a:endParaRPr kumimoji="1" lang="ja-JP" altLang="en-US" sz="1200" b="1" dirty="0">
                        <a:latin typeface="+mn-ea"/>
                        <a:ea typeface="+mn-ea"/>
                      </a:endParaRP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509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事業者提案・評価（選定委員会設置）</a:t>
                      </a: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/>
                        <a:t>開札</a:t>
                      </a:r>
                      <a:r>
                        <a:rPr kumimoji="1" lang="en-US" altLang="ja-JP" sz="1200" b="1" dirty="0" smtClean="0"/>
                        <a:t>11</a:t>
                      </a:r>
                      <a:r>
                        <a:rPr kumimoji="1" lang="ja-JP" altLang="en-US" sz="1200" b="1" dirty="0" smtClean="0"/>
                        <a:t>月</a:t>
                      </a:r>
                      <a:r>
                        <a:rPr kumimoji="1" lang="en-US" altLang="ja-JP" sz="1200" b="1" dirty="0" smtClean="0"/>
                        <a:t>21</a:t>
                      </a:r>
                      <a:r>
                        <a:rPr kumimoji="1" lang="ja-JP" altLang="en-US" sz="1200" b="1" dirty="0" smtClean="0"/>
                        <a:t>日</a:t>
                      </a:r>
                      <a:endParaRPr kumimoji="1" lang="ja-JP" altLang="en-US" sz="1200" b="1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27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契約協議・締結</a:t>
                      </a:r>
                      <a:endParaRPr kumimoji="1" lang="ja-JP" altLang="en-US" sz="1400" b="1" dirty="0">
                        <a:latin typeface="+mj-ea"/>
                        <a:ea typeface="+mj-ea"/>
                      </a:endParaRP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pPr marL="0" marR="0" indent="0" algn="r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/>
                        <a:t>　</a:t>
                      </a:r>
                      <a:r>
                        <a:rPr kumimoji="1" lang="ja-JP" altLang="en-US" sz="1200" b="1" dirty="0" smtClean="0"/>
                        <a:t>契約３月下旬</a:t>
                      </a: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017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設計・更新工事（３か年）</a:t>
                      </a:r>
                      <a:endParaRPr kumimoji="1" lang="ja-JP" altLang="en-US" sz="1400" b="1" dirty="0">
                        <a:latin typeface="+mj-ea"/>
                        <a:ea typeface="+mj-ea"/>
                      </a:endParaRP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/>
                        <a:t>設計</a:t>
                      </a:r>
                      <a:endParaRPr kumimoji="1" lang="ja-JP" altLang="en-US" sz="1200" b="1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/>
                        <a:t>工事</a:t>
                      </a:r>
                      <a:endParaRPr kumimoji="1" lang="ja-JP" altLang="en-US" sz="1200" b="1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27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供用開始（維持管理等）</a:t>
                      </a:r>
                      <a:endParaRPr kumimoji="1" lang="ja-JP" altLang="en-US" sz="1400" b="1" dirty="0">
                        <a:latin typeface="+mj-ea"/>
                        <a:ea typeface="+mj-ea"/>
                      </a:endParaRP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106934" marR="106934" marT="50408" marB="5040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17" name="直線矢印コネクタ 16"/>
          <p:cNvCxnSpPr/>
          <p:nvPr/>
        </p:nvCxnSpPr>
        <p:spPr>
          <a:xfrm>
            <a:off x="6869820" y="6876975"/>
            <a:ext cx="2029342" cy="0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6869820" y="7092999"/>
            <a:ext cx="2689348" cy="0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8515052" y="18614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 smtClean="0"/>
              <a:t>教育庁</a:t>
            </a:r>
            <a:r>
              <a:rPr kumimoji="1" lang="ja-JP" altLang="en-US" sz="1200" dirty="0" smtClean="0"/>
              <a:t>施設財務課</a:t>
            </a:r>
            <a:endParaRPr kumimoji="1" lang="ja-JP" altLang="en-US" sz="1200" dirty="0"/>
          </a:p>
        </p:txBody>
      </p:sp>
      <p:cxnSp>
        <p:nvCxnSpPr>
          <p:cNvPr id="26" name="直線矢印コネクタ 25"/>
          <p:cNvCxnSpPr/>
          <p:nvPr/>
        </p:nvCxnSpPr>
        <p:spPr>
          <a:xfrm>
            <a:off x="5481823" y="6228903"/>
            <a:ext cx="375989" cy="0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4969999" y="5796855"/>
            <a:ext cx="692249" cy="0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6173727" y="6876975"/>
            <a:ext cx="696093" cy="0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5857812" y="6588943"/>
            <a:ext cx="375989" cy="0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118971"/>
              </p:ext>
            </p:extLst>
          </p:nvPr>
        </p:nvGraphicFramePr>
        <p:xfrm>
          <a:off x="1148253" y="2163053"/>
          <a:ext cx="8468901" cy="2236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4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4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2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項　　目</a:t>
                      </a:r>
                      <a:endParaRPr kumimoji="1" lang="ja-JP" altLang="en-US" sz="1400" b="1" dirty="0">
                        <a:latin typeface="+mj-ea"/>
                        <a:ea typeface="+mj-ea"/>
                      </a:endParaRP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内　　　　　容</a:t>
                      </a:r>
                      <a:endParaRPr kumimoji="1" lang="ja-JP" altLang="en-US" sz="1400" b="1" dirty="0">
                        <a:latin typeface="+mj-ea"/>
                        <a:ea typeface="+mj-ea"/>
                      </a:endParaRPr>
                    </a:p>
                  </a:txBody>
                  <a:tcPr marL="106934" marR="106934" marT="50408" marB="504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9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対象校</a:t>
                      </a:r>
                      <a:endParaRPr kumimoji="1" lang="ja-JP" altLang="en-US" sz="1400" b="1" dirty="0">
                        <a:latin typeface="+mj-ea"/>
                        <a:ea typeface="+mj-ea"/>
                      </a:endParaRP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１２９校</a:t>
                      </a:r>
                      <a:endParaRPr kumimoji="1" lang="ja-JP" altLang="en-US" sz="1400" b="1" dirty="0">
                        <a:latin typeface="+mj-ea"/>
                        <a:ea typeface="+mj-ea"/>
                      </a:endParaRPr>
                    </a:p>
                  </a:txBody>
                  <a:tcPr marL="106934" marR="106934" marT="50408" marB="504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8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対象教室</a:t>
                      </a:r>
                      <a:endParaRPr kumimoji="1" lang="ja-JP" altLang="en-US" sz="1400" b="1" dirty="0">
                        <a:latin typeface="+mj-ea"/>
                        <a:ea typeface="+mj-ea"/>
                      </a:endParaRP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pPr marL="0" marR="0" lvl="0" indent="0" algn="ctr" defTabSz="84389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約３，８００室　</a:t>
                      </a:r>
                      <a:r>
                        <a:rPr kumimoji="1" lang="ja-JP" altLang="en-US" sz="1200" b="1" dirty="0" smtClean="0"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ＨＲ教室、職員室、保健室、図書室、音楽室　等）</a:t>
                      </a:r>
                      <a:endParaRPr kumimoji="1" lang="en-US" altLang="ja-JP" sz="1200" b="1" dirty="0" smtClean="0">
                        <a:latin typeface="+mj-ea"/>
                        <a:ea typeface="+mj-ea"/>
                      </a:endParaRPr>
                    </a:p>
                  </a:txBody>
                  <a:tcPr marL="106934" marR="106934" marT="50408" marB="504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9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事業期間</a:t>
                      </a:r>
                      <a:endParaRPr kumimoji="1" lang="ja-JP" altLang="en-US" sz="1400" b="1" dirty="0">
                        <a:latin typeface="+mj-ea"/>
                        <a:ea typeface="+mj-ea"/>
                      </a:endParaRP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Ｈ</a:t>
                      </a:r>
                      <a:r>
                        <a:rPr kumimoji="1" lang="en-US" altLang="ja-JP" sz="1400" b="1" dirty="0" smtClean="0">
                          <a:latin typeface="+mj-ea"/>
                          <a:ea typeface="+mj-ea"/>
                        </a:rPr>
                        <a:t>31(2019)</a:t>
                      </a:r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年度～</a:t>
                      </a:r>
                      <a:r>
                        <a:rPr kumimoji="1" lang="en-US" altLang="ja-JP" sz="1400" b="1" dirty="0" smtClean="0">
                          <a:latin typeface="+mj-ea"/>
                          <a:ea typeface="+mj-ea"/>
                        </a:rPr>
                        <a:t>2040</a:t>
                      </a:r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年度</a:t>
                      </a:r>
                      <a:r>
                        <a:rPr kumimoji="1" lang="ja-JP" altLang="en-US" sz="1200" b="1" dirty="0" smtClean="0">
                          <a:latin typeface="+mj-ea"/>
                          <a:ea typeface="+mj-ea"/>
                        </a:rPr>
                        <a:t>　　　　　　　　　　　　　　　　</a:t>
                      </a:r>
                      <a:endParaRPr kumimoji="1" lang="ja-JP" altLang="en-US" sz="1200" b="1" dirty="0">
                        <a:latin typeface="+mj-ea"/>
                        <a:ea typeface="+mj-ea"/>
                      </a:endParaRPr>
                    </a:p>
                  </a:txBody>
                  <a:tcPr marL="106934" marR="106934" marT="50408" marB="504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9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落札価格</a:t>
                      </a:r>
                      <a:endParaRPr kumimoji="1" lang="ja-JP" altLang="en-US" sz="1400" b="1" dirty="0">
                        <a:latin typeface="+mj-ea"/>
                        <a:ea typeface="+mj-ea"/>
                      </a:endParaRPr>
                    </a:p>
                  </a:txBody>
                  <a:tcPr marL="106934" marR="106934" marT="50408" marB="504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+mj-ea"/>
                          <a:ea typeface="+mj-ea"/>
                        </a:rPr>
                        <a:t>１５，４８２，５５７，０３８円（消費税及び地方消費税を除く）</a:t>
                      </a:r>
                      <a:endParaRPr kumimoji="1" lang="en-US" altLang="ja-JP" sz="1200" b="1" dirty="0" smtClean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200" b="1" dirty="0" smtClean="0">
                          <a:latin typeface="+mj-ea"/>
                          <a:ea typeface="+mj-ea"/>
                        </a:rPr>
                        <a:t>　　　　　　　　　　１６，６０６，４７７，０３８円（税込み）</a:t>
                      </a:r>
                      <a:endParaRPr kumimoji="1" lang="en-US" altLang="ja-JP" sz="1200" b="1" dirty="0" smtClean="0"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b="0" dirty="0" smtClean="0"/>
                        <a:t>※H30</a:t>
                      </a:r>
                      <a:r>
                        <a:rPr lang="ja-JP" altLang="en-US" sz="1050" b="0" dirty="0" smtClean="0"/>
                        <a:t>当初予算　債務負担行為限度額：</a:t>
                      </a:r>
                      <a:r>
                        <a:rPr lang="en-US" altLang="ja-JP" sz="1050" b="0" dirty="0" smtClean="0"/>
                        <a:t>173</a:t>
                      </a:r>
                      <a:r>
                        <a:rPr lang="ja-JP" altLang="en-US" sz="1050" b="0" dirty="0" smtClean="0"/>
                        <a:t>億円（エネルギー調達費は</a:t>
                      </a:r>
                      <a:r>
                        <a:rPr lang="en-US" altLang="ja-JP" sz="1050" b="0" dirty="0" smtClean="0"/>
                        <a:t>PFI</a:t>
                      </a:r>
                      <a:r>
                        <a:rPr lang="ja-JP" altLang="en-US" sz="1050" b="0" dirty="0" smtClean="0"/>
                        <a:t>事業と別途</a:t>
                      </a:r>
                      <a:r>
                        <a:rPr lang="en-US" altLang="ja-JP" sz="1050" b="0" dirty="0" smtClean="0"/>
                        <a:t>[</a:t>
                      </a:r>
                      <a:r>
                        <a:rPr lang="ja-JP" altLang="en-US" sz="1050" b="0" dirty="0" smtClean="0"/>
                        <a:t>約</a:t>
                      </a:r>
                      <a:r>
                        <a:rPr lang="en-US" altLang="ja-JP" sz="1050" b="0" dirty="0" smtClean="0"/>
                        <a:t>55</a:t>
                      </a:r>
                      <a:r>
                        <a:rPr lang="ja-JP" altLang="en-US" sz="1050" b="0" dirty="0" smtClean="0"/>
                        <a:t>億円</a:t>
                      </a:r>
                      <a:r>
                        <a:rPr lang="en-US" altLang="ja-JP" sz="1050" b="0" dirty="0" smtClean="0"/>
                        <a:t>]</a:t>
                      </a:r>
                      <a:r>
                        <a:rPr lang="ja-JP" altLang="en-US" sz="1050" b="0" dirty="0" smtClean="0"/>
                        <a:t>）</a:t>
                      </a:r>
                      <a:endParaRPr lang="en-US" altLang="ja-JP" sz="1050" b="0" dirty="0" smtClean="0"/>
                    </a:p>
                  </a:txBody>
                  <a:tcPr marL="106934" marR="106934" marT="50408" marB="50408"/>
                </a:tc>
                <a:extLst>
                  <a:ext uri="{0D108BD9-81ED-4DB2-BD59-A6C34878D82A}">
                    <a16:rowId xmlns:a16="http://schemas.microsoft.com/office/drawing/2014/main" val="4230011503"/>
                  </a:ext>
                </a:extLst>
              </a:tr>
              <a:tr h="3339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+mj-ea"/>
                          <a:ea typeface="+mj-ea"/>
                        </a:rPr>
                        <a:t>事業契約者（予定）</a:t>
                      </a:r>
                      <a:endParaRPr kumimoji="1" lang="ja-JP" altLang="en-US" sz="1400" b="1" dirty="0">
                        <a:latin typeface="+mj-ea"/>
                        <a:ea typeface="+mj-ea"/>
                      </a:endParaRPr>
                    </a:p>
                  </a:txBody>
                  <a:tcPr marL="106934" marR="106934" marT="50408" marB="5040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+mj-ea"/>
                          <a:ea typeface="+mj-ea"/>
                        </a:rPr>
                        <a:t>大阪スクールアメニティサービス株式会社</a:t>
                      </a:r>
                      <a:endParaRPr kumimoji="1" lang="ja-JP" altLang="en-US" sz="1200" b="1" dirty="0">
                        <a:latin typeface="+mj-ea"/>
                        <a:ea typeface="+mj-ea"/>
                      </a:endParaRPr>
                    </a:p>
                  </a:txBody>
                  <a:tcPr marL="106934" marR="106934" marT="50408" marB="50408"/>
                </a:tc>
                <a:extLst>
                  <a:ext uri="{0D108BD9-81ED-4DB2-BD59-A6C34878D82A}">
                    <a16:rowId xmlns:a16="http://schemas.microsoft.com/office/drawing/2014/main" val="2214830924"/>
                  </a:ext>
                </a:extLst>
              </a:tr>
            </a:tbl>
          </a:graphicData>
        </a:graphic>
      </p:graphicFrame>
      <p:cxnSp>
        <p:nvCxnSpPr>
          <p:cNvPr id="13" name="直線矢印コネクタ 12"/>
          <p:cNvCxnSpPr/>
          <p:nvPr/>
        </p:nvCxnSpPr>
        <p:spPr>
          <a:xfrm>
            <a:off x="4473314" y="5364807"/>
            <a:ext cx="496685" cy="0"/>
          </a:xfrm>
          <a:prstGeom prst="straightConnector1">
            <a:avLst/>
          </a:prstGeom>
          <a:ln w="28575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7155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129</Words>
  <Application>Microsoft Office PowerPoint</Application>
  <PresentationFormat>ユーザー設定</PresentationFormat>
  <Paragraphs>71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大阪府立高等学校空調設備更新事業の概要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高等学校の空調設備更新にかかる今後の対応方針について</dc:title>
  <dc:creator>HOSTNAME</dc:creator>
  <cp:lastModifiedBy>蟇田　枝理子</cp:lastModifiedBy>
  <cp:revision>79</cp:revision>
  <cp:lastPrinted>2019-01-16T11:15:31Z</cp:lastPrinted>
  <dcterms:created xsi:type="dcterms:W3CDTF">2017-11-10T11:05:21Z</dcterms:created>
  <dcterms:modified xsi:type="dcterms:W3CDTF">2019-02-14T07:12:29Z</dcterms:modified>
</cp:coreProperties>
</file>