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7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6" autoAdjust="0"/>
    <p:restoredTop sz="94660"/>
  </p:normalViewPr>
  <p:slideViewPr>
    <p:cSldViewPr>
      <p:cViewPr>
        <p:scale>
          <a:sx n="80" d="100"/>
          <a:sy n="80" d="100"/>
        </p:scale>
        <p:origin x="-846" y="1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93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421E91ED-8809-450D-B537-3428FB30B86B}" type="datetimeFigureOut">
              <a:rPr kumimoji="1" lang="ja-JP" altLang="en-US" smtClean="0"/>
              <a:t>2018/8/24</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B9D512B-9496-4BB6-95CF-C0C78E2418C9}" type="slidenum">
              <a:rPr kumimoji="1" lang="ja-JP" altLang="en-US" smtClean="0"/>
              <a:t>‹#›</a:t>
            </a:fld>
            <a:endParaRPr kumimoji="1" lang="ja-JP" altLang="en-US"/>
          </a:p>
        </p:txBody>
      </p:sp>
    </p:spTree>
    <p:extLst>
      <p:ext uri="{BB962C8B-B14F-4D97-AF65-F5344CB8AC3E}">
        <p14:creationId xmlns:p14="http://schemas.microsoft.com/office/powerpoint/2010/main" val="27208202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4ADE181-DEA0-4A15-A972-6DFFF62033D7}" type="datetimeFigureOut">
              <a:rPr kumimoji="1" lang="ja-JP" altLang="en-US" smtClean="0"/>
              <a:t>2018/8/24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E014B4B-45C1-43C2-94F6-19E004CCD275}" type="slidenum">
              <a:rPr kumimoji="1" lang="ja-JP" altLang="en-US" smtClean="0"/>
              <a:t>‹#›</a:t>
            </a:fld>
            <a:endParaRPr kumimoji="1" lang="ja-JP" altLang="en-US"/>
          </a:p>
        </p:txBody>
      </p:sp>
    </p:spTree>
    <p:extLst>
      <p:ext uri="{BB962C8B-B14F-4D97-AF65-F5344CB8AC3E}">
        <p14:creationId xmlns:p14="http://schemas.microsoft.com/office/powerpoint/2010/main" val="2750198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879610-EE9E-4B59-940C-C9B8998688A6}" type="datetime1">
              <a:rPr kumimoji="1" lang="ja-JP" altLang="en-US" smtClean="0"/>
              <a:t>2018/8/24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35945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077A87-E9F4-44E6-ADC2-D7CB8716A0AD}" type="datetime1">
              <a:rPr kumimoji="1" lang="ja-JP" altLang="en-US" smtClean="0"/>
              <a:t>2018/8/24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77901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562A29-A293-4CFE-99CF-672EA51AE03C}" type="datetime1">
              <a:rPr kumimoji="1" lang="ja-JP" altLang="en-US" smtClean="0"/>
              <a:t>2018/8/24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40344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C97243-BC6B-487E-8877-AD716F444254}" type="datetime1">
              <a:rPr kumimoji="1" lang="ja-JP" altLang="en-US" smtClean="0"/>
              <a:t>2018/8/24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77558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0349AA-8712-49C5-B9B4-32A31CC122F7}" type="datetime1">
              <a:rPr kumimoji="1" lang="ja-JP" altLang="en-US" smtClean="0"/>
              <a:t>2018/8/24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22779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C65BA9-1322-4EF1-A339-B109DE353162}" type="datetime1">
              <a:rPr kumimoji="1" lang="ja-JP" altLang="en-US" smtClean="0"/>
              <a:t>2018/8/24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61674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7EF3820-0BBE-436B-B415-EBD7A131CB38}" type="datetime1">
              <a:rPr kumimoji="1" lang="ja-JP" altLang="en-US" smtClean="0"/>
              <a:t>2018/8/24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4099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E137AA-6CC4-47EF-8CAF-8207B66E7E9F}" type="datetime1">
              <a:rPr kumimoji="1" lang="ja-JP" altLang="en-US" smtClean="0"/>
              <a:t>2018/8/24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04522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41FEAA-D9EC-40D3-A690-17D059948EAC}" type="datetime1">
              <a:rPr kumimoji="1" lang="ja-JP" altLang="en-US" smtClean="0"/>
              <a:t>2018/8/24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1950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5AA867-9A29-4F48-A8A3-80299B354082}" type="datetime1">
              <a:rPr kumimoji="1" lang="ja-JP" altLang="en-US" smtClean="0"/>
              <a:t>2018/8/24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6229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5893C2-E931-413B-A146-45EB36FBD2FB}" type="datetime1">
              <a:rPr kumimoji="1" lang="ja-JP" altLang="en-US" smtClean="0"/>
              <a:t>2018/8/24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63649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7AA38-F9EA-472A-9535-BB8C86D9FCAD}" type="datetime1">
              <a:rPr kumimoji="1" lang="ja-JP" altLang="en-US" smtClean="0"/>
              <a:t>2018/8/24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47526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88640"/>
            <a:ext cx="8496944" cy="720080"/>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民間有識者からの主な意見に</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ついて</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323528" y="1052736"/>
            <a:ext cx="8496944" cy="5616624"/>
          </a:xfrm>
          <a:noFill/>
        </p:spPr>
        <p:style>
          <a:lnRef idx="2">
            <a:schemeClr val="dk1"/>
          </a:lnRef>
          <a:fillRef idx="1">
            <a:schemeClr val="lt1"/>
          </a:fillRef>
          <a:effectRef idx="0">
            <a:schemeClr val="dk1"/>
          </a:effectRef>
          <a:fontRef idx="minor">
            <a:schemeClr val="dk1"/>
          </a:fontRef>
        </p:style>
        <p:txBody>
          <a:bodyPr>
            <a:noAutofit/>
          </a:bodyPr>
          <a:lstStyle/>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テストの結果については、それぞれの市町村によって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、様々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な事情があると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思うが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、行政としては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少しでも市町村間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の差が縮まるような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取組みが求められる。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・グローバル社会で活躍できる人材の育成や府立高校・私立高校卒業者の就職について、より一層、</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経済界との連携強化が必要である。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・就職率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向上に向けた取組みとして、キャリア教育を充実させることも大事だが、採用する企業側と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しては、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素直さや真面目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さ、仕事に臨む態度などを育むことも重要と考える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・障がいのある子どもの自立と社会参加の促進に向け、経済界との連携を一層強化し、府立支援学校</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高等部卒業生の就職希望者の就職率を向上させることが必要である。</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・いじめの解消率については、数値が向上し、全国平均</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上回って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、これまでの取組みが成果として表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れて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いると考えられるので、今後も取組みを継続されたい。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・学校以外</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で、遊べなく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なった背景と社会構造変化が、子どもたちの体力低下を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招いて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おり、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学校におい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ても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運動</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機会の充実が継続的に必要である。</a:t>
            </a: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においては、人員不足・多能化に対応するため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トップダウンに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よるマネジメント力の発揮が必要で</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あ</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学校現場においても、保護者等の各種ニーズの高まりや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学校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に対する期待値の高さ等に対応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るよう</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、トップ（校長）の手腕が必要であり、引き続き、校長</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の強化を図られたい。</a:t>
            </a: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共働き世帯の増加、地域のつながりの希薄化に対応し、「おおさか元気広場」「放課後児童クラブ」の継</a:t>
            </a:r>
          </a:p>
          <a:p>
            <a:pPr marL="0" indent="0">
              <a:lnSpc>
                <a:spcPts val="2000"/>
              </a:lnSpc>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続実施は地域人材との関係強化としても良い施策である。例えば、核家族化が進む中で、地域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の高</a:t>
            </a:r>
          </a:p>
          <a:p>
            <a:pPr marL="0" indent="0">
              <a:lnSpc>
                <a:spcPts val="2000"/>
              </a:lnSpc>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齢者と接点を持つことは地域コミュニティづくりに大いに役立つと考える。</a:t>
            </a: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12137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2464</TotalTime>
  <Words>41</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【参考】民間有識者からの主な意見について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教職員数管理目標について</dc:title>
  <dc:creator>User</dc:creator>
  <cp:lastModifiedBy>HOSTNAME</cp:lastModifiedBy>
  <cp:revision>255</cp:revision>
  <cp:lastPrinted>2018-08-24T04:07:38Z</cp:lastPrinted>
  <dcterms:created xsi:type="dcterms:W3CDTF">2016-12-17T15:38:32Z</dcterms:created>
  <dcterms:modified xsi:type="dcterms:W3CDTF">2018-08-24T04:07:41Z</dcterms:modified>
</cp:coreProperties>
</file>