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70"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9412" autoAdjust="0"/>
  </p:normalViewPr>
  <p:slideViewPr>
    <p:cSldViewPr>
      <p:cViewPr>
        <p:scale>
          <a:sx n="125" d="100"/>
          <a:sy n="125" d="100"/>
        </p:scale>
        <p:origin x="-696" y="12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7A2E0C7-61C5-4A46-8F8F-6C05940A7034}" type="datetimeFigureOut">
              <a:rPr kumimoji="1" lang="ja-JP" altLang="en-US" smtClean="0"/>
              <a:t>2018/3/19</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E22F96-B712-4FC7-B43A-93BB9BC54FA4}" type="slidenum">
              <a:rPr kumimoji="1" lang="ja-JP" altLang="en-US" smtClean="0"/>
              <a:t>‹#›</a:t>
            </a:fld>
            <a:endParaRPr kumimoji="1" lang="ja-JP" altLang="en-US"/>
          </a:p>
        </p:txBody>
      </p:sp>
    </p:spTree>
    <p:extLst>
      <p:ext uri="{BB962C8B-B14F-4D97-AF65-F5344CB8AC3E}">
        <p14:creationId xmlns:p14="http://schemas.microsoft.com/office/powerpoint/2010/main" val="3309973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15967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44165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11404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126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5854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11334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018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407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45864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750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89577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AF81187-8043-40F4-8DA0-6FA3D121FFF0}" type="datetimeFigureOut">
              <a:rPr kumimoji="1" lang="ja-JP" altLang="en-US" smtClean="0"/>
              <a:t>2018/3/19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1364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0688" y="272480"/>
            <a:ext cx="5832650" cy="324036"/>
          </a:xfrm>
          <a:prstGeom prst="rect">
            <a:avLst/>
          </a:prstGeom>
          <a:gradFill>
            <a:gsLst>
              <a:gs pos="0">
                <a:schemeClr val="accent1">
                  <a:tint val="66000"/>
                  <a:satMod val="160000"/>
                </a:schemeClr>
              </a:gs>
              <a:gs pos="11000">
                <a:schemeClr val="accent1">
                  <a:tint val="44500"/>
                  <a:satMod val="160000"/>
                </a:schemeClr>
              </a:gs>
              <a:gs pos="100000">
                <a:schemeClr val="accent1">
                  <a:tint val="23500"/>
                  <a:satMod val="160000"/>
                </a:schemeClr>
              </a:gs>
            </a:gsLst>
            <a:lin ang="5400000" scaled="0"/>
          </a:gra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HGS創英角ｺﾞｼｯｸUB" pitchFamily="50" charset="-128"/>
                <a:ea typeface="HGS創英角ｺﾞｼｯｸUB" pitchFamily="50" charset="-128"/>
              </a:rPr>
              <a:t>平成３１年度（</a:t>
            </a:r>
            <a:r>
              <a:rPr lang="en-US" altLang="ja-JP" sz="1200" b="1" dirty="0" smtClean="0">
                <a:solidFill>
                  <a:schemeClr val="tx1"/>
                </a:solidFill>
                <a:latin typeface="HGS創英角ｺﾞｼｯｸUB" pitchFamily="50" charset="-128"/>
                <a:ea typeface="HGS創英角ｺﾞｼｯｸUB" pitchFamily="50" charset="-128"/>
              </a:rPr>
              <a:t>30</a:t>
            </a:r>
            <a:r>
              <a:rPr lang="ja-JP" altLang="en-US" sz="1200" b="1" dirty="0" smtClean="0">
                <a:solidFill>
                  <a:schemeClr val="tx1"/>
                </a:solidFill>
                <a:latin typeface="HGS創英角ｺﾞｼｯｸUB" pitchFamily="50" charset="-128"/>
                <a:ea typeface="HGS創英角ｺﾞｼｯｸUB" pitchFamily="50" charset="-128"/>
              </a:rPr>
              <a:t>年度実施）大阪府公立学校教員採用選考テスト</a:t>
            </a:r>
            <a:r>
              <a:rPr lang="ja-JP" altLang="en-US" sz="1200" b="1" smtClean="0">
                <a:solidFill>
                  <a:schemeClr val="tx1"/>
                </a:solidFill>
                <a:latin typeface="HGS創英角ｺﾞｼｯｸUB" pitchFamily="50" charset="-128"/>
                <a:ea typeface="HGS創英角ｺﾞｼｯｸUB" pitchFamily="50" charset="-128"/>
              </a:rPr>
              <a:t>について</a:t>
            </a:r>
            <a:endParaRPr kumimoji="1" lang="ja-JP" altLang="en-US" sz="1200" b="1" dirty="0">
              <a:solidFill>
                <a:schemeClr val="tx1"/>
              </a:solidFill>
              <a:latin typeface="HGS創英角ｺﾞｼｯｸUB" pitchFamily="50" charset="-128"/>
              <a:ea typeface="HGS創英角ｺﾞｼｯｸUB"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57214846"/>
              </p:ext>
            </p:extLst>
          </p:nvPr>
        </p:nvGraphicFramePr>
        <p:xfrm>
          <a:off x="476672" y="992560"/>
          <a:ext cx="6192688" cy="5695000"/>
        </p:xfrm>
        <a:graphic>
          <a:graphicData uri="http://schemas.openxmlformats.org/drawingml/2006/table">
            <a:tbl>
              <a:tblPr/>
              <a:tblGrid>
                <a:gridCol w="792088"/>
                <a:gridCol w="1152128"/>
                <a:gridCol w="1728192"/>
                <a:gridCol w="1512168"/>
                <a:gridCol w="1008112"/>
              </a:tblGrid>
              <a:tr h="216415">
                <a:tc gridSpan="2">
                  <a:txBody>
                    <a:bodyPr/>
                    <a:lstStyle/>
                    <a:p>
                      <a:pPr algn="ctr">
                        <a:lnSpc>
                          <a:spcPts val="1200"/>
                        </a:lnSpc>
                        <a:spcAft>
                          <a:spcPts val="0"/>
                        </a:spcAft>
                      </a:pP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校 　 種 　 等</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lnSpc>
                          <a:spcPts val="1200"/>
                        </a:lnSpc>
                        <a:spcAft>
                          <a:spcPts val="0"/>
                        </a:spcAft>
                      </a:pPr>
                      <a:r>
                        <a:rPr 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H</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31</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年度採用予定数</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H</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年度</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採用</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予定数</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前年度比較</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r>
              <a:tr h="431657">
                <a:tc gridSpan="2">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学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校</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ysDash"/>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rowSpan="2">
                  <a:txBody>
                    <a:bodyPr/>
                    <a:lstStyle/>
                    <a:p>
                      <a:pPr marR="139700" algn="r">
                        <a:lnSpc>
                          <a:spcPts val="8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約５５０名</a:t>
                      </a:r>
                    </a:p>
                    <a:p>
                      <a:pPr marR="139700" algn="r">
                        <a:lnSpc>
                          <a:spcPts val="8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8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8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a:t>
                      </a:r>
                      <a:r>
                        <a:rPr lang="ja-JP" sz="1000" b="1" kern="100" dirty="0">
                          <a:effectLst/>
                          <a:latin typeface="HGS創英ﾌﾟﾚｾﾞﾝｽEB" panose="02020800000000000000" pitchFamily="18" charset="-128"/>
                          <a:ea typeface="HGS創英ﾌﾟﾚｾﾞﾝｽEB" panose="02020800000000000000" pitchFamily="18" charset="-128"/>
                          <a:cs typeface="Times New Roman"/>
                        </a:rPr>
                        <a:t>いきいき</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p>
                      <a:pPr marR="139700" algn="r">
                        <a:lnSpc>
                          <a:spcPts val="1200"/>
                        </a:lnSpc>
                        <a:spcAft>
                          <a:spcPts val="0"/>
                        </a:spcAft>
                      </a:pP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３０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397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６５０名</a:t>
                      </a:r>
                    </a:p>
                    <a:p>
                      <a:pPr marR="139700" algn="r">
                        <a:lnSpc>
                          <a:spcPts val="1200"/>
                        </a:lnSpc>
                        <a:spcAft>
                          <a:spcPts val="0"/>
                        </a:spcAft>
                      </a:pP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3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p>
                    <a:p>
                      <a:pPr marR="139700" algn="r">
                        <a:lnSpc>
                          <a:spcPts val="1200"/>
                        </a:lnSpc>
                        <a:spcAft>
                          <a:spcPts val="0"/>
                        </a:spcAft>
                      </a:pPr>
                      <a:r>
                        <a:rPr lang="ja-JP" altLang="en-US" sz="900" b="1" kern="100" dirty="0" smtClean="0">
                          <a:effectLst/>
                          <a:latin typeface="HGS創英ﾌﾟﾚｾﾞﾝｽEB" panose="02020800000000000000" pitchFamily="18" charset="-128"/>
                          <a:ea typeface="HGS創英ﾌﾟﾚｾﾞﾝｽEB" panose="02020800000000000000" pitchFamily="18" charset="-128"/>
                          <a:cs typeface="Times New Roman"/>
                        </a:rPr>
                        <a:t>　　　　　約</a:t>
                      </a:r>
                      <a:r>
                        <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50</a:t>
                      </a:r>
                      <a:r>
                        <a:rPr 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152400" lvl="0" indent="0" algn="r" defTabSz="914400" rtl="0" eaLnBrk="1" fontAlgn="auto" latinLnBrk="0" hangingPunct="1">
                        <a:lnSpc>
                          <a:spcPts val="12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100</a:t>
                      </a: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名</a:t>
                      </a:r>
                    </a:p>
                    <a:p>
                      <a:pPr marL="0" marR="152400" lvl="0" indent="0" algn="l" defTabSz="914400" rtl="0" eaLnBrk="1" fontAlgn="auto" latinLnBrk="0" hangingPunct="1">
                        <a:lnSpc>
                          <a:spcPts val="1200"/>
                        </a:lnSpc>
                        <a:spcBef>
                          <a:spcPts val="0"/>
                        </a:spcBef>
                        <a:spcAft>
                          <a:spcPts val="0"/>
                        </a:spcAft>
                        <a:buClrTx/>
                        <a:buSzTx/>
                        <a:buFontTx/>
                        <a:buNone/>
                        <a:tabLst/>
                        <a:defRPr/>
                      </a:pPr>
                      <a:endPar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152400" lvl="0" indent="0" algn="l" defTabSz="914400" rtl="0" eaLnBrk="1" fontAlgn="auto" latinLnBrk="0" hangingPunct="1">
                        <a:lnSpc>
                          <a:spcPts val="1200"/>
                        </a:lnSpc>
                        <a:spcBef>
                          <a:spcPts val="0"/>
                        </a:spcBef>
                        <a:spcAft>
                          <a:spcPts val="0"/>
                        </a:spcAft>
                        <a:buClrTx/>
                        <a:buSzTx/>
                        <a:buFontTx/>
                        <a:buNone/>
                        <a:tabLst/>
                        <a:defRPr/>
                      </a:pPr>
                      <a:endPar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152400" lvl="0" indent="0" algn="r" defTabSz="914400" rtl="0" eaLnBrk="1" fontAlgn="auto" latinLnBrk="0" hangingPunct="1">
                        <a:lnSpc>
                          <a:spcPts val="1200"/>
                        </a:lnSpc>
                        <a:spcBef>
                          <a:spcPts val="0"/>
                        </a:spcBef>
                        <a:spcAft>
                          <a:spcPts val="0"/>
                        </a:spcAft>
                        <a:buClrTx/>
                        <a:buSzTx/>
                        <a:buFontTx/>
                        <a:buNone/>
                        <a:tabLst/>
                        <a:defRPr/>
                      </a:pPr>
                      <a:r>
                        <a:rPr kumimoji="1" lang="ja-JP" altLang="en-US"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20</a:t>
                      </a:r>
                      <a:r>
                        <a:rPr kumimoji="1" lang="ja-JP" altLang="en-US"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0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288032">
                <a:tc gridSpan="2">
                  <a:txBody>
                    <a:bodyPr/>
                    <a:lstStyle/>
                    <a:p>
                      <a:pPr algn="ctr">
                        <a:lnSpc>
                          <a:spcPts val="1200"/>
                        </a:lnSpc>
                        <a:spcAft>
                          <a:spcPts val="0"/>
                        </a:spcAft>
                      </a:pPr>
                      <a:r>
                        <a:rPr lang="ja-JP" sz="1100" b="1" kern="0" spc="235"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sz="1100" b="1" kern="0" spc="235" dirty="0">
                          <a:effectLst/>
                          <a:latin typeface="HGS創英ﾌﾟﾚｾﾞﾝｽEB" panose="02020800000000000000" pitchFamily="18" charset="-128"/>
                          <a:ea typeface="HGS創英ﾌﾟﾚｾﾞﾝｽEB" panose="02020800000000000000" pitchFamily="18" charset="-128"/>
                          <a:cs typeface="Times New Roman"/>
                        </a:rPr>
                        <a:t>連携</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ysDash"/>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32048">
                <a:tc gridSpan="2">
                  <a:txBody>
                    <a:bodyPr/>
                    <a:lstStyle/>
                    <a:p>
                      <a:pPr algn="ctr">
                        <a:lnSpc>
                          <a:spcPts val="1200"/>
                        </a:lnSpc>
                        <a:spcAft>
                          <a:spcPts val="0"/>
                        </a:spcAft>
                        <a:tabLst>
                          <a:tab pos="1485900" algn="l"/>
                        </a:tabLs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中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３８０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2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３５０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152400" lvl="0" indent="0" algn="ctr" defTabSz="914400" rtl="0" eaLnBrk="1" fontAlgn="auto" latinLnBrk="0"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60040">
                <a:tc gridSpan="2">
                  <a:txBody>
                    <a:bodyPr/>
                    <a:lstStyle/>
                    <a:p>
                      <a:pPr algn="ctr">
                        <a:lnSpc>
                          <a:spcPts val="1200"/>
                        </a:lnSpc>
                        <a:spcAft>
                          <a:spcPts val="0"/>
                        </a:spcAft>
                        <a:tabLst>
                          <a:tab pos="1485900" algn="l"/>
                        </a:tabLs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高</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等</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p>
                      <a:pPr marR="139700"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２００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0" lvl="0" indent="0" algn="l" defTabSz="914400" rtl="0" eaLnBrk="1" fontAlgn="auto" latinLnBrk="0" hangingPunct="1">
                        <a:lnSpc>
                          <a:spcPts val="1200"/>
                        </a:lnSpc>
                        <a:spcBef>
                          <a:spcPts val="0"/>
                        </a:spcBef>
                        <a:spcAft>
                          <a:spcPts val="0"/>
                        </a:spcAft>
                        <a:buClrTx/>
                        <a:buSzTx/>
                        <a:buFontTx/>
                        <a:buNone/>
                        <a:tabLst/>
                        <a:defRPr/>
                      </a:pP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2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２３０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152400" lvl="0" indent="0" algn="ctr" defTabSz="914400" rtl="0" eaLnBrk="1" fontAlgn="auto" latinLnBrk="0"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60040">
                <a:tc rowSpan="6">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特</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別</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支</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援</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幼</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稚</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部</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a:t>
                      </a:r>
                    </a:p>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小学部共通</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７０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うち、男性３５名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女性３５名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200"/>
                        </a:lnSpc>
                        <a:spcAft>
                          <a:spcPts val="0"/>
                        </a:spcAft>
                      </a:pP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６０</a:t>
                      </a: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2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2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0" lvl="0" indent="0" algn="ctr" defTabSz="914400" rtl="0" eaLnBrk="1" fontAlgn="auto" latinLnBrk="1"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L="0" marR="0" lvl="0" indent="0" algn="l" defTabSz="914400" rtl="0" eaLnBrk="1" fontAlgn="auto" latinLnBrk="1" hangingPunct="1">
                        <a:lnSpc>
                          <a:spcPts val="1200"/>
                        </a:lnSpc>
                        <a:spcBef>
                          <a:spcPts val="0"/>
                        </a:spcBef>
                        <a:spcAft>
                          <a:spcPts val="0"/>
                        </a:spcAft>
                        <a:buClrTx/>
                        <a:buSzTx/>
                        <a:buFontTx/>
                        <a:buNone/>
                        <a:tabLst/>
                        <a:defRPr/>
                      </a:pP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1244">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小</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1682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中　学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５０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約４０名</a:t>
                      </a:r>
                      <a:endPar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latinLnBrk="1">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endParaRPr kumimoji="1" lang="ja-JP" altLang="en-US"/>
                    </a:p>
                  </a:txBody>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高　等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１２０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約１２０名</a:t>
                      </a:r>
                      <a:endPar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1" hangingPunct="1">
                        <a:lnSpc>
                          <a:spcPts val="12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　　　－</a:t>
                      </a:r>
                      <a:endParaRPr kumimoji="1" lang="ja-JP" altLang="en-US" sz="1100" b="1" i="0" u="none" strike="noStrike" kern="100" cap="none" spc="0" normalizeH="0" baseline="0" noProof="0" dirty="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自立活動</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algn="ctr">
                        <a:lnSpc>
                          <a:spcPts val="12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肢体不自由教育</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約１０</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1"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33200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理　　療</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若</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干</a:t>
                      </a:r>
                      <a:r>
                        <a:rPr lang="en-US" sz="1000" b="1" kern="0" dirty="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latinLnBrk="1">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31284">
                <a:tc gridSpan="2">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護</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２５名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200"/>
                        </a:lnSpc>
                        <a:spcAft>
                          <a:spcPts val="0"/>
                        </a:spcAft>
                      </a:pP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３５</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1"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32048">
                <a:tc gridSpan="2">
                  <a:txBody>
                    <a:bodyPr/>
                    <a:lstStyle/>
                    <a:p>
                      <a:pPr algn="ct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52400" algn="r">
                        <a:lnSpc>
                          <a:spcPts val="12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１０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2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約</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１</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５</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1"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5</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514616">
                <a:tc gridSpan="2">
                  <a:txBody>
                    <a:bodyPr/>
                    <a:lstStyle/>
                    <a:p>
                      <a:pPr algn="ctr">
                        <a:lnSpc>
                          <a:spcPts val="1200"/>
                        </a:lnSpc>
                        <a:spcAft>
                          <a:spcPts val="0"/>
                        </a:spcAft>
                      </a:pPr>
                      <a:r>
                        <a:rPr lang="ja-JP" altLang="en-US" sz="1100" b="1" kern="100" dirty="0" err="1" smtClean="0">
                          <a:effectLst/>
                          <a:latin typeface="HGS創英ﾌﾟﾚｾﾞﾝｽEB" panose="02020800000000000000" pitchFamily="18" charset="-128"/>
                          <a:ea typeface="HGS創英ﾌﾟﾚｾﾞﾝｽEB" panose="02020800000000000000" pitchFamily="18" charset="-128"/>
                          <a:cs typeface="Times New Roman"/>
                        </a:rPr>
                        <a:t>身体障がい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者対象の選考</a:t>
                      </a:r>
                    </a:p>
                    <a:p>
                      <a:pPr algn="ctr">
                        <a:lnSpc>
                          <a:spcPts val="12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採用予定数は全体数に含む</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l">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約１０名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2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約１０名　</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l">
                        <a:lnSpc>
                          <a:spcPts val="12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487564">
                <a:tc gridSpan="2">
                  <a:txBody>
                    <a:bodyPr/>
                    <a:lstStyle/>
                    <a:p>
                      <a:pPr algn="ctr">
                        <a:lnSpc>
                          <a:spcPts val="12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合　　</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計</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a:lnSpc>
                          <a:spcPts val="12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１，４１５</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ts val="12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１，５１０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152400" indent="0" algn="ctr" defTabSz="914400" rtl="0" eaLnBrk="1" fontAlgn="auto" latinLnBrk="0" hangingPunct="1">
                        <a:lnSpc>
                          <a:spcPts val="12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95</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4" name="テキスト ボックス 3"/>
          <p:cNvSpPr txBox="1"/>
          <p:nvPr/>
        </p:nvSpPr>
        <p:spPr>
          <a:xfrm>
            <a:off x="521628" y="704528"/>
            <a:ext cx="1107996" cy="276999"/>
          </a:xfrm>
          <a:prstGeom prst="rect">
            <a:avLst/>
          </a:prstGeom>
          <a:noFill/>
        </p:spPr>
        <p:txBody>
          <a:bodyPr wrap="none" rtlCol="0">
            <a:spAutoFit/>
          </a:bodyPr>
          <a:lstStyle/>
          <a:p>
            <a:r>
              <a:rPr kumimoji="1" lang="ja-JP" altLang="en-US" sz="1200" dirty="0" smtClean="0">
                <a:latin typeface="HGP創英ﾌﾟﾚｾﾞﾝｽEB" panose="02020800000000000000" pitchFamily="18" charset="-128"/>
                <a:ea typeface="HGP創英ﾌﾟﾚｾﾞﾝｽEB" panose="02020800000000000000" pitchFamily="18" charset="-128"/>
              </a:rPr>
              <a:t>■採用予定数</a:t>
            </a:r>
            <a:endParaRPr kumimoji="1" lang="ja-JP" altLang="en-US" sz="1200" dirty="0">
              <a:latin typeface="HGP創英ﾌﾟﾚｾﾞﾝｽEB" panose="02020800000000000000" pitchFamily="18" charset="-128"/>
              <a:ea typeface="HGP創英ﾌﾟﾚｾﾞﾝｽEB" panose="02020800000000000000" pitchFamily="18" charset="-128"/>
            </a:endParaRPr>
          </a:p>
        </p:txBody>
      </p:sp>
      <p:sp>
        <p:nvSpPr>
          <p:cNvPr id="5" name="大かっこ 4"/>
          <p:cNvSpPr/>
          <p:nvPr/>
        </p:nvSpPr>
        <p:spPr>
          <a:xfrm>
            <a:off x="2564904" y="1568624"/>
            <a:ext cx="1509131"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大かっこ 8"/>
          <p:cNvSpPr/>
          <p:nvPr/>
        </p:nvSpPr>
        <p:spPr>
          <a:xfrm>
            <a:off x="4248552" y="1568624"/>
            <a:ext cx="1368152"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大かっこ 13"/>
          <p:cNvSpPr/>
          <p:nvPr/>
        </p:nvSpPr>
        <p:spPr>
          <a:xfrm>
            <a:off x="2806494" y="3118912"/>
            <a:ext cx="1287758" cy="28080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大かっこ 14"/>
          <p:cNvSpPr/>
          <p:nvPr/>
        </p:nvSpPr>
        <p:spPr>
          <a:xfrm>
            <a:off x="4539560" y="3085788"/>
            <a:ext cx="1072500"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3018325" y="5798927"/>
            <a:ext cx="1075927"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648492" y="5798927"/>
            <a:ext cx="963568"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p:cNvSpPr txBox="1"/>
          <p:nvPr/>
        </p:nvSpPr>
        <p:spPr>
          <a:xfrm>
            <a:off x="3203369" y="9470978"/>
            <a:ext cx="518091" cy="261610"/>
          </a:xfrm>
          <a:prstGeom prst="rect">
            <a:avLst/>
          </a:prstGeom>
          <a:noFill/>
        </p:spPr>
        <p:txBody>
          <a:bodyPr wrap="none" rtlCol="0">
            <a:spAutoFit/>
          </a:bodyPr>
          <a:lstStyle/>
          <a:p>
            <a:r>
              <a:rPr lang="ja-JP" altLang="en-US" sz="1100" dirty="0" smtClean="0"/>
              <a:t>４－２</a:t>
            </a:r>
            <a:endParaRPr kumimoji="1" lang="ja-JP" altLang="en-US" sz="1100" dirty="0"/>
          </a:p>
        </p:txBody>
      </p:sp>
      <p:sp>
        <p:nvSpPr>
          <p:cNvPr id="13" name="角丸四角形 12"/>
          <p:cNvSpPr/>
          <p:nvPr/>
        </p:nvSpPr>
        <p:spPr>
          <a:xfrm>
            <a:off x="463332" y="7041232"/>
            <a:ext cx="6120680" cy="1823576"/>
          </a:xfrm>
          <a:prstGeom prst="roundRect">
            <a:avLst>
              <a:gd name="adj" fmla="val 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ts val="1500"/>
              </a:lnSpc>
            </a:pPr>
            <a:r>
              <a:rPr lang="ja-JP" altLang="en-US" sz="1200" kern="100" dirty="0" smtClean="0">
                <a:solidFill>
                  <a:schemeClr val="tx1"/>
                </a:solidFill>
                <a:latin typeface="Century"/>
                <a:ea typeface="HGP創英角ｺﾞｼｯｸUB"/>
                <a:cs typeface="Times New Roman"/>
              </a:rPr>
              <a:t>■選考日程等</a:t>
            </a: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出願受付期間</a:t>
            </a:r>
            <a:r>
              <a:rPr lang="ja-JP" altLang="en-US" sz="1100" kern="100" dirty="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３月２９日（木）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時～４月２５日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電子申請（インターネット）のみ</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schemeClr val="tx1"/>
                </a:solidFill>
                <a:latin typeface="Century"/>
                <a:ea typeface="HGP創英角ｺﾞｼｯｸUB"/>
                <a:cs typeface="Times New Roman"/>
              </a:rPr>
              <a:t>　◇　</a:t>
            </a:r>
            <a:r>
              <a:rPr lang="ja-JP" altLang="en-US" sz="1100" kern="100" dirty="0" smtClean="0">
                <a:solidFill>
                  <a:schemeClr val="tx1"/>
                </a:solidFill>
                <a:latin typeface="Century"/>
                <a:ea typeface="HGP創英角ｺﾞｼｯｸUB"/>
                <a:cs typeface="Times New Roman"/>
              </a:rPr>
              <a:t>１次</a:t>
            </a:r>
            <a:r>
              <a:rPr lang="ja-JP" altLang="en-US" sz="1100" kern="100" dirty="0">
                <a:solidFill>
                  <a:schemeClr val="tx1"/>
                </a:solidFill>
                <a:latin typeface="Century"/>
                <a:ea typeface="HGP創英角ｺﾞｼｯｸUB"/>
                <a:cs typeface="Times New Roman"/>
              </a:rPr>
              <a:t>選考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筆答テスト ：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６月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30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２次</a:t>
            </a:r>
            <a:r>
              <a:rPr lang="ja-JP" altLang="en-US" sz="1100" kern="100" dirty="0">
                <a:solidFill>
                  <a:schemeClr val="tx1"/>
                </a:solidFill>
                <a:latin typeface="Century"/>
                <a:ea typeface="HGP創英角ｺﾞｼｯｸUB"/>
                <a:cs typeface="Times New Roman"/>
              </a:rPr>
              <a:t>選考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22</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３次</a:t>
            </a:r>
            <a:r>
              <a:rPr lang="ja-JP" altLang="en-US" sz="1100" kern="100" dirty="0">
                <a:solidFill>
                  <a:schemeClr val="tx1"/>
                </a:solidFill>
                <a:latin typeface="Century"/>
                <a:ea typeface="HGP創英角ｺﾞｼｯｸUB"/>
                <a:cs typeface="Times New Roman"/>
              </a:rPr>
              <a:t>選考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筆答、実技</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８月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16</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25</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26</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Century"/>
                <a:ea typeface="HGP創英角ｺﾞｼｯｸUB"/>
                <a:cs typeface="Times New Roman"/>
              </a:rPr>
              <a:t>　　</a:t>
            </a:r>
            <a:endParaRPr lang="en-US" altLang="ja-JP" sz="1100" kern="100" dirty="0" smtClean="0">
              <a:solidFill>
                <a:schemeClr val="tx1"/>
              </a:solidFill>
              <a:latin typeface="Century"/>
              <a:ea typeface="HGP創英角ｺﾞｼｯｸUB"/>
              <a:cs typeface="Times New Roman"/>
            </a:endParaRP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a:t>
            </a: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面接テスト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８月下</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旬～</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９月下旬</a:t>
            </a:r>
          </a:p>
          <a:p>
            <a:pPr>
              <a:lnSpc>
                <a:spcPts val="15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結果発表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Century"/>
                <a:ea typeface="HGP創英角ｺﾞｼｯｸUB"/>
                <a:cs typeface="Times New Roman"/>
              </a:rPr>
              <a:t>１</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次選考</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13</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5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（予定）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Century"/>
                <a:ea typeface="HGP創英角ｺﾞｼｯｸUB"/>
                <a:cs typeface="Times New Roman"/>
              </a:rPr>
              <a:t>２</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次</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選考</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８月９日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5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Century"/>
                <a:ea typeface="HGP創英角ｺﾞｼｯｸUB"/>
                <a:cs typeface="Times New Roman"/>
              </a:rPr>
              <a:t>３</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次選考</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p>
        </p:txBody>
      </p:sp>
      <p:sp>
        <p:nvSpPr>
          <p:cNvPr id="18" name="大かっこ 17"/>
          <p:cNvSpPr/>
          <p:nvPr/>
        </p:nvSpPr>
        <p:spPr>
          <a:xfrm>
            <a:off x="6057253" y="5827521"/>
            <a:ext cx="360042"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8884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28433" y="708376"/>
            <a:ext cx="6417107" cy="4316566"/>
          </a:xfrm>
          <a:prstGeom prst="roundRect">
            <a:avLst>
              <a:gd name="adj" fmla="val 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nSpc>
                <a:spcPts val="1500"/>
              </a:lnSpc>
            </a:pPr>
            <a:r>
              <a:rPr lang="ja-JP" altLang="en-US" sz="1200" kern="100" dirty="0" smtClean="0">
                <a:solidFill>
                  <a:schemeClr val="tx1"/>
                </a:solidFill>
                <a:latin typeface="HGP創英角ｺﾞｼｯｸUB" pitchFamily="50" charset="-128"/>
                <a:ea typeface="HGP創英角ｺﾞｼｯｸUB" pitchFamily="50" charset="-128"/>
                <a:cs typeface="Times New Roman"/>
              </a:rPr>
              <a:t>■選考方法等の主な変更、</a:t>
            </a:r>
            <a:r>
              <a:rPr lang="ja-JP" altLang="en-US" sz="1200" kern="100" dirty="0" smtClean="0">
                <a:solidFill>
                  <a:schemeClr val="tx1"/>
                </a:solidFill>
                <a:latin typeface="HGP創英角ｺﾞｼｯｸUB" pitchFamily="50" charset="-128"/>
                <a:ea typeface="HGP創英角ｺﾞｼｯｸUB" pitchFamily="50" charset="-128"/>
                <a:cs typeface="Times New Roman"/>
              </a:rPr>
              <a:t>改正点</a:t>
            </a:r>
            <a:endParaRPr lang="ja-JP" altLang="en-US" sz="1200" kern="100" dirty="0" smtClean="0">
              <a:solidFill>
                <a:schemeClr val="tx1"/>
              </a:solidFill>
              <a:latin typeface="HGP創英角ｺﾞｼｯｸUB" pitchFamily="50" charset="-128"/>
              <a:ea typeface="HGP創英角ｺﾞｼｯｸUB" pitchFamily="50" charset="-128"/>
              <a:cs typeface="Times New Roman"/>
            </a:endParaRPr>
          </a:p>
          <a:p>
            <a:pPr>
              <a:lnSpc>
                <a:spcPts val="1500"/>
              </a:lnSpc>
            </a:pPr>
            <a:endParaRPr lang="ja-JP" altLang="en-US" sz="1200" kern="100" dirty="0" smtClean="0">
              <a:solidFill>
                <a:schemeClr val="tx1"/>
              </a:solidFill>
              <a:latin typeface="HGP創英角ｺﾞｼｯｸUB" pitchFamily="50" charset="-128"/>
              <a:ea typeface="HGP創英角ｺﾞｼｯｸUB" pitchFamily="50" charset="-128"/>
              <a:cs typeface="Times New Roman"/>
            </a:endParaRPr>
          </a:p>
          <a:p>
            <a:pPr>
              <a:lnSpc>
                <a:spcPts val="1500"/>
              </a:lnSpc>
            </a:pPr>
            <a:r>
              <a:rPr lang="ja-JP" altLang="en-US" sz="1200" kern="100" dirty="0" smtClean="0">
                <a:solidFill>
                  <a:schemeClr val="tx1"/>
                </a:solidFill>
                <a:latin typeface="HGP創英角ｺﾞｼｯｸUB" pitchFamily="50" charset="-128"/>
                <a:ea typeface="HGP創英角ｺﾞｼｯｸUB" pitchFamily="50" charset="-128"/>
                <a:cs typeface="Times New Roman"/>
              </a:rPr>
              <a:t>◇</a:t>
            </a:r>
            <a:r>
              <a:rPr lang="ja-JP" altLang="en-US" sz="1200" kern="100" dirty="0">
                <a:solidFill>
                  <a:schemeClr val="tx1"/>
                </a:solidFill>
                <a:latin typeface="HGP創英角ｺﾞｼｯｸUB" pitchFamily="50" charset="-128"/>
                <a:ea typeface="HGP創英角ｺﾞｼｯｸUB" pitchFamily="50" charset="-128"/>
                <a:cs typeface="Times New Roman"/>
              </a:rPr>
              <a:t>　</a:t>
            </a:r>
            <a:r>
              <a:rPr lang="ja-JP" altLang="en-US" sz="1200" kern="100" dirty="0" smtClean="0">
                <a:solidFill>
                  <a:schemeClr val="tx1"/>
                </a:solidFill>
                <a:latin typeface="HGP創英角ｺﾞｼｯｸUB" pitchFamily="50" charset="-128"/>
                <a:ea typeface="HGP創英角ｺﾞｼｯｸUB" pitchFamily="50" charset="-128"/>
                <a:cs typeface="Times New Roman"/>
              </a:rPr>
              <a:t>小学校等の「英語」に関する加点を拡大</a:t>
            </a:r>
            <a:endParaRPr lang="en-US" altLang="ja-JP" sz="1200" kern="100" dirty="0">
              <a:solidFill>
                <a:schemeClr val="tx1"/>
              </a:solidFill>
              <a:latin typeface="HGP創英角ｺﾞｼｯｸUB" pitchFamily="50" charset="-128"/>
              <a:ea typeface="HGP創英角ｺﾞｼｯｸUB" pitchFamily="50" charset="-128"/>
              <a:cs typeface="Times New Roman"/>
            </a:endParaRPr>
          </a:p>
          <a:p>
            <a:pPr>
              <a:lnSpc>
                <a:spcPts val="15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「小学校、小中いきいき連携、特別支援学校（幼稚部・小学部共通、小学部）」を対象に中学校・高等　　</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学校「英語」免許所有者（見込みを含む。）を新たに第</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1</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次選考又は第</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2</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次選考において加点対象とする</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など、英語資格所有者の加点対象を拡大します</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ja-JP" sz="12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　小学校等の第</a:t>
            </a:r>
            <a:r>
              <a:rPr lang="en-US" altLang="ja-JP" sz="1200" dirty="0" smtClean="0">
                <a:solidFill>
                  <a:schemeClr val="tx1"/>
                </a:solidFill>
                <a:latin typeface="HGP創英角ｺﾞｼｯｸUB" panose="020B0900000000000000" pitchFamily="50" charset="-128"/>
                <a:ea typeface="HGP創英角ｺﾞｼｯｸUB" panose="020B0900000000000000" pitchFamily="50" charset="-128"/>
              </a:rPr>
              <a:t>3</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次選考テスト（択一式）に「英語」の問題を出題</a:t>
            </a:r>
            <a:endParaRPr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a:p>
            <a:pPr>
              <a:lnSpc>
                <a:spcPts val="1500"/>
              </a:lnSpc>
            </a:pPr>
            <a:r>
              <a:rPr lang="ja-JP" altLang="en-US" sz="12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「小学校、小中いきいき連携、特別支援学校（幼稚部・小学部共通、小学部）</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」の第</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3</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次選考筆答の</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専門テスト（択一式）に「英語」の問題を出題します</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lvl="0">
              <a:lnSpc>
                <a:spcPts val="1500"/>
              </a:lnSpc>
            </a:pPr>
            <a:endParaRPr lang="en-US" altLang="ja-JP" sz="12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nSpc>
                <a:spcPts val="1500"/>
              </a:lnSpc>
            </a:pPr>
            <a:r>
              <a:rPr lang="ja-JP" altLang="ja-JP" sz="12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　中学校、高等学校等「保健体育」の第</a:t>
            </a:r>
            <a:r>
              <a:rPr lang="en-US" altLang="ja-JP" sz="1200" dirty="0" smtClean="0">
                <a:solidFill>
                  <a:schemeClr val="tx1"/>
                </a:solidFill>
                <a:latin typeface="HGP創英角ｺﾞｼｯｸUB" panose="020B0900000000000000" pitchFamily="50" charset="-128"/>
                <a:ea typeface="HGP創英角ｺﾞｼｯｸUB" panose="020B0900000000000000" pitchFamily="50" charset="-128"/>
              </a:rPr>
              <a:t>3</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次選考テストの実技種目を拡大</a:t>
            </a:r>
            <a:endParaRPr lang="en-US" altLang="ja-JP" sz="1200"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ts val="1500"/>
              </a:lnSpc>
            </a:pP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0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1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「中学校、高等学校、特別</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支援学校</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（中学部、高等部）</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の「保健体育」の第</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3</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次</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選考実技テストに</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ついて、授業に必要な幅広い種目への適性を見るため、次のとおり実技種目を計</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5</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種目に拡大します。</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2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2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2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2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500"/>
              </a:lnSpc>
            </a:pPr>
            <a:endParaRPr lang="en-US" altLang="ja-JP" sz="12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fontAlgn="t"/>
            <a:endParaRPr lang="ja-JP" altLang="ja-JP" sz="1200" dirty="0"/>
          </a:p>
          <a:p>
            <a:pPr>
              <a:lnSpc>
                <a:spcPts val="1500"/>
              </a:lnSpc>
            </a:pPr>
            <a:endParaRPr lang="ja-JP" altLang="en-US" sz="11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4" name="テキスト ボックス 3"/>
          <p:cNvSpPr txBox="1"/>
          <p:nvPr/>
        </p:nvSpPr>
        <p:spPr>
          <a:xfrm>
            <a:off x="328433" y="5457056"/>
            <a:ext cx="6015258" cy="769441"/>
          </a:xfrm>
          <a:prstGeom prst="rect">
            <a:avLst/>
          </a:prstGeom>
          <a:noFill/>
        </p:spPr>
        <p:txBody>
          <a:bodyPr wrap="square" rtlCol="0">
            <a:spAutoFit/>
          </a:bodyPr>
          <a:lstStyle/>
          <a:p>
            <a:r>
              <a:rPr kumimoji="1" lang="ja-JP" altLang="en-US" sz="1100" dirty="0" smtClean="0">
                <a:latin typeface="HGP創英ﾌﾟﾚｾﾞﾝｽEB" panose="02020800000000000000" pitchFamily="18" charset="-128"/>
                <a:ea typeface="HGP創英ﾌﾟﾚｾﾞﾝｽEB" panose="02020800000000000000" pitchFamily="18" charset="-128"/>
              </a:rPr>
              <a:t>■　</a:t>
            </a:r>
            <a:r>
              <a:rPr lang="ja-JP" altLang="en-US" sz="1100" b="1" dirty="0">
                <a:latin typeface="HGP創英ﾌﾟﾚｾﾞﾝｽEB" panose="02020800000000000000" pitchFamily="18" charset="-128"/>
                <a:ea typeface="HGP創英ﾌﾟﾚｾﾞﾝｽEB" panose="02020800000000000000" pitchFamily="18" charset="-128"/>
              </a:rPr>
              <a:t>大阪の教員を志す方に採用選考テストの計画的な受験準備を支援するため、</a:t>
            </a:r>
            <a:r>
              <a:rPr lang="ja-JP" altLang="en-US" sz="1100" b="1" dirty="0" smtClean="0">
                <a:latin typeface="HGP創英ﾌﾟﾚｾﾞﾝｽEB" panose="02020800000000000000" pitchFamily="18" charset="-128"/>
                <a:ea typeface="HGP創英ﾌﾟﾚｾﾞﾝｽEB" panose="02020800000000000000" pitchFamily="18" charset="-128"/>
              </a:rPr>
              <a:t>平成</a:t>
            </a:r>
            <a:r>
              <a:rPr lang="en-US" altLang="ja-JP" sz="1100" b="1" dirty="0" smtClean="0">
                <a:latin typeface="HGP創英ﾌﾟﾚｾﾞﾝｽEB" panose="02020800000000000000" pitchFamily="18" charset="-128"/>
                <a:ea typeface="HGP創英ﾌﾟﾚｾﾞﾝｽEB" panose="02020800000000000000" pitchFamily="18" charset="-128"/>
              </a:rPr>
              <a:t>30</a:t>
            </a:r>
            <a:r>
              <a:rPr lang="ja-JP" altLang="en-US" sz="1100" b="1" dirty="0" smtClean="0">
                <a:latin typeface="HGP創英ﾌﾟﾚｾﾞﾝｽEB" panose="02020800000000000000" pitchFamily="18" charset="-128"/>
                <a:ea typeface="HGP創英ﾌﾟﾚｾﾞﾝｽEB" panose="02020800000000000000" pitchFamily="18" charset="-128"/>
              </a:rPr>
              <a:t>年度教員</a:t>
            </a:r>
            <a:endParaRPr lang="en-US" altLang="ja-JP" sz="1100" b="1" dirty="0">
              <a:latin typeface="HGP創英ﾌﾟﾚｾﾞﾝｽEB" panose="02020800000000000000" pitchFamily="18" charset="-128"/>
              <a:ea typeface="HGP創英ﾌﾟﾚｾﾞﾝｽEB" panose="02020800000000000000" pitchFamily="18" charset="-128"/>
            </a:endParaRPr>
          </a:p>
          <a:p>
            <a:r>
              <a:rPr lang="ja-JP" altLang="en-US" sz="1100" b="1" dirty="0">
                <a:latin typeface="HGP創英ﾌﾟﾚｾﾞﾝｽEB" panose="02020800000000000000" pitchFamily="18" charset="-128"/>
                <a:ea typeface="HGP創英ﾌﾟﾚｾﾞﾝｽEB" panose="02020800000000000000" pitchFamily="18" charset="-128"/>
              </a:rPr>
              <a:t>　 チャレンジテストを</a:t>
            </a:r>
            <a:r>
              <a:rPr lang="ja-JP" altLang="en-US" sz="1100" b="1" dirty="0" smtClean="0">
                <a:latin typeface="HGP創英ﾌﾟﾚｾﾞﾝｽEB" panose="02020800000000000000" pitchFamily="18" charset="-128"/>
                <a:ea typeface="HGP創英ﾌﾟﾚｾﾞﾝｽEB" panose="02020800000000000000" pitchFamily="18" charset="-128"/>
              </a:rPr>
              <a:t>実施します。</a:t>
            </a:r>
            <a:r>
              <a:rPr lang="ja-JP" altLang="en-US" sz="1100" b="1" dirty="0">
                <a:latin typeface="HGP創英ﾌﾟﾚｾﾞﾝｽEB" panose="02020800000000000000" pitchFamily="18" charset="-128"/>
                <a:ea typeface="HGP創英ﾌﾟﾚｾﾞﾝｽEB" panose="02020800000000000000" pitchFamily="18" charset="-128"/>
              </a:rPr>
              <a:t>受付期間、方法等の詳細は、</a:t>
            </a:r>
            <a:r>
              <a:rPr lang="ja-JP" altLang="en-US" sz="1100" b="1" dirty="0" smtClean="0">
                <a:latin typeface="HGP創英ﾌﾟﾚｾﾞﾝｽEB" panose="02020800000000000000" pitchFamily="18" charset="-128"/>
                <a:ea typeface="HGP創英ﾌﾟﾚｾﾞﾝｽEB" panose="02020800000000000000" pitchFamily="18" charset="-128"/>
              </a:rPr>
              <a:t>平成</a:t>
            </a:r>
            <a:r>
              <a:rPr lang="en-US" altLang="ja-JP" sz="1100" b="1" dirty="0" smtClean="0">
                <a:latin typeface="HGP創英ﾌﾟﾚｾﾞﾝｽEB" panose="02020800000000000000" pitchFamily="18" charset="-128"/>
                <a:ea typeface="HGP創英ﾌﾟﾚｾﾞﾝｽEB" panose="02020800000000000000" pitchFamily="18" charset="-128"/>
              </a:rPr>
              <a:t>30</a:t>
            </a:r>
            <a:r>
              <a:rPr lang="ja-JP" altLang="en-US" sz="1100" b="1" dirty="0" smtClean="0">
                <a:latin typeface="HGP創英ﾌﾟﾚｾﾞﾝｽEB" panose="02020800000000000000" pitchFamily="18" charset="-128"/>
                <a:ea typeface="HGP創英ﾌﾟﾚｾﾞﾝｽEB" panose="02020800000000000000" pitchFamily="18" charset="-128"/>
              </a:rPr>
              <a:t>年</a:t>
            </a:r>
            <a:r>
              <a:rPr lang="en-US" altLang="ja-JP" sz="1100" b="1" dirty="0">
                <a:latin typeface="HGP創英ﾌﾟﾚｾﾞﾝｽEB" panose="02020800000000000000" pitchFamily="18" charset="-128"/>
                <a:ea typeface="HGP創英ﾌﾟﾚｾﾞﾝｽEB" panose="02020800000000000000" pitchFamily="18" charset="-128"/>
              </a:rPr>
              <a:t>10</a:t>
            </a:r>
            <a:r>
              <a:rPr lang="ja-JP" altLang="en-US" sz="1100" b="1" dirty="0">
                <a:latin typeface="HGP創英ﾌﾟﾚｾﾞﾝｽEB" panose="02020800000000000000" pitchFamily="18" charset="-128"/>
                <a:ea typeface="HGP創英ﾌﾟﾚｾﾞﾝｽEB" panose="02020800000000000000" pitchFamily="18" charset="-128"/>
              </a:rPr>
              <a:t>月下旬頃公表予定の受験</a:t>
            </a:r>
            <a:endParaRPr lang="en-US" altLang="ja-JP" sz="1100" b="1" dirty="0">
              <a:latin typeface="HGP創英ﾌﾟﾚｾﾞﾝｽEB" panose="02020800000000000000" pitchFamily="18" charset="-128"/>
              <a:ea typeface="HGP創英ﾌﾟﾚｾﾞﾝｽEB" panose="02020800000000000000" pitchFamily="18" charset="-128"/>
            </a:endParaRPr>
          </a:p>
          <a:p>
            <a:r>
              <a:rPr lang="ja-JP" altLang="en-US" sz="1100" b="1" dirty="0">
                <a:latin typeface="HGP創英ﾌﾟﾚｾﾞﾝｽEB" panose="02020800000000000000" pitchFamily="18" charset="-128"/>
                <a:ea typeface="HGP創英ﾌﾟﾚｾﾞﾝｽEB" panose="02020800000000000000" pitchFamily="18" charset="-128"/>
              </a:rPr>
              <a:t> 　案内に</a:t>
            </a:r>
            <a:r>
              <a:rPr lang="ja-JP" altLang="en-US" sz="1100" b="1" dirty="0" smtClean="0">
                <a:latin typeface="HGP創英ﾌﾟﾚｾﾞﾝｽEB" panose="02020800000000000000" pitchFamily="18" charset="-128"/>
                <a:ea typeface="HGP創英ﾌﾟﾚｾﾞﾝｽEB" panose="02020800000000000000" pitchFamily="18" charset="-128"/>
              </a:rPr>
              <a:t>記載します。なお、教員チャレンジテストについては、平成</a:t>
            </a:r>
            <a:r>
              <a:rPr lang="en-US" altLang="ja-JP" sz="1100" b="1" dirty="0" smtClean="0">
                <a:latin typeface="HGP創英ﾌﾟﾚｾﾞﾝｽEB" panose="02020800000000000000" pitchFamily="18" charset="-128"/>
                <a:ea typeface="HGP創英ﾌﾟﾚｾﾞﾝｽEB" panose="02020800000000000000" pitchFamily="18" charset="-128"/>
              </a:rPr>
              <a:t>30</a:t>
            </a:r>
            <a:r>
              <a:rPr lang="ja-JP" altLang="en-US" sz="1100" b="1" dirty="0" smtClean="0">
                <a:latin typeface="HGP創英ﾌﾟﾚｾﾞﾝｽEB" panose="02020800000000000000" pitchFamily="18" charset="-128"/>
                <a:ea typeface="HGP創英ﾌﾟﾚｾﾞﾝｽEB" panose="02020800000000000000" pitchFamily="18" charset="-128"/>
              </a:rPr>
              <a:t>年度実施を最後に廃止する予定　　</a:t>
            </a:r>
            <a:endParaRPr lang="en-US" altLang="ja-JP" sz="1100" b="1" dirty="0" smtClean="0">
              <a:latin typeface="HGP創英ﾌﾟﾚｾﾞﾝｽEB" panose="02020800000000000000" pitchFamily="18" charset="-128"/>
              <a:ea typeface="HGP創英ﾌﾟﾚｾﾞﾝｽEB" panose="02020800000000000000" pitchFamily="18" charset="-128"/>
            </a:endParaRPr>
          </a:p>
          <a:p>
            <a:r>
              <a:rPr lang="ja-JP" altLang="en-US" sz="1100" b="1" dirty="0">
                <a:latin typeface="HGP創英ﾌﾟﾚｾﾞﾝｽEB" panose="02020800000000000000" pitchFamily="18" charset="-128"/>
                <a:ea typeface="HGP創英ﾌﾟﾚｾﾞﾝｽEB" panose="02020800000000000000" pitchFamily="18" charset="-128"/>
              </a:rPr>
              <a:t>　</a:t>
            </a:r>
            <a:r>
              <a:rPr lang="ja-JP" altLang="en-US" sz="1100" b="1" dirty="0" smtClean="0">
                <a:latin typeface="HGP創英ﾌﾟﾚｾﾞﾝｽEB" panose="02020800000000000000" pitchFamily="18" charset="-128"/>
                <a:ea typeface="HGP創英ﾌﾟﾚｾﾞﾝｽEB" panose="02020800000000000000" pitchFamily="18" charset="-128"/>
              </a:rPr>
              <a:t> です。</a:t>
            </a:r>
            <a:endParaRPr kumimoji="1" lang="en-US" altLang="ja-JP" sz="1100" dirty="0" smtClean="0">
              <a:latin typeface="HGP創英ﾌﾟﾚｾﾞﾝｽEB" panose="02020800000000000000" pitchFamily="18" charset="-128"/>
              <a:ea typeface="HGP創英ﾌﾟﾚｾﾞﾝｽEB" panose="02020800000000000000" pitchFamily="18" charset="-128"/>
            </a:endParaRPr>
          </a:p>
        </p:txBody>
      </p:sp>
      <p:sp>
        <p:nvSpPr>
          <p:cNvPr id="5" name="テキスト ボックス 4"/>
          <p:cNvSpPr txBox="1"/>
          <p:nvPr/>
        </p:nvSpPr>
        <p:spPr>
          <a:xfrm>
            <a:off x="3203369" y="9470978"/>
            <a:ext cx="518091" cy="261610"/>
          </a:xfrm>
          <a:prstGeom prst="rect">
            <a:avLst/>
          </a:prstGeom>
          <a:noFill/>
        </p:spPr>
        <p:txBody>
          <a:bodyPr wrap="none" rtlCol="0">
            <a:spAutoFit/>
          </a:bodyPr>
          <a:lstStyle/>
          <a:p>
            <a:r>
              <a:rPr lang="ja-JP" altLang="en-US" sz="1100" smtClean="0"/>
              <a:t>４－３</a:t>
            </a:r>
            <a:endParaRPr kumimoji="1" lang="ja-JP" altLang="en-US" sz="11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78" y="3512840"/>
            <a:ext cx="5548313" cy="135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9841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4021</TotalTime>
  <Words>185</Words>
  <Application>Microsoft Office PowerPoint</Application>
  <PresentationFormat>A4 210 x 297 mm</PresentationFormat>
  <Paragraphs>115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547</cp:revision>
  <cp:lastPrinted>2018-03-14T01:57:15Z</cp:lastPrinted>
  <dcterms:created xsi:type="dcterms:W3CDTF">2011-11-14T08:07:12Z</dcterms:created>
  <dcterms:modified xsi:type="dcterms:W3CDTF">2018-03-19T09:41:41Z</dcterms:modified>
</cp:coreProperties>
</file>