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700" autoAdjust="0"/>
  </p:normalViewPr>
  <p:slideViewPr>
    <p:cSldViewPr>
      <p:cViewPr>
        <p:scale>
          <a:sx n="100" d="100"/>
          <a:sy n="100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42FAD-3045-4072-8A1B-4F3DFF30BB6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7E780-6F8C-4F26-B880-BF6C155E0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43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7E780-6F8C-4F26-B880-BF6C155E0CC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147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87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14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74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98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1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59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37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62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27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82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79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7601C-1203-48CF-9A21-49E51F66E09D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711B7-5263-43AB-9CCB-811A4825A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7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0" y="0"/>
            <a:ext cx="7740352" cy="390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「学校運営協議会の設置等に関する規則」について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endParaRPr kumimoji="1" lang="ja-JP" altLang="en-US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35696" y="541127"/>
            <a:ext cx="1842821" cy="17488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＜国の動き＞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　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「中央教育審議会答申」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・学校運営協議会の設置を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努力義務化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・コミュニティ・スクール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の推進　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年４月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地方教育行政の組織及び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営に関する法律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」の一部改正</a:t>
            </a: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・学校運営協議会の設置を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努力義務とする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6976" y="541127"/>
            <a:ext cx="1728192" cy="17488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＜府の動き＞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年～　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各校の状況に応じて、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学校協議会設置を推進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全府立学校に学校協議会を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年８月　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学校協議会が府立学校条例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による設置となる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52013" y="1051920"/>
            <a:ext cx="1167687" cy="7589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学校協議会を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学校運営協議会　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に移行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下矢印 7"/>
          <p:cNvSpPr/>
          <p:nvPr/>
        </p:nvSpPr>
        <p:spPr>
          <a:xfrm rot="16200000">
            <a:off x="3299404" y="1279483"/>
            <a:ext cx="1108154" cy="272103"/>
          </a:xfrm>
          <a:prstGeom prst="downArrow">
            <a:avLst>
              <a:gd name="adj1" fmla="val 50000"/>
              <a:gd name="adj2" fmla="val 6333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088495"/>
              </p:ext>
            </p:extLst>
          </p:nvPr>
        </p:nvGraphicFramePr>
        <p:xfrm>
          <a:off x="5292080" y="947272"/>
          <a:ext cx="3744416" cy="5440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3599"/>
                <a:gridCol w="3200817"/>
              </a:tblGrid>
              <a:tr h="8975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設置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・学校ごとに設置。但し、分校は一の学校とみなす。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・相互に密接な連携を図る必要があると認める場合は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二以上の学校について一の協議会を置くことができる。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第３条１項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・複数の課程のある学校は、課程ごとに部会を設置できる。　　　　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第３条２項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</a:tr>
              <a:tr h="8472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構成員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・保護者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・地域の住民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・学校の運営に資する活動を行う者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（同窓会、後援会、近隣の企業等）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・学識経験者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・その他、教育委員会が適当と認める者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　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第７条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anchor="ctr"/>
                </a:tc>
              </a:tr>
              <a:tr h="587776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役割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①学校運営に関する基本的な方針の承認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＜基本的な方針＞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・学校経営計画の「めざす学校像」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・学校経営計画の「中期的目標」　　　　　　　　　　　　　　　　　　　　　　　　　　　　　　　　　　　　　　　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　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第４条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anchor="ctr"/>
                </a:tc>
              </a:tr>
              <a:tr h="530616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②教育委員会に対する意見の申出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・職員の採用その他の任用に関すること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協議会の趣旨を踏まえるほか、特定の個人に係る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ものを除く。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第５条１項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anchor="ctr"/>
                </a:tc>
              </a:tr>
              <a:tr h="473456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③校長に対する意見の申出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・学校経営計画に関する事項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・学校評価に関する事項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・教員の授業その他の教育活動に係る保護者からの意見　</a:t>
                      </a: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に基づく調査及びその審議に関する事項</a:t>
                      </a: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第６条１項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anchor="ctr"/>
                </a:tc>
              </a:tr>
              <a:tr h="4231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④教育委員会又は校長に対する意見の申出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・③以外の学校運営の全般について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第６条２項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・委員の任免等手続き及び任期等学校運営協議会の運営に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関する必要事項　　　　　　　　　　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第７条　他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・部会について　　　　　　　　　　　　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条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角丸四角形 11"/>
          <p:cNvSpPr>
            <a:spLocks noChangeArrowheads="1"/>
          </p:cNvSpPr>
          <p:nvPr/>
        </p:nvSpPr>
        <p:spPr bwMode="auto">
          <a:xfrm>
            <a:off x="16977" y="2466440"/>
            <a:ext cx="5134306" cy="4172432"/>
          </a:xfrm>
          <a:prstGeom prst="roundRect">
            <a:avLst>
              <a:gd name="adj" fmla="val 7440"/>
            </a:avLst>
          </a:prstGeom>
          <a:solidFill>
            <a:srgbClr val="B7DEE8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auto">
          <a:xfrm>
            <a:off x="892445" y="2519898"/>
            <a:ext cx="3536101" cy="210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b="1" kern="100" dirty="0">
                <a:effectLst/>
                <a:latin typeface="Century"/>
                <a:ea typeface="ＭＳ ゴシック"/>
                <a:cs typeface="Times New Roman"/>
              </a:rPr>
              <a:t>【学校運営協議会による保護者・地域ニ</a:t>
            </a:r>
            <a:r>
              <a:rPr lang="ja-JP" sz="1050" b="1" kern="100" dirty="0">
                <a:solidFill>
                  <a:srgbClr val="000000"/>
                </a:solidFill>
                <a:effectLst/>
                <a:latin typeface="Century"/>
                <a:ea typeface="ＭＳ ゴシック"/>
                <a:cs typeface="Times New Roman"/>
              </a:rPr>
              <a:t>ーズの反映】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7" name="角丸四角形 16"/>
          <p:cNvSpPr>
            <a:spLocks noChangeArrowheads="1"/>
          </p:cNvSpPr>
          <p:nvPr/>
        </p:nvSpPr>
        <p:spPr bwMode="auto">
          <a:xfrm>
            <a:off x="929355" y="2730533"/>
            <a:ext cx="3536101" cy="329690"/>
          </a:xfrm>
          <a:prstGeom prst="roundRect">
            <a:avLst>
              <a:gd name="adj" fmla="val 28704"/>
            </a:avLst>
          </a:prstGeom>
          <a:solidFill>
            <a:srgbClr val="FFFFFF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kern="100" dirty="0">
                <a:solidFill>
                  <a:srgbClr val="000000"/>
                </a:solidFill>
                <a:effectLst/>
                <a:latin typeface="Century"/>
                <a:ea typeface="ＭＳ ゴシック"/>
                <a:cs typeface="Times New Roman"/>
              </a:rPr>
              <a:t>大阪府教育委員会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8" name="角丸四角形 17"/>
          <p:cNvSpPr>
            <a:spLocks noChangeArrowheads="1"/>
          </p:cNvSpPr>
          <p:nvPr/>
        </p:nvSpPr>
        <p:spPr bwMode="auto">
          <a:xfrm>
            <a:off x="224436" y="3462821"/>
            <a:ext cx="2000796" cy="2429939"/>
          </a:xfrm>
          <a:prstGeom prst="roundRect">
            <a:avLst>
              <a:gd name="adj" fmla="val 8532"/>
            </a:avLst>
          </a:prstGeom>
          <a:solidFill>
            <a:srgbClr val="FFFFFF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900" b="1" kern="100" dirty="0">
                <a:solidFill>
                  <a:srgbClr val="000000"/>
                </a:solidFill>
                <a:effectLst/>
                <a:latin typeface="Century"/>
                <a:ea typeface="ＭＳ ゴシック"/>
                <a:cs typeface="Times New Roman"/>
              </a:rPr>
              <a:t>《府立学校》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sz="900" b="1" kern="100" dirty="0">
                <a:solidFill>
                  <a:srgbClr val="000000"/>
                </a:solidFill>
                <a:effectLst/>
                <a:latin typeface="ＭＳ ゴシック"/>
                <a:ea typeface="ＭＳ 明朝"/>
                <a:cs typeface="Times New Roman"/>
              </a:rPr>
              <a:t> 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l">
              <a:lnSpc>
                <a:spcPct val="200000"/>
              </a:lnSpc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ＭＳ 明朝"/>
                <a:cs typeface="ＭＳ 明朝"/>
              </a:rPr>
              <a:t>►</a:t>
            </a: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 学校経営計画に基づく学校運営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27000" algn="l">
              <a:lnSpc>
                <a:spcPct val="200000"/>
              </a:lnSpc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・学校経営計画の策定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27000" algn="l">
              <a:lnSpc>
                <a:spcPct val="200000"/>
              </a:lnSpc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・計画に基づく運営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27000" algn="l">
              <a:lnSpc>
                <a:spcPct val="200000"/>
              </a:lnSpc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・取組の検証・</a:t>
            </a:r>
            <a:r>
              <a:rPr lang="ja-JP" sz="900" kern="100" dirty="0" smtClean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評価</a:t>
            </a:r>
            <a:endParaRPr lang="en-US" altLang="ja-JP" sz="900" kern="100" dirty="0" smtClean="0">
              <a:solidFill>
                <a:srgbClr val="000000"/>
              </a:solidFill>
              <a:effectLst/>
              <a:latin typeface="Century"/>
              <a:ea typeface="ＭＳ 明朝"/>
              <a:cs typeface="ＭＳ 明朝"/>
            </a:endParaRPr>
          </a:p>
          <a:p>
            <a:pPr algn="l">
              <a:lnSpc>
                <a:spcPct val="200000"/>
              </a:lnSpc>
              <a:spcAft>
                <a:spcPts val="0"/>
              </a:spcAft>
            </a:pPr>
            <a:r>
              <a:rPr lang="ja-JP" sz="900" kern="100" dirty="0" smtClean="0">
                <a:solidFill>
                  <a:srgbClr val="000000"/>
                </a:solidFill>
                <a:effectLst/>
                <a:latin typeface="Century"/>
                <a:ea typeface="ＭＳ 明朝"/>
                <a:cs typeface="ＭＳ 明朝"/>
              </a:rPr>
              <a:t>►</a:t>
            </a:r>
            <a:r>
              <a:rPr lang="ja-JP" sz="900" kern="100" dirty="0" smtClean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 </a:t>
            </a: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教員の授業その他の教育活動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9" name="角丸四角形 18"/>
          <p:cNvSpPr>
            <a:spLocks noChangeArrowheads="1"/>
          </p:cNvSpPr>
          <p:nvPr/>
        </p:nvSpPr>
        <p:spPr bwMode="auto">
          <a:xfrm>
            <a:off x="2681585" y="3488139"/>
            <a:ext cx="2335623" cy="2429939"/>
          </a:xfrm>
          <a:prstGeom prst="roundRect">
            <a:avLst>
              <a:gd name="adj" fmla="val 8532"/>
            </a:avLst>
          </a:prstGeom>
          <a:solidFill>
            <a:srgbClr val="FFFFFF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b="1" kern="100" dirty="0">
                <a:effectLst/>
                <a:latin typeface="Century"/>
                <a:ea typeface="ＭＳ ゴシック"/>
                <a:cs typeface="Times New Roman"/>
              </a:rPr>
              <a:t>《学校運営協議会</a:t>
            </a:r>
            <a:r>
              <a:rPr lang="ja-JP" sz="900" b="1" kern="100" dirty="0" smtClean="0">
                <a:effectLst/>
                <a:latin typeface="Century"/>
                <a:ea typeface="ＭＳ ゴシック"/>
                <a:cs typeface="Times New Roman"/>
              </a:rPr>
              <a:t>》</a:t>
            </a:r>
            <a:r>
              <a:rPr lang="en-US" sz="900" kern="100" dirty="0">
                <a:solidFill>
                  <a:srgbClr val="000000"/>
                </a:solidFill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ＭＳ 明朝"/>
                <a:cs typeface="ＭＳ 明朝"/>
              </a:rPr>
              <a:t>►</a:t>
            </a: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 </a:t>
            </a:r>
            <a:r>
              <a:rPr lang="ja-JP" sz="900" kern="100" dirty="0" smtClean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構成</a:t>
            </a:r>
            <a:r>
              <a:rPr lang="ja-JP" altLang="en-US" sz="900" kern="100" dirty="0" smtClean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員</a:t>
            </a:r>
            <a:r>
              <a:rPr lang="ja-JP" sz="900" kern="100" dirty="0" smtClean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： 原則</a:t>
            </a:r>
            <a:r>
              <a:rPr lang="ja-JP" altLang="en-US" sz="900" kern="100" dirty="0" smtClean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６</a:t>
            </a:r>
            <a:r>
              <a:rPr lang="ja-JP" sz="900" kern="100" dirty="0" smtClean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名</a:t>
            </a:r>
            <a:endParaRPr lang="en-US" altLang="ja-JP" sz="900" kern="100" dirty="0">
              <a:latin typeface="Century"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altLang="en-US" sz="900" kern="100" dirty="0">
                <a:effectLst/>
                <a:latin typeface="Century"/>
                <a:ea typeface="ＭＳ 明朝"/>
                <a:cs typeface="Times New Roman"/>
              </a:rPr>
              <a:t>　</a:t>
            </a:r>
            <a:r>
              <a:rPr lang="ja-JP" altLang="en-US" sz="900" kern="100" dirty="0" smtClean="0">
                <a:effectLst/>
                <a:latin typeface="Century"/>
                <a:ea typeface="ＭＳ 明朝"/>
                <a:cs typeface="Times New Roman"/>
              </a:rPr>
              <a:t>　</a:t>
            </a:r>
            <a:r>
              <a:rPr lang="ja-JP" sz="900" kern="100" dirty="0" smtClean="0">
                <a:effectLst/>
                <a:latin typeface="Century"/>
                <a:ea typeface="HG丸ｺﾞｼｯｸM-PRO"/>
                <a:cs typeface="Times New Roman"/>
              </a:rPr>
              <a:t>（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保護者、地域の住民、学校の</a:t>
            </a:r>
            <a:r>
              <a:rPr lang="ja-JP" sz="900" kern="100" dirty="0" smtClean="0">
                <a:effectLst/>
                <a:latin typeface="Century"/>
                <a:ea typeface="HG丸ｺﾞｼｯｸM-PRO"/>
                <a:cs typeface="Times New Roman"/>
              </a:rPr>
              <a:t>運</a:t>
            </a:r>
            <a:endParaRPr lang="en-US" altLang="ja-JP" sz="900" kern="100" dirty="0" smtClean="0">
              <a:effectLst/>
              <a:latin typeface="Century"/>
              <a:ea typeface="HG丸ｺﾞｼｯｸM-PRO"/>
              <a:cs typeface="Times New Roman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altLang="en-US" sz="900" kern="100" dirty="0" smtClean="0">
                <a:effectLst/>
                <a:latin typeface="Century"/>
                <a:ea typeface="HG丸ｺﾞｼｯｸM-PRO"/>
                <a:cs typeface="Times New Roman"/>
              </a:rPr>
              <a:t>　　</a:t>
            </a:r>
            <a:r>
              <a:rPr lang="ja-JP" sz="900" kern="100" dirty="0" smtClean="0">
                <a:effectLst/>
                <a:latin typeface="Century"/>
                <a:ea typeface="HG丸ｺﾞｼｯｸM-PRO"/>
                <a:cs typeface="Times New Roman"/>
              </a:rPr>
              <a:t>営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に資する活動を行う者、学識</a:t>
            </a:r>
            <a:r>
              <a:rPr lang="ja-JP" sz="900" kern="100" dirty="0" smtClean="0">
                <a:effectLst/>
                <a:latin typeface="Century"/>
                <a:ea typeface="HG丸ｺﾞｼｯｸM-PRO"/>
                <a:cs typeface="Times New Roman"/>
              </a:rPr>
              <a:t>経</a:t>
            </a:r>
            <a:endParaRPr lang="en-US" altLang="ja-JP" sz="900" kern="100" dirty="0" smtClean="0">
              <a:effectLst/>
              <a:latin typeface="Century"/>
              <a:ea typeface="HG丸ｺﾞｼｯｸM-PRO"/>
              <a:cs typeface="Times New Roman"/>
            </a:endParaRPr>
          </a:p>
          <a:p>
            <a:pPr>
              <a:lnSpc>
                <a:spcPts val="1200"/>
              </a:lnSpc>
            </a:pPr>
            <a:r>
              <a:rPr lang="ja-JP" altLang="en-US" sz="900" kern="100" dirty="0">
                <a:latin typeface="Century"/>
                <a:ea typeface="HG丸ｺﾞｼｯｸM-PRO"/>
                <a:cs typeface="Times New Roman"/>
              </a:rPr>
              <a:t>　</a:t>
            </a:r>
            <a:r>
              <a:rPr lang="ja-JP" altLang="en-US" sz="900" kern="100" dirty="0" smtClean="0">
                <a:latin typeface="Century"/>
                <a:ea typeface="HG丸ｺﾞｼｯｸM-PRO"/>
                <a:cs typeface="Times New Roman"/>
              </a:rPr>
              <a:t>　</a:t>
            </a:r>
            <a:r>
              <a:rPr lang="ja-JP" sz="900" kern="100" dirty="0" smtClean="0">
                <a:effectLst/>
                <a:latin typeface="Century"/>
                <a:ea typeface="HG丸ｺﾞｼｯｸM-PRO"/>
                <a:cs typeface="Times New Roman"/>
              </a:rPr>
              <a:t>験者、</a:t>
            </a:r>
            <a:r>
              <a:rPr lang="ja-JP" altLang="en-US" sz="900" kern="100" dirty="0">
                <a:latin typeface="Century"/>
                <a:ea typeface="HG丸ｺﾞｼｯｸM-PRO"/>
                <a:cs typeface="Times New Roman"/>
              </a:rPr>
              <a:t>その他、</a:t>
            </a:r>
            <a:r>
              <a:rPr lang="ja-JP" altLang="en-US" sz="900" kern="100" dirty="0" smtClean="0">
                <a:latin typeface="Century"/>
                <a:ea typeface="HG丸ｺﾞｼｯｸM-PRO"/>
                <a:cs typeface="Times New Roman"/>
              </a:rPr>
              <a:t>教育委員会</a:t>
            </a:r>
            <a:r>
              <a:rPr lang="ja-JP" altLang="en-US" sz="900" kern="100" dirty="0">
                <a:latin typeface="Century"/>
                <a:ea typeface="HG丸ｺﾞｼｯｸM-PRO"/>
                <a:cs typeface="Times New Roman"/>
              </a:rPr>
              <a:t>が</a:t>
            </a:r>
            <a:r>
              <a:rPr lang="ja-JP" altLang="en-US" sz="900" kern="100" dirty="0" smtClean="0">
                <a:latin typeface="Century"/>
                <a:ea typeface="HG丸ｺﾞｼｯｸM-PRO"/>
                <a:cs typeface="Times New Roman"/>
              </a:rPr>
              <a:t>適当</a:t>
            </a:r>
            <a:endParaRPr lang="en-US" altLang="ja-JP" sz="900" kern="100" dirty="0" smtClean="0">
              <a:latin typeface="Century"/>
              <a:ea typeface="HG丸ｺﾞｼｯｸM-PRO"/>
              <a:cs typeface="Times New Roman"/>
            </a:endParaRPr>
          </a:p>
          <a:p>
            <a:pPr>
              <a:lnSpc>
                <a:spcPts val="1200"/>
              </a:lnSpc>
            </a:pPr>
            <a:r>
              <a:rPr lang="ja-JP" altLang="en-US" sz="900" kern="100" dirty="0" smtClean="0">
                <a:latin typeface="Century"/>
                <a:ea typeface="HG丸ｺﾞｼｯｸM-PRO"/>
                <a:cs typeface="Times New Roman"/>
              </a:rPr>
              <a:t>　　と認める者）</a:t>
            </a:r>
            <a:endParaRPr lang="ja-JP" altLang="en-US" sz="900" kern="100" dirty="0">
              <a:latin typeface="Century"/>
              <a:ea typeface="HG丸ｺﾞｼｯｸM-PRO"/>
              <a:cs typeface="Times New Roman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 smtClean="0">
                <a:effectLst/>
                <a:latin typeface="Century"/>
                <a:ea typeface="ＭＳ 明朝"/>
                <a:cs typeface="ＭＳ 明朝"/>
              </a:rPr>
              <a:t>►</a:t>
            </a:r>
            <a:r>
              <a:rPr lang="ja-JP" sz="900" kern="100" dirty="0" smtClean="0">
                <a:effectLst/>
                <a:latin typeface="Century"/>
                <a:ea typeface="HG丸ｺﾞｼｯｸM-PRO"/>
                <a:cs typeface="Times New Roman"/>
              </a:rPr>
              <a:t> 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承認事項：学校運営の基本的な方針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latin typeface="Century"/>
                <a:ea typeface="ＭＳ 明朝"/>
                <a:cs typeface="ＭＳ 明朝"/>
              </a:rPr>
              <a:t>►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 協議</a:t>
            </a:r>
            <a:r>
              <a:rPr lang="ja-JP" sz="900" kern="100" dirty="0" smtClean="0">
                <a:effectLst/>
                <a:latin typeface="Century"/>
                <a:ea typeface="HG丸ｺﾞｼｯｸM-PRO"/>
                <a:cs typeface="Times New Roman"/>
              </a:rPr>
              <a:t>事項</a:t>
            </a:r>
            <a:r>
              <a:rPr lang="ja-JP" altLang="en-US" sz="900" kern="100" dirty="0" smtClean="0">
                <a:effectLst/>
                <a:latin typeface="Century"/>
                <a:ea typeface="HG丸ｺﾞｼｯｸM-PRO"/>
                <a:cs typeface="Times New Roman"/>
              </a:rPr>
              <a:t>：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27000"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・学校経営計画に関する事項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27000"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・学校評価に関する事項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marL="230505" indent="-104140"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・教員の授業その他の教育活動に</a:t>
            </a:r>
            <a:r>
              <a:rPr lang="ja-JP" sz="900" kern="100" dirty="0" smtClean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係る保護者</a:t>
            </a: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からの意見の調査審議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marL="230505" indent="-104140"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・上記以外の学校</a:t>
            </a:r>
            <a:r>
              <a:rPr lang="ja-JP" sz="900" kern="100" dirty="0" smtClean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運営全般</a:t>
            </a: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について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latin typeface="Century"/>
                <a:ea typeface="ＭＳ 明朝"/>
                <a:cs typeface="ＭＳ 明朝"/>
              </a:rPr>
              <a:t>►</a:t>
            </a:r>
            <a:r>
              <a:rPr lang="ja-JP" sz="900" kern="100" dirty="0">
                <a:effectLst/>
                <a:latin typeface="Century"/>
                <a:ea typeface="HG丸ｺﾞｼｯｸM-PRO"/>
                <a:cs typeface="ＭＳ 明朝"/>
              </a:rPr>
              <a:t>職員の任用に関して意見を述べる</a:t>
            </a:r>
            <a:r>
              <a:rPr lang="ja-JP" sz="900" kern="100" dirty="0" smtClean="0">
                <a:effectLst/>
                <a:latin typeface="Century"/>
                <a:ea typeface="HG丸ｺﾞｼｯｸM-PRO"/>
                <a:cs typeface="ＭＳ 明朝"/>
              </a:rPr>
              <a:t>こと</a:t>
            </a:r>
            <a:endParaRPr lang="en-US" altLang="ja-JP" sz="900" kern="100" dirty="0" smtClean="0">
              <a:effectLst/>
              <a:latin typeface="Century"/>
              <a:ea typeface="HG丸ｺﾞｼｯｸM-PRO"/>
              <a:cs typeface="ＭＳ 明朝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altLang="en-US" sz="900" kern="100" dirty="0" smtClean="0">
                <a:latin typeface="Century"/>
                <a:ea typeface="HG丸ｺﾞｼｯｸM-PRO"/>
                <a:cs typeface="ＭＳ 明朝"/>
              </a:rPr>
              <a:t>  </a:t>
            </a:r>
            <a:r>
              <a:rPr lang="ja-JP" sz="900" kern="100" dirty="0" smtClean="0">
                <a:effectLst/>
                <a:latin typeface="Century"/>
                <a:ea typeface="HG丸ｺﾞｼｯｸM-PRO"/>
                <a:cs typeface="ＭＳ 明朝"/>
              </a:rPr>
              <a:t>ができる</a:t>
            </a:r>
            <a:r>
              <a:rPr lang="ja-JP" sz="800" kern="100" dirty="0" smtClean="0">
                <a:effectLst/>
                <a:latin typeface="Century"/>
                <a:ea typeface="HG丸ｺﾞｼｯｸM-PRO"/>
                <a:cs typeface="ＭＳ 明朝"/>
              </a:rPr>
              <a:t>（</a:t>
            </a:r>
            <a:r>
              <a:rPr lang="ja-JP" sz="800" kern="100" dirty="0">
                <a:effectLst/>
                <a:latin typeface="Century"/>
                <a:ea typeface="HG丸ｺﾞｼｯｸM-PRO"/>
                <a:cs typeface="ＭＳ 明朝"/>
              </a:rPr>
              <a:t>特定の個人に係るもの</a:t>
            </a:r>
            <a:r>
              <a:rPr lang="ja-JP" sz="800" kern="100" dirty="0" smtClean="0">
                <a:effectLst/>
                <a:latin typeface="Century"/>
                <a:ea typeface="HG丸ｺﾞｼｯｸM-PRO"/>
                <a:cs typeface="ＭＳ 明朝"/>
              </a:rPr>
              <a:t>除</a:t>
            </a:r>
            <a:r>
              <a:rPr lang="ja-JP" altLang="en-US" sz="800" kern="100" dirty="0" smtClean="0">
                <a:effectLst/>
                <a:latin typeface="Century"/>
                <a:ea typeface="HG丸ｺﾞｼｯｸM-PRO"/>
                <a:cs typeface="ＭＳ 明朝"/>
              </a:rPr>
              <a:t>く</a:t>
            </a:r>
            <a:r>
              <a:rPr lang="ja-JP" sz="800" kern="100" dirty="0" smtClean="0">
                <a:effectLst/>
                <a:latin typeface="Century"/>
                <a:ea typeface="HG丸ｺﾞｼｯｸM-PRO"/>
                <a:cs typeface="ＭＳ 明朝"/>
              </a:rPr>
              <a:t>）</a:t>
            </a:r>
            <a:endParaRPr lang="ja-JP" sz="8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0" name="角丸四角形 19"/>
          <p:cNvSpPr>
            <a:spLocks noChangeArrowheads="1"/>
          </p:cNvSpPr>
          <p:nvPr/>
        </p:nvSpPr>
        <p:spPr bwMode="auto">
          <a:xfrm>
            <a:off x="224436" y="6237312"/>
            <a:ext cx="4800654" cy="24726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algn="ctr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latin typeface="Century"/>
                <a:ea typeface="HG丸ｺﾞｼｯｸM-PRO"/>
                <a:cs typeface="Times New Roman"/>
              </a:rPr>
              <a:t>保護者、地域の住民、学校の運営に資する活動を行う者、学識経験者、その他の関係者</a:t>
            </a:r>
            <a:endParaRPr lang="ja-JP" sz="9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9" name="右矢印 44"/>
          <p:cNvSpPr>
            <a:spLocks noChangeArrowheads="1"/>
          </p:cNvSpPr>
          <p:nvPr/>
        </p:nvSpPr>
        <p:spPr bwMode="auto">
          <a:xfrm flipH="1">
            <a:off x="2195733" y="3789040"/>
            <a:ext cx="501671" cy="504056"/>
          </a:xfrm>
          <a:prstGeom prst="rightArrow">
            <a:avLst>
              <a:gd name="adj1" fmla="val 77398"/>
              <a:gd name="adj2" fmla="val 50000"/>
            </a:avLst>
          </a:prstGeom>
          <a:solidFill>
            <a:srgbClr val="0070C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承認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・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意見</a:t>
            </a:r>
          </a:p>
        </p:txBody>
      </p:sp>
      <p:sp>
        <p:nvSpPr>
          <p:cNvPr id="10" name="右矢印 44"/>
          <p:cNvSpPr>
            <a:spLocks noChangeArrowheads="1"/>
          </p:cNvSpPr>
          <p:nvPr/>
        </p:nvSpPr>
        <p:spPr bwMode="auto">
          <a:xfrm>
            <a:off x="2245861" y="4653136"/>
            <a:ext cx="451544" cy="551309"/>
          </a:xfrm>
          <a:prstGeom prst="rightArrow">
            <a:avLst>
              <a:gd name="adj1" fmla="val 77398"/>
              <a:gd name="adj2" fmla="val 50000"/>
            </a:avLst>
          </a:prstGeom>
          <a:solidFill>
            <a:srgbClr val="0070C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情報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提供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" name="下矢印 45"/>
          <p:cNvSpPr>
            <a:spLocks noChangeArrowheads="1"/>
          </p:cNvSpPr>
          <p:nvPr/>
        </p:nvSpPr>
        <p:spPr bwMode="auto">
          <a:xfrm>
            <a:off x="1626895" y="5805265"/>
            <a:ext cx="568841" cy="416276"/>
          </a:xfrm>
          <a:prstGeom prst="downArrow">
            <a:avLst>
              <a:gd name="adj1" fmla="val 76667"/>
              <a:gd name="adj2" fmla="val 50000"/>
            </a:avLst>
          </a:prstGeom>
          <a:solidFill>
            <a:srgbClr val="0070C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情報提供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2" name="上矢印 2"/>
          <p:cNvSpPr>
            <a:spLocks noChangeArrowheads="1"/>
          </p:cNvSpPr>
          <p:nvPr/>
        </p:nvSpPr>
        <p:spPr bwMode="auto">
          <a:xfrm>
            <a:off x="2757106" y="5840630"/>
            <a:ext cx="590758" cy="402992"/>
          </a:xfrm>
          <a:prstGeom prst="upArrow">
            <a:avLst>
              <a:gd name="adj1" fmla="val 67056"/>
              <a:gd name="adj2" fmla="val 50000"/>
            </a:avLst>
          </a:prstGeom>
          <a:solidFill>
            <a:srgbClr val="0070C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参加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437935" y="626554"/>
            <a:ext cx="25184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規則で規定している主な内容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上矢印 2"/>
          <p:cNvSpPr>
            <a:spLocks noChangeArrowheads="1"/>
          </p:cNvSpPr>
          <p:nvPr/>
        </p:nvSpPr>
        <p:spPr bwMode="auto">
          <a:xfrm>
            <a:off x="3398775" y="3024475"/>
            <a:ext cx="590758" cy="463664"/>
          </a:xfrm>
          <a:prstGeom prst="upArrow">
            <a:avLst>
              <a:gd name="adj1" fmla="val 67056"/>
              <a:gd name="adj2" fmla="val 50000"/>
            </a:avLst>
          </a:prstGeom>
          <a:solidFill>
            <a:srgbClr val="0070C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6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意見</a:t>
            </a:r>
            <a:endParaRPr kumimoji="1" lang="ja-JP" alt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8" name="下矢印 45"/>
          <p:cNvSpPr>
            <a:spLocks noChangeArrowheads="1"/>
          </p:cNvSpPr>
          <p:nvPr/>
        </p:nvSpPr>
        <p:spPr bwMode="auto">
          <a:xfrm>
            <a:off x="929355" y="2984768"/>
            <a:ext cx="568841" cy="496897"/>
          </a:xfrm>
          <a:prstGeom prst="downArrow">
            <a:avLst>
              <a:gd name="adj1" fmla="val 76667"/>
              <a:gd name="adj2" fmla="val 50000"/>
            </a:avLst>
          </a:prstGeom>
          <a:solidFill>
            <a:srgbClr val="0070C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指導助言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9" name="下矢印 45"/>
          <p:cNvSpPr>
            <a:spLocks noChangeArrowheads="1"/>
          </p:cNvSpPr>
          <p:nvPr/>
        </p:nvSpPr>
        <p:spPr bwMode="auto">
          <a:xfrm>
            <a:off x="4081470" y="2987388"/>
            <a:ext cx="520177" cy="500752"/>
          </a:xfrm>
          <a:prstGeom prst="downArrow">
            <a:avLst>
              <a:gd name="adj1" fmla="val 76667"/>
              <a:gd name="adj2" fmla="val 50000"/>
            </a:avLst>
          </a:prstGeom>
          <a:solidFill>
            <a:srgbClr val="0070C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委員の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委嘱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0" name="上矢印 2"/>
          <p:cNvSpPr>
            <a:spLocks noChangeArrowheads="1"/>
          </p:cNvSpPr>
          <p:nvPr/>
        </p:nvSpPr>
        <p:spPr bwMode="auto">
          <a:xfrm>
            <a:off x="1540317" y="2951534"/>
            <a:ext cx="590758" cy="496898"/>
          </a:xfrm>
          <a:prstGeom prst="upArrow">
            <a:avLst>
              <a:gd name="adj1" fmla="val 67056"/>
              <a:gd name="adj2" fmla="val 50000"/>
            </a:avLst>
          </a:prstGeom>
          <a:solidFill>
            <a:srgbClr val="0070C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委員の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推薦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892344" y="42788"/>
            <a:ext cx="1148666" cy="384646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参考資料</a:t>
            </a:r>
            <a:endParaRPr kumimoji="1" lang="ja-JP" altLang="en-US" sz="1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右中かっこ 1"/>
          <p:cNvSpPr/>
          <p:nvPr/>
        </p:nvSpPr>
        <p:spPr>
          <a:xfrm>
            <a:off x="8067084" y="1938514"/>
            <a:ext cx="45719" cy="61418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135864" y="2079045"/>
            <a:ext cx="504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各１名以上</a:t>
            </a:r>
            <a:endParaRPr kumimoji="1" lang="ja-JP" altLang="en-US" sz="800" dirty="0"/>
          </a:p>
        </p:txBody>
      </p:sp>
      <p:sp>
        <p:nvSpPr>
          <p:cNvPr id="14" name="大かっこ 13"/>
          <p:cNvSpPr/>
          <p:nvPr/>
        </p:nvSpPr>
        <p:spPr>
          <a:xfrm>
            <a:off x="6285707" y="4016871"/>
            <a:ext cx="2678781" cy="2514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69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217</Words>
  <Application>Microsoft Office PowerPoint</Application>
  <PresentationFormat>画面に合わせる (4:3)</PresentationFormat>
  <Paragraphs>108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伊藤</cp:lastModifiedBy>
  <cp:revision>152</cp:revision>
  <cp:lastPrinted>2018-03-28T04:43:09Z</cp:lastPrinted>
  <dcterms:created xsi:type="dcterms:W3CDTF">2017-12-13T05:07:26Z</dcterms:created>
  <dcterms:modified xsi:type="dcterms:W3CDTF">2018-03-28T07:29:11Z</dcterms:modified>
</cp:coreProperties>
</file>