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1"/>
  </p:sldMasterIdLst>
  <p:notesMasterIdLst>
    <p:notesMasterId r:id="rId22"/>
  </p:notesMasterIdLst>
  <p:handoutMasterIdLst>
    <p:handoutMasterId r:id="rId23"/>
  </p:handoutMasterIdLst>
  <p:sldIdLst>
    <p:sldId id="268" r:id="rId2"/>
    <p:sldId id="287" r:id="rId3"/>
    <p:sldId id="288" r:id="rId4"/>
    <p:sldId id="291" r:id="rId5"/>
    <p:sldId id="277" r:id="rId6"/>
    <p:sldId id="278" r:id="rId7"/>
    <p:sldId id="279" r:id="rId8"/>
    <p:sldId id="262" r:id="rId9"/>
    <p:sldId id="266" r:id="rId10"/>
    <p:sldId id="267" r:id="rId11"/>
    <p:sldId id="290" r:id="rId12"/>
    <p:sldId id="263" r:id="rId13"/>
    <p:sldId id="265" r:id="rId14"/>
    <p:sldId id="256" r:id="rId15"/>
    <p:sldId id="257" r:id="rId16"/>
    <p:sldId id="258" r:id="rId17"/>
    <p:sldId id="261" r:id="rId18"/>
    <p:sldId id="271" r:id="rId19"/>
    <p:sldId id="272" r:id="rId20"/>
    <p:sldId id="276" r:id="rId2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7" autoAdjust="0"/>
    <p:restoredTop sz="94746" autoAdjust="0"/>
  </p:normalViewPr>
  <p:slideViewPr>
    <p:cSldViewPr>
      <p:cViewPr>
        <p:scale>
          <a:sx n="100" d="100"/>
          <a:sy n="100" d="100"/>
        </p:scale>
        <p:origin x="-330" y="438"/>
      </p:cViewPr>
      <p:guideLst>
        <p:guide orient="horz" pos="2160"/>
        <p:guide pos="2880"/>
      </p:guideLst>
    </p:cSldViewPr>
  </p:slideViewPr>
  <p:outlineViewPr>
    <p:cViewPr>
      <p:scale>
        <a:sx n="33" d="100"/>
        <a:sy n="33" d="100"/>
      </p:scale>
      <p:origin x="0" y="1178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7" cy="496967"/>
          </a:xfrm>
          <a:prstGeom prst="rect">
            <a:avLst/>
          </a:prstGeom>
        </p:spPr>
        <p:txBody>
          <a:bodyPr vert="horz" lIns="91433" tIns="45716" rIns="91433" bIns="45716" rtlCol="0"/>
          <a:lstStyle>
            <a:lvl1pPr algn="r">
              <a:defRPr sz="1200"/>
            </a:lvl1pPr>
          </a:lstStyle>
          <a:p>
            <a:fld id="{54B8FAC7-09B9-48CF-AAA2-AA9B4C0B5399}" type="datetimeFigureOut">
              <a:rPr kumimoji="1" lang="ja-JP" altLang="en-US" smtClean="0"/>
              <a:t>2017/11/15</a:t>
            </a:fld>
            <a:endParaRPr kumimoji="1" lang="ja-JP" altLang="en-US"/>
          </a:p>
        </p:txBody>
      </p:sp>
      <p:sp>
        <p:nvSpPr>
          <p:cNvPr id="4" name="フッター プレースホルダー 3"/>
          <p:cNvSpPr>
            <a:spLocks noGrp="1"/>
          </p:cNvSpPr>
          <p:nvPr>
            <p:ph type="ftr" sz="quarter" idx="2"/>
          </p:nvPr>
        </p:nvSpPr>
        <p:spPr>
          <a:xfrm>
            <a:off x="1" y="9440646"/>
            <a:ext cx="2949787" cy="496967"/>
          </a:xfrm>
          <a:prstGeom prst="rect">
            <a:avLst/>
          </a:prstGeom>
        </p:spPr>
        <p:txBody>
          <a:bodyPr vert="horz" lIns="91433" tIns="45716" rIns="91433"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6"/>
            <a:ext cx="2949787" cy="496967"/>
          </a:xfrm>
          <a:prstGeom prst="rect">
            <a:avLst/>
          </a:prstGeom>
        </p:spPr>
        <p:txBody>
          <a:bodyPr vert="horz" lIns="91433" tIns="45716" rIns="91433" bIns="45716" rtlCol="0" anchor="b"/>
          <a:lstStyle>
            <a:lvl1pPr algn="r">
              <a:defRPr sz="1200"/>
            </a:lvl1pPr>
          </a:lstStyle>
          <a:p>
            <a:fld id="{650A18C6-4A5A-45F3-BB30-82B7A8968112}" type="slidenum">
              <a:rPr kumimoji="1" lang="ja-JP" altLang="en-US" smtClean="0"/>
              <a:t>‹#›</a:t>
            </a:fld>
            <a:endParaRPr kumimoji="1" lang="ja-JP" altLang="en-US"/>
          </a:p>
        </p:txBody>
      </p:sp>
    </p:spTree>
    <p:extLst>
      <p:ext uri="{BB962C8B-B14F-4D97-AF65-F5344CB8AC3E}">
        <p14:creationId xmlns:p14="http://schemas.microsoft.com/office/powerpoint/2010/main" val="3700168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45F4FB48-230B-42EE-98EA-1E10724177C2}" type="datetimeFigureOut">
              <a:rPr kumimoji="1" lang="ja-JP" altLang="en-US" smtClean="0"/>
              <a:t>2017/11/15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94B3EE93-695F-41A4-870C-28EC08AB3EA9}" type="slidenum">
              <a:rPr kumimoji="1" lang="ja-JP" altLang="en-US" smtClean="0"/>
              <a:t>‹#›</a:t>
            </a:fld>
            <a:endParaRPr kumimoji="1" lang="ja-JP" altLang="en-US"/>
          </a:p>
        </p:txBody>
      </p:sp>
    </p:spTree>
    <p:extLst>
      <p:ext uri="{BB962C8B-B14F-4D97-AF65-F5344CB8AC3E}">
        <p14:creationId xmlns:p14="http://schemas.microsoft.com/office/powerpoint/2010/main" val="2102389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B3EE93-695F-41A4-870C-28EC08AB3EA9}" type="slidenum">
              <a:rPr kumimoji="1" lang="ja-JP" altLang="en-US" smtClean="0"/>
              <a:t>0</a:t>
            </a:fld>
            <a:endParaRPr kumimoji="1" lang="ja-JP" altLang="en-US" dirty="0"/>
          </a:p>
        </p:txBody>
      </p:sp>
    </p:spTree>
    <p:extLst>
      <p:ext uri="{BB962C8B-B14F-4D97-AF65-F5344CB8AC3E}">
        <p14:creationId xmlns:p14="http://schemas.microsoft.com/office/powerpoint/2010/main" val="4248364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B3EE93-695F-41A4-870C-28EC08AB3EA9}" type="slidenum">
              <a:rPr kumimoji="1" lang="ja-JP" altLang="en-US" smtClean="0"/>
              <a:t>2</a:t>
            </a:fld>
            <a:endParaRPr kumimoji="1" lang="ja-JP" altLang="en-US" dirty="0"/>
          </a:p>
        </p:txBody>
      </p:sp>
    </p:spTree>
    <p:extLst>
      <p:ext uri="{BB962C8B-B14F-4D97-AF65-F5344CB8AC3E}">
        <p14:creationId xmlns:p14="http://schemas.microsoft.com/office/powerpoint/2010/main" val="2141554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B3EE93-695F-41A4-870C-28EC08AB3EA9}" type="slidenum">
              <a:rPr kumimoji="1" lang="ja-JP" altLang="en-US" smtClean="0"/>
              <a:t>3</a:t>
            </a:fld>
            <a:endParaRPr kumimoji="1" lang="ja-JP" altLang="en-US"/>
          </a:p>
        </p:txBody>
      </p:sp>
    </p:spTree>
    <p:extLst>
      <p:ext uri="{BB962C8B-B14F-4D97-AF65-F5344CB8AC3E}">
        <p14:creationId xmlns:p14="http://schemas.microsoft.com/office/powerpoint/2010/main" val="2110527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4B3EE93-695F-41A4-870C-28EC08AB3EA9}" type="slidenum">
              <a:rPr kumimoji="1" lang="ja-JP" altLang="en-US" smtClean="0"/>
              <a:t>13</a:t>
            </a:fld>
            <a:endParaRPr kumimoji="1" lang="ja-JP" altLang="en-US"/>
          </a:p>
        </p:txBody>
      </p:sp>
    </p:spTree>
    <p:extLst>
      <p:ext uri="{BB962C8B-B14F-4D97-AF65-F5344CB8AC3E}">
        <p14:creationId xmlns:p14="http://schemas.microsoft.com/office/powerpoint/2010/main" val="353933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B3EE93-695F-41A4-870C-28EC08AB3EA9}" type="slidenum">
              <a:rPr kumimoji="1" lang="ja-JP" altLang="en-US" smtClean="0"/>
              <a:t>17</a:t>
            </a:fld>
            <a:endParaRPr kumimoji="1" lang="ja-JP" altLang="en-US"/>
          </a:p>
        </p:txBody>
      </p:sp>
    </p:spTree>
    <p:extLst>
      <p:ext uri="{BB962C8B-B14F-4D97-AF65-F5344CB8AC3E}">
        <p14:creationId xmlns:p14="http://schemas.microsoft.com/office/powerpoint/2010/main" val="285236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C6729FF-55D3-4EDB-ADE8-2340E9AA6EB8}" type="datetime1">
              <a:rPr kumimoji="1" lang="ja-JP" altLang="en-US" smtClean="0"/>
              <a:t>2017/11/15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239090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904E8A-A832-4B57-B645-F3F83A5DC292}" type="datetime1">
              <a:rPr kumimoji="1" lang="ja-JP" altLang="en-US" smtClean="0"/>
              <a:t>2017/11/15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1253821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86A969-04A2-4C10-8B73-797362357A8A}" type="datetime1">
              <a:rPr kumimoji="1" lang="ja-JP" altLang="en-US" smtClean="0"/>
              <a:t>2017/11/15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3021079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58E7ED4-59B8-4422-BB0C-6A63C4FA84E7}" type="datetime1">
              <a:rPr kumimoji="1" lang="ja-JP" altLang="en-US" smtClean="0"/>
              <a:t>2017/11/15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2482316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32F0CC-1328-4D2E-BACD-A43420E34937}" type="datetime1">
              <a:rPr kumimoji="1" lang="ja-JP" altLang="en-US" smtClean="0"/>
              <a:t>2017/11/15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2988045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6E1AC7E-E252-4873-BA6F-C00AD29E47E3}" type="datetime1">
              <a:rPr kumimoji="1" lang="ja-JP" altLang="en-US" smtClean="0"/>
              <a:t>2017/11/15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1262601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1C626E8-E1E3-4B40-AAE4-C070FD610900}" type="datetime1">
              <a:rPr kumimoji="1" lang="ja-JP" altLang="en-US" smtClean="0"/>
              <a:t>2017/11/15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486024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51581CC-F0AE-472B-A9F8-6ACF97C0C497}" type="datetime1">
              <a:rPr kumimoji="1" lang="ja-JP" altLang="en-US" smtClean="0"/>
              <a:t>2017/11/15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2789817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C82191-B1F5-4A5B-9F45-18D0D99EC60C}" type="datetime1">
              <a:rPr kumimoji="1" lang="ja-JP" altLang="en-US" smtClean="0"/>
              <a:t>2017/11/15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76660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68FCC0-CBF6-4E90-9ECD-AFD52C7A4D28}" type="datetime1">
              <a:rPr kumimoji="1" lang="ja-JP" altLang="en-US" smtClean="0"/>
              <a:t>2017/11/15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4244109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31962F-3316-4A93-8A72-E3FC6B555282}" type="datetime1">
              <a:rPr kumimoji="1" lang="ja-JP" altLang="en-US" smtClean="0"/>
              <a:t>2017/11/15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3209769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6D747-E958-46F9-AC4C-8323AA476779}" type="datetime1">
              <a:rPr kumimoji="1" lang="ja-JP" altLang="en-US" smtClean="0"/>
              <a:t>2017/11/15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69015-858A-4EB5-9687-D068A3EA59B0}" type="slidenum">
              <a:rPr kumimoji="1" lang="ja-JP" altLang="en-US" smtClean="0"/>
              <a:t>‹#›</a:t>
            </a:fld>
            <a:endParaRPr kumimoji="1" lang="ja-JP" altLang="en-US"/>
          </a:p>
        </p:txBody>
      </p:sp>
    </p:spTree>
    <p:extLst>
      <p:ext uri="{BB962C8B-B14F-4D97-AF65-F5344CB8AC3E}">
        <p14:creationId xmlns:p14="http://schemas.microsoft.com/office/powerpoint/2010/main" val="69069777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701" y="2303537"/>
            <a:ext cx="8157592" cy="1368152"/>
          </a:xfrm>
        </p:spPr>
        <p:txBody>
          <a:bodyPr>
            <a:normAutofit/>
          </a:bodyPr>
          <a:lstStyle/>
          <a:p>
            <a:pPr>
              <a:lnSpc>
                <a:spcPts val="3000"/>
              </a:lnSpc>
            </a:pPr>
            <a:r>
              <a:rPr lang="ja-JP" altLang="en-US" sz="3200" dirty="0" smtClean="0">
                <a:latin typeface="HG創英角ｺﾞｼｯｸUB" panose="020B0909000000000000" pitchFamily="49" charset="-128"/>
                <a:ea typeface="HG創英角ｺﾞｼｯｸUB" panose="020B0909000000000000" pitchFamily="49" charset="-128"/>
              </a:rPr>
              <a:t>第</a:t>
            </a:r>
            <a:r>
              <a:rPr lang="en-US" altLang="ja-JP" sz="3200" dirty="0" smtClean="0">
                <a:latin typeface="HG創英角ｺﾞｼｯｸUB" panose="020B0909000000000000" pitchFamily="49" charset="-128"/>
                <a:ea typeface="HG創英角ｺﾞｼｯｸUB" panose="020B0909000000000000" pitchFamily="49" charset="-128"/>
              </a:rPr>
              <a:t>2</a:t>
            </a:r>
            <a:r>
              <a:rPr lang="ja-JP" altLang="en-US" sz="3200" dirty="0" smtClean="0">
                <a:latin typeface="HG創英角ｺﾞｼｯｸUB" panose="020B0909000000000000" pitchFamily="49" charset="-128"/>
                <a:ea typeface="HG創英角ｺﾞｼｯｸUB" panose="020B0909000000000000" pitchFamily="49" charset="-128"/>
              </a:rPr>
              <a:t>次大阪府スポーツ推進計画</a:t>
            </a:r>
            <a:r>
              <a:rPr lang="en-US" altLang="ja-JP" sz="3200" dirty="0" smtClean="0">
                <a:latin typeface="HG創英角ｺﾞｼｯｸUB" panose="020B0909000000000000" pitchFamily="49" charset="-128"/>
                <a:ea typeface="HG創英角ｺﾞｼｯｸUB" panose="020B0909000000000000" pitchFamily="49" charset="-128"/>
              </a:rPr>
              <a:t>(</a:t>
            </a:r>
            <a:r>
              <a:rPr lang="ja-JP" altLang="en-US" sz="3200" dirty="0" smtClean="0">
                <a:latin typeface="HG創英角ｺﾞｼｯｸUB" panose="020B0909000000000000" pitchFamily="49" charset="-128"/>
                <a:ea typeface="HG創英角ｺﾞｼｯｸUB" panose="020B0909000000000000" pitchFamily="49" charset="-128"/>
              </a:rPr>
              <a:t>案</a:t>
            </a:r>
            <a:r>
              <a:rPr lang="en-US" altLang="ja-JP" sz="3200" dirty="0" smtClean="0">
                <a:latin typeface="HG創英角ｺﾞｼｯｸUB" panose="020B0909000000000000" pitchFamily="49" charset="-128"/>
                <a:ea typeface="HG創英角ｺﾞｼｯｸUB" panose="020B0909000000000000" pitchFamily="49" charset="-128"/>
              </a:rPr>
              <a:t>)</a:t>
            </a:r>
            <a:br>
              <a:rPr lang="en-US" altLang="ja-JP" sz="3200" dirty="0" smtClean="0">
                <a:latin typeface="HG創英角ｺﾞｼｯｸUB" panose="020B0909000000000000" pitchFamily="49" charset="-128"/>
                <a:ea typeface="HG創英角ｺﾞｼｯｸUB" panose="020B0909000000000000" pitchFamily="49" charset="-128"/>
              </a:rPr>
            </a:br>
            <a:r>
              <a:rPr lang="ja-JP" altLang="en-US" sz="1600" dirty="0" smtClean="0">
                <a:latin typeface="HG創英角ｺﾞｼｯｸUB" panose="020B0909000000000000" pitchFamily="49" charset="-128"/>
                <a:ea typeface="HG創英角ｺﾞｼｯｸUB" panose="020B0909000000000000" pitchFamily="49" charset="-128"/>
              </a:rPr>
              <a:t>～スポーツがあふれる、スポーツでつながる　ＯＳＡＫＡ～</a:t>
            </a:r>
            <a:endParaRPr kumimoji="1" lang="ja-JP" altLang="en-US" sz="1600" dirty="0">
              <a:latin typeface="HG創英角ｺﾞｼｯｸUB" panose="020B0909000000000000" pitchFamily="49" charset="-128"/>
              <a:ea typeface="HG創英角ｺﾞｼｯｸUB" panose="020B0909000000000000" pitchFamily="49" charset="-128"/>
            </a:endParaRPr>
          </a:p>
        </p:txBody>
      </p:sp>
      <p:sp>
        <p:nvSpPr>
          <p:cNvPr id="7" name="タイトル 1"/>
          <p:cNvSpPr txBox="1">
            <a:spLocks/>
          </p:cNvSpPr>
          <p:nvPr/>
        </p:nvSpPr>
        <p:spPr>
          <a:xfrm>
            <a:off x="853741" y="5445224"/>
            <a:ext cx="7344816" cy="86409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1600"/>
              </a:lnSpc>
            </a:pPr>
            <a:r>
              <a:rPr lang="ja-JP" altLang="en-US" sz="2000" dirty="0" smtClean="0">
                <a:latin typeface="HG創英角ｺﾞｼｯｸUB" panose="020B0909000000000000" pitchFamily="49" charset="-128"/>
                <a:ea typeface="HG創英角ｺﾞｼｯｸUB" panose="020B0909000000000000" pitchFamily="49" charset="-128"/>
              </a:rPr>
              <a:t>平成</a:t>
            </a:r>
            <a:r>
              <a:rPr lang="en-US" altLang="ja-JP" sz="2000" dirty="0" smtClean="0">
                <a:latin typeface="HG創英角ｺﾞｼｯｸUB" panose="020B0909000000000000" pitchFamily="49" charset="-128"/>
                <a:ea typeface="HG創英角ｺﾞｼｯｸUB" panose="020B0909000000000000" pitchFamily="49" charset="-128"/>
              </a:rPr>
              <a:t>29(2017)</a:t>
            </a:r>
            <a:r>
              <a:rPr lang="ja-JP" altLang="en-US" sz="2000" dirty="0" smtClean="0">
                <a:latin typeface="HG創英角ｺﾞｼｯｸUB" panose="020B0909000000000000" pitchFamily="49" charset="-128"/>
                <a:ea typeface="HG創英角ｺﾞｼｯｸUB" panose="020B0909000000000000" pitchFamily="49" charset="-128"/>
              </a:rPr>
              <a:t>年</a:t>
            </a:r>
            <a:r>
              <a:rPr lang="en-US" altLang="ja-JP" sz="2000" dirty="0" smtClean="0">
                <a:latin typeface="HG創英角ｺﾞｼｯｸUB" panose="020B0909000000000000" pitchFamily="49" charset="-128"/>
                <a:ea typeface="HG創英角ｺﾞｼｯｸUB" panose="020B0909000000000000" pitchFamily="49" charset="-128"/>
              </a:rPr>
              <a:t>9</a:t>
            </a:r>
            <a:r>
              <a:rPr lang="ja-JP" altLang="en-US" sz="2000" dirty="0" smtClean="0">
                <a:latin typeface="HG創英角ｺﾞｼｯｸUB" panose="020B0909000000000000" pitchFamily="49" charset="-128"/>
                <a:ea typeface="HG創英角ｺﾞｼｯｸUB" panose="020B0909000000000000" pitchFamily="49" charset="-128"/>
              </a:rPr>
              <a:t>月</a:t>
            </a:r>
            <a:endParaRPr lang="en-US" altLang="ja-JP" sz="2000" dirty="0" smtClean="0">
              <a:latin typeface="HG創英角ｺﾞｼｯｸUB" panose="020B0909000000000000" pitchFamily="49" charset="-128"/>
              <a:ea typeface="HG創英角ｺﾞｼｯｸUB" panose="020B0909000000000000" pitchFamily="49" charset="-128"/>
            </a:endParaRPr>
          </a:p>
          <a:p>
            <a:pPr>
              <a:lnSpc>
                <a:spcPts val="1600"/>
              </a:lnSpc>
            </a:pPr>
            <a:r>
              <a:rPr lang="en-US" altLang="ja-JP" sz="2000" dirty="0" smtClean="0">
                <a:latin typeface="HG創英角ｺﾞｼｯｸUB" panose="020B0909000000000000" pitchFamily="49" charset="-128"/>
                <a:ea typeface="HG創英角ｺﾞｼｯｸUB" panose="020B0909000000000000" pitchFamily="49" charset="-128"/>
              </a:rPr>
              <a:t/>
            </a:r>
            <a:br>
              <a:rPr lang="en-US" altLang="ja-JP" sz="2000" dirty="0" smtClean="0">
                <a:latin typeface="HG創英角ｺﾞｼｯｸUB" panose="020B0909000000000000" pitchFamily="49" charset="-128"/>
                <a:ea typeface="HG創英角ｺﾞｼｯｸUB" panose="020B0909000000000000" pitchFamily="49" charset="-128"/>
              </a:rPr>
            </a:br>
            <a:r>
              <a:rPr lang="ja-JP" altLang="en-US" sz="2000" dirty="0" smtClean="0">
                <a:latin typeface="HG創英角ｺﾞｼｯｸUB" panose="020B0909000000000000" pitchFamily="49" charset="-128"/>
                <a:ea typeface="HG創英角ｺﾞｼｯｸUB" panose="020B0909000000000000" pitchFamily="49" charset="-128"/>
              </a:rPr>
              <a:t>大阪府・大阪府教育委員会</a:t>
            </a:r>
            <a:endParaRPr lang="ja-JP" altLang="en-US" sz="2000" dirty="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2005796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31912" y="692696"/>
            <a:ext cx="8416552" cy="936104"/>
          </a:xfrm>
        </p:spPr>
        <p:txBody>
          <a:bodyPr>
            <a:normAutofit/>
          </a:bodyPr>
          <a:lstStyle/>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　平均寿命が延伸し高齢期が長くなっています。幸福</a:t>
            </a:r>
            <a:r>
              <a:rPr lang="ja-JP" altLang="en-US" sz="1200" dirty="0">
                <a:solidFill>
                  <a:schemeClr val="tx1"/>
                </a:solidFill>
                <a:latin typeface="ＭＳ ゴシック" panose="020B0609070205080204" pitchFamily="49" charset="-128"/>
                <a:ea typeface="ＭＳ ゴシック" panose="020B0609070205080204" pitchFamily="49" charset="-128"/>
              </a:rPr>
              <a:t>で豊</a:t>
            </a:r>
            <a:r>
              <a:rPr lang="ja-JP" altLang="en-US" sz="1200" dirty="0" smtClean="0">
                <a:solidFill>
                  <a:schemeClr val="tx1"/>
                </a:solidFill>
                <a:latin typeface="ＭＳ ゴシック" panose="020B0609070205080204" pitchFamily="49" charset="-128"/>
                <a:ea typeface="ＭＳ ゴシック" panose="020B0609070205080204" pitchFamily="49" charset="-128"/>
              </a:rPr>
              <a:t>かな高齢期の実現には健康保持</a:t>
            </a:r>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増進や介護予防が</a:t>
            </a:r>
            <a:r>
              <a:rPr lang="ja-JP" altLang="en-US" sz="1200" dirty="0">
                <a:solidFill>
                  <a:schemeClr val="tx1"/>
                </a:solidFill>
                <a:latin typeface="ＭＳ ゴシック" panose="020B0609070205080204" pitchFamily="49" charset="-128"/>
                <a:ea typeface="ＭＳ ゴシック" panose="020B0609070205080204" pitchFamily="49" charset="-128"/>
              </a:rPr>
              <a:t>必要</a:t>
            </a:r>
            <a:r>
              <a:rPr lang="ja-JP" altLang="en-US" sz="1200" dirty="0" smtClean="0">
                <a:solidFill>
                  <a:schemeClr val="tx1"/>
                </a:solidFill>
                <a:latin typeface="ＭＳ ゴシック" panose="020B0609070205080204" pitchFamily="49" charset="-128"/>
                <a:ea typeface="ＭＳ ゴシック" panose="020B0609070205080204" pitchFamily="49" charset="-128"/>
              </a:rPr>
              <a:t>であり、それにはスポーツが大きな役割</a:t>
            </a:r>
            <a:r>
              <a:rPr lang="ja-JP" altLang="en-US" sz="1200" dirty="0">
                <a:solidFill>
                  <a:schemeClr val="tx1"/>
                </a:solidFill>
                <a:latin typeface="ＭＳ ゴシック" panose="020B0609070205080204" pitchFamily="49" charset="-128"/>
                <a:ea typeface="ＭＳ ゴシック" panose="020B0609070205080204" pitchFamily="49" charset="-128"/>
              </a:rPr>
              <a:t>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果たすことができます。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高齢者が身近に気軽にスポーツを継続できる環境の整備を図ります。また、生きがいづくり、仲間づくりの</a:t>
            </a:r>
            <a:r>
              <a:rPr lang="ja-JP" altLang="en-US" sz="1200" dirty="0">
                <a:solidFill>
                  <a:schemeClr val="tx1"/>
                </a:solidFill>
                <a:latin typeface="ＭＳ ゴシック" panose="020B0609070205080204" pitchFamily="49" charset="-128"/>
                <a:ea typeface="ＭＳ ゴシック" panose="020B0609070205080204" pitchFamily="49" charset="-128"/>
              </a:rPr>
              <a:t>意味からも</a:t>
            </a:r>
            <a:r>
              <a:rPr lang="ja-JP" altLang="en-US" sz="1200" dirty="0" smtClean="0">
                <a:solidFill>
                  <a:schemeClr val="tx1"/>
                </a:solidFill>
                <a:latin typeface="ＭＳ ゴシック" panose="020B0609070205080204" pitchFamily="49" charset="-128"/>
                <a:ea typeface="ＭＳ ゴシック" panose="020B0609070205080204" pitchFamily="49" charset="-128"/>
              </a:rPr>
              <a:t>、高齢者が地域</a:t>
            </a:r>
            <a:r>
              <a:rPr lang="ja-JP" altLang="en-US" sz="1200" dirty="0">
                <a:solidFill>
                  <a:schemeClr val="tx1"/>
                </a:solidFill>
                <a:latin typeface="ＭＳ ゴシック" panose="020B0609070205080204" pitchFamily="49" charset="-128"/>
                <a:ea typeface="ＭＳ ゴシック" panose="020B0609070205080204" pitchFamily="49" charset="-128"/>
              </a:rPr>
              <a:t>で</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スポーツ活動を通じた社会参加ができるような仕組みを構築します。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331912" y="1772816"/>
            <a:ext cx="8416552" cy="2304256"/>
          </a:xfrm>
          <a:prstGeom prst="rect">
            <a:avLst/>
          </a:prstGeom>
          <a:solidFill>
            <a:schemeClr val="accent1">
              <a:lumMod val="40000"/>
              <a:lumOff val="60000"/>
            </a:schemeClr>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p>
          <a:p>
            <a:pPr algn="l"/>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○市町村</a:t>
            </a:r>
            <a:r>
              <a:rPr lang="ja-JP" altLang="en-US" sz="1200" dirty="0" smtClean="0">
                <a:solidFill>
                  <a:prstClr val="black"/>
                </a:solidFill>
                <a:latin typeface="ＭＳ ゴシック" panose="020B0609070205080204" pitchFamily="49" charset="-128"/>
                <a:ea typeface="ＭＳ ゴシック" panose="020B0609070205080204" pitchFamily="49" charset="-128"/>
              </a:rPr>
              <a:t>、スポーツ団体</a:t>
            </a:r>
            <a:r>
              <a:rPr lang="ja-JP" altLang="en-US" sz="1200" dirty="0">
                <a:solidFill>
                  <a:prstClr val="black"/>
                </a:solidFill>
                <a:latin typeface="ＭＳ ゴシック" panose="020B0609070205080204" pitchFamily="49" charset="-128"/>
                <a:ea typeface="ＭＳ ゴシック" panose="020B0609070205080204" pitchFamily="49" charset="-128"/>
              </a:rPr>
              <a:t>等と連携し</a:t>
            </a:r>
            <a:r>
              <a:rPr lang="ja-JP" altLang="en-US" sz="1200" dirty="0" smtClean="0">
                <a:solidFill>
                  <a:schemeClr val="tx1"/>
                </a:solidFill>
                <a:latin typeface="ＭＳ ゴシック" panose="020B0609070205080204" pitchFamily="49" charset="-128"/>
                <a:ea typeface="ＭＳ ゴシック" panose="020B0609070205080204" pitchFamily="49" charset="-128"/>
              </a:rPr>
              <a:t>、誰もが気軽に参加できるスポーツ・レクリエーション教室、</a:t>
            </a:r>
            <a:r>
              <a:rPr lang="ja-JP" altLang="en-US" sz="1200" dirty="0" smtClean="0">
                <a:solidFill>
                  <a:prstClr val="black"/>
                </a:solidFill>
                <a:latin typeface="ＭＳ ゴシック" panose="020B0609070205080204" pitchFamily="49" charset="-128"/>
                <a:ea typeface="ＭＳ ゴシック" panose="020B0609070205080204" pitchFamily="49" charset="-128"/>
              </a:rPr>
              <a:t>イベント等</a:t>
            </a:r>
            <a:r>
              <a:rPr lang="ja-JP" altLang="en-US" sz="1200" dirty="0">
                <a:solidFill>
                  <a:prstClr val="black"/>
                </a:solidFill>
                <a:latin typeface="ＭＳ ゴシック" panose="020B0609070205080204" pitchFamily="49" charset="-128"/>
                <a:ea typeface="ＭＳ ゴシック" panose="020B0609070205080204" pitchFamily="49" charset="-128"/>
              </a:rPr>
              <a:t>を</a:t>
            </a:r>
            <a:r>
              <a:rPr lang="ja-JP" altLang="en-US" sz="1200" dirty="0" smtClean="0">
                <a:solidFill>
                  <a:prstClr val="black"/>
                </a:solidFill>
                <a:latin typeface="ＭＳ ゴシック" panose="020B0609070205080204" pitchFamily="49" charset="-128"/>
                <a:ea typeface="ＭＳ ゴシック" panose="020B0609070205080204" pitchFamily="49" charset="-128"/>
              </a:rPr>
              <a:t>開催し</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ま</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○世界最大の一般参加型、国際総合スポーツ大会であるワールドマスターズゲームズ</a:t>
            </a:r>
            <a:r>
              <a:rPr lang="en-US" altLang="ja-JP" sz="1200" dirty="0">
                <a:solidFill>
                  <a:prstClr val="black"/>
                </a:solidFill>
                <a:latin typeface="ＭＳ ゴシック" panose="020B0609070205080204" pitchFamily="49" charset="-128"/>
                <a:ea typeface="ＭＳ ゴシック" panose="020B0609070205080204" pitchFamily="49" charset="-128"/>
              </a:rPr>
              <a:t>2021</a:t>
            </a:r>
            <a:r>
              <a:rPr lang="ja-JP" altLang="en-US" sz="1200" dirty="0">
                <a:solidFill>
                  <a:prstClr val="black"/>
                </a:solidFill>
                <a:latin typeface="ＭＳ ゴシック" panose="020B0609070205080204" pitchFamily="49" charset="-128"/>
                <a:ea typeface="ＭＳ ゴシック" panose="020B0609070205080204" pitchFamily="49" charset="-128"/>
              </a:rPr>
              <a:t>関西を好機として、府民</a:t>
            </a:r>
            <a:r>
              <a:rPr lang="ja-JP" altLang="en-US" sz="1200" dirty="0" smtClean="0">
                <a:solidFill>
                  <a:prstClr val="black"/>
                </a:solidFill>
                <a:latin typeface="ＭＳ ゴシック" panose="020B0609070205080204" pitchFamily="49" charset="-128"/>
                <a:ea typeface="ＭＳ ゴシック" panose="020B0609070205080204" pitchFamily="49" charset="-128"/>
              </a:rPr>
              <a:t>の「</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る」スポーツ</a:t>
            </a:r>
            <a:r>
              <a:rPr lang="ja-JP" altLang="en-US" sz="1200" dirty="0">
                <a:solidFill>
                  <a:prstClr val="black"/>
                </a:solidFill>
                <a:latin typeface="ＭＳ ゴシック" panose="020B0609070205080204" pitchFamily="49" charset="-128"/>
                <a:ea typeface="ＭＳ ゴシック" panose="020B0609070205080204" pitchFamily="49" charset="-128"/>
              </a:rPr>
              <a:t>への参加</a:t>
            </a:r>
            <a:r>
              <a:rPr lang="ja-JP" altLang="en-US" sz="1200" dirty="0" smtClean="0">
                <a:solidFill>
                  <a:prstClr val="black"/>
                </a:solidFill>
                <a:latin typeface="ＭＳ ゴシック" panose="020B0609070205080204" pitchFamily="49" charset="-128"/>
                <a:ea typeface="ＭＳ ゴシック" panose="020B0609070205080204" pitchFamily="49" charset="-128"/>
              </a:rPr>
              <a:t>意欲を向上するため</a:t>
            </a:r>
            <a:r>
              <a:rPr lang="ja-JP" altLang="en-US" sz="1200" dirty="0">
                <a:solidFill>
                  <a:prstClr val="black"/>
                </a:solidFill>
                <a:latin typeface="ＭＳ ゴシック" panose="020B0609070205080204" pitchFamily="49" charset="-128"/>
                <a:ea typeface="ＭＳ ゴシック" panose="020B0609070205080204" pitchFamily="49" charset="-128"/>
              </a:rPr>
              <a:t>の</a:t>
            </a:r>
            <a:r>
              <a:rPr lang="ja-JP" altLang="en-US" sz="1200" dirty="0">
                <a:solidFill>
                  <a:schemeClr val="tx1"/>
                </a:solidFill>
                <a:latin typeface="ＭＳ ゴシック" panose="020B0609070205080204" pitchFamily="49" charset="-128"/>
                <a:ea typeface="ＭＳ ゴシック" panose="020B0609070205080204" pitchFamily="49" charset="-128"/>
              </a:rPr>
              <a:t>取組を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進めます</a:t>
            </a:r>
            <a:r>
              <a:rPr lang="ja-JP" altLang="en-US" sz="1200" dirty="0">
                <a:solidFill>
                  <a:schemeClr val="tx1"/>
                </a:solidFill>
                <a:latin typeface="ＭＳ ゴシック" panose="020B0609070205080204" pitchFamily="49" charset="-128"/>
                <a:ea typeface="ＭＳ ゴシック" panose="020B0609070205080204" pitchFamily="49" charset="-128"/>
              </a:rPr>
              <a:t>。</a:t>
            </a: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○高齢者の健康増進や生きがいの高揚等を図り、触れ合いと活力ある長寿社会づくりを目的に開催される</a:t>
            </a:r>
            <a:r>
              <a:rPr lang="ja-JP" altLang="en-US" sz="1200" dirty="0" err="1" smtClean="0">
                <a:solidFill>
                  <a:schemeClr val="tx1"/>
                </a:solidFill>
                <a:latin typeface="ＭＳ ゴシック" panose="020B0609070205080204" pitchFamily="49" charset="-128"/>
                <a:ea typeface="ＭＳ ゴシック" panose="020B0609070205080204" pitchFamily="49" charset="-128"/>
              </a:rPr>
              <a:t>ねんりん</a:t>
            </a:r>
            <a:r>
              <a:rPr lang="ja-JP" altLang="en-US" sz="1200" dirty="0" smtClean="0">
                <a:solidFill>
                  <a:schemeClr val="tx1"/>
                </a:solidFill>
                <a:latin typeface="ＭＳ ゴシック" panose="020B0609070205080204" pitchFamily="49" charset="-128"/>
                <a:ea typeface="ＭＳ ゴシック" panose="020B0609070205080204" pitchFamily="49" charset="-128"/>
              </a:rPr>
              <a:t>ピック</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全国健康福祉祭</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に選手団を派遣します。</a:t>
            </a:r>
            <a:r>
              <a:rPr lang="ja-JP" altLang="en-US" sz="1200" dirty="0">
                <a:solidFill>
                  <a:schemeClr val="tx1"/>
                </a:solidFill>
                <a:latin typeface="ＭＳ ゴシック" panose="020B0609070205080204" pitchFamily="49" charset="-128"/>
                <a:ea typeface="ＭＳ ゴシック" panose="020B0609070205080204" pitchFamily="49" charset="-128"/>
              </a:rPr>
              <a:t>　</a:t>
            </a: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○国が策定する、高齢者が楽しく継続的に取り組むことができ、生活習慣病の予防・改善や介護予防を通じ</a:t>
            </a:r>
            <a:r>
              <a:rPr lang="ja-JP" altLang="en-US" sz="1200" dirty="0">
                <a:solidFill>
                  <a:prstClr val="black"/>
                </a:solidFill>
                <a:latin typeface="ＭＳ ゴシック" panose="020B0609070205080204" pitchFamily="49" charset="-128"/>
                <a:ea typeface="ＭＳ ゴシック" panose="020B0609070205080204" pitchFamily="49" charset="-128"/>
              </a:rPr>
              <a:t>ての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健康寿命</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の延伸に</a:t>
            </a:r>
            <a:r>
              <a:rPr lang="ja-JP" altLang="en-US" sz="1200" dirty="0" smtClean="0">
                <a:solidFill>
                  <a:schemeClr val="tx1"/>
                </a:solidFill>
                <a:latin typeface="ＭＳ ゴシック" panose="020B0609070205080204" pitchFamily="49" charset="-128"/>
                <a:ea typeface="ＭＳ ゴシック" panose="020B0609070205080204" pitchFamily="49" charset="-128"/>
              </a:rPr>
              <a:t>効果</a:t>
            </a:r>
            <a:r>
              <a:rPr lang="ja-JP" altLang="en-US" sz="1200" dirty="0" smtClean="0">
                <a:solidFill>
                  <a:prstClr val="black"/>
                </a:solidFill>
                <a:latin typeface="ＭＳ ゴシック" panose="020B0609070205080204" pitchFamily="49" charset="-128"/>
                <a:ea typeface="ＭＳ ゴシック" panose="020B0609070205080204" pitchFamily="49" charset="-128"/>
              </a:rPr>
              <a:t>的な「スポーツプログラム」の普及・啓発を進めます。</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5" name="タイトル 1"/>
          <p:cNvSpPr txBox="1">
            <a:spLocks/>
          </p:cNvSpPr>
          <p:nvPr/>
        </p:nvSpPr>
        <p:spPr>
          <a:xfrm>
            <a:off x="331912" y="332656"/>
            <a:ext cx="927720" cy="288031"/>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100" b="1" dirty="0" smtClean="0">
                <a:latin typeface="ＭＳ ゴシック" panose="020B0609070205080204" pitchFamily="49" charset="-128"/>
                <a:ea typeface="ＭＳ ゴシック" panose="020B0609070205080204" pitchFamily="49" charset="-128"/>
              </a:rPr>
              <a:t>③　高齢者</a:t>
            </a:r>
            <a:endParaRPr lang="ja-JP" altLang="en-US" sz="1100" b="1" dirty="0">
              <a:latin typeface="ＭＳ ゴシック" panose="020B0609070205080204" pitchFamily="49" charset="-128"/>
              <a:ea typeface="ＭＳ ゴシック" panose="020B0609070205080204" pitchFamily="49" charset="-128"/>
            </a:endParaRPr>
          </a:p>
        </p:txBody>
      </p:sp>
      <p:sp>
        <p:nvSpPr>
          <p:cNvPr id="10" name="スライド番号プレースホルダー 2"/>
          <p:cNvSpPr>
            <a:spLocks noGrp="1"/>
          </p:cNvSpPr>
          <p:nvPr>
            <p:ph type="sldNum" sz="quarter" idx="12"/>
          </p:nvPr>
        </p:nvSpPr>
        <p:spPr>
          <a:xfrm>
            <a:off x="6553200" y="6356350"/>
            <a:ext cx="2133600" cy="365125"/>
          </a:xfrm>
        </p:spPr>
        <p:txBody>
          <a:bodyPr/>
          <a:lstStyle/>
          <a:p>
            <a:r>
              <a:rPr lang="en-US" altLang="ja-JP" dirty="0" smtClean="0"/>
              <a:t>8</a:t>
            </a:r>
            <a:endParaRPr kumimoji="1" lang="ja-JP" altLang="en-US" dirty="0"/>
          </a:p>
        </p:txBody>
      </p:sp>
    </p:spTree>
    <p:extLst>
      <p:ext uri="{BB962C8B-B14F-4D97-AF65-F5344CB8AC3E}">
        <p14:creationId xmlns:p14="http://schemas.microsoft.com/office/powerpoint/2010/main" val="2058507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88640"/>
            <a:ext cx="2304256" cy="288033"/>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altLang="ja-JP" sz="1400" b="1" dirty="0" smtClean="0">
                <a:latin typeface="ＭＳ ゴシック" panose="020B0609070205080204" pitchFamily="49" charset="-128"/>
                <a:ea typeface="ＭＳ ゴシック" panose="020B0609070205080204" pitchFamily="49" charset="-128"/>
              </a:rPr>
              <a:t>(2)</a:t>
            </a:r>
            <a:r>
              <a:rPr kumimoji="1" lang="ja-JP" altLang="en-US" sz="1400" b="1" dirty="0" err="1" smtClean="0">
                <a:latin typeface="ＭＳ ゴシック" panose="020B0609070205080204" pitchFamily="49" charset="-128"/>
                <a:ea typeface="ＭＳ ゴシック" panose="020B0609070205080204" pitchFamily="49" charset="-128"/>
              </a:rPr>
              <a:t>障がい</a:t>
            </a:r>
            <a:r>
              <a:rPr kumimoji="1" lang="ja-JP" altLang="en-US" sz="1400" b="1" dirty="0" smtClean="0">
                <a:latin typeface="ＭＳ ゴシック" panose="020B0609070205080204" pitchFamily="49" charset="-128"/>
                <a:ea typeface="ＭＳ ゴシック" panose="020B0609070205080204" pitchFamily="49" charset="-128"/>
              </a:rPr>
              <a:t>者スポーツの推進</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431428" y="1628800"/>
            <a:ext cx="8317830" cy="3168352"/>
          </a:xfrm>
          <a:prstGeom prst="rect">
            <a:avLst/>
          </a:prstGeom>
          <a:solidFill>
            <a:schemeClr val="accent1">
              <a:lumMod val="40000"/>
              <a:lumOff val="60000"/>
            </a:schemeClr>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p>
          <a:p>
            <a:pPr algn="l"/>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○府</a:t>
            </a:r>
            <a:r>
              <a:rPr lang="ja-JP" altLang="en-US" sz="1200" dirty="0" err="1" smtClean="0">
                <a:solidFill>
                  <a:schemeClr val="tx1"/>
                </a:solidFill>
                <a:latin typeface="ＭＳ ゴシック" panose="020B0609070205080204" pitchFamily="49" charset="-128"/>
                <a:ea typeface="ＭＳ ゴシック" panose="020B0609070205080204" pitchFamily="49" charset="-128"/>
              </a:rPr>
              <a:t>立障</a:t>
            </a:r>
            <a:r>
              <a:rPr lang="ja-JP" altLang="en-US" sz="1200" dirty="0" err="1">
                <a:solidFill>
                  <a:schemeClr val="tx1"/>
                </a:solidFill>
                <a:latin typeface="ＭＳ ゴシック" panose="020B0609070205080204" pitchFamily="49" charset="-128"/>
                <a:ea typeface="ＭＳ ゴシック" panose="020B0609070205080204" pitchFamily="49" charset="-128"/>
              </a:rPr>
              <a:t>がい</a:t>
            </a:r>
            <a:r>
              <a:rPr lang="ja-JP" altLang="en-US" sz="1200" dirty="0">
                <a:solidFill>
                  <a:schemeClr val="tx1"/>
                </a:solidFill>
                <a:latin typeface="ＭＳ ゴシック" panose="020B0609070205080204" pitchFamily="49" charset="-128"/>
                <a:ea typeface="ＭＳ ゴシック" panose="020B0609070205080204" pitchFamily="49" charset="-128"/>
              </a:rPr>
              <a:t>者交流促進</a:t>
            </a:r>
            <a:r>
              <a:rPr lang="ja-JP" altLang="en-US" sz="1200" dirty="0" smtClean="0">
                <a:solidFill>
                  <a:schemeClr val="tx1"/>
                </a:solidFill>
                <a:latin typeface="ＭＳ ゴシック" panose="020B0609070205080204" pitchFamily="49" charset="-128"/>
                <a:ea typeface="ＭＳ ゴシック" panose="020B0609070205080204" pitchFamily="49" charset="-128"/>
              </a:rPr>
              <a:t>センター</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ファインプラザ大阪</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や</a:t>
            </a:r>
            <a:r>
              <a:rPr lang="ja-JP" altLang="en-US" sz="1200" dirty="0">
                <a:solidFill>
                  <a:schemeClr val="tx1"/>
                </a:solidFill>
                <a:latin typeface="ＭＳ ゴシック" panose="020B0609070205080204" pitchFamily="49" charset="-128"/>
                <a:ea typeface="ＭＳ ゴシック" panose="020B0609070205080204" pitchFamily="49" charset="-128"/>
              </a:rPr>
              <a:t>府立稲スポーツセンターを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運営します</a:t>
            </a:r>
            <a:r>
              <a:rPr lang="ja-JP" altLang="en-US" sz="1200" dirty="0">
                <a:solidFill>
                  <a:schemeClr val="tx1"/>
                </a:solidFill>
                <a:latin typeface="ＭＳ ゴシック" panose="020B0609070205080204" pitchFamily="49" charset="-128"/>
                <a:ea typeface="ＭＳ ゴシック" panose="020B0609070205080204" pitchFamily="49" charset="-128"/>
              </a:rPr>
              <a:t>。</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err="1">
                <a:solidFill>
                  <a:schemeClr val="tx1"/>
                </a:solidFill>
                <a:latin typeface="ＭＳ ゴシック" panose="020B0609070205080204" pitchFamily="49" charset="-128"/>
                <a:ea typeface="ＭＳ ゴシック" panose="020B0609070205080204" pitchFamily="49" charset="-128"/>
              </a:rPr>
              <a:t>障がい</a:t>
            </a:r>
            <a:r>
              <a:rPr lang="ja-JP" altLang="en-US" sz="1200" dirty="0">
                <a:solidFill>
                  <a:schemeClr val="tx1"/>
                </a:solidFill>
                <a:latin typeface="ＭＳ ゴシック" panose="020B0609070205080204" pitchFamily="49" charset="-128"/>
                <a:ea typeface="ＭＳ ゴシック" panose="020B0609070205080204" pitchFamily="49" charset="-128"/>
              </a:rPr>
              <a:t>者のスポーツ参加や競技スポーツとしての障がい者スポーツの促進のため、大阪府障がい者スポーツ大会</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を開</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err="1" smtClean="0">
                <a:solidFill>
                  <a:schemeClr val="tx1"/>
                </a:solidFill>
                <a:latin typeface="ＭＳ ゴシック" panose="020B0609070205080204" pitchFamily="49" charset="-128"/>
                <a:ea typeface="ＭＳ ゴシック" panose="020B0609070205080204" pitchFamily="49" charset="-128"/>
              </a:rPr>
              <a:t>催</a:t>
            </a:r>
            <a:r>
              <a:rPr lang="ja-JP" altLang="en-US" sz="1200" dirty="0" err="1">
                <a:solidFill>
                  <a:schemeClr val="tx1"/>
                </a:solidFill>
                <a:latin typeface="ＭＳ ゴシック" panose="020B0609070205080204" pitchFamily="49" charset="-128"/>
                <a:ea typeface="ＭＳ ゴシック" panose="020B0609070205080204" pitchFamily="49" charset="-128"/>
              </a:rPr>
              <a:t>する</a:t>
            </a:r>
            <a:r>
              <a:rPr lang="ja-JP" altLang="en-US" sz="1200" dirty="0">
                <a:solidFill>
                  <a:schemeClr val="tx1"/>
                </a:solidFill>
                <a:latin typeface="ＭＳ ゴシック" panose="020B0609070205080204" pitchFamily="49" charset="-128"/>
                <a:ea typeface="ＭＳ ゴシック" panose="020B0609070205080204" pitchFamily="49" charset="-128"/>
              </a:rPr>
              <a:t>ほか、全国障害者スポーツ大会への選手団派遣を行います。また、</a:t>
            </a:r>
            <a:r>
              <a:rPr lang="ja-JP" altLang="en-US" sz="1200" dirty="0" smtClean="0">
                <a:solidFill>
                  <a:schemeClr val="tx1"/>
                </a:solidFill>
                <a:latin typeface="ＭＳ ゴシック" panose="020B0609070205080204" pitchFamily="49" charset="-128"/>
                <a:ea typeface="ＭＳ ゴシック" panose="020B0609070205080204" pitchFamily="49" charset="-128"/>
              </a:rPr>
              <a:t>これらの大会</a:t>
            </a:r>
            <a:r>
              <a:rPr lang="ja-JP" altLang="en-US" sz="1200" dirty="0">
                <a:solidFill>
                  <a:schemeClr val="tx1"/>
                </a:solidFill>
                <a:latin typeface="ＭＳ ゴシック" panose="020B0609070205080204" pitchFamily="49" charset="-128"/>
                <a:ea typeface="ＭＳ ゴシック" panose="020B0609070205080204" pitchFamily="49" charset="-128"/>
              </a:rPr>
              <a:t>に向けた強化</a:t>
            </a:r>
            <a:r>
              <a:rPr lang="ja-JP" altLang="en-US" sz="1200" dirty="0" smtClean="0">
                <a:solidFill>
                  <a:schemeClr val="tx1"/>
                </a:solidFill>
                <a:latin typeface="ＭＳ ゴシック" panose="020B0609070205080204" pitchFamily="49" charset="-128"/>
                <a:ea typeface="ＭＳ ゴシック" panose="020B0609070205080204" pitchFamily="49" charset="-128"/>
              </a:rPr>
              <a:t>練習等を支援し</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ます</a:t>
            </a:r>
            <a:r>
              <a:rPr lang="ja-JP" altLang="en-US" sz="1200" dirty="0">
                <a:solidFill>
                  <a:schemeClr val="tx1"/>
                </a:solidFill>
                <a:latin typeface="ＭＳ ゴシック" panose="020B0609070205080204" pitchFamily="49" charset="-128"/>
                <a:ea typeface="ＭＳ ゴシック" panose="020B0609070205080204" pitchFamily="49" charset="-128"/>
              </a:rPr>
              <a:t>。</a:t>
            </a: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○府立支援学校の</a:t>
            </a:r>
            <a:r>
              <a:rPr lang="ja-JP" altLang="en-US" sz="1200" dirty="0">
                <a:solidFill>
                  <a:schemeClr val="tx1"/>
                </a:solidFill>
                <a:latin typeface="ＭＳ ゴシック" panose="020B0609070205080204" pitchFamily="49" charset="-128"/>
                <a:ea typeface="ＭＳ ゴシック" panose="020B0609070205080204" pitchFamily="49" charset="-128"/>
              </a:rPr>
              <a:t>ほか</a:t>
            </a:r>
            <a:r>
              <a:rPr lang="ja-JP" altLang="en-US" sz="1200" dirty="0" smtClean="0">
                <a:solidFill>
                  <a:schemeClr val="tx1"/>
                </a:solidFill>
                <a:latin typeface="ＭＳ ゴシック" panose="020B0609070205080204" pitchFamily="49" charset="-128"/>
                <a:ea typeface="ＭＳ ゴシック" panose="020B0609070205080204" pitchFamily="49" charset="-128"/>
              </a:rPr>
              <a:t>、障</a:t>
            </a:r>
            <a:r>
              <a:rPr lang="ja-JP" altLang="en-US" sz="1200" dirty="0">
                <a:solidFill>
                  <a:schemeClr val="tx1"/>
                </a:solidFill>
                <a:latin typeface="ＭＳ ゴシック" panose="020B0609070205080204" pitchFamily="49" charset="-128"/>
                <a:ea typeface="ＭＳ ゴシック" panose="020B0609070205080204" pitchFamily="49" charset="-128"/>
              </a:rPr>
              <a:t>がい者スポーツに関わる様々な</a:t>
            </a:r>
            <a:r>
              <a:rPr lang="ja-JP" altLang="en-US" sz="1200" dirty="0" smtClean="0">
                <a:solidFill>
                  <a:schemeClr val="tx1"/>
                </a:solidFill>
                <a:latin typeface="ＭＳ ゴシック" panose="020B0609070205080204" pitchFamily="49" charset="-128"/>
                <a:ea typeface="ＭＳ ゴシック" panose="020B0609070205080204" pitchFamily="49" charset="-128"/>
              </a:rPr>
              <a:t>団体や</a:t>
            </a:r>
            <a:r>
              <a:rPr lang="ja-JP" altLang="en-US" sz="1200" dirty="0">
                <a:solidFill>
                  <a:schemeClr val="tx1"/>
                </a:solidFill>
                <a:latin typeface="ＭＳ ゴシック" panose="020B0609070205080204" pitchFamily="49" charset="-128"/>
                <a:ea typeface="ＭＳ ゴシック" panose="020B0609070205080204" pitchFamily="49" charset="-128"/>
              </a:rPr>
              <a:t>地域の障</a:t>
            </a:r>
            <a:r>
              <a:rPr lang="ja-JP" altLang="en-US" sz="1200" dirty="0" smtClean="0">
                <a:solidFill>
                  <a:schemeClr val="tx1"/>
                </a:solidFill>
                <a:latin typeface="ＭＳ ゴシック" panose="020B0609070205080204" pitchFamily="49" charset="-128"/>
                <a:ea typeface="ＭＳ ゴシック" panose="020B0609070205080204" pitchFamily="49" charset="-128"/>
              </a:rPr>
              <a:t>がい福祉サービス</a:t>
            </a:r>
            <a:r>
              <a:rPr lang="ja-JP" altLang="en-US" sz="1200" dirty="0">
                <a:solidFill>
                  <a:schemeClr val="tx1"/>
                </a:solidFill>
                <a:latin typeface="ＭＳ ゴシック" panose="020B0609070205080204" pitchFamily="49" charset="-128"/>
                <a:ea typeface="ＭＳ ゴシック" panose="020B0609070205080204" pitchFamily="49" charset="-128"/>
              </a:rPr>
              <a:t>事業所等との連携や</a:t>
            </a:r>
            <a:r>
              <a:rPr lang="ja-JP" altLang="en-US" sz="1200" dirty="0" smtClean="0">
                <a:solidFill>
                  <a:schemeClr val="tx1"/>
                </a:solidFill>
                <a:latin typeface="ＭＳ ゴシック" panose="020B0609070205080204" pitchFamily="49" charset="-128"/>
                <a:ea typeface="ＭＳ ゴシック" panose="020B0609070205080204" pitchFamily="49" charset="-128"/>
              </a:rPr>
              <a:t>これら</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へ</a:t>
            </a:r>
            <a:r>
              <a:rPr lang="ja-JP" altLang="en-US" sz="1200" dirty="0">
                <a:solidFill>
                  <a:schemeClr val="tx1"/>
                </a:solidFill>
                <a:latin typeface="ＭＳ ゴシック" panose="020B0609070205080204" pitchFamily="49" charset="-128"/>
                <a:ea typeface="ＭＳ ゴシック" panose="020B0609070205080204" pitchFamily="49" charset="-128"/>
              </a:rPr>
              <a:t>の支援を行うことにより、「いつでも」「どこでも</a:t>
            </a:r>
            <a:r>
              <a:rPr lang="ja-JP" altLang="en-US" sz="1200" dirty="0" smtClean="0">
                <a:solidFill>
                  <a:schemeClr val="tx1"/>
                </a:solidFill>
                <a:latin typeface="ＭＳ ゴシック" panose="020B0609070205080204" pitchFamily="49" charset="-128"/>
                <a:ea typeface="ＭＳ ゴシック" panose="020B0609070205080204" pitchFamily="49" charset="-128"/>
              </a:rPr>
              <a:t>」「気軽</a:t>
            </a:r>
            <a:r>
              <a:rPr lang="ja-JP" altLang="en-US" sz="1200" dirty="0">
                <a:solidFill>
                  <a:schemeClr val="tx1"/>
                </a:solidFill>
                <a:latin typeface="ＭＳ ゴシック" panose="020B0609070205080204" pitchFamily="49" charset="-128"/>
                <a:ea typeface="ＭＳ ゴシック" panose="020B0609070205080204" pitchFamily="49" charset="-128"/>
              </a:rPr>
              <a:t>に</a:t>
            </a:r>
            <a:r>
              <a:rPr lang="ja-JP" altLang="en-US" sz="1200" dirty="0" smtClean="0">
                <a:solidFill>
                  <a:schemeClr val="tx1"/>
                </a:solidFill>
                <a:latin typeface="ＭＳ ゴシック" panose="020B0609070205080204" pitchFamily="49" charset="-128"/>
                <a:ea typeface="ＭＳ ゴシック" panose="020B0609070205080204" pitchFamily="49" charset="-128"/>
              </a:rPr>
              <a:t>」障がい者がスポーツ</a:t>
            </a:r>
            <a:r>
              <a:rPr lang="ja-JP" altLang="en-US" sz="1200" dirty="0">
                <a:solidFill>
                  <a:schemeClr val="tx1"/>
                </a:solidFill>
                <a:latin typeface="ＭＳ ゴシック" panose="020B0609070205080204" pitchFamily="49" charset="-128"/>
                <a:ea typeface="ＭＳ ゴシック" panose="020B0609070205080204" pitchFamily="49" charset="-128"/>
              </a:rPr>
              <a:t>をしやすい環境づくり</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を進め</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ます</a:t>
            </a:r>
            <a:r>
              <a:rPr lang="ja-JP" altLang="en-US" sz="1200" dirty="0">
                <a:solidFill>
                  <a:schemeClr val="tx1"/>
                </a:solidFill>
                <a:latin typeface="ＭＳ ゴシック" panose="020B0609070205080204" pitchFamily="49" charset="-128"/>
                <a:ea typeface="ＭＳ ゴシック" panose="020B0609070205080204" pitchFamily="49" charset="-128"/>
              </a:rPr>
              <a:t>。</a:t>
            </a: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err="1">
                <a:solidFill>
                  <a:schemeClr val="tx1"/>
                </a:solidFill>
                <a:latin typeface="ＭＳ ゴシック" panose="020B0609070205080204" pitchFamily="49" charset="-128"/>
                <a:ea typeface="ＭＳ ゴシック" panose="020B0609070205080204" pitchFamily="49" charset="-128"/>
              </a:rPr>
              <a:t>障がい</a:t>
            </a:r>
            <a:r>
              <a:rPr lang="ja-JP" altLang="en-US" sz="1200" dirty="0">
                <a:solidFill>
                  <a:schemeClr val="tx1"/>
                </a:solidFill>
                <a:latin typeface="ＭＳ ゴシック" panose="020B0609070205080204" pitchFamily="49" charset="-128"/>
                <a:ea typeface="ＭＳ ゴシック" panose="020B0609070205080204" pitchFamily="49" charset="-128"/>
              </a:rPr>
              <a:t>者スポーツの支援や振興を担う人材の育成を行います。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○企業やトップアスリート</a:t>
            </a:r>
            <a:r>
              <a:rPr lang="ja-JP" altLang="en-US" sz="1200" dirty="0">
                <a:solidFill>
                  <a:schemeClr val="tx1"/>
                </a:solidFill>
                <a:latin typeface="ＭＳ ゴシック" panose="020B0609070205080204" pitchFamily="49" charset="-128"/>
                <a:ea typeface="ＭＳ ゴシック" panose="020B0609070205080204" pitchFamily="49" charset="-128"/>
              </a:rPr>
              <a:t>等と連携した</a:t>
            </a:r>
            <a:r>
              <a:rPr lang="ja-JP" altLang="en-US" sz="1200" dirty="0" err="1">
                <a:solidFill>
                  <a:schemeClr val="tx1"/>
                </a:solidFill>
                <a:latin typeface="ＭＳ ゴシック" panose="020B0609070205080204" pitchFamily="49" charset="-128"/>
                <a:ea typeface="ＭＳ ゴシック" panose="020B0609070205080204" pitchFamily="49" charset="-128"/>
              </a:rPr>
              <a:t>障がい</a:t>
            </a:r>
            <a:r>
              <a:rPr lang="ja-JP" altLang="en-US" sz="1200" dirty="0">
                <a:solidFill>
                  <a:schemeClr val="tx1"/>
                </a:solidFill>
                <a:latin typeface="ＭＳ ゴシック" panose="020B0609070205080204" pitchFamily="49" charset="-128"/>
                <a:ea typeface="ＭＳ ゴシック" panose="020B0609070205080204" pitchFamily="49" charset="-128"/>
              </a:rPr>
              <a:t>者スポーツの普及啓発</a:t>
            </a:r>
            <a:r>
              <a:rPr lang="ja-JP" altLang="en-US" sz="1200" dirty="0" smtClean="0">
                <a:solidFill>
                  <a:schemeClr val="tx1"/>
                </a:solidFill>
                <a:latin typeface="ＭＳ ゴシック" panose="020B0609070205080204" pitchFamily="49" charset="-128"/>
                <a:ea typeface="ＭＳ ゴシック" panose="020B0609070205080204" pitchFamily="49" charset="-128"/>
              </a:rPr>
              <a:t>や、より</a:t>
            </a:r>
            <a:r>
              <a:rPr lang="ja-JP" altLang="en-US" sz="1200" dirty="0">
                <a:solidFill>
                  <a:schemeClr val="tx1"/>
                </a:solidFill>
                <a:latin typeface="ＭＳ ゴシック" panose="020B0609070205080204" pitchFamily="49" charset="-128"/>
                <a:ea typeface="ＭＳ ゴシック" panose="020B0609070205080204" pitchFamily="49" charset="-128"/>
              </a:rPr>
              <a:t>多くの府民が障がい者スポーツ</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を「ささ</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える</a:t>
            </a:r>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仕組みづくり</a:t>
            </a:r>
            <a:r>
              <a:rPr lang="ja-JP" altLang="en-US" sz="1200" dirty="0">
                <a:solidFill>
                  <a:schemeClr val="tx1"/>
                </a:solidFill>
                <a:latin typeface="ＭＳ ゴシック" panose="020B0609070205080204" pitchFamily="49" charset="-128"/>
                <a:ea typeface="ＭＳ ゴシック" panose="020B0609070205080204" pitchFamily="49" charset="-128"/>
              </a:rPr>
              <a:t>を進めます。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○府立</a:t>
            </a:r>
            <a:r>
              <a:rPr lang="ja-JP" altLang="en-US" sz="1200" dirty="0">
                <a:solidFill>
                  <a:schemeClr val="tx1"/>
                </a:solidFill>
                <a:latin typeface="ＭＳ ゴシック" panose="020B0609070205080204" pitchFamily="49" charset="-128"/>
                <a:ea typeface="ＭＳ ゴシック" panose="020B0609070205080204" pitchFamily="49" charset="-128"/>
              </a:rPr>
              <a:t>支援学校に</a:t>
            </a:r>
            <a:r>
              <a:rPr lang="ja-JP" altLang="en-US" sz="1200" dirty="0" smtClean="0">
                <a:solidFill>
                  <a:schemeClr val="tx1"/>
                </a:solidFill>
                <a:latin typeface="ＭＳ ゴシック" panose="020B0609070205080204" pitchFamily="49" charset="-128"/>
                <a:ea typeface="ＭＳ ゴシック" panose="020B0609070205080204" pitchFamily="49" charset="-128"/>
              </a:rPr>
              <a:t>おける運動部活動等スポーツ</a:t>
            </a:r>
            <a:r>
              <a:rPr lang="ja-JP" altLang="en-US" sz="1200" dirty="0">
                <a:solidFill>
                  <a:schemeClr val="tx1"/>
                </a:solidFill>
                <a:latin typeface="ＭＳ ゴシック" panose="020B0609070205080204" pitchFamily="49" charset="-128"/>
                <a:ea typeface="ＭＳ ゴシック" panose="020B0609070205080204" pitchFamily="49" charset="-128"/>
              </a:rPr>
              <a:t>活動の普及・推進を図り、障が</a:t>
            </a:r>
            <a:r>
              <a:rPr lang="ja-JP" altLang="en-US" sz="1200" dirty="0" smtClean="0">
                <a:solidFill>
                  <a:schemeClr val="tx1"/>
                </a:solidFill>
                <a:latin typeface="ＭＳ ゴシック" panose="020B0609070205080204" pitchFamily="49" charset="-128"/>
                <a:ea typeface="ＭＳ ゴシック" panose="020B0609070205080204" pitchFamily="49" charset="-128"/>
              </a:rPr>
              <a:t>いのある幼児</a:t>
            </a:r>
            <a:r>
              <a:rPr lang="ja-JP" altLang="en-US" sz="1200" dirty="0">
                <a:solidFill>
                  <a:schemeClr val="tx1"/>
                </a:solidFill>
                <a:latin typeface="ＭＳ ゴシック" panose="020B0609070205080204" pitchFamily="49" charset="-128"/>
                <a:ea typeface="ＭＳ ゴシック" panose="020B0609070205080204" pitchFamily="49" charset="-128"/>
              </a:rPr>
              <a:t>・児童・生徒の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健全な発達</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　と</a:t>
            </a:r>
            <a:r>
              <a:rPr lang="ja-JP" altLang="en-US" sz="1200" dirty="0">
                <a:solidFill>
                  <a:schemeClr val="tx1"/>
                </a:solidFill>
                <a:latin typeface="ＭＳ ゴシック" panose="020B0609070205080204" pitchFamily="49" charset="-128"/>
                <a:ea typeface="ＭＳ ゴシック" panose="020B0609070205080204" pitchFamily="49" charset="-128"/>
              </a:rPr>
              <a:t>社会</a:t>
            </a:r>
            <a:r>
              <a:rPr lang="ja-JP" altLang="en-US" sz="1200" dirty="0" smtClean="0">
                <a:solidFill>
                  <a:schemeClr val="tx1"/>
                </a:solidFill>
                <a:latin typeface="ＭＳ ゴシック" panose="020B0609070205080204" pitchFamily="49" charset="-128"/>
                <a:ea typeface="ＭＳ ゴシック" panose="020B0609070205080204" pitchFamily="49" charset="-128"/>
              </a:rPr>
              <a:t>参加の推進</a:t>
            </a:r>
            <a:r>
              <a:rPr lang="ja-JP" altLang="en-US" sz="1200" dirty="0">
                <a:solidFill>
                  <a:schemeClr val="tx1"/>
                </a:solidFill>
                <a:latin typeface="ＭＳ ゴシック" panose="020B0609070205080204" pitchFamily="49" charset="-128"/>
                <a:ea typeface="ＭＳ ゴシック" panose="020B0609070205080204" pitchFamily="49" charset="-128"/>
              </a:rPr>
              <a:t>に寄与する</a:t>
            </a:r>
            <a:r>
              <a:rPr lang="ja-JP" altLang="en-US" sz="1200" dirty="0" smtClean="0">
                <a:solidFill>
                  <a:schemeClr val="tx1"/>
                </a:solidFill>
                <a:latin typeface="ＭＳ ゴシック" panose="020B0609070205080204" pitchFamily="49" charset="-128"/>
                <a:ea typeface="ＭＳ ゴシック" panose="020B0609070205080204" pitchFamily="49" charset="-128"/>
              </a:rPr>
              <a:t>ための施策を検討・実施するとともに情報</a:t>
            </a:r>
            <a:r>
              <a:rPr lang="ja-JP" altLang="en-US" sz="1200" dirty="0">
                <a:solidFill>
                  <a:schemeClr val="tx1"/>
                </a:solidFill>
                <a:latin typeface="ＭＳ ゴシック" panose="020B0609070205080204" pitchFamily="49" charset="-128"/>
                <a:ea typeface="ＭＳ ゴシック" panose="020B0609070205080204" pitchFamily="49" charset="-128"/>
              </a:rPr>
              <a:t>発信を行います</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6" name="スライド番号プレースホルダー 2"/>
          <p:cNvSpPr>
            <a:spLocks noGrp="1"/>
          </p:cNvSpPr>
          <p:nvPr>
            <p:ph type="sldNum" sz="quarter" idx="12"/>
          </p:nvPr>
        </p:nvSpPr>
        <p:spPr>
          <a:xfrm>
            <a:off x="6553200" y="6356350"/>
            <a:ext cx="2133600" cy="365125"/>
          </a:xfrm>
        </p:spPr>
        <p:txBody>
          <a:bodyPr/>
          <a:lstStyle/>
          <a:p>
            <a:r>
              <a:rPr kumimoji="1" lang="en-US" altLang="ja-JP" dirty="0" smtClean="0"/>
              <a:t>9</a:t>
            </a:r>
            <a:endParaRPr kumimoji="1" lang="ja-JP" altLang="en-US" dirty="0"/>
          </a:p>
        </p:txBody>
      </p:sp>
      <p:sp>
        <p:nvSpPr>
          <p:cNvPr id="8" name="サブタイトル 2"/>
          <p:cNvSpPr txBox="1">
            <a:spLocks/>
          </p:cNvSpPr>
          <p:nvPr/>
        </p:nvSpPr>
        <p:spPr>
          <a:xfrm>
            <a:off x="323527" y="548680"/>
            <a:ext cx="8352927" cy="936104"/>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障がいのある</a:t>
            </a:r>
            <a:r>
              <a:rPr lang="ja-JP" altLang="en-US" sz="1200" dirty="0" smtClean="0">
                <a:solidFill>
                  <a:schemeClr val="tx1"/>
                </a:solidFill>
                <a:latin typeface="ＭＳ ゴシック" panose="020B0609070205080204" pitchFamily="49" charset="-128"/>
                <a:ea typeface="ＭＳ ゴシック" panose="020B0609070205080204" pitchFamily="49" charset="-128"/>
              </a:rPr>
              <a:t>人にも</a:t>
            </a:r>
            <a:r>
              <a:rPr lang="ja-JP" altLang="en-US" sz="1200" dirty="0">
                <a:solidFill>
                  <a:schemeClr val="tx1"/>
                </a:solidFill>
                <a:latin typeface="ＭＳ ゴシック" panose="020B0609070205080204" pitchFamily="49" charset="-128"/>
                <a:ea typeface="ＭＳ ゴシック" panose="020B0609070205080204" pitchFamily="49" charset="-128"/>
              </a:rPr>
              <a:t>ない</a:t>
            </a:r>
            <a:r>
              <a:rPr lang="ja-JP" altLang="en-US" sz="1200" dirty="0" smtClean="0">
                <a:solidFill>
                  <a:schemeClr val="tx1"/>
                </a:solidFill>
                <a:latin typeface="ＭＳ ゴシック" panose="020B0609070205080204" pitchFamily="49" charset="-128"/>
                <a:ea typeface="ＭＳ ゴシック" panose="020B0609070205080204" pitchFamily="49" charset="-128"/>
              </a:rPr>
              <a:t>人にも</a:t>
            </a:r>
            <a:r>
              <a:rPr lang="ja-JP" altLang="en-US" sz="1200" dirty="0">
                <a:solidFill>
                  <a:schemeClr val="tx1"/>
                </a:solidFill>
                <a:latin typeface="ＭＳ ゴシック" panose="020B0609070205080204" pitchFamily="49" charset="-128"/>
                <a:ea typeface="ＭＳ ゴシック" panose="020B0609070205080204" pitchFamily="49" charset="-128"/>
              </a:rPr>
              <a:t>、様々な分野で活躍できる無限の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可能性があります。</a:t>
            </a:r>
            <a:r>
              <a:rPr lang="ja-JP" altLang="en-US" sz="1200" dirty="0">
                <a:solidFill>
                  <a:schemeClr val="tx1"/>
                </a:solidFill>
                <a:latin typeface="ＭＳ ゴシック" panose="020B0609070205080204" pitchFamily="49" charset="-128"/>
                <a:ea typeface="ＭＳ ゴシック" panose="020B0609070205080204" pitchFamily="49" charset="-128"/>
              </a:rPr>
              <a:t>障がいのあるアスリートの活躍により</a:t>
            </a:r>
            <a:r>
              <a:rPr lang="ja-JP" altLang="en-US" sz="1200" dirty="0" smtClean="0">
                <a:solidFill>
                  <a:schemeClr val="tx1"/>
                </a:solidFill>
                <a:latin typeface="ＭＳ ゴシック" panose="020B0609070205080204" pitchFamily="49" charset="-128"/>
                <a:ea typeface="ＭＳ ゴシック" panose="020B0609070205080204" pitchFamily="49" charset="-128"/>
              </a:rPr>
              <a:t>、障</a:t>
            </a:r>
            <a:r>
              <a:rPr lang="ja-JP" altLang="en-US" sz="1200" dirty="0">
                <a:solidFill>
                  <a:schemeClr val="tx1"/>
                </a:solidFill>
                <a:latin typeface="ＭＳ ゴシック" panose="020B0609070205080204" pitchFamily="49" charset="-128"/>
                <a:ea typeface="ＭＳ ゴシック" panose="020B0609070205080204" pitchFamily="49" charset="-128"/>
              </a:rPr>
              <a:t>がい者</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スポーツへの注目度</a:t>
            </a:r>
            <a:r>
              <a:rPr lang="ja-JP" altLang="en-US" sz="1200" dirty="0">
                <a:solidFill>
                  <a:schemeClr val="tx1"/>
                </a:solidFill>
                <a:latin typeface="ＭＳ ゴシック" panose="020B0609070205080204" pitchFamily="49" charset="-128"/>
                <a:ea typeface="ＭＳ ゴシック" panose="020B0609070205080204" pitchFamily="49" charset="-128"/>
              </a:rPr>
              <a:t>や機運</a:t>
            </a:r>
            <a:r>
              <a:rPr lang="ja-JP" altLang="en-US" sz="1200" dirty="0" smtClean="0">
                <a:solidFill>
                  <a:schemeClr val="tx1"/>
                </a:solidFill>
                <a:latin typeface="ＭＳ ゴシック" panose="020B0609070205080204" pitchFamily="49" charset="-128"/>
                <a:ea typeface="ＭＳ ゴシック" panose="020B0609070205080204" pitchFamily="49" charset="-128"/>
              </a:rPr>
              <a:t>が今までになく高まっていることを好機として、府立障がい者交流促進センター（ファインプラザ大阪）を障がい者スポーツの拠点として、障がい者スポーツを「する」「みる」「ささえる」という観点から、大阪府障がい者スポーツ大会の開催のほか、障がい者スポーツ指導員の養成、関係団体との連携等を進めます。</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18594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2638" y="188640"/>
            <a:ext cx="3456384" cy="288032"/>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altLang="ja-JP" sz="1400" b="1" dirty="0" smtClean="0">
                <a:latin typeface="ＭＳ ゴシック" panose="020B0609070205080204" pitchFamily="49" charset="-128"/>
                <a:ea typeface="ＭＳ ゴシック" panose="020B0609070205080204" pitchFamily="49" charset="-128"/>
              </a:rPr>
              <a:t>(3)</a:t>
            </a:r>
            <a:r>
              <a:rPr kumimoji="1" lang="ja-JP" altLang="en-US" sz="1400" b="1" dirty="0" smtClean="0">
                <a:latin typeface="ＭＳ ゴシック" panose="020B0609070205080204" pitchFamily="49" charset="-128"/>
                <a:ea typeface="ＭＳ ゴシック" panose="020B0609070205080204" pitchFamily="49" charset="-128"/>
              </a:rPr>
              <a:t>スポーツに</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携わる</a:t>
            </a:r>
            <a:r>
              <a:rPr kumimoji="1" lang="ja-JP" altLang="en-US" sz="1400" b="1" dirty="0" smtClean="0">
                <a:latin typeface="ＭＳ ゴシック" panose="020B0609070205080204" pitchFamily="49" charset="-128"/>
                <a:ea typeface="ＭＳ ゴシック" panose="020B0609070205080204" pitchFamily="49" charset="-128"/>
              </a:rPr>
              <a:t>多様な人材と場の充実</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395536" y="548680"/>
            <a:ext cx="8424936" cy="864096"/>
          </a:xfrm>
        </p:spPr>
        <p:txBody>
          <a:bodyPr>
            <a:normAutofit/>
          </a:bodyPr>
          <a:lstStyle/>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府民がそれぞれのニーズに応じて日常的にスポーツ活動を行うには</a:t>
            </a:r>
            <a:r>
              <a:rPr lang="ja-JP" altLang="en-US" sz="1200" dirty="0">
                <a:solidFill>
                  <a:schemeClr val="tx1"/>
                </a:solidFill>
                <a:latin typeface="ＭＳ ゴシック" panose="020B0609070205080204" pitchFamily="49" charset="-128"/>
                <a:ea typeface="ＭＳ ゴシック" panose="020B0609070205080204" pitchFamily="49" charset="-128"/>
              </a:rPr>
              <a:t>、スポーツ活動</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を様々な面</a:t>
            </a:r>
            <a:r>
              <a:rPr lang="ja-JP" altLang="en-US" sz="1200" dirty="0">
                <a:solidFill>
                  <a:schemeClr val="tx1"/>
                </a:solidFill>
                <a:latin typeface="ＭＳ ゴシック" panose="020B0609070205080204" pitchFamily="49" charset="-128"/>
                <a:ea typeface="ＭＳ ゴシック" panose="020B0609070205080204" pitchFamily="49" charset="-128"/>
              </a:rPr>
              <a:t>において</a:t>
            </a:r>
            <a:r>
              <a:rPr lang="ja-JP" altLang="en-US" sz="1200" dirty="0" smtClean="0">
                <a:solidFill>
                  <a:schemeClr val="tx1"/>
                </a:solidFill>
                <a:latin typeface="ＭＳ ゴシック" panose="020B0609070205080204" pitchFamily="49" charset="-128"/>
                <a:ea typeface="ＭＳ ゴシック" panose="020B0609070205080204" pitchFamily="49" charset="-128"/>
              </a:rPr>
              <a:t>サポートしてくれる人と、身近に</a:t>
            </a:r>
            <a:r>
              <a:rPr lang="ja-JP" altLang="en-US" sz="1200" dirty="0">
                <a:solidFill>
                  <a:schemeClr val="tx1"/>
                </a:solidFill>
                <a:latin typeface="ＭＳ ゴシック" panose="020B0609070205080204" pitchFamily="49" charset="-128"/>
                <a:ea typeface="ＭＳ ゴシック" panose="020B0609070205080204" pitchFamily="49" charset="-128"/>
              </a:rPr>
              <a:t>スポーツが</a:t>
            </a:r>
            <a:r>
              <a:rPr lang="ja-JP" altLang="en-US" sz="1200" dirty="0" smtClean="0">
                <a:solidFill>
                  <a:schemeClr val="tx1"/>
                </a:solidFill>
                <a:latin typeface="ＭＳ ゴシック" panose="020B0609070205080204" pitchFamily="49" charset="-128"/>
                <a:ea typeface="ＭＳ ゴシック" panose="020B0609070205080204" pitchFamily="49" charset="-128"/>
              </a:rPr>
              <a:t>できる場があることが重要です。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地域のスポーツクラブ等の活動を促進するとともに、一人でも多くの人がスポーツに携わるようにし、「スポーツ参画人口」の拡大を図ります。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359532" y="1628800"/>
            <a:ext cx="8352928" cy="3888432"/>
          </a:xfrm>
          <a:prstGeom prst="rect">
            <a:avLst/>
          </a:prstGeom>
          <a:solidFill>
            <a:schemeClr val="accent1">
              <a:lumMod val="40000"/>
              <a:lumOff val="60000"/>
            </a:schemeClr>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p>
          <a:p>
            <a:pPr algn="l"/>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○スポーツ団体と連携し、専門知識を有するスポーツ</a:t>
            </a:r>
            <a:r>
              <a:rPr lang="ja-JP" altLang="en-US" sz="1200" dirty="0">
                <a:solidFill>
                  <a:prstClr val="black"/>
                </a:solidFill>
                <a:latin typeface="ＭＳ ゴシック" panose="020B0609070205080204" pitchFamily="49" charset="-128"/>
                <a:ea typeface="ＭＳ ゴシック" panose="020B0609070205080204" pitchFamily="49" charset="-128"/>
              </a:rPr>
              <a:t>指導者の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育成を進めます。</a:t>
            </a:r>
            <a:r>
              <a:rPr lang="ja-JP" altLang="en-US" sz="1200" dirty="0">
                <a:solidFill>
                  <a:prstClr val="black"/>
                </a:solidFill>
                <a:latin typeface="ＭＳ ゴシック" panose="020B0609070205080204" pitchFamily="49" charset="-128"/>
                <a:ea typeface="ＭＳ ゴシック" panose="020B0609070205080204" pitchFamily="49" charset="-128"/>
              </a:rPr>
              <a:t>　　　</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○産学官の連携</a:t>
            </a:r>
            <a:r>
              <a:rPr lang="ja-JP" altLang="en-US" sz="1200" dirty="0">
                <a:solidFill>
                  <a:prstClr val="black"/>
                </a:solidFill>
                <a:latin typeface="ＭＳ ゴシック" panose="020B0609070205080204" pitchFamily="49" charset="-128"/>
                <a:ea typeface="ＭＳ ゴシック" panose="020B0609070205080204" pitchFamily="49" charset="-128"/>
              </a:rPr>
              <a:t>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より、スポーツを「ささえる</a:t>
            </a:r>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人材</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研究者、ドクター、</a:t>
            </a:r>
            <a:r>
              <a:rPr lang="ja-JP" altLang="en-US" sz="1200" dirty="0" smtClean="0">
                <a:solidFill>
                  <a:schemeClr val="tx1"/>
                </a:solidFill>
                <a:latin typeface="ＭＳ ゴシック" panose="020B0609070205080204" pitchFamily="49" charset="-128"/>
                <a:ea typeface="ＭＳ ゴシック" panose="020B0609070205080204" pitchFamily="49" charset="-128"/>
              </a:rPr>
              <a:t>クラブマネ</a:t>
            </a:r>
            <a:r>
              <a:rPr lang="ja-JP" altLang="en-US" sz="1200" dirty="0" smtClean="0">
                <a:solidFill>
                  <a:prstClr val="black"/>
                </a:solidFill>
                <a:latin typeface="ＭＳ ゴシック" panose="020B0609070205080204" pitchFamily="49" charset="-128"/>
                <a:ea typeface="ＭＳ ゴシック" panose="020B0609070205080204" pitchFamily="49" charset="-128"/>
              </a:rPr>
              <a:t>ジャー等</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の育成を推進します。</a:t>
            </a:r>
            <a:r>
              <a:rPr lang="ja-JP" altLang="en-US" sz="1200" dirty="0">
                <a:solidFill>
                  <a:prstClr val="black"/>
                </a:solidFill>
                <a:latin typeface="ＭＳ ゴシック" panose="020B0609070205080204" pitchFamily="49" charset="-128"/>
                <a:ea typeface="ＭＳ ゴシック" panose="020B0609070205080204" pitchFamily="49" charset="-128"/>
              </a:rPr>
              <a:t>　　　</a:t>
            </a: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○市町村</a:t>
            </a:r>
            <a:r>
              <a:rPr lang="ja-JP" altLang="en-US" sz="1200" dirty="0" smtClean="0">
                <a:solidFill>
                  <a:prstClr val="black"/>
                </a:solidFill>
                <a:latin typeface="ＭＳ ゴシック" panose="020B0609070205080204" pitchFamily="49" charset="-128"/>
                <a:ea typeface="ＭＳ ゴシック" panose="020B0609070205080204" pitchFamily="49" charset="-128"/>
              </a:rPr>
              <a:t>、スポーツ団体</a:t>
            </a:r>
            <a:r>
              <a:rPr lang="ja-JP" altLang="en-US" sz="1200" dirty="0">
                <a:solidFill>
                  <a:prstClr val="black"/>
                </a:solidFill>
                <a:latin typeface="ＭＳ ゴシック" panose="020B0609070205080204" pitchFamily="49" charset="-128"/>
                <a:ea typeface="ＭＳ ゴシック" panose="020B0609070205080204" pitchFamily="49" charset="-128"/>
              </a:rPr>
              <a:t>等と連携し</a:t>
            </a:r>
            <a:r>
              <a:rPr lang="ja-JP" altLang="en-US" sz="1200" dirty="0" smtClean="0">
                <a:solidFill>
                  <a:prstClr val="black"/>
                </a:solidFill>
                <a:latin typeface="ＭＳ ゴシック" panose="020B0609070205080204" pitchFamily="49" charset="-128"/>
                <a:ea typeface="ＭＳ ゴシック" panose="020B0609070205080204" pitchFamily="49" charset="-128"/>
              </a:rPr>
              <a:t>、国際大会、大規模スポーツイベント等に関わることを通して府民にスポーツボラ</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ンティアの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精神を普及・定着させ、登録ボランティア組織等の拡大、活用を推進します。　　</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85725" indent="-85725" algn="l"/>
            <a:r>
              <a:rPr lang="ja-JP" altLang="en-US" sz="1200" dirty="0" smtClean="0">
                <a:solidFill>
                  <a:schemeClr val="tx1"/>
                </a:solidFill>
                <a:latin typeface="ＭＳ ゴシック" panose="020B0609070205080204" pitchFamily="49" charset="-128"/>
                <a:ea typeface="ＭＳ ゴシック" panose="020B0609070205080204" pitchFamily="49" charset="-128"/>
              </a:rPr>
              <a:t>○市</a:t>
            </a:r>
            <a:r>
              <a:rPr lang="ja-JP" altLang="en-US" sz="1200" dirty="0">
                <a:solidFill>
                  <a:schemeClr val="tx1"/>
                </a:solidFill>
                <a:latin typeface="ＭＳ ゴシック" panose="020B0609070205080204" pitchFamily="49" charset="-128"/>
                <a:ea typeface="ＭＳ ゴシック" panose="020B0609070205080204" pitchFamily="49" charset="-128"/>
              </a:rPr>
              <a:t>町村が委嘱するスポーツ推進委員の資質向上のための研修を充実し、</a:t>
            </a:r>
            <a:r>
              <a:rPr lang="ja-JP" altLang="en-US" sz="1200" dirty="0" smtClean="0">
                <a:solidFill>
                  <a:schemeClr val="tx1"/>
                </a:solidFill>
                <a:latin typeface="ＭＳ ゴシック" panose="020B0609070205080204" pitchFamily="49" charset="-128"/>
                <a:ea typeface="ＭＳ ゴシック" panose="020B0609070205080204" pitchFamily="49" charset="-128"/>
              </a:rPr>
              <a:t>地域でのスポーツ</a:t>
            </a:r>
            <a:r>
              <a:rPr lang="ja-JP" altLang="en-US" sz="1200" dirty="0">
                <a:solidFill>
                  <a:schemeClr val="tx1"/>
                </a:solidFill>
                <a:latin typeface="ＭＳ ゴシック" panose="020B0609070205080204" pitchFamily="49" charset="-128"/>
                <a:ea typeface="ＭＳ ゴシック" panose="020B0609070205080204" pitchFamily="49" charset="-128"/>
              </a:rPr>
              <a:t>振興</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a:t>
            </a:r>
            <a:r>
              <a:rPr lang="ja-JP" altLang="en-US" sz="1200" dirty="0">
                <a:solidFill>
                  <a:schemeClr val="tx1"/>
                </a:solidFill>
                <a:latin typeface="ＭＳ ゴシック" panose="020B0609070205080204" pitchFamily="49" charset="-128"/>
                <a:ea typeface="ＭＳ ゴシック" panose="020B0609070205080204" pitchFamily="49" charset="-128"/>
              </a:rPr>
              <a:t>「ささえる</a:t>
            </a:r>
            <a:r>
              <a:rPr lang="ja-JP" altLang="en-US" sz="1200" dirty="0" smtClean="0">
                <a:solidFill>
                  <a:schemeClr val="tx1"/>
                </a:solidFill>
                <a:latin typeface="ＭＳ ゴシック" panose="020B0609070205080204" pitchFamily="49" charset="-128"/>
                <a:ea typeface="ＭＳ ゴシック" panose="020B0609070205080204" pitchFamily="49" charset="-128"/>
              </a:rPr>
              <a:t>」人材の</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85725" indent="-85725"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育成</a:t>
            </a:r>
            <a:r>
              <a:rPr lang="ja-JP" altLang="en-US" sz="1200" dirty="0">
                <a:solidFill>
                  <a:schemeClr val="tx1"/>
                </a:solidFill>
                <a:latin typeface="ＭＳ ゴシック" panose="020B0609070205080204" pitchFamily="49" charset="-128"/>
                <a:ea typeface="ＭＳ ゴシック" panose="020B0609070205080204" pitchFamily="49" charset="-128"/>
              </a:rPr>
              <a:t>を支援します</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85725" indent="-85725" algn="l"/>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err="1">
                <a:solidFill>
                  <a:schemeClr val="tx1"/>
                </a:solidFill>
                <a:latin typeface="ＭＳ ゴシック" panose="020B0609070205080204" pitchFamily="49" charset="-128"/>
                <a:ea typeface="ＭＳ ゴシック" panose="020B0609070205080204" pitchFamily="49" charset="-128"/>
              </a:rPr>
              <a:t>障がい</a:t>
            </a:r>
            <a:r>
              <a:rPr lang="ja-JP" altLang="en-US" sz="1200" dirty="0">
                <a:solidFill>
                  <a:schemeClr val="tx1"/>
                </a:solidFill>
                <a:latin typeface="ＭＳ ゴシック" panose="020B0609070205080204" pitchFamily="49" charset="-128"/>
                <a:ea typeface="ＭＳ ゴシック" panose="020B0609070205080204" pitchFamily="49" charset="-128"/>
              </a:rPr>
              <a:t>者スポーツの支援や振興を担う人材の育成を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行います。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○地域</a:t>
            </a:r>
            <a:r>
              <a:rPr lang="ja-JP" altLang="en-US" sz="1200" dirty="0">
                <a:solidFill>
                  <a:prstClr val="black"/>
                </a:solidFill>
                <a:latin typeface="ＭＳ ゴシック" panose="020B0609070205080204" pitchFamily="49" charset="-128"/>
                <a:ea typeface="ＭＳ ゴシック" panose="020B0609070205080204" pitchFamily="49" charset="-128"/>
              </a:rPr>
              <a:t>スポーツの担い手と</a:t>
            </a:r>
            <a:r>
              <a:rPr lang="ja-JP" altLang="en-US" sz="1200" dirty="0" smtClean="0">
                <a:solidFill>
                  <a:prstClr val="black"/>
                </a:solidFill>
                <a:latin typeface="ＭＳ ゴシック" panose="020B0609070205080204" pitchFamily="49" charset="-128"/>
                <a:ea typeface="ＭＳ ゴシック" panose="020B0609070205080204" pitchFamily="49" charset="-128"/>
              </a:rPr>
              <a:t>しての総合型</a:t>
            </a:r>
            <a:r>
              <a:rPr lang="ja-JP" altLang="en-US" sz="1200" dirty="0">
                <a:solidFill>
                  <a:prstClr val="black"/>
                </a:solidFill>
                <a:latin typeface="ＭＳ ゴシック" panose="020B0609070205080204" pitchFamily="49" charset="-128"/>
                <a:ea typeface="ＭＳ ゴシック" panose="020B0609070205080204" pitchFamily="49" charset="-128"/>
              </a:rPr>
              <a:t>地域</a:t>
            </a:r>
            <a:r>
              <a:rPr lang="ja-JP" altLang="en-US" sz="1200" dirty="0" smtClean="0">
                <a:solidFill>
                  <a:prstClr val="black"/>
                </a:solidFill>
                <a:latin typeface="ＭＳ ゴシック" panose="020B0609070205080204" pitchFamily="49" charset="-128"/>
                <a:ea typeface="ＭＳ ゴシック" panose="020B0609070205080204" pitchFamily="49" charset="-128"/>
              </a:rPr>
              <a:t>スポーツクラブの活動を支援するとともに、クラブ間ネットワークと連携</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・協働して総合型地域スポーツクラブの自立的な運営の促進に向けた支援を担う</a:t>
            </a:r>
            <a:r>
              <a:rPr lang="ja-JP" altLang="en-US" sz="1200" dirty="0" smtClean="0">
                <a:solidFill>
                  <a:schemeClr val="tx1"/>
                </a:solidFill>
                <a:latin typeface="ＭＳ ゴシック" panose="020B0609070205080204" pitchFamily="49" charset="-128"/>
                <a:ea typeface="ＭＳ ゴシック" panose="020B0609070205080204" pitchFamily="49" charset="-128"/>
              </a:rPr>
              <a:t>都道府県</a:t>
            </a:r>
            <a:r>
              <a:rPr lang="ja-JP" altLang="en-US" sz="1200" dirty="0" smtClean="0">
                <a:solidFill>
                  <a:prstClr val="black"/>
                </a:solidFill>
                <a:latin typeface="ＭＳ ゴシック" panose="020B0609070205080204" pitchFamily="49" charset="-128"/>
                <a:ea typeface="ＭＳ ゴシック" panose="020B0609070205080204" pitchFamily="49" charset="-128"/>
              </a:rPr>
              <a:t>レベルの組織を、国、ス</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ポーツ団体</a:t>
            </a:r>
            <a:r>
              <a:rPr lang="ja-JP" altLang="en-US" sz="1200" dirty="0">
                <a:solidFill>
                  <a:prstClr val="black"/>
                </a:solidFill>
                <a:latin typeface="ＭＳ ゴシック" panose="020B0609070205080204" pitchFamily="49" charset="-128"/>
                <a:ea typeface="ＭＳ ゴシック" panose="020B0609070205080204" pitchFamily="49" charset="-128"/>
              </a:rPr>
              <a:t>等と連携</a:t>
            </a:r>
            <a:r>
              <a:rPr lang="ja-JP" altLang="en-US" sz="1200" dirty="0" smtClean="0">
                <a:solidFill>
                  <a:prstClr val="black"/>
                </a:solidFill>
                <a:latin typeface="ＭＳ ゴシック" panose="020B0609070205080204" pitchFamily="49" charset="-128"/>
                <a:ea typeface="ＭＳ ゴシック" panose="020B0609070205080204" pitchFamily="49" charset="-128"/>
              </a:rPr>
              <a:t>して整備します</a:t>
            </a:r>
            <a:r>
              <a:rPr lang="ja-JP" altLang="en-US" sz="1200" dirty="0">
                <a:solidFill>
                  <a:prstClr val="black"/>
                </a:solidFill>
                <a:latin typeface="ＭＳ ゴシック" panose="020B0609070205080204" pitchFamily="49" charset="-128"/>
                <a:ea typeface="ＭＳ ゴシック" panose="020B0609070205080204" pitchFamily="49" charset="-128"/>
              </a:rPr>
              <a:t>。　　　</a:t>
            </a: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○廃校舎、空き</a:t>
            </a:r>
            <a:r>
              <a:rPr lang="ja-JP" altLang="en-US" sz="1200" dirty="0" smtClean="0">
                <a:solidFill>
                  <a:prstClr val="black"/>
                </a:solidFill>
                <a:latin typeface="ＭＳ ゴシック" panose="020B0609070205080204" pitchFamily="49" charset="-128"/>
                <a:ea typeface="ＭＳ ゴシック" panose="020B0609070205080204" pitchFamily="49" charset="-128"/>
              </a:rPr>
              <a:t>教室等の活用等、</a:t>
            </a:r>
            <a:r>
              <a:rPr lang="ja-JP" altLang="en-US" sz="1200" dirty="0" smtClean="0">
                <a:solidFill>
                  <a:schemeClr val="tx1"/>
                </a:solidFill>
                <a:latin typeface="ＭＳ ゴシック" panose="020B0609070205080204" pitchFamily="49" charset="-128"/>
                <a:ea typeface="ＭＳ ゴシック" panose="020B0609070205080204" pitchFamily="49" charset="-128"/>
              </a:rPr>
              <a:t>地域のスポーツクラブ</a:t>
            </a:r>
            <a:r>
              <a:rPr lang="ja-JP" altLang="en-US" sz="1200" dirty="0" smtClean="0">
                <a:solidFill>
                  <a:prstClr val="black"/>
                </a:solidFill>
                <a:latin typeface="ＭＳ ゴシック" panose="020B0609070205080204" pitchFamily="49" charset="-128"/>
                <a:ea typeface="ＭＳ ゴシック" panose="020B0609070205080204" pitchFamily="49" charset="-128"/>
              </a:rPr>
              <a:t>の活動場所の拡充を促進します。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民間のスポーツクラブや種目ごとの地域のクラブが身近なスポーツ</a:t>
            </a:r>
            <a:r>
              <a:rPr lang="ja-JP" altLang="en-US" sz="1200" dirty="0" smtClean="0">
                <a:solidFill>
                  <a:prstClr val="black"/>
                </a:solidFill>
                <a:latin typeface="ＭＳ ゴシック" panose="020B0609070205080204" pitchFamily="49" charset="-128"/>
                <a:ea typeface="ＭＳ ゴシック" panose="020B0609070205080204" pitchFamily="49" charset="-128"/>
              </a:rPr>
              <a:t>活動の場として一層活用されるよう、検討を進め</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ます。</a:t>
            </a:r>
            <a:r>
              <a:rPr lang="ja-JP" altLang="en-US" sz="1200" dirty="0">
                <a:solidFill>
                  <a:prstClr val="black"/>
                </a:solidFill>
                <a:latin typeface="ＭＳ ゴシック" panose="020B0609070205080204" pitchFamily="49" charset="-128"/>
                <a:ea typeface="ＭＳ ゴシック" panose="020B0609070205080204" pitchFamily="49" charset="-128"/>
              </a:rPr>
              <a:t>　　　</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○新しいジャンルのスポーツ</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スポーツクライミング、スケートボード、ＢＭＸ</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バイシクルモトクロス</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err="1"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ボッチャ</a:t>
            </a:r>
            <a:r>
              <a:rPr lang="en-US" altLang="ja-JP" sz="1200" baseline="30000" dirty="0" smtClean="0">
                <a:solidFill>
                  <a:schemeClr val="tx1"/>
                </a:solidFill>
              </a:rPr>
              <a:t>※</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　等</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を身近で楽しめる場づくりを促進します。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○大学、企業等が</a:t>
            </a:r>
            <a:r>
              <a:rPr lang="ja-JP" altLang="en-US" sz="1200" dirty="0">
                <a:solidFill>
                  <a:prstClr val="black"/>
                </a:solidFill>
                <a:latin typeface="ＭＳ ゴシック" panose="020B0609070205080204" pitchFamily="49" charset="-128"/>
                <a:ea typeface="ＭＳ ゴシック" panose="020B0609070205080204" pitchFamily="49" charset="-128"/>
              </a:rPr>
              <a:t>その有する施設、人材</a:t>
            </a:r>
            <a:r>
              <a:rPr lang="ja-JP" altLang="en-US" sz="1200" dirty="0" smtClean="0">
                <a:solidFill>
                  <a:prstClr val="black"/>
                </a:solidFill>
                <a:latin typeface="ＭＳ ゴシック" panose="020B0609070205080204" pitchFamily="49" charset="-128"/>
                <a:ea typeface="ＭＳ ゴシック" panose="020B0609070205080204" pitchFamily="49" charset="-128"/>
              </a:rPr>
              <a:t>等を</a:t>
            </a:r>
            <a:r>
              <a:rPr lang="ja-JP" altLang="en-US" sz="1200" dirty="0">
                <a:solidFill>
                  <a:prstClr val="black"/>
                </a:solidFill>
                <a:latin typeface="ＭＳ ゴシック" panose="020B0609070205080204" pitchFamily="49" charset="-128"/>
                <a:ea typeface="ＭＳ ゴシック" panose="020B0609070205080204" pitchFamily="49" charset="-128"/>
              </a:rPr>
              <a:t>活用して地域貢献、協賛、協力を行うことができる環境の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整備</a:t>
            </a:r>
            <a:r>
              <a:rPr lang="ja-JP" altLang="en-US" sz="1200" dirty="0">
                <a:solidFill>
                  <a:prstClr val="black"/>
                </a:solidFill>
                <a:latin typeface="ＭＳ ゴシック" panose="020B0609070205080204" pitchFamily="49" charset="-128"/>
                <a:ea typeface="ＭＳ ゴシック" panose="020B0609070205080204" pitchFamily="49" charset="-128"/>
              </a:rPr>
              <a:t>を</a:t>
            </a:r>
            <a:r>
              <a:rPr lang="ja-JP" altLang="en-US" sz="1200" dirty="0">
                <a:solidFill>
                  <a:schemeClr val="tx1"/>
                </a:solidFill>
                <a:latin typeface="ＭＳ ゴシック" panose="020B0609070205080204" pitchFamily="49" charset="-128"/>
                <a:ea typeface="ＭＳ ゴシック" panose="020B0609070205080204" pitchFamily="49" charset="-128"/>
              </a:rPr>
              <a:t>進めます</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6" name="スライド番号プレースホルダー 2"/>
          <p:cNvSpPr>
            <a:spLocks noGrp="1"/>
          </p:cNvSpPr>
          <p:nvPr>
            <p:ph type="sldNum" sz="quarter" idx="12"/>
          </p:nvPr>
        </p:nvSpPr>
        <p:spPr>
          <a:xfrm>
            <a:off x="6553200" y="6356350"/>
            <a:ext cx="2133600" cy="365125"/>
          </a:xfrm>
        </p:spPr>
        <p:txBody>
          <a:bodyPr/>
          <a:lstStyle/>
          <a:p>
            <a:r>
              <a:rPr kumimoji="1" lang="en-US" altLang="ja-JP" dirty="0" smtClean="0"/>
              <a:t>10</a:t>
            </a:r>
            <a:endParaRPr kumimoji="1" lang="ja-JP" altLang="en-US" dirty="0"/>
          </a:p>
        </p:txBody>
      </p:sp>
      <p:sp>
        <p:nvSpPr>
          <p:cNvPr id="7" name="テキスト ボックス 6"/>
          <p:cNvSpPr txBox="1"/>
          <p:nvPr/>
        </p:nvSpPr>
        <p:spPr>
          <a:xfrm>
            <a:off x="408695" y="5733256"/>
            <a:ext cx="8280920" cy="553998"/>
          </a:xfrm>
          <a:prstGeom prst="rect">
            <a:avLst/>
          </a:prstGeom>
          <a:noFill/>
        </p:spPr>
        <p:txBody>
          <a:bodyPr wrap="square" rtlCol="0">
            <a:spAutoFit/>
          </a:bodyPr>
          <a:lstStyle/>
          <a:p>
            <a:r>
              <a:rPr kumimoji="1" lang="en-US" altLang="ja-JP" sz="1000" dirty="0" smtClean="0"/>
              <a:t>※</a:t>
            </a:r>
            <a:r>
              <a:rPr kumimoji="1" lang="ja-JP" altLang="en-US" sz="1000" dirty="0" smtClean="0"/>
              <a:t>「ボッチャ」</a:t>
            </a:r>
            <a:endParaRPr kumimoji="1" lang="en-US" altLang="ja-JP" sz="1000" dirty="0" smtClean="0"/>
          </a:p>
          <a:p>
            <a:r>
              <a:rPr lang="ja-JP" altLang="en-US" sz="1000" dirty="0"/>
              <a:t>　</a:t>
            </a:r>
            <a:r>
              <a:rPr lang="ja-JP" altLang="en-US" sz="1000" dirty="0" smtClean="0"/>
              <a:t>　 重度脳性麻痺者又は同程度の四肢</a:t>
            </a:r>
            <a:r>
              <a:rPr lang="ja-JP" altLang="en-US" sz="1000" dirty="0" err="1" smtClean="0"/>
              <a:t>重度機能障がい</a:t>
            </a:r>
            <a:r>
              <a:rPr lang="ja-JP" altLang="en-US" sz="1000" dirty="0" smtClean="0"/>
              <a:t>者のために考案されたスポーツで、パラリンピックの正式種目。ジャックボール</a:t>
            </a:r>
            <a:r>
              <a:rPr lang="en-US" altLang="ja-JP" sz="1000" dirty="0" smtClean="0"/>
              <a:t>(</a:t>
            </a:r>
            <a:r>
              <a:rPr lang="ja-JP" altLang="en-US" sz="1000" dirty="0" smtClean="0"/>
              <a:t>目標球</a:t>
            </a:r>
            <a:r>
              <a:rPr lang="en-US" altLang="ja-JP" sz="1000" dirty="0" smtClean="0"/>
              <a:t>)</a:t>
            </a:r>
            <a:r>
              <a:rPr lang="ja-JP" altLang="en-US" sz="1000" dirty="0" smtClean="0"/>
              <a:t>と呼ばれ</a:t>
            </a:r>
            <a:endParaRPr lang="en-US" altLang="ja-JP" sz="1000" dirty="0" smtClean="0"/>
          </a:p>
          <a:p>
            <a:r>
              <a:rPr lang="ja-JP" altLang="en-US" sz="1000" dirty="0"/>
              <a:t>　</a:t>
            </a:r>
            <a:r>
              <a:rPr lang="ja-JP" altLang="en-US" sz="1000" dirty="0" smtClean="0"/>
              <a:t>    </a:t>
            </a:r>
            <a:r>
              <a:rPr lang="ja-JP" altLang="en-US" sz="1000" dirty="0" err="1" smtClean="0"/>
              <a:t>る</a:t>
            </a:r>
            <a:r>
              <a:rPr lang="ja-JP" altLang="en-US" sz="1000" dirty="0" smtClean="0"/>
              <a:t>白いボールに、赤・青それぞれ</a:t>
            </a:r>
            <a:r>
              <a:rPr lang="en-US" altLang="ja-JP" sz="1000" dirty="0" smtClean="0"/>
              <a:t>6</a:t>
            </a:r>
            <a:r>
              <a:rPr lang="ja-JP" altLang="en-US" sz="1000" dirty="0" smtClean="0"/>
              <a:t>球ずつのボールを投げたり転がしたり他のボールに当てたりして、いかに近付けるかを競います。</a:t>
            </a:r>
            <a:endParaRPr lang="en-US" altLang="ja-JP" sz="1000" dirty="0" smtClean="0"/>
          </a:p>
        </p:txBody>
      </p:sp>
    </p:spTree>
    <p:extLst>
      <p:ext uri="{BB962C8B-B14F-4D97-AF65-F5344CB8AC3E}">
        <p14:creationId xmlns:p14="http://schemas.microsoft.com/office/powerpoint/2010/main" val="3505254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332656"/>
            <a:ext cx="2448272" cy="288031"/>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altLang="ja-JP" sz="1400" b="1" dirty="0" smtClean="0">
                <a:latin typeface="ＭＳ ゴシック" panose="020B0609070205080204" pitchFamily="49" charset="-128"/>
                <a:ea typeface="ＭＳ ゴシック" panose="020B0609070205080204" pitchFamily="49" charset="-128"/>
              </a:rPr>
              <a:t>(4)</a:t>
            </a:r>
            <a:r>
              <a:rPr kumimoji="1" lang="ja-JP" altLang="en-US" sz="1400" b="1" dirty="0" smtClean="0">
                <a:latin typeface="ＭＳ ゴシック" panose="020B0609070205080204" pitchFamily="49" charset="-128"/>
                <a:ea typeface="ＭＳ ゴシック" panose="020B0609070205080204" pitchFamily="49" charset="-128"/>
              </a:rPr>
              <a:t>スポーツを通じた健康増進</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330796" y="692696"/>
            <a:ext cx="8424936" cy="1008112"/>
          </a:xfrm>
        </p:spPr>
        <p:txBody>
          <a:bodyPr>
            <a:normAutofit lnSpcReduction="10000"/>
          </a:bodyPr>
          <a:lstStyle/>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　スポーツは今日、人が生涯にわたり心身ともに健康で文化的な生活を営む上で不可欠のものです。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スポーツを楽しみながら適切に継続</a:t>
            </a:r>
            <a:r>
              <a:rPr lang="ja-JP" altLang="en-US" sz="1200" dirty="0">
                <a:solidFill>
                  <a:schemeClr val="tx1"/>
                </a:solidFill>
                <a:latin typeface="ＭＳ ゴシック" panose="020B0609070205080204" pitchFamily="49" charset="-128"/>
                <a:ea typeface="ＭＳ ゴシック" panose="020B0609070205080204" pitchFamily="49" charset="-128"/>
              </a:rPr>
              <a:t>し</a:t>
            </a:r>
            <a:r>
              <a:rPr lang="ja-JP" altLang="en-US" sz="1200" dirty="0" smtClean="0">
                <a:solidFill>
                  <a:schemeClr val="tx1"/>
                </a:solidFill>
                <a:latin typeface="ＭＳ ゴシック" panose="020B0609070205080204" pitchFamily="49" charset="-128"/>
                <a:ea typeface="ＭＳ ゴシック" panose="020B0609070205080204" pitchFamily="49" charset="-128"/>
              </a:rPr>
              <a:t>、生活習慣病の予防・改善や介護予防を通じて健康寿命を延伸できれば、高齢者のＱＯＬ（</a:t>
            </a:r>
            <a:r>
              <a:rPr lang="en-US" altLang="ja-JP" sz="1200" dirty="0" smtClean="0">
                <a:solidFill>
                  <a:schemeClr val="tx1"/>
                </a:solidFill>
                <a:latin typeface="ＭＳ ゴシック" panose="020B0609070205080204" pitchFamily="49" charset="-128"/>
                <a:ea typeface="ＭＳ ゴシック" panose="020B0609070205080204" pitchFamily="49" charset="-128"/>
              </a:rPr>
              <a:t>Quality of Life  </a:t>
            </a:r>
            <a:r>
              <a:rPr lang="ja-JP" altLang="en-US" sz="1200" dirty="0" smtClean="0">
                <a:solidFill>
                  <a:schemeClr val="tx1"/>
                </a:solidFill>
                <a:latin typeface="ＭＳ ゴシック" panose="020B0609070205080204" pitchFamily="49" charset="-128"/>
                <a:ea typeface="ＭＳ ゴシック" panose="020B0609070205080204" pitchFamily="49" charset="-128"/>
              </a:rPr>
              <a:t>生活</a:t>
            </a:r>
            <a:r>
              <a:rPr lang="ja-JP" altLang="en-US" sz="1200" dirty="0">
                <a:solidFill>
                  <a:schemeClr val="tx1"/>
                </a:solidFill>
                <a:latin typeface="ＭＳ ゴシック" panose="020B0609070205080204" pitchFamily="49" charset="-128"/>
                <a:ea typeface="ＭＳ ゴシック" panose="020B0609070205080204" pitchFamily="49" charset="-128"/>
              </a:rPr>
              <a:t>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質）の</a:t>
            </a:r>
            <a:r>
              <a:rPr lang="ja-JP" altLang="en-US" sz="1200" dirty="0">
                <a:solidFill>
                  <a:schemeClr val="tx1"/>
                </a:solidFill>
                <a:latin typeface="ＭＳ ゴシック" panose="020B0609070205080204" pitchFamily="49" charset="-128"/>
                <a:ea typeface="ＭＳ ゴシック" panose="020B0609070205080204" pitchFamily="49" charset="-128"/>
              </a:rPr>
              <a:t>低下を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防ぐ</a:t>
            </a:r>
            <a:r>
              <a:rPr lang="ja-JP" altLang="en-US" sz="1200" dirty="0">
                <a:solidFill>
                  <a:schemeClr val="tx1"/>
                </a:solidFill>
                <a:latin typeface="ＭＳ ゴシック" panose="020B0609070205080204" pitchFamily="49" charset="-128"/>
                <a:ea typeface="ＭＳ ゴシック" panose="020B0609070205080204" pitchFamily="49" charset="-128"/>
              </a:rPr>
              <a:t>ことが</a:t>
            </a:r>
            <a:r>
              <a:rPr lang="ja-JP" altLang="en-US" sz="1200" dirty="0" smtClean="0">
                <a:solidFill>
                  <a:schemeClr val="tx1"/>
                </a:solidFill>
                <a:latin typeface="ＭＳ ゴシック" panose="020B0609070205080204" pitchFamily="49" charset="-128"/>
                <a:ea typeface="ＭＳ ゴシック" panose="020B0609070205080204" pitchFamily="49" charset="-128"/>
              </a:rPr>
              <a:t>できるとともに、医療費</a:t>
            </a:r>
            <a:r>
              <a:rPr lang="ja-JP" altLang="en-US" sz="1200" dirty="0">
                <a:solidFill>
                  <a:schemeClr val="tx1"/>
                </a:solidFill>
                <a:latin typeface="ＭＳ ゴシック" panose="020B0609070205080204" pitchFamily="49" charset="-128"/>
                <a:ea typeface="ＭＳ ゴシック" panose="020B0609070205080204" pitchFamily="49" charset="-128"/>
              </a:rPr>
              <a:t>や介護</a:t>
            </a:r>
            <a:r>
              <a:rPr lang="ja-JP" altLang="en-US" sz="1200" dirty="0" smtClean="0">
                <a:solidFill>
                  <a:schemeClr val="tx1"/>
                </a:solidFill>
                <a:latin typeface="ＭＳ ゴシック" panose="020B0609070205080204" pitchFamily="49" charset="-128"/>
                <a:ea typeface="ＭＳ ゴシック" panose="020B0609070205080204" pitchFamily="49" charset="-128"/>
              </a:rPr>
              <a:t>給付費等の社会</a:t>
            </a:r>
            <a:r>
              <a:rPr lang="ja-JP" altLang="en-US" sz="1200" dirty="0">
                <a:solidFill>
                  <a:schemeClr val="tx1"/>
                </a:solidFill>
                <a:latin typeface="ＭＳ ゴシック" panose="020B0609070205080204" pitchFamily="49" charset="-128"/>
                <a:ea typeface="ＭＳ ゴシック" panose="020B0609070205080204" pitchFamily="49" charset="-128"/>
              </a:rPr>
              <a:t>保障負担の軽減も期待</a:t>
            </a:r>
            <a:r>
              <a:rPr lang="ja-JP" altLang="en-US" sz="1200" dirty="0" smtClean="0">
                <a:solidFill>
                  <a:schemeClr val="tx1"/>
                </a:solidFill>
                <a:latin typeface="ＭＳ ゴシック" panose="020B0609070205080204" pitchFamily="49" charset="-128"/>
                <a:ea typeface="ＭＳ ゴシック" panose="020B0609070205080204" pitchFamily="49" charset="-128"/>
              </a:rPr>
              <a:t>できます。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府民が身近にスポーツ活動ができる環境を整え、スポーツを通じた健康増進により、健康長寿社会の実現をめざします。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415380" y="1916832"/>
            <a:ext cx="8352928" cy="1872208"/>
          </a:xfrm>
          <a:prstGeom prst="rect">
            <a:avLst/>
          </a:prstGeom>
          <a:solidFill>
            <a:schemeClr val="accent1">
              <a:lumMod val="40000"/>
              <a:lumOff val="60000"/>
            </a:schemeClr>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p>
          <a:p>
            <a:pPr algn="l"/>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○府民が運動</a:t>
            </a:r>
            <a:r>
              <a:rPr lang="ja-JP" altLang="en-US" sz="1200" dirty="0">
                <a:solidFill>
                  <a:prstClr val="black"/>
                </a:solidFill>
                <a:latin typeface="ＭＳ ゴシック" panose="020B0609070205080204" pitchFamily="49" charset="-128"/>
                <a:ea typeface="ＭＳ ゴシック" panose="020B0609070205080204" pitchFamily="49" charset="-128"/>
              </a:rPr>
              <a:t>しやすい環境を整備するため</a:t>
            </a:r>
            <a:r>
              <a:rPr lang="ja-JP" altLang="en-US" sz="1200" dirty="0" smtClean="0">
                <a:solidFill>
                  <a:prstClr val="black"/>
                </a:solidFill>
                <a:latin typeface="ＭＳ ゴシック" panose="020B0609070205080204" pitchFamily="49" charset="-128"/>
                <a:ea typeface="ＭＳ ゴシック" panose="020B0609070205080204" pitchFamily="49" charset="-128"/>
              </a:rPr>
              <a:t>、身近な</a:t>
            </a:r>
            <a:r>
              <a:rPr lang="ja-JP" altLang="en-US" sz="1200" dirty="0">
                <a:solidFill>
                  <a:prstClr val="black"/>
                </a:solidFill>
                <a:latin typeface="ＭＳ ゴシック" panose="020B0609070205080204" pitchFamily="49" charset="-128"/>
                <a:ea typeface="ＭＳ ゴシック" panose="020B0609070205080204" pitchFamily="49" charset="-128"/>
              </a:rPr>
              <a:t>コ</a:t>
            </a:r>
            <a:r>
              <a:rPr lang="ja-JP" altLang="en-US" sz="1200" dirty="0">
                <a:solidFill>
                  <a:schemeClr val="tx1"/>
                </a:solidFill>
                <a:latin typeface="ＭＳ ゴシック" panose="020B0609070205080204" pitchFamily="49" charset="-128"/>
                <a:ea typeface="ＭＳ ゴシック" panose="020B0609070205080204" pitchFamily="49" charset="-128"/>
              </a:rPr>
              <a:t>ミュ</a:t>
            </a:r>
            <a:r>
              <a:rPr lang="ja-JP" altLang="en-US" sz="1200" dirty="0">
                <a:solidFill>
                  <a:prstClr val="black"/>
                </a:solidFill>
                <a:latin typeface="ＭＳ ゴシック" panose="020B0609070205080204" pitchFamily="49" charset="-128"/>
                <a:ea typeface="ＭＳ ゴシック" panose="020B0609070205080204" pitchFamily="49" charset="-128"/>
              </a:rPr>
              <a:t>ニティにおける</a:t>
            </a:r>
            <a:r>
              <a:rPr lang="ja-JP" altLang="en-US" sz="1200" dirty="0" smtClean="0">
                <a:solidFill>
                  <a:prstClr val="black"/>
                </a:solidFill>
                <a:latin typeface="ＭＳ ゴシック" panose="020B0609070205080204" pitchFamily="49" charset="-128"/>
                <a:ea typeface="ＭＳ ゴシック" panose="020B0609070205080204" pitchFamily="49" charset="-128"/>
              </a:rPr>
              <a:t>気軽</a:t>
            </a:r>
            <a:r>
              <a:rPr lang="ja-JP" altLang="en-US" sz="1200" dirty="0">
                <a:solidFill>
                  <a:prstClr val="black"/>
                </a:solidFill>
                <a:latin typeface="ＭＳ ゴシック" panose="020B0609070205080204" pitchFamily="49" charset="-128"/>
                <a:ea typeface="ＭＳ ゴシック" panose="020B0609070205080204" pitchFamily="49" charset="-128"/>
              </a:rPr>
              <a:t>なスポーツ実践の場を拡充</a:t>
            </a:r>
            <a:r>
              <a:rPr lang="ja-JP" altLang="en-US" sz="1200" dirty="0" smtClean="0">
                <a:solidFill>
                  <a:prstClr val="black"/>
                </a:solidFill>
                <a:latin typeface="ＭＳ ゴシック" panose="020B0609070205080204" pitchFamily="49" charset="-128"/>
                <a:ea typeface="ＭＳ ゴシック" panose="020B0609070205080204" pitchFamily="49" charset="-128"/>
              </a:rPr>
              <a:t>させます。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○国が策定する、高齢者が楽しく継続的に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取り組むことができ、</a:t>
            </a:r>
            <a:r>
              <a:rPr lang="ja-JP" altLang="en-US" sz="1200" dirty="0">
                <a:solidFill>
                  <a:prstClr val="black"/>
                </a:solidFill>
                <a:latin typeface="ＭＳ ゴシック" panose="020B0609070205080204" pitchFamily="49" charset="-128"/>
                <a:ea typeface="ＭＳ ゴシック" panose="020B0609070205080204" pitchFamily="49" charset="-128"/>
              </a:rPr>
              <a:t>生活</a:t>
            </a:r>
            <a:r>
              <a:rPr lang="ja-JP" altLang="en-US" sz="1200" dirty="0" smtClean="0">
                <a:solidFill>
                  <a:prstClr val="black"/>
                </a:solidFill>
                <a:latin typeface="ＭＳ ゴシック" panose="020B0609070205080204" pitchFamily="49" charset="-128"/>
                <a:ea typeface="ＭＳ ゴシック" panose="020B0609070205080204" pitchFamily="49" charset="-128"/>
              </a:rPr>
              <a:t>習慣病の</a:t>
            </a:r>
            <a:r>
              <a:rPr lang="ja-JP" altLang="en-US" sz="1200" dirty="0">
                <a:solidFill>
                  <a:prstClr val="black"/>
                </a:solidFill>
                <a:latin typeface="ＭＳ ゴシック" panose="020B0609070205080204" pitchFamily="49" charset="-128"/>
                <a:ea typeface="ＭＳ ゴシック" panose="020B0609070205080204" pitchFamily="49" charset="-128"/>
              </a:rPr>
              <a:t>予防・改善や介護予防を</a:t>
            </a:r>
            <a:r>
              <a:rPr lang="ja-JP" altLang="en-US" sz="1200" dirty="0" smtClean="0">
                <a:solidFill>
                  <a:prstClr val="black"/>
                </a:solidFill>
                <a:latin typeface="ＭＳ ゴシック" panose="020B0609070205080204" pitchFamily="49" charset="-128"/>
                <a:ea typeface="ＭＳ ゴシック" panose="020B0609070205080204" pitchFamily="49" charset="-128"/>
              </a:rPr>
              <a:t>通じての健康寿</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命の延伸に効果的な</a:t>
            </a:r>
            <a:r>
              <a:rPr lang="ja-JP" altLang="en-US" sz="1200" dirty="0">
                <a:solidFill>
                  <a:prstClr val="black"/>
                </a:solidFill>
                <a:latin typeface="ＭＳ ゴシック" panose="020B0609070205080204" pitchFamily="49" charset="-128"/>
                <a:ea typeface="ＭＳ ゴシック" panose="020B0609070205080204" pitchFamily="49" charset="-128"/>
              </a:rPr>
              <a:t>「スポーツプログラム」の普及・啓発を</a:t>
            </a:r>
            <a:r>
              <a:rPr lang="ja-JP" altLang="en-US" sz="1200" dirty="0" smtClean="0">
                <a:solidFill>
                  <a:prstClr val="black"/>
                </a:solidFill>
                <a:latin typeface="ＭＳ ゴシック" panose="020B0609070205080204" pitchFamily="49" charset="-128"/>
                <a:ea typeface="ＭＳ ゴシック" panose="020B0609070205080204" pitchFamily="49" charset="-128"/>
              </a:rPr>
              <a:t>進めます。</a:t>
            </a:r>
            <a:r>
              <a:rPr lang="ja-JP" altLang="en-US" sz="1200" dirty="0">
                <a:solidFill>
                  <a:prstClr val="black"/>
                </a:solidFill>
                <a:latin typeface="ＭＳ ゴシック" panose="020B0609070205080204" pitchFamily="49" charset="-128"/>
                <a:ea typeface="ＭＳ ゴシック" panose="020B0609070205080204" pitchFamily="49" charset="-128"/>
              </a:rPr>
              <a:t>　　</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○市町村、企業</a:t>
            </a:r>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大学、関係団体</a:t>
            </a:r>
            <a:r>
              <a:rPr lang="ja-JP" altLang="en-US" sz="1200" dirty="0" smtClean="0">
                <a:solidFill>
                  <a:schemeClr val="tx1"/>
                </a:solidFill>
                <a:latin typeface="ＭＳ ゴシック" panose="020B0609070205080204" pitchFamily="49" charset="-128"/>
                <a:ea typeface="ＭＳ ゴシック" panose="020B0609070205080204" pitchFamily="49" charset="-128"/>
              </a:rPr>
              <a:t>等</a:t>
            </a:r>
            <a:r>
              <a:rPr lang="ja-JP" altLang="en-US" sz="1200" dirty="0">
                <a:solidFill>
                  <a:schemeClr val="tx1"/>
                </a:solidFill>
                <a:latin typeface="ＭＳ ゴシック" panose="020B0609070205080204" pitchFamily="49" charset="-128"/>
                <a:ea typeface="ＭＳ ゴシック" panose="020B0609070205080204" pitchFamily="49" charset="-128"/>
              </a:rPr>
              <a:t>と連携</a:t>
            </a:r>
            <a:r>
              <a:rPr lang="ja-JP" altLang="en-US" sz="1200" dirty="0" smtClean="0">
                <a:solidFill>
                  <a:schemeClr val="tx1"/>
                </a:solidFill>
                <a:latin typeface="ＭＳ ゴシック" panose="020B0609070205080204" pitchFamily="49" charset="-128"/>
                <a:ea typeface="ＭＳ ゴシック" panose="020B0609070205080204" pitchFamily="49" charset="-128"/>
              </a:rPr>
              <a:t>し、誰もが気軽に参加</a:t>
            </a:r>
            <a:r>
              <a:rPr lang="ja-JP" altLang="en-US" sz="1200" dirty="0">
                <a:solidFill>
                  <a:schemeClr val="tx1"/>
                </a:solidFill>
                <a:latin typeface="ＭＳ ゴシック" panose="020B0609070205080204" pitchFamily="49" charset="-128"/>
                <a:ea typeface="ＭＳ ゴシック" panose="020B0609070205080204" pitchFamily="49" charset="-128"/>
              </a:rPr>
              <a:t>できる</a:t>
            </a:r>
            <a:r>
              <a:rPr lang="ja-JP" altLang="en-US" sz="1200" dirty="0" smtClean="0">
                <a:solidFill>
                  <a:schemeClr val="tx1"/>
                </a:solidFill>
                <a:latin typeface="ＭＳ ゴシック" panose="020B0609070205080204" pitchFamily="49" charset="-128"/>
                <a:ea typeface="ＭＳ ゴシック" panose="020B0609070205080204" pitchFamily="49" charset="-128"/>
              </a:rPr>
              <a:t>健康増進のためのイベント、スポーツ教室等を</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開催し、身体</a:t>
            </a:r>
            <a:r>
              <a:rPr lang="ja-JP" altLang="en-US" sz="1200" dirty="0">
                <a:solidFill>
                  <a:schemeClr val="tx1"/>
                </a:solidFill>
                <a:latin typeface="ＭＳ ゴシック" panose="020B0609070205080204" pitchFamily="49" charset="-128"/>
                <a:ea typeface="ＭＳ ゴシック" panose="020B0609070205080204" pitchFamily="49" charset="-128"/>
              </a:rPr>
              <a:t>活動量の増加を図ります</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ja-JP" altLang="en-US"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○企業、大学</a:t>
            </a:r>
            <a:r>
              <a:rPr lang="ja-JP" altLang="en-US" sz="1200" dirty="0">
                <a:solidFill>
                  <a:prstClr val="black"/>
                </a:solidFill>
                <a:latin typeface="ＭＳ ゴシック" panose="020B0609070205080204" pitchFamily="49" charset="-128"/>
                <a:ea typeface="ＭＳ ゴシック" panose="020B0609070205080204" pitchFamily="49" charset="-128"/>
              </a:rPr>
              <a:t>等</a:t>
            </a:r>
            <a:r>
              <a:rPr lang="ja-JP" altLang="en-US" sz="1200" dirty="0" smtClean="0">
                <a:solidFill>
                  <a:prstClr val="black"/>
                </a:solidFill>
                <a:latin typeface="ＭＳ ゴシック" panose="020B0609070205080204" pitchFamily="49" charset="-128"/>
                <a:ea typeface="ＭＳ ゴシック" panose="020B0609070205080204" pitchFamily="49" charset="-128"/>
              </a:rPr>
              <a:t>と連携し、府民に最新のスポーツ</a:t>
            </a:r>
            <a:r>
              <a:rPr lang="ja-JP" altLang="en-US" sz="1200" dirty="0">
                <a:solidFill>
                  <a:prstClr val="black"/>
                </a:solidFill>
                <a:latin typeface="ＭＳ ゴシック" panose="020B0609070205080204" pitchFamily="49" charset="-128"/>
                <a:ea typeface="ＭＳ ゴシック" panose="020B0609070205080204" pitchFamily="49" charset="-128"/>
              </a:rPr>
              <a:t>健康</a:t>
            </a:r>
            <a:r>
              <a:rPr lang="ja-JP" altLang="en-US" sz="1200" dirty="0" smtClean="0">
                <a:solidFill>
                  <a:prstClr val="black"/>
                </a:solidFill>
                <a:latin typeface="ＭＳ ゴシック" panose="020B0609070205080204" pitchFamily="49" charset="-128"/>
                <a:ea typeface="ＭＳ ゴシック" panose="020B0609070205080204" pitchFamily="49" charset="-128"/>
              </a:rPr>
              <a:t>科学の知見を分かりやすく情報提供する等の取組を進めます。</a:t>
            </a:r>
            <a:endParaRPr lang="en-US" altLang="ja-JP" sz="1200" u="sng" dirty="0" smtClean="0">
              <a:solidFill>
                <a:srgbClr val="FF0000"/>
              </a:solidFill>
              <a:latin typeface="ＭＳ ゴシック" panose="020B0609070205080204" pitchFamily="49" charset="-128"/>
              <a:ea typeface="ＭＳ ゴシック" panose="020B0609070205080204" pitchFamily="49" charset="-128"/>
            </a:endParaRPr>
          </a:p>
        </p:txBody>
      </p:sp>
      <p:sp>
        <p:nvSpPr>
          <p:cNvPr id="10" name="スライド番号プレースホルダー 2"/>
          <p:cNvSpPr>
            <a:spLocks noGrp="1"/>
          </p:cNvSpPr>
          <p:nvPr>
            <p:ph type="sldNum" sz="quarter" idx="12"/>
          </p:nvPr>
        </p:nvSpPr>
        <p:spPr>
          <a:xfrm>
            <a:off x="6553200" y="6356350"/>
            <a:ext cx="2133600" cy="365125"/>
          </a:xfrm>
        </p:spPr>
        <p:txBody>
          <a:bodyPr/>
          <a:lstStyle/>
          <a:p>
            <a:r>
              <a:rPr lang="en-US" altLang="ja-JP" dirty="0" smtClean="0"/>
              <a:t>11</a:t>
            </a:r>
            <a:endParaRPr kumimoji="1" lang="ja-JP" altLang="en-US" dirty="0"/>
          </a:p>
        </p:txBody>
      </p:sp>
    </p:spTree>
    <p:extLst>
      <p:ext uri="{BB962C8B-B14F-4D97-AF65-F5344CB8AC3E}">
        <p14:creationId xmlns:p14="http://schemas.microsoft.com/office/powerpoint/2010/main" val="3505254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9532" y="548680"/>
            <a:ext cx="3924436" cy="288031"/>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altLang="ja-JP" sz="1400" b="1" dirty="0" smtClean="0">
                <a:latin typeface="ＭＳ ゴシック" panose="020B0609070205080204" pitchFamily="49" charset="-128"/>
                <a:ea typeface="ＭＳ ゴシック" panose="020B0609070205080204" pitchFamily="49" charset="-128"/>
              </a:rPr>
              <a:t>(1)</a:t>
            </a:r>
            <a:r>
              <a:rPr kumimoji="1" lang="ja-JP" altLang="en-US" sz="1400" b="1" dirty="0" smtClean="0">
                <a:latin typeface="ＭＳ ゴシック" panose="020B0609070205080204" pitchFamily="49" charset="-128"/>
                <a:ea typeface="ＭＳ ゴシック" panose="020B0609070205080204" pitchFamily="49" charset="-128"/>
              </a:rPr>
              <a:t>国際的、大規模なスポーツ大会等の誘致、開催</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359532" y="908720"/>
            <a:ext cx="8388932" cy="1296144"/>
          </a:xfrm>
        </p:spPr>
        <p:txBody>
          <a:bodyPr>
            <a:normAutofit/>
          </a:bodyPr>
          <a:lstStyle/>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国際的、大規模なスポーツ大会やイベントは、府民のスポーツへの関心を高め、夢</a:t>
            </a:r>
            <a:r>
              <a:rPr lang="ja-JP" altLang="en-US" sz="1200" dirty="0">
                <a:solidFill>
                  <a:schemeClr val="tx1"/>
                </a:solidFill>
                <a:latin typeface="ＭＳ ゴシック" panose="020B0609070205080204" pitchFamily="49" charset="-128"/>
                <a:ea typeface="ＭＳ ゴシック" panose="020B0609070205080204" pitchFamily="49" charset="-128"/>
              </a:rPr>
              <a:t>や感動を与えてくれるとともに</a:t>
            </a:r>
            <a:r>
              <a:rPr lang="ja-JP" altLang="en-US" sz="1200" dirty="0" smtClean="0">
                <a:solidFill>
                  <a:schemeClr val="tx1"/>
                </a:solidFill>
                <a:latin typeface="ＭＳ ゴシック" panose="020B0609070205080204" pitchFamily="49" charset="-128"/>
                <a:ea typeface="ＭＳ ゴシック" panose="020B0609070205080204" pitchFamily="49" charset="-128"/>
              </a:rPr>
              <a:t>、国内外から人々が集い、まちに賑わいをもたらします。特に、ラグビーワールドカップ</a:t>
            </a:r>
            <a:r>
              <a:rPr lang="en-US" altLang="ja-JP" sz="1200" dirty="0" smtClean="0">
                <a:solidFill>
                  <a:schemeClr val="tx1"/>
                </a:solidFill>
                <a:latin typeface="ＭＳ ゴシック" panose="020B0609070205080204" pitchFamily="49" charset="-128"/>
                <a:ea typeface="ＭＳ ゴシック" panose="020B0609070205080204" pitchFamily="49" charset="-128"/>
              </a:rPr>
              <a:t>2019</a:t>
            </a:r>
            <a:r>
              <a:rPr lang="ja-JP" altLang="en-US" sz="1200" dirty="0" err="1">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東京</a:t>
            </a:r>
            <a:r>
              <a:rPr lang="en-US" altLang="ja-JP" sz="1200" dirty="0" smtClean="0">
                <a:solidFill>
                  <a:schemeClr val="tx1"/>
                </a:solidFill>
                <a:latin typeface="ＭＳ ゴシック" panose="020B0609070205080204" pitchFamily="49" charset="-128"/>
                <a:ea typeface="ＭＳ ゴシック" panose="020B0609070205080204" pitchFamily="49" charset="-128"/>
              </a:rPr>
              <a:t>2020</a:t>
            </a:r>
            <a:r>
              <a:rPr lang="ja-JP" altLang="en-US" sz="1200" dirty="0" smtClean="0">
                <a:solidFill>
                  <a:schemeClr val="tx1"/>
                </a:solidFill>
                <a:latin typeface="ＭＳ ゴシック" panose="020B0609070205080204" pitchFamily="49" charset="-128"/>
                <a:ea typeface="ＭＳ ゴシック" panose="020B0609070205080204" pitchFamily="49" charset="-128"/>
              </a:rPr>
              <a:t>オリンピック・パラリンピック競技大会、ワールドマスターズゲームズ</a:t>
            </a:r>
            <a:r>
              <a:rPr lang="en-US" altLang="ja-JP" sz="1200" dirty="0" smtClean="0">
                <a:solidFill>
                  <a:schemeClr val="tx1"/>
                </a:solidFill>
                <a:latin typeface="ＭＳ ゴシック" panose="020B0609070205080204" pitchFamily="49" charset="-128"/>
                <a:ea typeface="ＭＳ ゴシック" panose="020B0609070205080204" pitchFamily="49" charset="-128"/>
              </a:rPr>
              <a:t>2021</a:t>
            </a:r>
            <a:r>
              <a:rPr lang="ja-JP" altLang="en-US" sz="1200" dirty="0" smtClean="0">
                <a:solidFill>
                  <a:schemeClr val="tx1"/>
                </a:solidFill>
                <a:latin typeface="ＭＳ ゴシック" panose="020B0609070205080204" pitchFamily="49" charset="-128"/>
                <a:ea typeface="ＭＳ ゴシック" panose="020B0609070205080204" pitchFamily="49" charset="-128"/>
              </a:rPr>
              <a:t>関西が連続して開催される「ゴールデンスポーツイヤーズ」は、大阪</a:t>
            </a:r>
            <a:r>
              <a:rPr lang="ja-JP" altLang="en-US" sz="1200" dirty="0">
                <a:solidFill>
                  <a:schemeClr val="tx1"/>
                </a:solidFill>
                <a:latin typeface="ＭＳ ゴシック" panose="020B0609070205080204" pitchFamily="49" charset="-128"/>
                <a:ea typeface="ＭＳ ゴシック" panose="020B0609070205080204" pitchFamily="49" charset="-128"/>
              </a:rPr>
              <a:t>の都市魅力を発信する絶好の機会です</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市町村</a:t>
            </a:r>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団体、企業等と連携しながら、これらの大会の成功に向け取り組むとともに、国際大会や全国大会、「みる」だけでなく「する」「ささえる」等様々な形で参加できる大規模スポーツイベントを誘致、開催し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359532" y="2492896"/>
            <a:ext cx="8460940" cy="2952328"/>
          </a:xfrm>
          <a:prstGeom prst="rect">
            <a:avLst/>
          </a:prstGeom>
          <a:solidFill>
            <a:schemeClr val="accent1">
              <a:lumMod val="40000"/>
              <a:lumOff val="60000"/>
            </a:schemeClr>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p>
          <a:p>
            <a:pPr algn="l"/>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○ラグビーワールドカップ</a:t>
            </a:r>
            <a:r>
              <a:rPr lang="en-US" altLang="ja-JP" sz="1200" dirty="0" smtClean="0">
                <a:solidFill>
                  <a:schemeClr val="tx1"/>
                </a:solidFill>
                <a:latin typeface="ＭＳ ゴシック" panose="020B0609070205080204" pitchFamily="49" charset="-128"/>
                <a:ea typeface="ＭＳ ゴシック" panose="020B0609070205080204" pitchFamily="49" charset="-128"/>
              </a:rPr>
              <a:t>2019</a:t>
            </a:r>
            <a:r>
              <a:rPr lang="ja-JP" altLang="en-US" sz="1200" dirty="0" smtClean="0">
                <a:solidFill>
                  <a:schemeClr val="tx1"/>
                </a:solidFill>
                <a:latin typeface="ＭＳ ゴシック" panose="020B0609070205080204" pitchFamily="49" charset="-128"/>
                <a:ea typeface="ＭＳ ゴシック" panose="020B0609070205080204" pitchFamily="49" charset="-128"/>
              </a:rPr>
              <a:t>では、東大阪市花園ラグビー場が全国</a:t>
            </a:r>
            <a:r>
              <a:rPr lang="en-US" altLang="ja-JP" sz="1200" dirty="0" smtClean="0">
                <a:solidFill>
                  <a:schemeClr val="tx1"/>
                </a:solidFill>
                <a:latin typeface="ＭＳ ゴシック" panose="020B0609070205080204" pitchFamily="49" charset="-128"/>
                <a:ea typeface="ＭＳ ゴシック" panose="020B0609070205080204" pitchFamily="49" charset="-128"/>
              </a:rPr>
              <a:t>12</a:t>
            </a:r>
            <a:r>
              <a:rPr lang="ja-JP" altLang="en-US" sz="1200" dirty="0" smtClean="0">
                <a:solidFill>
                  <a:schemeClr val="tx1"/>
                </a:solidFill>
                <a:latin typeface="ＭＳ ゴシック" panose="020B0609070205080204" pitchFamily="49" charset="-128"/>
                <a:ea typeface="ＭＳ ゴシック" panose="020B0609070205080204" pitchFamily="49" charset="-128"/>
              </a:rPr>
              <a:t>会場の一つとなります。共同</a:t>
            </a:r>
            <a:r>
              <a:rPr lang="ja-JP" altLang="en-US" sz="1200" dirty="0">
                <a:solidFill>
                  <a:schemeClr val="tx1"/>
                </a:solidFill>
                <a:latin typeface="ＭＳ ゴシック" panose="020B0609070205080204" pitchFamily="49" charset="-128"/>
                <a:ea typeface="ＭＳ ゴシック" panose="020B0609070205080204" pitchFamily="49" charset="-128"/>
              </a:rPr>
              <a:t>開催都市で</a:t>
            </a:r>
            <a:r>
              <a:rPr lang="ja-JP" altLang="en-US" sz="1200" dirty="0" smtClean="0">
                <a:solidFill>
                  <a:schemeClr val="tx1"/>
                </a:solidFill>
                <a:latin typeface="ＭＳ ゴシック" panose="020B0609070205080204" pitchFamily="49" charset="-128"/>
                <a:ea typeface="ＭＳ ゴシック" panose="020B0609070205080204" pitchFamily="49" charset="-128"/>
              </a:rPr>
              <a:t>ある東大</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阪市とともに関係機関・団体等</a:t>
            </a:r>
            <a:r>
              <a:rPr lang="ja-JP" altLang="en-US" sz="1200" dirty="0">
                <a:solidFill>
                  <a:schemeClr val="tx1"/>
                </a:solidFill>
                <a:latin typeface="ＭＳ ゴシック" panose="020B0609070205080204" pitchFamily="49" charset="-128"/>
                <a:ea typeface="ＭＳ ゴシック" panose="020B0609070205080204" pitchFamily="49" charset="-128"/>
              </a:rPr>
              <a:t>と連携</a:t>
            </a:r>
            <a:r>
              <a:rPr lang="ja-JP" altLang="en-US" sz="1200" dirty="0" smtClean="0">
                <a:solidFill>
                  <a:schemeClr val="tx1"/>
                </a:solidFill>
                <a:latin typeface="ＭＳ ゴシック" panose="020B0609070205080204" pitchFamily="49" charset="-128"/>
                <a:ea typeface="ＭＳ ゴシック" panose="020B0609070205080204" pitchFamily="49" charset="-128"/>
              </a:rPr>
              <a:t>し、「オール大阪」で</a:t>
            </a:r>
            <a:r>
              <a:rPr lang="ja-JP" altLang="en-US" sz="1200" dirty="0">
                <a:solidFill>
                  <a:schemeClr val="tx1"/>
                </a:solidFill>
                <a:latin typeface="ＭＳ ゴシック" panose="020B0609070205080204" pitchFamily="49" charset="-128"/>
                <a:ea typeface="ＭＳ ゴシック" panose="020B0609070205080204" pitchFamily="49" charset="-128"/>
              </a:rPr>
              <a:t>大会成功</a:t>
            </a:r>
            <a:r>
              <a:rPr lang="ja-JP" altLang="en-US" sz="1200" dirty="0" smtClean="0">
                <a:solidFill>
                  <a:schemeClr val="tx1"/>
                </a:solidFill>
                <a:latin typeface="ＭＳ ゴシック" panose="020B0609070205080204" pitchFamily="49" charset="-128"/>
                <a:ea typeface="ＭＳ ゴシック" panose="020B0609070205080204" pitchFamily="49" charset="-128"/>
              </a:rPr>
              <a:t>に向けた取組を進めます</a:t>
            </a:r>
            <a:r>
              <a:rPr lang="ja-JP" altLang="en-US" sz="1200" dirty="0">
                <a:solidFill>
                  <a:schemeClr val="tx1"/>
                </a:solidFill>
                <a:latin typeface="ＭＳ ゴシック" panose="020B0609070205080204" pitchFamily="49" charset="-128"/>
                <a:ea typeface="ＭＳ ゴシック" panose="020B0609070205080204" pitchFamily="49" charset="-128"/>
              </a:rPr>
              <a:t>。</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○市町村、関係団体等と連携し、東京</a:t>
            </a:r>
            <a:r>
              <a:rPr lang="en-US" altLang="ja-JP" sz="1200" dirty="0" smtClean="0">
                <a:solidFill>
                  <a:schemeClr val="tx1"/>
                </a:solidFill>
                <a:latin typeface="ＭＳ ゴシック" panose="020B0609070205080204" pitchFamily="49" charset="-128"/>
                <a:ea typeface="ＭＳ ゴシック" panose="020B0609070205080204" pitchFamily="49" charset="-128"/>
              </a:rPr>
              <a:t>2020</a:t>
            </a:r>
            <a:r>
              <a:rPr lang="ja-JP" altLang="en-US" sz="1200" dirty="0" smtClean="0">
                <a:solidFill>
                  <a:schemeClr val="tx1"/>
                </a:solidFill>
                <a:latin typeface="ＭＳ ゴシック" panose="020B0609070205080204" pitchFamily="49" charset="-128"/>
                <a:ea typeface="ＭＳ ゴシック" panose="020B0609070205080204" pitchFamily="49" charset="-128"/>
              </a:rPr>
              <a:t>オリンピック・パラリンピック競技大会の事前キャンプ誘致に取り組みます。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○ワールドマスターズゲームズ</a:t>
            </a:r>
            <a:r>
              <a:rPr lang="en-US" altLang="ja-JP" sz="1200" dirty="0">
                <a:solidFill>
                  <a:schemeClr val="tx1"/>
                </a:solidFill>
                <a:latin typeface="ＭＳ ゴシック" panose="020B0609070205080204" pitchFamily="49" charset="-128"/>
                <a:ea typeface="ＭＳ ゴシック" panose="020B0609070205080204" pitchFamily="49" charset="-128"/>
              </a:rPr>
              <a:t>2021</a:t>
            </a:r>
            <a:r>
              <a:rPr lang="ja-JP" altLang="en-US" sz="1200" dirty="0">
                <a:solidFill>
                  <a:schemeClr val="tx1"/>
                </a:solidFill>
                <a:latin typeface="ＭＳ ゴシック" panose="020B0609070205080204" pitchFamily="49" charset="-128"/>
                <a:ea typeface="ＭＳ ゴシック" panose="020B0609070205080204" pitchFamily="49" charset="-128"/>
              </a:rPr>
              <a:t>関西では、府内では堺市でサッカー・フットサル、岸和田市で</a:t>
            </a:r>
            <a:r>
              <a:rPr lang="ja-JP" altLang="en-US" sz="1200" dirty="0" smtClean="0">
                <a:solidFill>
                  <a:schemeClr val="tx1"/>
                </a:solidFill>
                <a:latin typeface="ＭＳ ゴシック" panose="020B0609070205080204" pitchFamily="49" charset="-128"/>
                <a:ea typeface="ＭＳ ゴシック" panose="020B0609070205080204" pitchFamily="49" charset="-128"/>
              </a:rPr>
              <a:t>自転車</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ＢＭＸ</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err="1">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東大</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en-US" altLang="ja-JP"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阪市でラグビーフットボール、泉南市で水泳</a:t>
            </a:r>
            <a:r>
              <a:rPr lang="en-US" altLang="ja-JP"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オープンウォーター</a:t>
            </a:r>
            <a:r>
              <a:rPr lang="en-US" altLang="ja-JP"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の競技が行われ、大阪市では閉会式が開催されます。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地元市、関係機関・団体等と連携し、円滑な実施に取り組みます。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○これらの大会への府民の関心を高め、機運醸成を図るためのイベント等を開催する等、広報啓発を推進します。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大阪のまちや人の魅力を発信し、世界トップレベルの市民マラソンとなるよう、大阪マラソンのさらなる進化・</a:t>
            </a:r>
            <a:r>
              <a:rPr lang="ja-JP" altLang="en-US" sz="1200" dirty="0" smtClean="0">
                <a:solidFill>
                  <a:schemeClr val="tx1"/>
                </a:solidFill>
                <a:latin typeface="ＭＳ ゴシック" panose="020B0609070205080204" pitchFamily="49" charset="-128"/>
                <a:ea typeface="ＭＳ ゴシック" panose="020B0609070205080204" pitchFamily="49" charset="-128"/>
              </a:rPr>
              <a:t>発展に</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取り組みます。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○市町村、スポーツ団体等と連携し、人気の高いスポーツ競技大会を誘致、開催し、府民にトップアスリートのパフォー</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マンスを見る機会を提供します。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359532" y="96920"/>
            <a:ext cx="3420380" cy="307744"/>
          </a:xfrm>
          <a:prstGeom prst="rect">
            <a:avLst/>
          </a:prstGeom>
        </p:spPr>
        <p:style>
          <a:lnRef idx="3">
            <a:schemeClr val="lt1"/>
          </a:lnRef>
          <a:fillRef idx="1">
            <a:schemeClr val="dk1"/>
          </a:fillRef>
          <a:effectRef idx="1">
            <a:schemeClr val="dk1"/>
          </a:effectRef>
          <a:fontRef idx="minor">
            <a:schemeClr val="lt1"/>
          </a:fontRef>
        </p:style>
        <p:txBody>
          <a:bodyPr wrap="square" lIns="91408" tIns="45704" rIns="91408" bIns="45704" rtlCol="0">
            <a:spAutoFit/>
          </a:bodyPr>
          <a:lstStyle/>
          <a:p>
            <a:r>
              <a:rPr lang="en-US" altLang="ja-JP" sz="1400" b="1" dirty="0" smtClean="0"/>
              <a:t>Ⅱ</a:t>
            </a:r>
            <a:r>
              <a:rPr lang="ja-JP" altLang="en-US" sz="1400" b="1" dirty="0" smtClean="0"/>
              <a:t>　スポーツの振興に</a:t>
            </a:r>
            <a:r>
              <a:rPr lang="ja-JP" altLang="en-US" sz="1400" b="1" dirty="0"/>
              <a:t>よる都市魅力</a:t>
            </a:r>
            <a:r>
              <a:rPr lang="ja-JP" altLang="en-US" sz="1400" b="1" dirty="0" smtClean="0"/>
              <a:t>の創</a:t>
            </a:r>
            <a:r>
              <a:rPr lang="ja-JP" altLang="en-US" sz="1400" b="1" dirty="0" smtClean="0">
                <a:solidFill>
                  <a:schemeClr val="bg1"/>
                </a:solidFill>
              </a:rPr>
              <a:t>造</a:t>
            </a:r>
            <a:endParaRPr lang="en-US" altLang="ja-JP" sz="1400" b="1" dirty="0" smtClean="0">
              <a:solidFill>
                <a:schemeClr val="bg1"/>
              </a:solidFill>
            </a:endParaRPr>
          </a:p>
        </p:txBody>
      </p:sp>
      <p:sp>
        <p:nvSpPr>
          <p:cNvPr id="11" name="スライド番号プレースホルダー 2"/>
          <p:cNvSpPr>
            <a:spLocks noGrp="1"/>
          </p:cNvSpPr>
          <p:nvPr>
            <p:ph type="sldNum" sz="quarter" idx="12"/>
          </p:nvPr>
        </p:nvSpPr>
        <p:spPr>
          <a:xfrm>
            <a:off x="6553200" y="6356350"/>
            <a:ext cx="2133600" cy="365125"/>
          </a:xfrm>
        </p:spPr>
        <p:txBody>
          <a:bodyPr/>
          <a:lstStyle/>
          <a:p>
            <a:r>
              <a:rPr lang="en-US" altLang="ja-JP" dirty="0" smtClean="0"/>
              <a:t>12</a:t>
            </a:r>
            <a:endParaRPr kumimoji="1" lang="ja-JP" altLang="en-US" dirty="0"/>
          </a:p>
        </p:txBody>
      </p:sp>
    </p:spTree>
    <p:extLst>
      <p:ext uri="{BB962C8B-B14F-4D97-AF65-F5344CB8AC3E}">
        <p14:creationId xmlns:p14="http://schemas.microsoft.com/office/powerpoint/2010/main" val="3843141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260648"/>
            <a:ext cx="7056784" cy="432047"/>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altLang="ja-JP" sz="1400" b="1" dirty="0" smtClean="0">
                <a:latin typeface="ＭＳ ゴシック" panose="020B0609070205080204" pitchFamily="49" charset="-128"/>
                <a:ea typeface="ＭＳ ゴシック" panose="020B0609070205080204" pitchFamily="49" charset="-128"/>
              </a:rPr>
              <a:t>(2)</a:t>
            </a:r>
            <a:r>
              <a:rPr lang="ja-JP" altLang="en-US" sz="1400" b="1" dirty="0" smtClean="0">
                <a:latin typeface="ＭＳ ゴシック" panose="020B0609070205080204" pitchFamily="49" charset="-128"/>
                <a:ea typeface="ＭＳ ゴシック" panose="020B0609070205080204" pitchFamily="49" charset="-128"/>
              </a:rPr>
              <a:t>ラグビーワールドカップ、オリンピック・パラリンピック、ワールドマスターズゲームズ</a:t>
            </a:r>
            <a:r>
              <a:rPr lang="en-US" altLang="ja-JP" sz="1400" b="1" dirty="0" smtClean="0">
                <a:latin typeface="ＭＳ ゴシック" panose="020B0609070205080204" pitchFamily="49" charset="-128"/>
                <a:ea typeface="ＭＳ ゴシック" panose="020B0609070205080204" pitchFamily="49" charset="-128"/>
              </a:rPr>
              <a:t/>
            </a:r>
            <a:br>
              <a:rPr lang="en-US" altLang="ja-JP" sz="1400" b="1" dirty="0" smtClean="0">
                <a:latin typeface="ＭＳ ゴシック" panose="020B0609070205080204" pitchFamily="49" charset="-128"/>
                <a:ea typeface="ＭＳ ゴシック" panose="020B0609070205080204" pitchFamily="49" charset="-128"/>
              </a:rPr>
            </a:br>
            <a:r>
              <a:rPr lang="ja-JP" altLang="en-US" sz="1400" b="1" dirty="0" smtClean="0">
                <a:latin typeface="ＭＳ ゴシック" panose="020B0609070205080204" pitchFamily="49" charset="-128"/>
                <a:ea typeface="ＭＳ ゴシック" panose="020B0609070205080204" pitchFamily="49" charset="-128"/>
              </a:rPr>
              <a:t>　 の開催を契機としたレガシーの形成</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395536" y="764704"/>
            <a:ext cx="8496944" cy="864096"/>
          </a:xfrm>
        </p:spPr>
        <p:txBody>
          <a:bodyPr>
            <a:normAutofit/>
          </a:bodyPr>
          <a:lstStyle/>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ラグビーワールドカップ</a:t>
            </a:r>
            <a:r>
              <a:rPr lang="en-US" altLang="ja-JP" sz="1200" dirty="0" smtClean="0">
                <a:solidFill>
                  <a:schemeClr val="tx1"/>
                </a:solidFill>
                <a:latin typeface="ＭＳ ゴシック" panose="020B0609070205080204" pitchFamily="49" charset="-128"/>
                <a:ea typeface="ＭＳ ゴシック" panose="020B0609070205080204" pitchFamily="49" charset="-128"/>
              </a:rPr>
              <a:t>2019</a:t>
            </a:r>
            <a:r>
              <a:rPr lang="ja-JP" altLang="en-US" sz="1200" dirty="0" err="1"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東京</a:t>
            </a:r>
            <a:r>
              <a:rPr lang="en-US" altLang="ja-JP" sz="1200" dirty="0" smtClean="0">
                <a:solidFill>
                  <a:schemeClr val="tx1"/>
                </a:solidFill>
                <a:latin typeface="ＭＳ ゴシック" panose="020B0609070205080204" pitchFamily="49" charset="-128"/>
                <a:ea typeface="ＭＳ ゴシック" panose="020B0609070205080204" pitchFamily="49" charset="-128"/>
              </a:rPr>
              <a:t>2020</a:t>
            </a:r>
            <a:r>
              <a:rPr lang="ja-JP" altLang="en-US" sz="1200" dirty="0" smtClean="0">
                <a:solidFill>
                  <a:schemeClr val="tx1"/>
                </a:solidFill>
                <a:latin typeface="ＭＳ ゴシック" panose="020B0609070205080204" pitchFamily="49" charset="-128"/>
                <a:ea typeface="ＭＳ ゴシック" panose="020B0609070205080204" pitchFamily="49" charset="-128"/>
              </a:rPr>
              <a:t>オリンピック・パラリンピック競技大会、ワールドマスターズゲームズ</a:t>
            </a:r>
            <a:r>
              <a:rPr lang="en-US" altLang="ja-JP" sz="1200" dirty="0" smtClean="0">
                <a:solidFill>
                  <a:schemeClr val="tx1"/>
                </a:solidFill>
                <a:latin typeface="ＭＳ ゴシック" panose="020B0609070205080204" pitchFamily="49" charset="-128"/>
                <a:ea typeface="ＭＳ ゴシック" panose="020B0609070205080204" pitchFamily="49" charset="-128"/>
              </a:rPr>
              <a:t>2021</a:t>
            </a:r>
            <a:r>
              <a:rPr lang="ja-JP" altLang="en-US" sz="1200" dirty="0" smtClean="0">
                <a:solidFill>
                  <a:schemeClr val="tx1"/>
                </a:solidFill>
                <a:latin typeface="ＭＳ ゴシック" panose="020B0609070205080204" pitchFamily="49" charset="-128"/>
                <a:ea typeface="ＭＳ ゴシック" panose="020B0609070205080204" pitchFamily="49" charset="-128"/>
              </a:rPr>
              <a:t>関西を一過性のイベントとせず、これらの大会を契機に一層高まる府民の「みる」スポーツへの興味・関心を「する」「ささえる」スポーツへと移行させると</a:t>
            </a:r>
            <a:r>
              <a:rPr lang="ja-JP" altLang="en-US" sz="1200" dirty="0">
                <a:solidFill>
                  <a:schemeClr val="tx1"/>
                </a:solidFill>
                <a:latin typeface="ＭＳ ゴシック" panose="020B0609070205080204" pitchFamily="49" charset="-128"/>
                <a:ea typeface="ＭＳ ゴシック" panose="020B0609070205080204" pitchFamily="49" charset="-128"/>
              </a:rPr>
              <a:t>ともに</a:t>
            </a:r>
            <a:r>
              <a:rPr lang="ja-JP" altLang="en-US" sz="1200" dirty="0" smtClean="0">
                <a:solidFill>
                  <a:schemeClr val="tx1"/>
                </a:solidFill>
                <a:latin typeface="ＭＳ ゴシック" panose="020B0609070205080204" pitchFamily="49" charset="-128"/>
                <a:ea typeface="ＭＳ ゴシック" panose="020B0609070205080204" pitchFamily="49" charset="-128"/>
              </a:rPr>
              <a:t>、これらの大会がもたらす成果を未来に</a:t>
            </a:r>
            <a:r>
              <a:rPr lang="ja-JP" altLang="en-US" sz="1200" dirty="0">
                <a:solidFill>
                  <a:schemeClr val="tx1"/>
                </a:solidFill>
                <a:latin typeface="ＭＳ ゴシック" panose="020B0609070205080204" pitchFamily="49" charset="-128"/>
                <a:ea typeface="ＭＳ ゴシック" panose="020B0609070205080204" pitchFamily="49" charset="-128"/>
              </a:rPr>
              <a:t>つなぎ</a:t>
            </a:r>
            <a:r>
              <a:rPr lang="ja-JP" altLang="en-US" sz="1200" dirty="0" smtClean="0">
                <a:solidFill>
                  <a:schemeClr val="tx1"/>
                </a:solidFill>
                <a:latin typeface="ＭＳ ゴシック" panose="020B0609070205080204" pitchFamily="49" charset="-128"/>
                <a:ea typeface="ＭＳ ゴシック" panose="020B0609070205080204" pitchFamily="49" charset="-128"/>
              </a:rPr>
              <a:t>、さらに発展させる取組を進めます。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323528" y="1844824"/>
            <a:ext cx="8496944" cy="2160240"/>
          </a:xfrm>
          <a:prstGeom prst="rect">
            <a:avLst/>
          </a:prstGeom>
          <a:solidFill>
            <a:schemeClr val="accent1">
              <a:lumMod val="40000"/>
              <a:lumOff val="60000"/>
            </a:schemeClr>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p>
          <a:p>
            <a:pPr algn="l"/>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○スポーツの意義や価値、フェアプレイの精神、スポーツマンシップ等を次代を担う子どもたちに伝え理解を深めるオリ</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ンピック・パラリンピック教育を推進します。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○産官学の連携</a:t>
            </a:r>
            <a:r>
              <a:rPr lang="ja-JP" altLang="en-US" sz="1200" dirty="0">
                <a:solidFill>
                  <a:prstClr val="black"/>
                </a:solidFill>
                <a:latin typeface="ＭＳ ゴシック" panose="020B0609070205080204" pitchFamily="49" charset="-128"/>
                <a:ea typeface="ＭＳ ゴシック" panose="020B0609070205080204" pitchFamily="49" charset="-128"/>
              </a:rPr>
              <a:t>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より、</a:t>
            </a:r>
            <a:r>
              <a:rPr lang="ja-JP" altLang="en-US" sz="1200" dirty="0">
                <a:solidFill>
                  <a:prstClr val="black"/>
                </a:solidFill>
                <a:latin typeface="ＭＳ ゴシック" panose="020B0609070205080204" pitchFamily="49" charset="-128"/>
                <a:ea typeface="ＭＳ ゴシック" panose="020B0609070205080204" pitchFamily="49" charset="-128"/>
              </a:rPr>
              <a:t>スポーツを「ささえる」</a:t>
            </a:r>
            <a:r>
              <a:rPr lang="ja-JP" altLang="en-US" sz="1200" dirty="0" smtClean="0">
                <a:solidFill>
                  <a:prstClr val="black"/>
                </a:solidFill>
                <a:latin typeface="ＭＳ ゴシック" panose="020B0609070205080204" pitchFamily="49" charset="-128"/>
                <a:ea typeface="ＭＳ ゴシック" panose="020B0609070205080204" pitchFamily="49" charset="-128"/>
              </a:rPr>
              <a:t>人材</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指導者、研究者</a:t>
            </a:r>
            <a:r>
              <a:rPr lang="ja-JP" altLang="en-US" sz="1200" dirty="0">
                <a:solidFill>
                  <a:prstClr val="black"/>
                </a:solidFill>
                <a:latin typeface="ＭＳ ゴシック" panose="020B0609070205080204" pitchFamily="49" charset="-128"/>
                <a:ea typeface="ＭＳ ゴシック" panose="020B0609070205080204" pitchFamily="49" charset="-128"/>
              </a:rPr>
              <a:t>、ドクター</a:t>
            </a:r>
            <a:r>
              <a:rPr lang="ja-JP" altLang="en-US" sz="1200" dirty="0" smtClean="0">
                <a:solidFill>
                  <a:schemeClr val="tx1"/>
                </a:solidFill>
                <a:latin typeface="ＭＳ ゴシック" panose="020B0609070205080204" pitchFamily="49" charset="-128"/>
                <a:ea typeface="ＭＳ ゴシック" panose="020B0609070205080204" pitchFamily="49" charset="-128"/>
              </a:rPr>
              <a:t>、クラブマネジャー</a:t>
            </a:r>
            <a:r>
              <a:rPr lang="ja-JP" altLang="en-US" sz="1200" dirty="0" smtClean="0">
                <a:solidFill>
                  <a:prstClr val="black"/>
                </a:solidFill>
                <a:latin typeface="ＭＳ ゴシック" panose="020B0609070205080204" pitchFamily="49" charset="-128"/>
                <a:ea typeface="ＭＳ ゴシック" panose="020B0609070205080204" pitchFamily="49" charset="-128"/>
              </a:rPr>
              <a:t>等</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の</a:t>
            </a:r>
            <a:r>
              <a:rPr lang="ja-JP" altLang="en-US" sz="1200" dirty="0">
                <a:solidFill>
                  <a:prstClr val="black"/>
                </a:solidFill>
                <a:latin typeface="ＭＳ ゴシック" panose="020B0609070205080204" pitchFamily="49" charset="-128"/>
                <a:ea typeface="ＭＳ ゴシック" panose="020B0609070205080204" pitchFamily="49" charset="-128"/>
              </a:rPr>
              <a:t>育成を</a:t>
            </a:r>
            <a:r>
              <a:rPr lang="ja-JP" altLang="en-US" sz="1200" dirty="0" smtClean="0">
                <a:solidFill>
                  <a:prstClr val="black"/>
                </a:solidFill>
                <a:latin typeface="ＭＳ ゴシック" panose="020B0609070205080204" pitchFamily="49" charset="-128"/>
                <a:ea typeface="ＭＳ ゴシック" panose="020B0609070205080204" pitchFamily="49" charset="-128"/>
              </a:rPr>
              <a:t>推進し</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　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○市町村、スポーツ団体等と連携し、これらの大会に関わることを通して府民にスポーツボランティアの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精神を普及・定</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着させ</a:t>
            </a:r>
            <a:r>
              <a:rPr lang="ja-JP" altLang="en-US" sz="1200" dirty="0">
                <a:solidFill>
                  <a:schemeClr val="tx1"/>
                </a:solidFill>
                <a:latin typeface="ＭＳ ゴシック" panose="020B0609070205080204" pitchFamily="49" charset="-128"/>
                <a:ea typeface="ＭＳ ゴシック" panose="020B0609070205080204" pitchFamily="49" charset="-128"/>
              </a:rPr>
              <a:t>、登録ボランティア組織等</a:t>
            </a:r>
            <a:r>
              <a:rPr lang="ja-JP" altLang="en-US" sz="1200" dirty="0" smtClean="0">
                <a:solidFill>
                  <a:schemeClr val="tx1"/>
                </a:solidFill>
                <a:latin typeface="ＭＳ ゴシック" panose="020B0609070205080204" pitchFamily="49" charset="-128"/>
                <a:ea typeface="ＭＳ ゴシック" panose="020B0609070205080204" pitchFamily="49" charset="-128"/>
              </a:rPr>
              <a:t>の拡大、</a:t>
            </a:r>
            <a:r>
              <a:rPr lang="ja-JP" altLang="en-US" sz="1200" dirty="0">
                <a:solidFill>
                  <a:schemeClr val="tx1"/>
                </a:solidFill>
                <a:latin typeface="ＭＳ ゴシック" panose="020B0609070205080204" pitchFamily="49" charset="-128"/>
                <a:ea typeface="ＭＳ ゴシック" panose="020B0609070205080204" pitchFamily="49" charset="-128"/>
              </a:rPr>
              <a:t>活用を推進します。　　</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○これらの大会の機運醸成事業</a:t>
            </a:r>
            <a:r>
              <a:rPr lang="ja-JP" altLang="en-US" sz="1200" dirty="0">
                <a:solidFill>
                  <a:schemeClr val="tx1"/>
                </a:solidFill>
                <a:latin typeface="ＭＳ ゴシック" panose="020B0609070205080204" pitchFamily="49" charset="-128"/>
                <a:ea typeface="ＭＳ ゴシック" panose="020B0609070205080204" pitchFamily="49" charset="-128"/>
              </a:rPr>
              <a:t>やオリンピック・</a:t>
            </a:r>
            <a:r>
              <a:rPr lang="ja-JP" altLang="en-US" sz="1200" dirty="0" smtClean="0">
                <a:solidFill>
                  <a:schemeClr val="tx1"/>
                </a:solidFill>
                <a:latin typeface="ＭＳ ゴシック" panose="020B0609070205080204" pitchFamily="49" charset="-128"/>
                <a:ea typeface="ＭＳ ゴシック" panose="020B0609070205080204" pitchFamily="49" charset="-128"/>
              </a:rPr>
              <a:t>パラリンピック教育等を通じて、地域のスポーツクラブ、スポーツ少年</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団、支援学校運動部等のスポーツ組織の活性化を図ります。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0" name="スライド番号プレースホルダー 2"/>
          <p:cNvSpPr>
            <a:spLocks noGrp="1"/>
          </p:cNvSpPr>
          <p:nvPr>
            <p:ph type="sldNum" sz="quarter" idx="12"/>
          </p:nvPr>
        </p:nvSpPr>
        <p:spPr>
          <a:xfrm>
            <a:off x="6553200" y="6356350"/>
            <a:ext cx="2133600" cy="365125"/>
          </a:xfrm>
        </p:spPr>
        <p:txBody>
          <a:bodyPr/>
          <a:lstStyle/>
          <a:p>
            <a:r>
              <a:rPr lang="en-US" altLang="ja-JP" dirty="0" smtClean="0"/>
              <a:t>13</a:t>
            </a:r>
            <a:endParaRPr kumimoji="1" lang="ja-JP" altLang="en-US" dirty="0"/>
          </a:p>
        </p:txBody>
      </p:sp>
    </p:spTree>
    <p:extLst>
      <p:ext uri="{BB962C8B-B14F-4D97-AF65-F5344CB8AC3E}">
        <p14:creationId xmlns:p14="http://schemas.microsoft.com/office/powerpoint/2010/main" val="29100267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4602" y="260648"/>
            <a:ext cx="5779566" cy="288032"/>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altLang="ja-JP" sz="1400" b="1" dirty="0" smtClean="0">
                <a:latin typeface="ＭＳ ゴシック" panose="020B0609070205080204" pitchFamily="49" charset="-128"/>
                <a:ea typeface="ＭＳ ゴシック" panose="020B0609070205080204" pitchFamily="49" charset="-128"/>
              </a:rPr>
              <a:t>(3)</a:t>
            </a:r>
            <a:r>
              <a:rPr kumimoji="1" lang="ja-JP" altLang="en-US" sz="1400" b="1" dirty="0" smtClean="0">
                <a:latin typeface="ＭＳ ゴシック" panose="020B0609070205080204" pitchFamily="49" charset="-128"/>
                <a:ea typeface="ＭＳ ゴシック" panose="020B0609070205080204" pitchFamily="49" charset="-128"/>
              </a:rPr>
              <a:t>トップアスリート等とふれあう機会の充実及び次世代アスリートの</a:t>
            </a:r>
            <a:r>
              <a:rPr lang="ja-JP" altLang="en-US" sz="1400" b="1" dirty="0">
                <a:latin typeface="ＭＳ ゴシック" panose="020B0609070205080204" pitchFamily="49" charset="-128"/>
                <a:ea typeface="ＭＳ ゴシック" panose="020B0609070205080204" pitchFamily="49" charset="-128"/>
              </a:rPr>
              <a:t>養成</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323528" y="620688"/>
            <a:ext cx="8464896" cy="864096"/>
          </a:xfrm>
        </p:spPr>
        <p:txBody>
          <a:bodyPr>
            <a:normAutofit/>
          </a:bodyPr>
          <a:lstStyle/>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トップアスリートとの触れ合いやハイレベルのパフォーマンスを見ることを通じて、府民にスポーツの持つ素晴らしさを伝えるとともに、スポーツに対する興味・関心、参加意欲をさらに高めます。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また、子どもたちがスポーツに夢や希望、憧れを抱き、興味</a:t>
            </a:r>
            <a:r>
              <a:rPr lang="ja-JP" altLang="en-US" sz="1200" dirty="0">
                <a:solidFill>
                  <a:schemeClr val="tx1"/>
                </a:solidFill>
                <a:latin typeface="ＭＳ ゴシック" panose="020B0609070205080204" pitchFamily="49" charset="-128"/>
                <a:ea typeface="ＭＳ ゴシック" panose="020B0609070205080204" pitchFamily="49" charset="-128"/>
              </a:rPr>
              <a:t>・関心に</a:t>
            </a:r>
            <a:r>
              <a:rPr lang="ja-JP" altLang="en-US" sz="1200" dirty="0" smtClean="0">
                <a:solidFill>
                  <a:schemeClr val="tx1"/>
                </a:solidFill>
                <a:latin typeface="ＭＳ ゴシック" panose="020B0609070205080204" pitchFamily="49" charset="-128"/>
                <a:ea typeface="ＭＳ ゴシック" panose="020B0609070205080204" pitchFamily="49" charset="-128"/>
              </a:rPr>
              <a:t>応じて様々な種目を経験しながらトップアスリートを</a:t>
            </a:r>
            <a:r>
              <a:rPr lang="ja-JP" altLang="en-US" sz="1200" dirty="0">
                <a:solidFill>
                  <a:schemeClr val="tx1"/>
                </a:solidFill>
                <a:latin typeface="ＭＳ ゴシック" panose="020B0609070205080204" pitchFamily="49" charset="-128"/>
                <a:ea typeface="ＭＳ ゴシック" panose="020B0609070205080204" pitchFamily="49" charset="-128"/>
              </a:rPr>
              <a:t>めざ</a:t>
            </a:r>
            <a:r>
              <a:rPr lang="ja-JP" altLang="en-US" sz="1200" dirty="0" smtClean="0">
                <a:solidFill>
                  <a:schemeClr val="tx1"/>
                </a:solidFill>
                <a:latin typeface="ＭＳ ゴシック" panose="020B0609070205080204" pitchFamily="49" charset="-128"/>
                <a:ea typeface="ＭＳ ゴシック" panose="020B0609070205080204" pitchFamily="49" charset="-128"/>
              </a:rPr>
              <a:t>すことができる環境を創出</a:t>
            </a:r>
            <a:r>
              <a:rPr lang="ja-JP" altLang="en-US" sz="1200" dirty="0">
                <a:solidFill>
                  <a:schemeClr val="tx1"/>
                </a:solidFill>
                <a:latin typeface="ＭＳ ゴシック" panose="020B0609070205080204" pitchFamily="49" charset="-128"/>
                <a:ea typeface="ＭＳ ゴシック" panose="020B0609070205080204" pitchFamily="49" charset="-128"/>
              </a:rPr>
              <a:t>し</a:t>
            </a:r>
            <a:r>
              <a:rPr lang="ja-JP" altLang="en-US" sz="1200" dirty="0" smtClean="0">
                <a:solidFill>
                  <a:schemeClr val="tx1"/>
                </a:solidFill>
                <a:latin typeface="ＭＳ ゴシック" panose="020B0609070205080204" pitchFamily="49" charset="-128"/>
                <a:ea typeface="ＭＳ ゴシック" panose="020B0609070205080204" pitchFamily="49" charset="-128"/>
              </a:rPr>
              <a:t>、次世代のアスリートの養成を図ります。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323528" y="1772816"/>
            <a:ext cx="8496944" cy="2088232"/>
          </a:xfrm>
          <a:prstGeom prst="rect">
            <a:avLst/>
          </a:prstGeom>
          <a:solidFill>
            <a:schemeClr val="accent1">
              <a:lumMod val="40000"/>
              <a:lumOff val="60000"/>
            </a:schemeClr>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p>
          <a:p>
            <a:pPr algn="l"/>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○プロスポーツチーム、スポーツ団体等の協力を得</a:t>
            </a:r>
            <a:r>
              <a:rPr lang="ja-JP" altLang="en-US" sz="1200" dirty="0">
                <a:solidFill>
                  <a:prstClr val="black"/>
                </a:solidFill>
                <a:latin typeface="ＭＳ ゴシック" panose="020B0609070205080204" pitchFamily="49" charset="-128"/>
                <a:ea typeface="ＭＳ ゴシック" panose="020B0609070205080204" pitchFamily="49" charset="-128"/>
              </a:rPr>
              <a:t>て</a:t>
            </a:r>
            <a:r>
              <a:rPr lang="ja-JP" altLang="en-US" sz="1200" dirty="0" smtClean="0">
                <a:solidFill>
                  <a:prstClr val="black"/>
                </a:solidFill>
                <a:latin typeface="ＭＳ ゴシック" panose="020B0609070205080204" pitchFamily="49" charset="-128"/>
                <a:ea typeface="ＭＳ ゴシック" panose="020B0609070205080204" pitchFamily="49" charset="-128"/>
              </a:rPr>
              <a:t>、トップアスリートの小中学校への派遣やスポーツ教室の開催、</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　トップチーム等のゲームの観戦優待等、トップアスリートと触れ合う機会を一層</a:t>
            </a:r>
            <a:r>
              <a:rPr lang="ja-JP" altLang="en-US" sz="1200" dirty="0" smtClean="0">
                <a:solidFill>
                  <a:schemeClr val="tx1"/>
                </a:solidFill>
                <a:latin typeface="ＭＳ ゴシック" panose="020B0609070205080204" pitchFamily="49" charset="-128"/>
                <a:ea typeface="ＭＳ ゴシック" panose="020B0609070205080204" pitchFamily="49" charset="-128"/>
              </a:rPr>
              <a:t>拡充</a:t>
            </a:r>
            <a:r>
              <a:rPr lang="ja-JP" altLang="en-US" sz="1200" dirty="0" smtClean="0">
                <a:solidFill>
                  <a:prstClr val="black"/>
                </a:solidFill>
                <a:latin typeface="ＭＳ ゴシック" panose="020B0609070205080204" pitchFamily="49" charset="-128"/>
                <a:ea typeface="ＭＳ ゴシック" panose="020B0609070205080204" pitchFamily="49" charset="-128"/>
              </a:rPr>
              <a:t>します。</a:t>
            </a:r>
            <a:r>
              <a:rPr lang="ja-JP" altLang="en-US" sz="1200" dirty="0">
                <a:solidFill>
                  <a:prstClr val="black"/>
                </a:solidFill>
                <a:latin typeface="ＭＳ ゴシック" panose="020B0609070205080204" pitchFamily="49" charset="-128"/>
                <a:ea typeface="ＭＳ ゴシック" panose="020B0609070205080204" pitchFamily="49" charset="-128"/>
              </a:rPr>
              <a:t>　</a:t>
            </a: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○国際</a:t>
            </a:r>
            <a:r>
              <a:rPr lang="ja-JP" altLang="en-US" sz="1200" dirty="0" smtClean="0">
                <a:solidFill>
                  <a:schemeClr val="tx1"/>
                </a:solidFill>
                <a:latin typeface="ＭＳ ゴシック" panose="020B0609070205080204" pitchFamily="49" charset="-128"/>
                <a:ea typeface="ＭＳ ゴシック" panose="020B0609070205080204" pitchFamily="49" charset="-128"/>
              </a:rPr>
              <a:t>大会や全国規模のスポーツ競技会における成績優秀者やスポーツ振興への貢献者の顕彰事業を一層充実します。</a:t>
            </a:r>
            <a:r>
              <a:rPr lang="ja-JP" altLang="en-US" sz="1200" dirty="0">
                <a:solidFill>
                  <a:schemeClr val="tx1"/>
                </a:solidFill>
                <a:latin typeface="ＭＳ ゴシック" panose="020B0609070205080204" pitchFamily="49" charset="-128"/>
                <a:ea typeface="ＭＳ ゴシック" panose="020B0609070205080204" pitchFamily="49" charset="-128"/>
              </a:rPr>
              <a:t>　　　　</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○大学、企業、スポーツ団体等と連携して、スポーツの普及、競技力の向上を図ります。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国民体育大会等への選手・</a:t>
            </a:r>
            <a:r>
              <a:rPr lang="ja-JP" altLang="en-US" sz="1200" dirty="0" smtClean="0">
                <a:solidFill>
                  <a:schemeClr val="tx1"/>
                </a:solidFill>
                <a:latin typeface="ＭＳ ゴシック" panose="020B0609070205080204" pitchFamily="49" charset="-128"/>
                <a:ea typeface="ＭＳ ゴシック" panose="020B0609070205080204" pitchFamily="49" charset="-128"/>
              </a:rPr>
              <a:t>役員の</a:t>
            </a:r>
            <a:r>
              <a:rPr lang="ja-JP" altLang="en-US" sz="1200" dirty="0">
                <a:solidFill>
                  <a:schemeClr val="tx1"/>
                </a:solidFill>
                <a:latin typeface="ＭＳ ゴシック" panose="020B0609070205080204" pitchFamily="49" charset="-128"/>
                <a:ea typeface="ＭＳ ゴシック" panose="020B0609070205080204" pitchFamily="49" charset="-128"/>
              </a:rPr>
              <a:t>派遣を支援します。 　</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err="1">
                <a:solidFill>
                  <a:schemeClr val="tx1"/>
                </a:solidFill>
                <a:latin typeface="ＭＳ ゴシック" panose="020B0609070205080204" pitchFamily="49" charset="-128"/>
                <a:ea typeface="ＭＳ ゴシック" panose="020B0609070205080204" pitchFamily="49" charset="-128"/>
              </a:rPr>
              <a:t>障がい</a:t>
            </a:r>
            <a:r>
              <a:rPr lang="ja-JP" altLang="en-US" sz="1200" dirty="0">
                <a:solidFill>
                  <a:schemeClr val="tx1"/>
                </a:solidFill>
                <a:latin typeface="ＭＳ ゴシック" panose="020B0609070205080204" pitchFamily="49" charset="-128"/>
                <a:ea typeface="ＭＳ ゴシック" panose="020B0609070205080204" pitchFamily="49" charset="-128"/>
              </a:rPr>
              <a:t>者のスポーツ参加や競技スポーツとしての障がい者スポーツの促進のため、大阪府障がい者スポーツ大会</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を開催</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する</a:t>
            </a:r>
            <a:r>
              <a:rPr lang="ja-JP" altLang="en-US" sz="1200" dirty="0">
                <a:solidFill>
                  <a:schemeClr val="tx1"/>
                </a:solidFill>
                <a:latin typeface="ＭＳ ゴシック" panose="020B0609070205080204" pitchFamily="49" charset="-128"/>
                <a:ea typeface="ＭＳ ゴシック" panose="020B0609070205080204" pitchFamily="49" charset="-128"/>
              </a:rPr>
              <a:t>ほか、全国障害者スポーツ大会への選手団派遣を行います。また、これらの大会に向けた強化練習等を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支援</a:t>
            </a:r>
            <a:r>
              <a:rPr lang="ja-JP" altLang="en-US" sz="1200" dirty="0">
                <a:solidFill>
                  <a:schemeClr val="tx1"/>
                </a:solidFill>
                <a:latin typeface="ＭＳ ゴシック" panose="020B0609070205080204" pitchFamily="49" charset="-128"/>
                <a:ea typeface="ＭＳ ゴシック" panose="020B0609070205080204" pitchFamily="49" charset="-128"/>
              </a:rPr>
              <a:t>します</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10" name="スライド番号プレースホルダー 2"/>
          <p:cNvSpPr>
            <a:spLocks noGrp="1"/>
          </p:cNvSpPr>
          <p:nvPr>
            <p:ph type="sldNum" sz="quarter" idx="12"/>
          </p:nvPr>
        </p:nvSpPr>
        <p:spPr>
          <a:xfrm>
            <a:off x="6553200" y="6356350"/>
            <a:ext cx="2133600" cy="365125"/>
          </a:xfrm>
        </p:spPr>
        <p:txBody>
          <a:bodyPr/>
          <a:lstStyle/>
          <a:p>
            <a:r>
              <a:rPr lang="en-US" altLang="ja-JP" dirty="0" smtClean="0"/>
              <a:t>14</a:t>
            </a:r>
            <a:endParaRPr kumimoji="1" lang="ja-JP" altLang="en-US" dirty="0"/>
          </a:p>
        </p:txBody>
      </p:sp>
    </p:spTree>
    <p:extLst>
      <p:ext uri="{BB962C8B-B14F-4D97-AF65-F5344CB8AC3E}">
        <p14:creationId xmlns:p14="http://schemas.microsoft.com/office/powerpoint/2010/main" val="2341434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88640"/>
            <a:ext cx="3240360" cy="288032"/>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altLang="ja-JP" sz="1400" b="1" dirty="0" smtClean="0">
                <a:latin typeface="ＭＳ ゴシック" panose="020B0609070205080204" pitchFamily="49" charset="-128"/>
                <a:ea typeface="ＭＳ ゴシック" panose="020B0609070205080204" pitchFamily="49" charset="-128"/>
              </a:rPr>
              <a:t>(4)</a:t>
            </a:r>
            <a:r>
              <a:rPr lang="ja-JP" altLang="en-US" sz="1400" b="1" dirty="0" smtClean="0">
                <a:latin typeface="ＭＳ ゴシック" panose="020B0609070205080204" pitchFamily="49" charset="-128"/>
                <a:ea typeface="ＭＳ ゴシック" panose="020B0609070205080204" pitchFamily="49" charset="-128"/>
              </a:rPr>
              <a:t>スポーツを通じた地域・経済の活性化</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309489" y="2276872"/>
            <a:ext cx="8496944" cy="2880320"/>
          </a:xfrm>
          <a:prstGeom prst="rect">
            <a:avLst/>
          </a:prstGeom>
          <a:solidFill>
            <a:schemeClr val="accent1">
              <a:lumMod val="40000"/>
              <a:lumOff val="60000"/>
            </a:schemeClr>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p>
          <a:p>
            <a:pPr algn="l"/>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○東京オリンピック・パラリンピック参加国・地域との人的・経済的・文化的な相互交流を図る、市町村のホストタウン</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登録や事前キャンプ誘致を支援します。</a:t>
            </a: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大阪のまちや人の魅力を発信し、世界トップレベルの市民マラソンとなるよう、大阪マラソンのさらなる進化・発展に</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取り組みます。その際には、海外</a:t>
            </a:r>
            <a:r>
              <a:rPr lang="ja-JP" altLang="en-US" sz="1200" dirty="0">
                <a:solidFill>
                  <a:schemeClr val="tx1"/>
                </a:solidFill>
                <a:latin typeface="ＭＳ ゴシック" panose="020B0609070205080204" pitchFamily="49" charset="-128"/>
                <a:ea typeface="ＭＳ ゴシック" panose="020B0609070205080204" pitchFamily="49" charset="-128"/>
              </a:rPr>
              <a:t>からのエントリーも増加して</a:t>
            </a:r>
            <a:r>
              <a:rPr lang="ja-JP" altLang="en-US" sz="1200" dirty="0" smtClean="0">
                <a:solidFill>
                  <a:schemeClr val="tx1"/>
                </a:solidFill>
                <a:latin typeface="ＭＳ ゴシック" panose="020B0609070205080204" pitchFamily="49" charset="-128"/>
                <a:ea typeface="ＭＳ ゴシック" panose="020B0609070205080204" pitchFamily="49" charset="-128"/>
              </a:rPr>
              <a:t>いることから、スポーツツーリズムの観点からも工夫を</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　凝らします。</a:t>
            </a: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○高水準の競技施設、プロスポーツの試合等大阪のスポーツ資源を活用したスポーツツーリズムの推進に、</a:t>
            </a:r>
            <a:r>
              <a:rPr lang="ja-JP" altLang="en-US" sz="1200" dirty="0">
                <a:solidFill>
                  <a:schemeClr val="tx1"/>
                </a:solidFill>
                <a:latin typeface="ＭＳ ゴシック" panose="020B0609070205080204" pitchFamily="49" charset="-128"/>
                <a:ea typeface="ＭＳ ゴシック" panose="020B0609070205080204" pitchFamily="49" charset="-128"/>
              </a:rPr>
              <a:t>企業</a:t>
            </a:r>
            <a:r>
              <a:rPr lang="ja-JP" altLang="en-US" sz="1200" dirty="0" smtClean="0">
                <a:solidFill>
                  <a:schemeClr val="tx1"/>
                </a:solidFill>
                <a:latin typeface="ＭＳ ゴシック" panose="020B0609070205080204" pitchFamily="49" charset="-128"/>
                <a:ea typeface="ＭＳ ゴシック" panose="020B0609070205080204" pitchFamily="49" charset="-128"/>
              </a:rPr>
              <a:t>や関係団</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体と連携しながら取り組みます。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○市町村、関係団体等と連携し、ランドマーク</a:t>
            </a:r>
            <a:r>
              <a:rPr lang="ja-JP" altLang="en-US" sz="1200" dirty="0">
                <a:solidFill>
                  <a:schemeClr val="tx1"/>
                </a:solidFill>
                <a:latin typeface="ＭＳ ゴシック" panose="020B0609070205080204" pitchFamily="49" charset="-128"/>
                <a:ea typeface="ＭＳ ゴシック" panose="020B0609070205080204" pitchFamily="49" charset="-128"/>
              </a:rPr>
              <a:t>等大阪のブランド力を活用したスポーツイベントの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誘致、開催を図ります。</a:t>
            </a:r>
            <a:endParaRPr lang="ja-JP" altLang="en-US" sz="1200" dirty="0">
              <a:solidFill>
                <a:schemeClr val="tx1"/>
              </a:solidFill>
              <a:latin typeface="ＭＳ ゴシック" panose="020B0609070205080204" pitchFamily="49" charset="-128"/>
              <a:ea typeface="ＭＳ ゴシック" panose="020B0609070205080204" pitchFamily="49" charset="-128"/>
            </a:endParaRPr>
          </a:p>
          <a:p>
            <a:pPr lvl="0" algn="l">
              <a:spcBef>
                <a:spcPts val="0"/>
              </a:spcBef>
            </a:pPr>
            <a:r>
              <a:rPr lang="ja-JP" altLang="en-US" sz="1200" dirty="0" smtClean="0">
                <a:solidFill>
                  <a:schemeClr val="tx1"/>
                </a:solidFill>
                <a:latin typeface="ＭＳ ゴシック" panose="020B0609070205080204" pitchFamily="49" charset="-128"/>
                <a:ea typeface="ＭＳ ゴシック" panose="020B0609070205080204" pitchFamily="49" charset="-128"/>
              </a:rPr>
              <a:t>○国や経済</a:t>
            </a:r>
            <a:r>
              <a:rPr lang="ja-JP" altLang="en-US" sz="1200" dirty="0">
                <a:solidFill>
                  <a:schemeClr val="tx1"/>
                </a:solidFill>
                <a:latin typeface="ＭＳ ゴシック" panose="020B0609070205080204" pitchFamily="49" charset="-128"/>
                <a:ea typeface="ＭＳ ゴシック" panose="020B0609070205080204" pitchFamily="49" charset="-128"/>
              </a:rPr>
              <a:t>団体、スポーツ団体等</a:t>
            </a:r>
            <a:r>
              <a:rPr lang="ja-JP" altLang="en-US" sz="1200" dirty="0" smtClean="0">
                <a:solidFill>
                  <a:schemeClr val="tx1"/>
                </a:solidFill>
                <a:latin typeface="ＭＳ ゴシック" panose="020B0609070205080204" pitchFamily="49" charset="-128"/>
                <a:ea typeface="ＭＳ ゴシック" panose="020B0609070205080204" pitchFamily="49" charset="-128"/>
              </a:rPr>
              <a:t>と連携し、新たなスポーツ関連市場の創出・イノベーション等の取組を支援します。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lvl="0" algn="l">
              <a:spcBef>
                <a:spcPts val="0"/>
              </a:spcBef>
            </a:pPr>
            <a:r>
              <a:rPr lang="ja-JP" altLang="en-US" sz="1200" dirty="0" smtClean="0">
                <a:solidFill>
                  <a:schemeClr val="tx1"/>
                </a:solidFill>
                <a:latin typeface="ＭＳ ゴシック" panose="020B0609070205080204" pitchFamily="49" charset="-128"/>
                <a:ea typeface="ＭＳ ゴシック" panose="020B0609070205080204" pitchFamily="49" charset="-128"/>
              </a:rPr>
              <a:t>○府内</a:t>
            </a:r>
            <a:r>
              <a:rPr lang="ja-JP" altLang="en-US" sz="1200" dirty="0">
                <a:solidFill>
                  <a:schemeClr val="tx1"/>
                </a:solidFill>
                <a:latin typeface="ＭＳ ゴシック" panose="020B0609070205080204" pitchFamily="49" charset="-128"/>
                <a:ea typeface="ＭＳ ゴシック" panose="020B0609070205080204" pitchFamily="49" charset="-128"/>
              </a:rPr>
              <a:t>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スポーツ関連の</a:t>
            </a:r>
            <a:r>
              <a:rPr lang="ja-JP" altLang="en-US" sz="1200" dirty="0">
                <a:solidFill>
                  <a:schemeClr val="tx1"/>
                </a:solidFill>
                <a:latin typeface="ＭＳ ゴシック" panose="020B0609070205080204" pitchFamily="49" charset="-128"/>
                <a:ea typeface="ＭＳ ゴシック" panose="020B0609070205080204" pitchFamily="49" charset="-128"/>
              </a:rPr>
              <a:t>企業や大学</a:t>
            </a:r>
            <a:r>
              <a:rPr lang="ja-JP" altLang="en-US" sz="1200" dirty="0" smtClean="0">
                <a:solidFill>
                  <a:schemeClr val="tx1"/>
                </a:solidFill>
                <a:latin typeface="ＭＳ ゴシック" panose="020B0609070205080204" pitchFamily="49" charset="-128"/>
                <a:ea typeface="ＭＳ ゴシック" panose="020B0609070205080204" pitchFamily="49" charset="-128"/>
              </a:rPr>
              <a:t>のポテンシャルを</a:t>
            </a:r>
            <a:r>
              <a:rPr lang="ja-JP" altLang="en-US" sz="1200" dirty="0">
                <a:solidFill>
                  <a:schemeClr val="tx1"/>
                </a:solidFill>
                <a:latin typeface="ＭＳ ゴシック" panose="020B0609070205080204" pitchFamily="49" charset="-128"/>
                <a:ea typeface="ＭＳ ゴシック" panose="020B0609070205080204" pitchFamily="49" charset="-128"/>
              </a:rPr>
              <a:t>生かし、スポーツ・健康等の分野に関心がある企業における新たな</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0" algn="l">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rPr>
              <a:t>　製品やサービスを創出する取組を支援します。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0" algn="l">
              <a:spcBef>
                <a:spcPts val="0"/>
              </a:spcBef>
            </a:pPr>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11" name="スライド番号プレースホルダー 2"/>
          <p:cNvSpPr>
            <a:spLocks noGrp="1"/>
          </p:cNvSpPr>
          <p:nvPr>
            <p:ph type="sldNum" sz="quarter" idx="12"/>
          </p:nvPr>
        </p:nvSpPr>
        <p:spPr>
          <a:xfrm>
            <a:off x="6553200" y="6356350"/>
            <a:ext cx="2133600" cy="365125"/>
          </a:xfrm>
        </p:spPr>
        <p:txBody>
          <a:bodyPr/>
          <a:lstStyle/>
          <a:p>
            <a:r>
              <a:rPr kumimoji="1" lang="en-US" altLang="ja-JP" dirty="0" smtClean="0"/>
              <a:t>15</a:t>
            </a:r>
            <a:endParaRPr kumimoji="1" lang="ja-JP" altLang="en-US" dirty="0"/>
          </a:p>
        </p:txBody>
      </p:sp>
      <p:sp>
        <p:nvSpPr>
          <p:cNvPr id="7" name="サブタイトル 2"/>
          <p:cNvSpPr>
            <a:spLocks noGrp="1"/>
          </p:cNvSpPr>
          <p:nvPr/>
        </p:nvSpPr>
        <p:spPr>
          <a:xfrm>
            <a:off x="323528" y="548680"/>
            <a:ext cx="8496944" cy="15121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スポーツを「する」「みる」「ささえる」ことにより、人と人との交流やつながりが生まれ、また、様々な消費活動がなされます。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大阪に</a:t>
            </a:r>
            <a:r>
              <a:rPr lang="ja-JP" altLang="en-US" sz="1200" dirty="0">
                <a:solidFill>
                  <a:schemeClr val="tx1"/>
                </a:solidFill>
                <a:latin typeface="ＭＳ ゴシック" panose="020B0609070205080204" pitchFamily="49" charset="-128"/>
                <a:ea typeface="ＭＳ ゴシック" panose="020B0609070205080204" pitchFamily="49" charset="-128"/>
              </a:rPr>
              <a:t>は、国際</a:t>
            </a:r>
            <a:r>
              <a:rPr lang="ja-JP" altLang="en-US" sz="1200" dirty="0" smtClean="0">
                <a:solidFill>
                  <a:schemeClr val="tx1"/>
                </a:solidFill>
                <a:latin typeface="ＭＳ ゴシック" panose="020B0609070205080204" pitchFamily="49" charset="-128"/>
                <a:ea typeface="ＭＳ ゴシック" panose="020B0609070205080204" pitchFamily="49" charset="-128"/>
              </a:rPr>
              <a:t>大会や大規模スポーツイベントが開催されるスタジアムやアリーナが整備されているほか、多くのトップスポーツチームやトップアスリートが存在します。また、スポーツ用品製造業等スポーツ産業の集積があり、高い技術や優れた製品を持つ中小企業も多数存在します。さらには、健康・医療の分野も大阪の強みの一つです。</a:t>
            </a:r>
            <a:endParaRPr lang="en-US" altLang="ja-JP" sz="1200" strike="sngStrike"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　これらの資源をより有効に活用するとともに、観光、文化、アミューズメント、健康等</a:t>
            </a:r>
            <a:r>
              <a:rPr lang="ja-JP" altLang="en-US" sz="1200" dirty="0">
                <a:solidFill>
                  <a:schemeClr val="tx1"/>
                </a:solidFill>
                <a:latin typeface="ＭＳ ゴシック" panose="020B0609070205080204" pitchFamily="49" charset="-128"/>
                <a:ea typeface="ＭＳ ゴシック" panose="020B0609070205080204" pitchFamily="49" charset="-128"/>
              </a:rPr>
              <a:t>他分野との連携・</a:t>
            </a:r>
            <a:r>
              <a:rPr lang="ja-JP" altLang="en-US" sz="1200" dirty="0" smtClean="0">
                <a:solidFill>
                  <a:schemeClr val="tx1"/>
                </a:solidFill>
                <a:latin typeface="ＭＳ ゴシック" panose="020B0609070205080204" pitchFamily="49" charset="-128"/>
                <a:ea typeface="ＭＳ ゴシック" panose="020B0609070205080204" pitchFamily="49" charset="-128"/>
              </a:rPr>
              <a:t>協働等も含めた、スポーツビジネスの創出・拡大等の取組を支援し、地域・経済の活性化につなげます。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87774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07504" y="116632"/>
            <a:ext cx="2016224" cy="288031"/>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400" b="1" dirty="0">
                <a:latin typeface="ＭＳ ゴシック" panose="020B0609070205080204" pitchFamily="49" charset="-128"/>
                <a:ea typeface="ＭＳ ゴシック" panose="020B0609070205080204" pitchFamily="49" charset="-128"/>
              </a:rPr>
              <a:t>５</a:t>
            </a:r>
            <a:r>
              <a:rPr lang="ja-JP" altLang="en-US" sz="1400" b="1" dirty="0" smtClean="0">
                <a:latin typeface="ＭＳ ゴシック" panose="020B0609070205080204" pitchFamily="49" charset="-128"/>
                <a:ea typeface="ＭＳ ゴシック" panose="020B0609070205080204" pitchFamily="49" charset="-128"/>
              </a:rPr>
              <a:t>．重要業績評価指標</a:t>
            </a:r>
            <a:endParaRPr lang="ja-JP" altLang="en-US" sz="1400" b="1" dirty="0">
              <a:latin typeface="ＭＳ ゴシック" panose="020B0609070205080204" pitchFamily="49" charset="-128"/>
              <a:ea typeface="ＭＳ ゴシック" panose="020B0609070205080204" pitchFamily="49"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687746436"/>
              </p:ext>
            </p:extLst>
          </p:nvPr>
        </p:nvGraphicFramePr>
        <p:xfrm>
          <a:off x="251520" y="1268760"/>
          <a:ext cx="8640960" cy="3761790"/>
        </p:xfrm>
        <a:graphic>
          <a:graphicData uri="http://schemas.openxmlformats.org/drawingml/2006/table">
            <a:tbl>
              <a:tblPr firstRow="1" bandRow="1">
                <a:tableStyleId>{3B4B98B0-60AC-42C2-AFA5-B58CD77FA1E5}</a:tableStyleId>
              </a:tblPr>
              <a:tblGrid>
                <a:gridCol w="694512"/>
                <a:gridCol w="3914000"/>
                <a:gridCol w="792088"/>
                <a:gridCol w="936104"/>
                <a:gridCol w="936104"/>
                <a:gridCol w="1368152"/>
              </a:tblGrid>
              <a:tr h="467221">
                <a:tc>
                  <a:txBody>
                    <a:bodyPr/>
                    <a:lstStyle/>
                    <a:p>
                      <a:pPr algn="ct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latin typeface="ＭＳ ゴシック" panose="020B0609070205080204" pitchFamily="49" charset="-128"/>
                          <a:ea typeface="ＭＳ ゴシック" panose="020B0609070205080204" pitchFamily="49" charset="-128"/>
                        </a:rPr>
                        <a:t>項　　　目</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施策との</a:t>
                      </a:r>
                      <a:endParaRPr kumimoji="1" lang="en-US" altLang="ja-JP" sz="1000" b="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関連</a:t>
                      </a:r>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latin typeface="ＭＳ ゴシック" panose="020B0609070205080204" pitchFamily="49" charset="-128"/>
                          <a:ea typeface="ＭＳ ゴシック" panose="020B0609070205080204" pitchFamily="49" charset="-128"/>
                        </a:rPr>
                        <a:t>策定時</a:t>
                      </a:r>
                      <a:endParaRPr kumimoji="1" lang="en-US" altLang="ja-JP" sz="1000" b="0" dirty="0" smtClean="0">
                        <a:latin typeface="ＭＳ ゴシック" panose="020B0609070205080204" pitchFamily="49" charset="-128"/>
                        <a:ea typeface="ＭＳ ゴシック" panose="020B0609070205080204" pitchFamily="49" charset="-128"/>
                      </a:endParaRPr>
                    </a:p>
                    <a:p>
                      <a:pPr algn="ctr"/>
                      <a:r>
                        <a:rPr kumimoji="1" lang="en-US" altLang="ja-JP" sz="1000" b="0" dirty="0" smtClean="0">
                          <a:latin typeface="ＭＳ ゴシック" panose="020B0609070205080204" pitchFamily="49" charset="-128"/>
                          <a:ea typeface="ＭＳ ゴシック" panose="020B0609070205080204" pitchFamily="49" charset="-128"/>
                        </a:rPr>
                        <a:t>(2016)</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latin typeface="ＭＳ ゴシック" panose="020B0609070205080204" pitchFamily="49" charset="-128"/>
                          <a:ea typeface="ＭＳ ゴシック" panose="020B0609070205080204" pitchFamily="49" charset="-128"/>
                        </a:rPr>
                        <a:t>目標</a:t>
                      </a:r>
                      <a:endParaRPr kumimoji="1" lang="en-US" altLang="ja-JP" sz="1000" b="0" dirty="0" smtClean="0">
                        <a:latin typeface="ＭＳ ゴシック" panose="020B0609070205080204" pitchFamily="49" charset="-128"/>
                        <a:ea typeface="ＭＳ ゴシック" panose="020B0609070205080204" pitchFamily="49" charset="-128"/>
                      </a:endParaRPr>
                    </a:p>
                    <a:p>
                      <a:pPr algn="ctr"/>
                      <a:r>
                        <a:rPr kumimoji="1" lang="en-US" altLang="ja-JP" sz="1000" b="0" smtClean="0">
                          <a:latin typeface="ＭＳ ゴシック" panose="020B0609070205080204" pitchFamily="49" charset="-128"/>
                          <a:ea typeface="ＭＳ ゴシック" panose="020B0609070205080204" pitchFamily="49" charset="-128"/>
                        </a:rPr>
                        <a:t>(2021)</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latin typeface="ＭＳ ゴシック" panose="020B0609070205080204" pitchFamily="49" charset="-128"/>
                          <a:ea typeface="ＭＳ ゴシック" panose="020B0609070205080204" pitchFamily="49" charset="-128"/>
                        </a:rPr>
                        <a:t>データの</a:t>
                      </a:r>
                      <a:endParaRPr kumimoji="1" lang="en-US" altLang="ja-JP" sz="1000" b="0" dirty="0" smtClean="0">
                        <a:latin typeface="ＭＳ ゴシック" panose="020B0609070205080204" pitchFamily="49" charset="-128"/>
                        <a:ea typeface="ＭＳ ゴシック" panose="020B0609070205080204" pitchFamily="49" charset="-128"/>
                      </a:endParaRPr>
                    </a:p>
                    <a:p>
                      <a:pPr algn="ctr"/>
                      <a:r>
                        <a:rPr kumimoji="1" lang="ja-JP" altLang="en-US" sz="1000" b="0" dirty="0" smtClean="0">
                          <a:latin typeface="ＭＳ ゴシック" panose="020B0609070205080204" pitchFamily="49" charset="-128"/>
                          <a:ea typeface="ＭＳ ゴシック" panose="020B0609070205080204" pitchFamily="49" charset="-128"/>
                        </a:rPr>
                        <a:t>確認方法</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r>
              <a:tr h="3459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ＭＳ ゴシック" panose="020B0609070205080204" pitchFamily="49" charset="-128"/>
                          <a:ea typeface="ＭＳ ゴシック" panose="020B0609070205080204" pitchFamily="49" charset="-128"/>
                        </a:rPr>
                        <a:t>全体指標</a:t>
                      </a:r>
                      <a:endParaRPr kumimoji="1" lang="en-US" altLang="ja-JP" sz="1000" b="0" dirty="0" smtClean="0">
                        <a:latin typeface="ＭＳ ゴシック" panose="020B0609070205080204" pitchFamily="49" charset="-128"/>
                        <a:ea typeface="ＭＳ ゴシック" panose="020B0609070205080204" pitchFamily="49" charset="-128"/>
                      </a:endParaRPr>
                    </a:p>
                  </a:txBody>
                  <a:tcPr anchor="ctr"/>
                </a:tc>
                <a:tc>
                  <a:txBody>
                    <a:bodyPr/>
                    <a:lstStyle/>
                    <a:p>
                      <a:pPr algn="l"/>
                      <a:r>
                        <a:rPr kumimoji="1" lang="ja-JP" altLang="en-US" sz="1000" b="0" dirty="0" smtClean="0">
                          <a:latin typeface="ＭＳ ゴシック" panose="020B0609070205080204" pitchFamily="49" charset="-128"/>
                          <a:ea typeface="ＭＳ ゴシック" panose="020B0609070205080204" pitchFamily="49" charset="-128"/>
                        </a:rPr>
                        <a:t>大阪府ではスポーツが盛んだと思う府民の割合　　　　　◎</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全</a:t>
                      </a:r>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latin typeface="ＭＳ ゴシック" panose="020B0609070205080204" pitchFamily="49" charset="-128"/>
                          <a:ea typeface="ＭＳ ゴシック" panose="020B0609070205080204" pitchFamily="49" charset="-128"/>
                        </a:rPr>
                        <a:t>40.8</a:t>
                      </a:r>
                      <a:r>
                        <a:rPr kumimoji="1" lang="ja-JP" altLang="en-US" sz="1000" b="0" dirty="0" smtClean="0">
                          <a:latin typeface="ＭＳ ゴシック" panose="020B0609070205080204" pitchFamily="49" charset="-128"/>
                          <a:ea typeface="ＭＳ ゴシック" panose="020B0609070205080204" pitchFamily="49" charset="-128"/>
                        </a:rPr>
                        <a:t>％</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latin typeface="ＭＳ ゴシック" panose="020B0609070205080204" pitchFamily="49" charset="-128"/>
                          <a:ea typeface="ＭＳ ゴシック" panose="020B0609070205080204" pitchFamily="49" charset="-128"/>
                        </a:rPr>
                        <a:t>50</a:t>
                      </a:r>
                      <a:r>
                        <a:rPr kumimoji="1" lang="ja-JP" altLang="en-US" sz="1000" b="0" dirty="0" smtClean="0">
                          <a:latin typeface="ＭＳ ゴシック" panose="020B0609070205080204" pitchFamily="49" charset="-128"/>
                          <a:ea typeface="ＭＳ ゴシック" panose="020B0609070205080204" pitchFamily="49" charset="-128"/>
                        </a:rPr>
                        <a:t>％</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latin typeface="ＭＳ ゴシック" panose="020B0609070205080204" pitchFamily="49" charset="-128"/>
                          <a:ea typeface="ＭＳ ゴシック" panose="020B0609070205080204" pitchFamily="49" charset="-128"/>
                        </a:rPr>
                        <a:t>大阪府調査</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r>
              <a:tr h="250337">
                <a:tc rowSpan="8">
                  <a:txBody>
                    <a:bodyPr/>
                    <a:lstStyle/>
                    <a:p>
                      <a:pPr algn="ctr"/>
                      <a:r>
                        <a:rPr kumimoji="1" lang="ja-JP" altLang="en-US" sz="1000" b="0" baseline="0" dirty="0" smtClean="0">
                          <a:latin typeface="ＭＳ ゴシック" panose="020B0609070205080204" pitchFamily="49" charset="-128"/>
                          <a:ea typeface="ＭＳ ゴシック" panose="020B0609070205080204" pitchFamily="49" charset="-128"/>
                        </a:rPr>
                        <a:t>個別指標</a:t>
                      </a:r>
                    </a:p>
                  </a:txBody>
                  <a:tcPr anchor="ctr"/>
                </a:tc>
                <a:tc>
                  <a:txBody>
                    <a:bodyPr/>
                    <a:lstStyle/>
                    <a:p>
                      <a:pPr algn="l"/>
                      <a:r>
                        <a:rPr kumimoji="1" lang="en-US" altLang="ja-JP" sz="1000" b="1" dirty="0" smtClean="0">
                          <a:latin typeface="ＭＳ ゴシック" panose="020B0609070205080204" pitchFamily="49" charset="-128"/>
                          <a:ea typeface="ＭＳ ゴシック" panose="020B0609070205080204" pitchFamily="49" charset="-128"/>
                        </a:rPr>
                        <a:t>【</a:t>
                      </a:r>
                      <a:r>
                        <a:rPr kumimoji="1" lang="ja-JP" altLang="en-US" sz="1000" b="1" dirty="0" smtClean="0">
                          <a:latin typeface="ＭＳ ゴシック" panose="020B0609070205080204" pitchFamily="49" charset="-128"/>
                          <a:ea typeface="ＭＳ ゴシック" panose="020B0609070205080204" pitchFamily="49" charset="-128"/>
                        </a:rPr>
                        <a:t>府民誰もがスポーツに関わり親しむ機会の創造</a:t>
                      </a:r>
                      <a:r>
                        <a:rPr kumimoji="1" lang="en-US" altLang="ja-JP" sz="1000" b="1" dirty="0" smtClean="0">
                          <a:latin typeface="ＭＳ ゴシック" panose="020B0609070205080204" pitchFamily="49" charset="-128"/>
                          <a:ea typeface="ＭＳ ゴシック" panose="020B0609070205080204" pitchFamily="49" charset="-128"/>
                        </a:rPr>
                        <a:t>】</a:t>
                      </a:r>
                      <a:endParaRPr kumimoji="1" lang="ja-JP" altLang="en-US" sz="1000" b="1"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1000" b="0" dirty="0">
                        <a:latin typeface="ＭＳ ゴシック" panose="020B0609070205080204" pitchFamily="49" charset="-128"/>
                        <a:ea typeface="ＭＳ ゴシック" panose="020B0609070205080204" pitchFamily="49" charset="-128"/>
                      </a:endParaRPr>
                    </a:p>
                  </a:txBody>
                  <a:tcPr anchor="ctr"/>
                </a:tc>
              </a:tr>
              <a:tr h="304622">
                <a:tc vMerge="1">
                  <a:txBody>
                    <a:bodyPr/>
                    <a:lstStyle/>
                    <a:p>
                      <a:pPr algn="ctr"/>
                      <a:endParaRPr kumimoji="1" lang="ja-JP" altLang="en-US" sz="1000" b="0" baseline="0" dirty="0" smtClean="0">
                        <a:latin typeface="ＭＳ ゴシック" panose="020B0609070205080204" pitchFamily="49" charset="-128"/>
                        <a:ea typeface="ＭＳ ゴシック" panose="020B0609070205080204" pitchFamily="49" charset="-128"/>
                      </a:endParaRPr>
                    </a:p>
                  </a:txBody>
                  <a:tcPr anchor="ctr"/>
                </a:tc>
                <a:tc>
                  <a:txBody>
                    <a:bodyPr/>
                    <a:lstStyle/>
                    <a:p>
                      <a:pPr algn="l"/>
                      <a:r>
                        <a:rPr kumimoji="1" lang="ja-JP" altLang="en-US" sz="1000" b="0" dirty="0" smtClean="0">
                          <a:latin typeface="ＭＳ ゴシック" panose="020B0609070205080204" pitchFamily="49" charset="-128"/>
                          <a:ea typeface="ＭＳ ゴシック" panose="020B0609070205080204" pitchFamily="49" charset="-128"/>
                        </a:rPr>
                        <a:t>・成人の週１回以上のスポーツ実施率　　　　　　　　　◎□◇</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solidFill>
                            <a:schemeClr val="tx1"/>
                          </a:solidFill>
                          <a:latin typeface="ＭＳ ゴシック" panose="020B0609070205080204" pitchFamily="49" charset="-128"/>
                          <a:ea typeface="ＭＳ ゴシック" panose="020B0609070205080204" pitchFamily="49" charset="-128"/>
                        </a:rPr>
                        <a:t>Ⅰ(1)(4)</a:t>
                      </a:r>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latin typeface="ＭＳ ゴシック" panose="020B0609070205080204" pitchFamily="49" charset="-128"/>
                          <a:ea typeface="ＭＳ ゴシック" panose="020B0609070205080204" pitchFamily="49" charset="-128"/>
                        </a:rPr>
                        <a:t>42.3</a:t>
                      </a:r>
                      <a:r>
                        <a:rPr kumimoji="1" lang="ja-JP" altLang="en-US" sz="1000" b="0" dirty="0" smtClean="0">
                          <a:latin typeface="ＭＳ ゴシック" panose="020B0609070205080204" pitchFamily="49" charset="-128"/>
                          <a:ea typeface="ＭＳ ゴシック" panose="020B0609070205080204" pitchFamily="49" charset="-128"/>
                        </a:rPr>
                        <a:t>％</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latin typeface="ＭＳ ゴシック" panose="020B0609070205080204" pitchFamily="49" charset="-128"/>
                          <a:ea typeface="ＭＳ ゴシック" panose="020B0609070205080204" pitchFamily="49" charset="-128"/>
                        </a:rPr>
                        <a:t>50</a:t>
                      </a:r>
                      <a:r>
                        <a:rPr kumimoji="1" lang="ja-JP" altLang="en-US" sz="1000" b="0" dirty="0" smtClean="0">
                          <a:latin typeface="ＭＳ ゴシック" panose="020B0609070205080204" pitchFamily="49" charset="-128"/>
                          <a:ea typeface="ＭＳ ゴシック" panose="020B0609070205080204" pitchFamily="49" charset="-128"/>
                        </a:rPr>
                        <a:t>％</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latin typeface="ＭＳ ゴシック" panose="020B0609070205080204" pitchFamily="49" charset="-128"/>
                          <a:ea typeface="ＭＳ ゴシック" panose="020B0609070205080204" pitchFamily="49" charset="-128"/>
                        </a:rPr>
                        <a:t>スポーツ庁調査</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r>
              <a:tr h="412438">
                <a:tc vMerge="1">
                  <a:txBody>
                    <a:bodyPr/>
                    <a:lstStyle/>
                    <a:p>
                      <a:pPr algn="l"/>
                      <a:endParaRPr kumimoji="1" lang="ja-JP" altLang="en-US" sz="1050" b="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・体育の授業が楽しい小学生の割合</a:t>
                      </a:r>
                      <a:endPar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rPr>
                        <a:t>Ⅰ(1)</a:t>
                      </a:r>
                    </a:p>
                  </a:txBody>
                  <a:tcPr anchor="ctr"/>
                </a:tc>
                <a:tc>
                  <a:txBody>
                    <a:bodyPr/>
                    <a:lstStyle/>
                    <a:p>
                      <a:pPr algn="ctr"/>
                      <a:r>
                        <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rPr>
                        <a:t>91.1</a:t>
                      </a: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a:t>
                      </a:r>
                      <a:endPar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rPr>
                        <a:t>95</a:t>
                      </a: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a:t>
                      </a:r>
                      <a:endPar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スポーツ庁調査</a:t>
                      </a:r>
                    </a:p>
                  </a:txBody>
                  <a:tcPr anchor="ctr"/>
                </a:tc>
              </a:tr>
              <a:tr h="360040">
                <a:tc vMerge="1">
                  <a:txBody>
                    <a:bodyPr/>
                    <a:lstStyle/>
                    <a:p>
                      <a:pPr algn="l"/>
                      <a:endParaRPr kumimoji="1" lang="ja-JP" altLang="en-US" sz="1050" b="0" dirty="0">
                        <a:latin typeface="ＭＳ ゴシック" panose="020B0609070205080204" pitchFamily="49" charset="-128"/>
                        <a:ea typeface="ＭＳ ゴシック" panose="020B0609070205080204" pitchFamily="49" charset="-128"/>
                      </a:endParaRPr>
                    </a:p>
                  </a:txBody>
                  <a:tcPr anchor="ctr"/>
                </a:tc>
                <a:tc>
                  <a:txBody>
                    <a:bodyPr/>
                    <a:lstStyle/>
                    <a:p>
                      <a:pPr algn="l"/>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00" b="0" dirty="0" err="1" smtClean="0">
                          <a:solidFill>
                            <a:schemeClr val="tx1"/>
                          </a:solidFill>
                          <a:latin typeface="ＭＳ ゴシック" panose="020B0609070205080204" pitchFamily="49" charset="-128"/>
                          <a:ea typeface="ＭＳ ゴシック" panose="020B0609070205080204" pitchFamily="49" charset="-128"/>
                        </a:rPr>
                        <a:t>大阪府障がい</a:t>
                      </a:r>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者スポーツ大会における参加者数　　　  ◎■</a:t>
                      </a:r>
                      <a:endParaRPr kumimoji="1" lang="en-US" altLang="ja-JP" sz="100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00" b="0" u="none" dirty="0" err="1" smtClean="0">
                          <a:solidFill>
                            <a:schemeClr val="tx1"/>
                          </a:solidFill>
                          <a:latin typeface="ＭＳ ゴシック" panose="020B0609070205080204" pitchFamily="49" charset="-128"/>
                          <a:ea typeface="ＭＳ ゴシック" panose="020B0609070205080204" pitchFamily="49" charset="-128"/>
                        </a:rPr>
                        <a:t>中級障がい</a:t>
                      </a: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者スポーツ指導員</a:t>
                      </a:r>
                      <a:r>
                        <a:rPr lang="en-US" altLang="ja-JP" sz="1000" baseline="30000" dirty="0" smtClean="0">
                          <a:solidFill>
                            <a:schemeClr val="tx1"/>
                          </a:solidFill>
                        </a:rPr>
                        <a:t>※1</a:t>
                      </a: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登録者数</a:t>
                      </a:r>
                      <a:endParaRPr kumimoji="1" lang="ja-JP" altLang="en-US" sz="1000" b="0" u="none"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rPr>
                        <a:t>Ⅰ(2)(3)</a:t>
                      </a:r>
                      <a:endParaRPr kumimoji="1" lang="ja-JP" altLang="en-US" sz="1000" b="0" u="none"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rPr>
                        <a:t>916</a:t>
                      </a: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人</a:t>
                      </a:r>
                      <a:endPar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rPr>
                        <a:t>280</a:t>
                      </a: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人</a:t>
                      </a:r>
                      <a:endParaRPr kumimoji="1" lang="ja-JP" altLang="en-US" sz="1000" b="0" u="none"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rPr>
                        <a:t>1,000</a:t>
                      </a: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人超</a:t>
                      </a:r>
                      <a:endPar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u="none" dirty="0" smtClean="0">
                          <a:solidFill>
                            <a:schemeClr val="tx1"/>
                          </a:solidFill>
                          <a:latin typeface="ＭＳ ゴシック" panose="020B0609070205080204" pitchFamily="49" charset="-128"/>
                          <a:ea typeface="ＭＳ ゴシック" panose="020B0609070205080204" pitchFamily="49" charset="-128"/>
                        </a:rPr>
                        <a:t>300</a:t>
                      </a: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人</a:t>
                      </a:r>
                    </a:p>
                  </a:txBody>
                  <a:tcPr anchor="ctr"/>
                </a:tc>
                <a:tc>
                  <a:txBody>
                    <a:bodyPr/>
                    <a:lstStyle/>
                    <a:p>
                      <a:pPr algn="ctr"/>
                      <a:r>
                        <a:rPr kumimoji="1" lang="ja-JP" altLang="en-US" sz="1000" b="0" u="none" dirty="0" smtClean="0">
                          <a:solidFill>
                            <a:schemeClr val="tx1"/>
                          </a:solidFill>
                          <a:latin typeface="ＭＳ ゴシック" panose="020B0609070205080204" pitchFamily="49" charset="-128"/>
                          <a:ea typeface="ＭＳ ゴシック" panose="020B0609070205080204" pitchFamily="49" charset="-128"/>
                        </a:rPr>
                        <a:t>大阪府調査</a:t>
                      </a:r>
                      <a:endParaRPr kumimoji="1" lang="ja-JP" altLang="en-US" sz="1000" b="0" u="none" dirty="0">
                        <a:solidFill>
                          <a:schemeClr val="tx1"/>
                        </a:solidFill>
                        <a:latin typeface="ＭＳ ゴシック" panose="020B0609070205080204" pitchFamily="49" charset="-128"/>
                        <a:ea typeface="ＭＳ ゴシック" panose="020B0609070205080204" pitchFamily="49" charset="-128"/>
                      </a:endParaRPr>
                    </a:p>
                  </a:txBody>
                  <a:tcPr anchor="ctr"/>
                </a:tc>
              </a:tr>
              <a:tr h="251832">
                <a:tc vMerge="1">
                  <a:txBody>
                    <a:bodyPr/>
                    <a:lstStyle/>
                    <a:p>
                      <a:pPr algn="ctr"/>
                      <a:endParaRPr kumimoji="1" lang="ja-JP" altLang="en-US" sz="1000" b="0" baseline="0" dirty="0" smtClean="0">
                        <a:latin typeface="ＭＳ ゴシック" panose="020B0609070205080204" pitchFamily="49" charset="-128"/>
                        <a:ea typeface="ＭＳ ゴシック" panose="020B0609070205080204" pitchFamily="49" charset="-128"/>
                      </a:endParaRPr>
                    </a:p>
                  </a:txBody>
                  <a:tcPr anchor="ctr">
                    <a:noFill/>
                  </a:tcPr>
                </a:tc>
                <a:tc>
                  <a:txBody>
                    <a:bodyPr/>
                    <a:lstStyle/>
                    <a:p>
                      <a:pPr algn="l"/>
                      <a:r>
                        <a:rPr kumimoji="1" lang="ja-JP" altLang="en-US" sz="1000" b="0" dirty="0" smtClean="0">
                          <a:latin typeface="ＭＳ ゴシック" panose="020B0609070205080204" pitchFamily="49" charset="-128"/>
                          <a:ea typeface="ＭＳ ゴシック" panose="020B0609070205080204" pitchFamily="49" charset="-128"/>
                        </a:rPr>
                        <a:t>・この一年間にスポーツボランティア活動をした</a:t>
                      </a:r>
                      <a:endParaRPr kumimoji="1" lang="en-US" altLang="ja-JP" sz="1000" b="0" dirty="0" smtClean="0">
                        <a:latin typeface="ＭＳ ゴシック" panose="020B0609070205080204" pitchFamily="49" charset="-128"/>
                        <a:ea typeface="ＭＳ ゴシック" panose="020B0609070205080204" pitchFamily="49" charset="-128"/>
                      </a:endParaRPr>
                    </a:p>
                    <a:p>
                      <a:pPr algn="l"/>
                      <a:r>
                        <a:rPr kumimoji="1" lang="ja-JP" altLang="en-US" sz="1000" b="0" dirty="0" smtClean="0">
                          <a:latin typeface="ＭＳ ゴシック" panose="020B0609070205080204" pitchFamily="49" charset="-128"/>
                          <a:ea typeface="ＭＳ ゴシック" panose="020B0609070205080204" pitchFamily="49" charset="-128"/>
                        </a:rPr>
                        <a:t>　ことがある府民の割合</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smtClean="0">
                          <a:solidFill>
                            <a:schemeClr val="tx1"/>
                          </a:solidFill>
                          <a:latin typeface="ＭＳ ゴシック" panose="020B0609070205080204" pitchFamily="49" charset="-128"/>
                          <a:ea typeface="ＭＳ ゴシック" panose="020B0609070205080204" pitchFamily="49" charset="-128"/>
                        </a:rPr>
                        <a:t>Ⅰ(3)</a:t>
                      </a:r>
                    </a:p>
                    <a:p>
                      <a:pPr algn="ctr"/>
                      <a:r>
                        <a:rPr kumimoji="1" lang="en-US" altLang="ja-JP" sz="1000" b="0" smtClean="0">
                          <a:solidFill>
                            <a:schemeClr val="tx1"/>
                          </a:solidFill>
                          <a:latin typeface="ＭＳ ゴシック" panose="020B0609070205080204" pitchFamily="49" charset="-128"/>
                          <a:ea typeface="ＭＳ ゴシック" panose="020B0609070205080204" pitchFamily="49" charset="-128"/>
                        </a:rPr>
                        <a:t>Ⅱ(2</a:t>
                      </a:r>
                      <a:r>
                        <a:rPr kumimoji="1" lang="en-US" altLang="ja-JP" sz="1000" b="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latin typeface="ＭＳ ゴシック" panose="020B0609070205080204" pitchFamily="49" charset="-128"/>
                          <a:ea typeface="ＭＳ ゴシック" panose="020B0609070205080204" pitchFamily="49" charset="-128"/>
                        </a:rPr>
                        <a:t>―</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latin typeface="ＭＳ ゴシック" panose="020B0609070205080204" pitchFamily="49" charset="-128"/>
                          <a:ea typeface="ＭＳ ゴシック" panose="020B0609070205080204" pitchFamily="49" charset="-128"/>
                        </a:rPr>
                        <a:t>10</a:t>
                      </a:r>
                      <a:r>
                        <a:rPr kumimoji="1" lang="ja-JP" altLang="en-US" sz="1000" b="0" dirty="0" smtClean="0">
                          <a:latin typeface="ＭＳ ゴシック" panose="020B0609070205080204" pitchFamily="49" charset="-128"/>
                          <a:ea typeface="ＭＳ ゴシック" panose="020B0609070205080204" pitchFamily="49" charset="-128"/>
                        </a:rPr>
                        <a:t>％</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latin typeface="ＭＳ ゴシック" panose="020B0609070205080204" pitchFamily="49" charset="-128"/>
                          <a:ea typeface="ＭＳ ゴシック" panose="020B0609070205080204" pitchFamily="49" charset="-128"/>
                        </a:rPr>
                        <a:t>大阪府調査</a:t>
                      </a:r>
                      <a:endParaRPr kumimoji="1" lang="ja-JP" altLang="en-US" sz="1000" b="0" dirty="0">
                        <a:latin typeface="ＭＳ ゴシック" panose="020B0609070205080204" pitchFamily="49" charset="-128"/>
                        <a:ea typeface="ＭＳ ゴシック" panose="020B0609070205080204" pitchFamily="49" charset="-128"/>
                      </a:endParaRPr>
                    </a:p>
                  </a:txBody>
                  <a:tcPr anchor="ctr"/>
                </a:tc>
              </a:tr>
              <a:tr h="0">
                <a:tc vMerge="1">
                  <a:txBody>
                    <a:bodyPr/>
                    <a:lstStyle/>
                    <a:p>
                      <a:endParaRPr kumimoji="1" lang="ja-JP" altLang="en-US"/>
                    </a:p>
                  </a:txBody>
                  <a:tcPr/>
                </a:tc>
                <a:tc>
                  <a:txBody>
                    <a:bodyPr/>
                    <a:lstStyle/>
                    <a:p>
                      <a:pPr algn="l"/>
                      <a:r>
                        <a:rPr kumimoji="1" lang="en-US" altLang="ja-JP" sz="10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00" b="1" dirty="0" smtClean="0">
                          <a:solidFill>
                            <a:schemeClr val="tx1"/>
                          </a:solidFill>
                          <a:latin typeface="ＭＳ ゴシック" panose="020B0609070205080204" pitchFamily="49" charset="-128"/>
                          <a:ea typeface="ＭＳ ゴシック" panose="020B0609070205080204" pitchFamily="49" charset="-128"/>
                        </a:rPr>
                        <a:t>スポーツの振興による都市魅力の創造</a:t>
                      </a:r>
                      <a:r>
                        <a:rPr kumimoji="1" lang="en-US" altLang="ja-JP" sz="10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000" b="1"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dirty="0" smtClean="0">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dirty="0" smtClean="0">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dirty="0" smtClean="0">
                        <a:latin typeface="ＭＳ ゴシック" panose="020B0609070205080204" pitchFamily="49" charset="-128"/>
                        <a:ea typeface="ＭＳ ゴシック" panose="020B0609070205080204" pitchFamily="49" charset="-128"/>
                      </a:endParaRPr>
                    </a:p>
                  </a:txBody>
                  <a:tcPr anchor="ctr"/>
                </a:tc>
              </a:tr>
              <a:tr h="187816">
                <a:tc vMerge="1">
                  <a:txBody>
                    <a:bodyPr/>
                    <a:lstStyle/>
                    <a:p>
                      <a:pPr algn="ctr"/>
                      <a:endParaRPr kumimoji="1" lang="ja-JP" altLang="en-US" sz="1000" b="0" baseline="0" dirty="0" smtClean="0">
                        <a:latin typeface="ＭＳ ゴシック" panose="020B0609070205080204" pitchFamily="49" charset="-128"/>
                        <a:ea typeface="ＭＳ ゴシック" panose="020B0609070205080204" pitchFamily="49" charset="-128"/>
                      </a:endParaRPr>
                    </a:p>
                  </a:txBody>
                  <a:tcPr anchor="ctr"/>
                </a:tc>
                <a:tc>
                  <a:txBody>
                    <a:bodyPr/>
                    <a:lstStyle/>
                    <a:p>
                      <a:pPr algn="l"/>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・大阪府にゆかりのある主なスポーツチームの　　　　　　□</a:t>
                      </a:r>
                      <a:endParaRPr kumimoji="1" lang="en-US" altLang="ja-JP" sz="1000" b="0" dirty="0" smtClean="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　年間主催試合での観客者合計数</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smtClean="0">
                          <a:solidFill>
                            <a:schemeClr val="tx1"/>
                          </a:solidFill>
                          <a:latin typeface="ＭＳ ゴシック" panose="020B0609070205080204" pitchFamily="49" charset="-128"/>
                          <a:ea typeface="ＭＳ ゴシック" panose="020B0609070205080204" pitchFamily="49" charset="-128"/>
                        </a:rPr>
                        <a:t>Ⅱ(3)(4)</a:t>
                      </a:r>
                      <a:endParaRPr kumimoji="1" lang="ja-JP" altLang="en-US" sz="1000" b="0"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smtClean="0">
                          <a:latin typeface="ＭＳ ゴシック" panose="020B0609070205080204" pitchFamily="49" charset="-128"/>
                          <a:ea typeface="ＭＳ ゴシック" panose="020B0609070205080204" pitchFamily="49" charset="-128"/>
                        </a:rPr>
                        <a:t>2,906,534</a:t>
                      </a:r>
                      <a:r>
                        <a:rPr kumimoji="1" lang="ja-JP" altLang="en-US" sz="1000" b="0" dirty="0" smtClean="0">
                          <a:latin typeface="ＭＳ ゴシック" panose="020B0609070205080204" pitchFamily="49" charset="-128"/>
                          <a:ea typeface="ＭＳ ゴシック" panose="020B0609070205080204" pitchFamily="49" charset="-128"/>
                        </a:rPr>
                        <a:t>人</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smtClean="0">
                          <a:latin typeface="ＭＳ ゴシック" panose="020B0609070205080204" pitchFamily="49" charset="-128"/>
                          <a:ea typeface="ＭＳ ゴシック" panose="020B0609070205080204" pitchFamily="49" charset="-128"/>
                        </a:rPr>
                        <a:t>360</a:t>
                      </a:r>
                      <a:r>
                        <a:rPr kumimoji="1" lang="ja-JP" altLang="en-US" sz="1000" b="0" dirty="0" smtClean="0">
                          <a:latin typeface="ＭＳ ゴシック" panose="020B0609070205080204" pitchFamily="49" charset="-128"/>
                          <a:ea typeface="ＭＳ ゴシック" panose="020B0609070205080204" pitchFamily="49" charset="-128"/>
                        </a:rPr>
                        <a:t>万人</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ＭＳ ゴシック" panose="020B0609070205080204" pitchFamily="49" charset="-128"/>
                          <a:ea typeface="ＭＳ ゴシック" panose="020B0609070205080204" pitchFamily="49" charset="-128"/>
                        </a:rPr>
                        <a:t>各チーム公表資料</a:t>
                      </a:r>
                    </a:p>
                  </a:txBody>
                  <a:tcPr anchor="ctr"/>
                </a:tc>
              </a:tr>
              <a:tr h="439648">
                <a:tc vMerge="1">
                  <a:txBody>
                    <a:bodyPr/>
                    <a:lstStyle/>
                    <a:p>
                      <a:pPr algn="ctr"/>
                      <a:endParaRPr kumimoji="1" lang="ja-JP" altLang="en-US" sz="1000" b="0" baseline="0" dirty="0" smtClean="0">
                        <a:latin typeface="ＭＳ ゴシック" panose="020B0609070205080204" pitchFamily="49" charset="-128"/>
                        <a:ea typeface="ＭＳ ゴシック" panose="020B0609070205080204" pitchFamily="49" charset="-128"/>
                      </a:endParaRPr>
                    </a:p>
                  </a:txBody>
                  <a:tcPr anchor="ctr">
                    <a:noFill/>
                  </a:tcPr>
                </a:tc>
                <a:tc>
                  <a:txBody>
                    <a:bodyPr/>
                    <a:lstStyle/>
                    <a:p>
                      <a:pPr algn="l"/>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・ラグビーワールドカップ</a:t>
                      </a:r>
                      <a:r>
                        <a:rPr kumimoji="1" lang="en-US" altLang="ja-JP" sz="1000" b="0" dirty="0" smtClean="0">
                          <a:solidFill>
                            <a:schemeClr val="tx1"/>
                          </a:solidFill>
                          <a:latin typeface="ＭＳ ゴシック" panose="020B0609070205080204" pitchFamily="49" charset="-128"/>
                          <a:ea typeface="ＭＳ ゴシック" panose="020B0609070205080204" pitchFamily="49" charset="-128"/>
                        </a:rPr>
                        <a:t>2019</a:t>
                      </a:r>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の認知度</a:t>
                      </a:r>
                      <a:endParaRPr kumimoji="1" lang="en-US" altLang="ja-JP" sz="1000" b="0" dirty="0" smtClean="0">
                        <a:solidFill>
                          <a:schemeClr val="tx1"/>
                        </a:solidFill>
                        <a:latin typeface="ＭＳ ゴシック" panose="020B0609070205080204" pitchFamily="49" charset="-128"/>
                        <a:ea typeface="ＭＳ ゴシック" panose="020B0609070205080204" pitchFamily="49" charset="-128"/>
                      </a:endParaRPr>
                    </a:p>
                    <a:p>
                      <a:pPr algn="l"/>
                      <a:endParaRPr kumimoji="1" lang="en-US" altLang="ja-JP" sz="1000" b="0" dirty="0" smtClean="0">
                        <a:solidFill>
                          <a:schemeClr val="tx1"/>
                        </a:solidFill>
                        <a:latin typeface="ＭＳ ゴシック" panose="020B0609070205080204" pitchFamily="49" charset="-128"/>
                        <a:ea typeface="ＭＳ ゴシック" panose="020B0609070205080204" pitchFamily="49" charset="-128"/>
                      </a:endParaRPr>
                    </a:p>
                    <a:p>
                      <a:pPr algn="l"/>
                      <a:endParaRPr kumimoji="1" lang="en-US" altLang="ja-JP" sz="1000" b="0"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solidFill>
                            <a:schemeClr val="tx1"/>
                          </a:solidFill>
                          <a:latin typeface="ＭＳ ゴシック" panose="020B0609070205080204" pitchFamily="49" charset="-128"/>
                          <a:ea typeface="ＭＳ ゴシック" panose="020B0609070205080204" pitchFamily="49" charset="-128"/>
                        </a:rPr>
                        <a:t>Ⅱ(1)</a:t>
                      </a:r>
                    </a:p>
                    <a:p>
                      <a:pPr algn="ctr"/>
                      <a:endParaRPr kumimoji="1" lang="en-US" altLang="ja-JP" sz="1000" b="0"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latin typeface="ＭＳ ゴシック" panose="020B0609070205080204" pitchFamily="49" charset="-128"/>
                          <a:ea typeface="ＭＳ ゴシック" panose="020B0609070205080204" pitchFamily="49" charset="-128"/>
                        </a:rPr>
                        <a:t>45.9</a:t>
                      </a:r>
                      <a:r>
                        <a:rPr kumimoji="1" lang="ja-JP" altLang="en-US" sz="1000" b="0" dirty="0" smtClean="0">
                          <a:latin typeface="ＭＳ ゴシック" panose="020B0609070205080204" pitchFamily="49" charset="-128"/>
                          <a:ea typeface="ＭＳ ゴシック" panose="020B0609070205080204" pitchFamily="49" charset="-128"/>
                        </a:rPr>
                        <a:t>％</a:t>
                      </a:r>
                      <a:endParaRPr kumimoji="1" lang="en-US" altLang="ja-JP" sz="1000" b="0" dirty="0" smtClean="0">
                        <a:latin typeface="ＭＳ ゴシック" panose="020B0609070205080204" pitchFamily="49" charset="-128"/>
                        <a:ea typeface="ＭＳ ゴシック" panose="020B0609070205080204" pitchFamily="49" charset="-128"/>
                      </a:endParaRPr>
                    </a:p>
                    <a:p>
                      <a:pPr algn="ctr"/>
                      <a:endParaRPr kumimoji="1" lang="en-US" altLang="ja-JP" sz="1000" b="0" dirty="0" smtClean="0">
                        <a:latin typeface="ＭＳ ゴシック" panose="020B0609070205080204" pitchFamily="49" charset="-128"/>
                        <a:ea typeface="ＭＳ ゴシック" panose="020B0609070205080204" pitchFamily="49" charset="-128"/>
                      </a:endParaRPr>
                    </a:p>
                    <a:p>
                      <a:pPr algn="ctr"/>
                      <a:endParaRPr kumimoji="1" lang="ja-JP" altLang="en-US" sz="10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00" b="0" dirty="0" smtClean="0">
                          <a:latin typeface="ＭＳ ゴシック" panose="020B0609070205080204" pitchFamily="49" charset="-128"/>
                          <a:ea typeface="ＭＳ ゴシック" panose="020B0609070205080204" pitchFamily="49" charset="-128"/>
                        </a:rPr>
                        <a:t>80</a:t>
                      </a:r>
                      <a:r>
                        <a:rPr kumimoji="1" lang="ja-JP" altLang="en-US" sz="1000" b="0" dirty="0" smtClean="0">
                          <a:latin typeface="ＭＳ ゴシック" panose="020B0609070205080204" pitchFamily="49" charset="-128"/>
                          <a:ea typeface="ＭＳ ゴシック" panose="020B0609070205080204" pitchFamily="49" charset="-128"/>
                        </a:rPr>
                        <a:t>％超</a:t>
                      </a:r>
                      <a:endParaRPr kumimoji="1" lang="en-US" altLang="ja-JP" sz="1000" b="0" dirty="0" smtClean="0">
                        <a:latin typeface="ＭＳ ゴシック" panose="020B0609070205080204" pitchFamily="49" charset="-128"/>
                        <a:ea typeface="ＭＳ ゴシック" panose="020B0609070205080204" pitchFamily="49" charset="-128"/>
                      </a:endParaRPr>
                    </a:p>
                    <a:p>
                      <a:pPr algn="ctr"/>
                      <a:r>
                        <a:rPr kumimoji="1" lang="ja-JP" altLang="en-US" sz="1000" b="0" dirty="0" smtClean="0">
                          <a:latin typeface="ＭＳ ゴシック" panose="020B0609070205080204" pitchFamily="49" charset="-128"/>
                          <a:ea typeface="ＭＳ ゴシック" panose="020B0609070205080204" pitchFamily="49" charset="-128"/>
                        </a:rPr>
                        <a:t>（</a:t>
                      </a:r>
                      <a:r>
                        <a:rPr kumimoji="1" lang="en-US" altLang="ja-JP" sz="1000" b="0" dirty="0" smtClean="0">
                          <a:solidFill>
                            <a:schemeClr val="tx1"/>
                          </a:solidFill>
                          <a:latin typeface="ＭＳ ゴシック" panose="020B0609070205080204" pitchFamily="49" charset="-128"/>
                          <a:ea typeface="ＭＳ ゴシック" panose="020B0609070205080204" pitchFamily="49" charset="-128"/>
                        </a:rPr>
                        <a:t>2019</a:t>
                      </a:r>
                      <a:r>
                        <a:rPr kumimoji="1" lang="ja-JP" altLang="en-US" sz="1000" b="0" dirty="0" smtClean="0">
                          <a:solidFill>
                            <a:schemeClr val="tx1"/>
                          </a:solidFill>
                          <a:latin typeface="ＭＳ ゴシック" panose="020B0609070205080204" pitchFamily="49" charset="-128"/>
                          <a:ea typeface="ＭＳ ゴシック" panose="020B0609070205080204" pitchFamily="49" charset="-128"/>
                        </a:rPr>
                        <a:t>）</a:t>
                      </a:r>
                      <a:endParaRPr kumimoji="1" lang="en-US" altLang="ja-JP" sz="1000" b="0"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ja-JP" altLang="en-US" sz="1000" b="0"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b="0" dirty="0" smtClean="0">
                          <a:latin typeface="ＭＳ ゴシック" panose="020B0609070205080204" pitchFamily="49" charset="-128"/>
                          <a:ea typeface="ＭＳ ゴシック" panose="020B0609070205080204" pitchFamily="49" charset="-128"/>
                        </a:rPr>
                        <a:t>大阪府調査</a:t>
                      </a:r>
                      <a:endParaRPr kumimoji="1" lang="en-US" altLang="ja-JP" sz="1000" b="0" dirty="0" smtClean="0">
                        <a:latin typeface="ＭＳ ゴシック" panose="020B0609070205080204" pitchFamily="49" charset="-128"/>
                        <a:ea typeface="ＭＳ ゴシック" panose="020B0609070205080204" pitchFamily="49" charset="-128"/>
                      </a:endParaRPr>
                    </a:p>
                    <a:p>
                      <a:pPr algn="ctr"/>
                      <a:endParaRPr kumimoji="1" lang="en-US" altLang="ja-JP" sz="1000" b="0" dirty="0" smtClean="0">
                        <a:latin typeface="ＭＳ ゴシック" panose="020B0609070205080204" pitchFamily="49" charset="-128"/>
                        <a:ea typeface="ＭＳ ゴシック" panose="020B0609070205080204" pitchFamily="49" charset="-128"/>
                      </a:endParaRPr>
                    </a:p>
                    <a:p>
                      <a:pPr algn="ctr"/>
                      <a:endParaRPr kumimoji="1" lang="ja-JP" altLang="en-US" sz="1000" b="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2" name="テキスト ボックス 1"/>
          <p:cNvSpPr txBox="1"/>
          <p:nvPr/>
        </p:nvSpPr>
        <p:spPr>
          <a:xfrm>
            <a:off x="251520" y="621849"/>
            <a:ext cx="8568952" cy="430887"/>
          </a:xfrm>
          <a:prstGeom prst="rect">
            <a:avLst/>
          </a:prstGeom>
          <a:noFill/>
        </p:spPr>
        <p:txBody>
          <a:bodyPr wrap="square" rtlCol="0">
            <a:spAutoFit/>
          </a:bodyPr>
          <a:lstStyle/>
          <a:p>
            <a:r>
              <a:rPr lang="ja-JP" altLang="en-US" sz="1100" dirty="0" smtClean="0"/>
              <a:t>大阪府スポーツ推進計画の目標指標を、大阪都市魅力創造戦略</a:t>
            </a:r>
            <a:r>
              <a:rPr lang="en-US" altLang="ja-JP" sz="1100" dirty="0" smtClean="0"/>
              <a:t>2020</a:t>
            </a:r>
            <a:r>
              <a:rPr lang="ja-JP" altLang="en-US" sz="1100" dirty="0" err="1" smtClean="0"/>
              <a:t>、</a:t>
            </a:r>
            <a:r>
              <a:rPr lang="ja-JP" altLang="en-US" sz="1100" dirty="0" smtClean="0"/>
              <a:t>第</a:t>
            </a:r>
            <a:r>
              <a:rPr lang="en-US" altLang="ja-JP" sz="1100" dirty="0" smtClean="0"/>
              <a:t>2</a:t>
            </a:r>
            <a:r>
              <a:rPr lang="ja-JP" altLang="en-US" sz="1100" dirty="0" smtClean="0"/>
              <a:t>期スポーツ基本計画も参考にしながら見直し、以下のとおり重要業績評価指標（ＫＰＩ）を設定します。</a:t>
            </a:r>
            <a:endParaRPr lang="en-US" altLang="ja-JP" sz="1100" dirty="0" smtClean="0"/>
          </a:p>
        </p:txBody>
      </p:sp>
      <p:sp>
        <p:nvSpPr>
          <p:cNvPr id="7" name="スライド番号プレースホルダー 6"/>
          <p:cNvSpPr>
            <a:spLocks noGrp="1"/>
          </p:cNvSpPr>
          <p:nvPr>
            <p:ph type="sldNum" sz="quarter" idx="12"/>
          </p:nvPr>
        </p:nvSpPr>
        <p:spPr>
          <a:xfrm>
            <a:off x="6588224" y="6309320"/>
            <a:ext cx="2133600" cy="365125"/>
          </a:xfrm>
        </p:spPr>
        <p:txBody>
          <a:bodyPr/>
          <a:lstStyle/>
          <a:p>
            <a:r>
              <a:rPr kumimoji="1" lang="en-US" altLang="ja-JP" dirty="0" smtClean="0"/>
              <a:t>16</a:t>
            </a:r>
            <a:endParaRPr kumimoji="1" lang="ja-JP" altLang="en-US" dirty="0"/>
          </a:p>
        </p:txBody>
      </p:sp>
      <p:sp>
        <p:nvSpPr>
          <p:cNvPr id="6" name="テキスト ボックス 5"/>
          <p:cNvSpPr txBox="1"/>
          <p:nvPr/>
        </p:nvSpPr>
        <p:spPr>
          <a:xfrm>
            <a:off x="4211960" y="6066134"/>
            <a:ext cx="2664296" cy="646331"/>
          </a:xfrm>
          <a:prstGeom prst="rect">
            <a:avLst/>
          </a:prstGeom>
          <a:noFill/>
        </p:spPr>
        <p:txBody>
          <a:bodyPr wrap="square" rtlCol="0">
            <a:spAutoFit/>
          </a:bodyPr>
          <a:lstStyle/>
          <a:p>
            <a:r>
              <a:rPr lang="ja-JP" altLang="en-US" sz="900" dirty="0" smtClean="0"/>
              <a:t>◎：大阪府スポーツ推進計画での指標</a:t>
            </a:r>
            <a:endParaRPr lang="en-US" altLang="ja-JP" sz="900" dirty="0" smtClean="0"/>
          </a:p>
          <a:p>
            <a:r>
              <a:rPr lang="ja-JP" altLang="en-US" sz="900" dirty="0" smtClean="0"/>
              <a:t>□：大阪都市魅力創造戦略</a:t>
            </a:r>
            <a:r>
              <a:rPr lang="en-US" altLang="ja-JP" sz="900" dirty="0" smtClean="0"/>
              <a:t>2020</a:t>
            </a:r>
            <a:r>
              <a:rPr lang="ja-JP" altLang="en-US" sz="900" dirty="0" err="1" smtClean="0"/>
              <a:t>での</a:t>
            </a:r>
            <a:r>
              <a:rPr lang="ja-JP" altLang="en-US" sz="900" dirty="0" smtClean="0"/>
              <a:t>主指標</a:t>
            </a:r>
            <a:endParaRPr lang="en-US" altLang="ja-JP" sz="900" dirty="0" smtClean="0"/>
          </a:p>
          <a:p>
            <a:r>
              <a:rPr lang="ja-JP" altLang="en-US" sz="900" dirty="0" smtClean="0"/>
              <a:t>■：</a:t>
            </a:r>
            <a:r>
              <a:rPr lang="ja-JP" altLang="en-US" sz="900" dirty="0"/>
              <a:t>大阪都市魅力創造戦略</a:t>
            </a:r>
            <a:r>
              <a:rPr lang="en-US" altLang="ja-JP" sz="900" dirty="0"/>
              <a:t>2020</a:t>
            </a:r>
            <a:r>
              <a:rPr lang="ja-JP" altLang="en-US" sz="900" dirty="0" err="1" smtClean="0"/>
              <a:t>での</a:t>
            </a:r>
            <a:r>
              <a:rPr lang="ja-JP" altLang="en-US" sz="900" dirty="0" smtClean="0"/>
              <a:t>副指標</a:t>
            </a:r>
            <a:endParaRPr lang="en-US" altLang="ja-JP" sz="900" dirty="0" smtClean="0"/>
          </a:p>
          <a:p>
            <a:r>
              <a:rPr lang="ja-JP" altLang="en-US" sz="900" dirty="0" smtClean="0"/>
              <a:t>◇：</a:t>
            </a:r>
            <a:r>
              <a:rPr lang="ja-JP" altLang="en-US" sz="900" dirty="0"/>
              <a:t>第</a:t>
            </a:r>
            <a:r>
              <a:rPr lang="en-US" altLang="ja-JP" sz="900" dirty="0"/>
              <a:t>2</a:t>
            </a:r>
            <a:r>
              <a:rPr lang="ja-JP" altLang="en-US" sz="900" dirty="0"/>
              <a:t>期スポーツ基本計画での</a:t>
            </a:r>
            <a:r>
              <a:rPr lang="ja-JP" altLang="en-US" sz="900" dirty="0" smtClean="0"/>
              <a:t>指標</a:t>
            </a:r>
            <a:endParaRPr lang="en-US" altLang="ja-JP" sz="900" dirty="0"/>
          </a:p>
        </p:txBody>
      </p:sp>
      <p:sp>
        <p:nvSpPr>
          <p:cNvPr id="8" name="テキスト ボックス 7"/>
          <p:cNvSpPr txBox="1"/>
          <p:nvPr/>
        </p:nvSpPr>
        <p:spPr>
          <a:xfrm>
            <a:off x="1979712" y="4836715"/>
            <a:ext cx="4176464" cy="230832"/>
          </a:xfrm>
          <a:prstGeom prst="rect">
            <a:avLst/>
          </a:prstGeom>
          <a:noFill/>
        </p:spPr>
        <p:txBody>
          <a:bodyPr wrap="square" rtlCol="0">
            <a:spAutoFit/>
          </a:bodyPr>
          <a:lstStyle/>
          <a:p>
            <a:r>
              <a:rPr lang="en-US" altLang="ja-JP" sz="900" dirty="0">
                <a:latin typeface="ＭＳ ゴシック" panose="020B0609070205080204" pitchFamily="49" charset="-128"/>
                <a:ea typeface="ＭＳ ゴシック" panose="020B0609070205080204" pitchFamily="49" charset="-128"/>
              </a:rPr>
              <a:t>※</a:t>
            </a:r>
            <a:r>
              <a:rPr lang="en-US" altLang="ja-JP" sz="900" dirty="0" smtClean="0">
                <a:latin typeface="ＭＳ ゴシック" panose="020B0609070205080204" pitchFamily="49" charset="-128"/>
                <a:ea typeface="ＭＳ ゴシック" panose="020B0609070205080204" pitchFamily="49" charset="-128"/>
              </a:rPr>
              <a:t>2020</a:t>
            </a:r>
            <a:r>
              <a:rPr lang="ja-JP" altLang="en-US" sz="900" dirty="0" smtClean="0">
                <a:latin typeface="ＭＳ ゴシック" panose="020B0609070205080204" pitchFamily="49" charset="-128"/>
                <a:ea typeface="ＭＳ ゴシック" panose="020B0609070205080204" pitchFamily="49" charset="-128"/>
              </a:rPr>
              <a:t>年度以降は「ワールドマスターズゲームズ</a:t>
            </a:r>
            <a:r>
              <a:rPr lang="en-US" altLang="ja-JP" sz="900" dirty="0">
                <a:latin typeface="ＭＳ ゴシック" panose="020B0609070205080204" pitchFamily="49" charset="-128"/>
                <a:ea typeface="ＭＳ ゴシック" panose="020B0609070205080204" pitchFamily="49" charset="-128"/>
              </a:rPr>
              <a:t>2021</a:t>
            </a:r>
            <a:r>
              <a:rPr lang="ja-JP" altLang="en-US" sz="900" dirty="0">
                <a:latin typeface="ＭＳ ゴシック" panose="020B0609070205080204" pitchFamily="49" charset="-128"/>
                <a:ea typeface="ＭＳ ゴシック" panose="020B0609070205080204" pitchFamily="49" charset="-128"/>
              </a:rPr>
              <a:t>関西の</a:t>
            </a:r>
            <a:r>
              <a:rPr lang="ja-JP" altLang="en-US" sz="900" dirty="0" smtClean="0">
                <a:latin typeface="ＭＳ ゴシック" panose="020B0609070205080204" pitchFamily="49" charset="-128"/>
                <a:ea typeface="ＭＳ ゴシック" panose="020B0609070205080204" pitchFamily="49" charset="-128"/>
              </a:rPr>
              <a:t>認知度」に変更</a:t>
            </a:r>
            <a:endParaRPr lang="ja-JP" altLang="en-US" sz="900" dirty="0">
              <a:latin typeface="ＭＳ ゴシック" panose="020B0609070205080204" pitchFamily="49" charset="-128"/>
              <a:ea typeface="ＭＳ ゴシック" panose="020B0609070205080204" pitchFamily="49" charset="-128"/>
            </a:endParaRPr>
          </a:p>
        </p:txBody>
      </p:sp>
      <p:cxnSp>
        <p:nvCxnSpPr>
          <p:cNvPr id="9" name="直線コネクタ 8"/>
          <p:cNvCxnSpPr/>
          <p:nvPr/>
        </p:nvCxnSpPr>
        <p:spPr>
          <a:xfrm>
            <a:off x="251520" y="2064296"/>
            <a:ext cx="8640960"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11560" y="5147323"/>
            <a:ext cx="8280920" cy="507831"/>
          </a:xfrm>
          <a:prstGeom prst="rect">
            <a:avLst/>
          </a:prstGeom>
          <a:noFill/>
        </p:spPr>
        <p:txBody>
          <a:bodyPr wrap="square" rtlCol="0">
            <a:spAutoFit/>
          </a:bodyPr>
          <a:lstStyle/>
          <a:p>
            <a:r>
              <a:rPr lang="en-US" altLang="ja-JP" sz="900" dirty="0" smtClean="0"/>
              <a:t>※1</a:t>
            </a:r>
            <a:r>
              <a:rPr lang="ja-JP" altLang="en-US" sz="900" dirty="0" smtClean="0"/>
              <a:t>「</a:t>
            </a:r>
            <a:r>
              <a:rPr lang="ja-JP" altLang="en-US" sz="900" dirty="0" err="1" smtClean="0"/>
              <a:t>中級障がい</a:t>
            </a:r>
            <a:r>
              <a:rPr lang="ja-JP" altLang="en-US" sz="900" dirty="0" smtClean="0"/>
              <a:t>者スポーツ指導員」</a:t>
            </a:r>
            <a:endParaRPr lang="en-US" altLang="ja-JP" sz="900" dirty="0" smtClean="0"/>
          </a:p>
          <a:p>
            <a:r>
              <a:rPr lang="ja-JP" altLang="en-US" sz="900" dirty="0" smtClean="0"/>
              <a:t> </a:t>
            </a:r>
            <a:r>
              <a:rPr lang="ja-JP" altLang="en-US" sz="900" dirty="0"/>
              <a:t>　</a:t>
            </a:r>
            <a:r>
              <a:rPr lang="ja-JP" altLang="en-US" sz="900" dirty="0" smtClean="0"/>
              <a:t> </a:t>
            </a:r>
            <a:r>
              <a:rPr lang="en-US" altLang="ja-JP" sz="900" dirty="0" smtClean="0"/>
              <a:t>(</a:t>
            </a:r>
            <a:r>
              <a:rPr lang="ja-JP" altLang="en-US" sz="900" dirty="0" smtClean="0"/>
              <a:t>公財</a:t>
            </a:r>
            <a:r>
              <a:rPr lang="en-US" altLang="ja-JP" sz="900" dirty="0" smtClean="0"/>
              <a:t>)</a:t>
            </a:r>
            <a:r>
              <a:rPr lang="ja-JP" altLang="en-US" sz="900" dirty="0" smtClean="0"/>
              <a:t>日本</a:t>
            </a:r>
            <a:r>
              <a:rPr lang="ja-JP" altLang="en-US" sz="900" dirty="0" err="1" smtClean="0"/>
              <a:t>障がい</a:t>
            </a:r>
            <a:r>
              <a:rPr lang="ja-JP" altLang="en-US" sz="900" dirty="0" smtClean="0"/>
              <a:t>者スポーツ協会が制定する公認指導者制度に基づくもので、地域における障がい者スポーツのリーダーとしての役割を持ち、指導現場で十分な知識</a:t>
            </a:r>
            <a:endParaRPr lang="en-US" altLang="ja-JP" sz="900" dirty="0" smtClean="0"/>
          </a:p>
          <a:p>
            <a:r>
              <a:rPr lang="ja-JP" altLang="en-US" sz="900" dirty="0"/>
              <a:t>　</a:t>
            </a:r>
            <a:r>
              <a:rPr lang="ja-JP" altLang="en-US" sz="900" dirty="0" smtClean="0"/>
              <a:t>  技術と</a:t>
            </a:r>
            <a:r>
              <a:rPr lang="ja-JP" altLang="en-US" sz="900" dirty="0"/>
              <a:t>　 </a:t>
            </a:r>
            <a:r>
              <a:rPr lang="ja-JP" altLang="en-US" sz="900" dirty="0" smtClean="0"/>
              <a:t>経験に基づいた指導ができる者</a:t>
            </a:r>
            <a:endParaRPr lang="en-US" altLang="ja-JP" sz="900" dirty="0" smtClean="0"/>
          </a:p>
        </p:txBody>
      </p:sp>
    </p:spTree>
    <p:extLst>
      <p:ext uri="{BB962C8B-B14F-4D97-AF65-F5344CB8AC3E}">
        <p14:creationId xmlns:p14="http://schemas.microsoft.com/office/powerpoint/2010/main" val="448340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908720"/>
            <a:ext cx="8352928" cy="2880320"/>
          </a:xfrm>
        </p:spPr>
        <p:txBody>
          <a:bodyPr anchor="t">
            <a:noAutofit/>
          </a:bodyPr>
          <a:lstStyle/>
          <a:p>
            <a:pPr algn="l"/>
            <a:r>
              <a:rPr lang="ja-JP" altLang="en-US" sz="1200" dirty="0">
                <a:latin typeface="+mj-ea"/>
              </a:rPr>
              <a:t>○　 「いつでも」「どこでも」「気軽に」スポーツに楽しめる社会づくりには、住民に身近な基礎自治体の役割が非常に重要です。府</a:t>
            </a:r>
            <a:br>
              <a:rPr lang="ja-JP" altLang="en-US" sz="1200" dirty="0">
                <a:latin typeface="+mj-ea"/>
              </a:rPr>
            </a:br>
            <a:r>
              <a:rPr lang="ja-JP" altLang="en-US" sz="1200" dirty="0">
                <a:latin typeface="+mj-ea"/>
              </a:rPr>
              <a:t>　</a:t>
            </a:r>
            <a:r>
              <a:rPr lang="ja-JP" altLang="en-US" sz="1200" dirty="0" smtClean="0">
                <a:latin typeface="+mj-ea"/>
              </a:rPr>
              <a:t> は</a:t>
            </a:r>
            <a:r>
              <a:rPr lang="ja-JP" altLang="en-US" sz="1200" dirty="0">
                <a:latin typeface="+mj-ea"/>
              </a:rPr>
              <a:t>広域自治体として、市町村域を越えた広域的な事業や国際大会・全国大会</a:t>
            </a:r>
            <a:r>
              <a:rPr lang="ja-JP" altLang="en-US" sz="1200" dirty="0" smtClean="0">
                <a:latin typeface="+mj-ea"/>
              </a:rPr>
              <a:t>の誘致、</a:t>
            </a:r>
            <a:r>
              <a:rPr lang="ja-JP" altLang="en-US" sz="1200" dirty="0">
                <a:latin typeface="+mj-ea"/>
              </a:rPr>
              <a:t>大規模スポーツイベントの開催等の事</a:t>
            </a:r>
            <a:br>
              <a:rPr lang="ja-JP" altLang="en-US" sz="1200" dirty="0">
                <a:latin typeface="+mj-ea"/>
              </a:rPr>
            </a:br>
            <a:r>
              <a:rPr lang="ja-JP" altLang="en-US" sz="1200" dirty="0">
                <a:latin typeface="+mj-ea"/>
              </a:rPr>
              <a:t>　</a:t>
            </a:r>
            <a:r>
              <a:rPr lang="ja-JP" altLang="en-US" sz="1200" dirty="0" smtClean="0">
                <a:latin typeface="+mj-ea"/>
              </a:rPr>
              <a:t> 業</a:t>
            </a:r>
            <a:r>
              <a:rPr lang="ja-JP" altLang="en-US" sz="1200" dirty="0">
                <a:latin typeface="+mj-ea"/>
              </a:rPr>
              <a:t>を行います。また、市町村が行う地域のニーズに応じた</a:t>
            </a:r>
            <a:r>
              <a:rPr lang="ja-JP" altLang="en-US" sz="1200" dirty="0" smtClean="0">
                <a:latin typeface="+mj-ea"/>
              </a:rPr>
              <a:t>スポーツの推進を</a:t>
            </a:r>
            <a:r>
              <a:rPr lang="ja-JP" altLang="en-US" sz="1200" dirty="0">
                <a:latin typeface="+mj-ea"/>
              </a:rPr>
              <a:t>支援するとともに、市町村との協力・連携を進め</a:t>
            </a:r>
            <a:r>
              <a:rPr lang="ja-JP" altLang="en-US" sz="1200" dirty="0" err="1" smtClean="0">
                <a:latin typeface="+mj-ea"/>
              </a:rPr>
              <a:t>ま</a:t>
            </a:r>
            <a:r>
              <a:rPr lang="en-US" altLang="ja-JP" sz="1200" dirty="0" smtClean="0">
                <a:latin typeface="+mj-ea"/>
              </a:rPr>
              <a:t/>
            </a:r>
            <a:br>
              <a:rPr lang="en-US" altLang="ja-JP" sz="1200" dirty="0" smtClean="0">
                <a:latin typeface="+mj-ea"/>
              </a:rPr>
            </a:br>
            <a:r>
              <a:rPr lang="ja-JP" altLang="en-US" sz="1200" dirty="0">
                <a:latin typeface="+mj-ea"/>
              </a:rPr>
              <a:t>　</a:t>
            </a:r>
            <a:r>
              <a:rPr lang="ja-JP" altLang="en-US" sz="1200" dirty="0" smtClean="0">
                <a:latin typeface="+mj-ea"/>
              </a:rPr>
              <a:t> す。さらに</a:t>
            </a:r>
            <a:r>
              <a:rPr lang="ja-JP" altLang="en-US" sz="1200" dirty="0">
                <a:latin typeface="+mj-ea"/>
              </a:rPr>
              <a:t>、民間や地域で蓄積された施設、組織、経験等が大切な財産として十分に活用されるよう、これらとの連携を強化</a:t>
            </a:r>
            <a:r>
              <a:rPr lang="ja-JP" altLang="en-US" sz="1200" dirty="0" smtClean="0">
                <a:latin typeface="+mj-ea"/>
              </a:rPr>
              <a:t>し</a:t>
            </a:r>
            <a:r>
              <a:rPr lang="en-US" altLang="ja-JP" sz="1200" dirty="0" smtClean="0">
                <a:latin typeface="+mj-ea"/>
              </a:rPr>
              <a:t/>
            </a:r>
            <a:br>
              <a:rPr lang="en-US" altLang="ja-JP" sz="1200" dirty="0" smtClean="0">
                <a:latin typeface="+mj-ea"/>
              </a:rPr>
            </a:br>
            <a:r>
              <a:rPr lang="en-US" altLang="ja-JP" sz="1200" dirty="0">
                <a:latin typeface="+mj-ea"/>
              </a:rPr>
              <a:t> </a:t>
            </a:r>
            <a:r>
              <a:rPr lang="en-US" altLang="ja-JP" sz="1200" dirty="0" smtClean="0">
                <a:latin typeface="+mj-ea"/>
              </a:rPr>
              <a:t>  </a:t>
            </a:r>
            <a:r>
              <a:rPr lang="ja-JP" altLang="en-US" sz="1200" dirty="0" smtClean="0">
                <a:latin typeface="+mj-ea"/>
              </a:rPr>
              <a:t>ます。</a:t>
            </a:r>
            <a:r>
              <a:rPr lang="ja-JP" altLang="en-US" sz="1200" dirty="0">
                <a:latin typeface="+mj-ea"/>
              </a:rPr>
              <a:t/>
            </a:r>
            <a:br>
              <a:rPr lang="ja-JP" altLang="en-US" sz="1200" dirty="0">
                <a:latin typeface="+mj-ea"/>
              </a:rPr>
            </a:br>
            <a:r>
              <a:rPr lang="ja-JP" altLang="en-US" sz="1200" dirty="0">
                <a:latin typeface="+mj-ea"/>
              </a:rPr>
              <a:t>　　</a:t>
            </a:r>
            <a:r>
              <a:rPr lang="en-US" altLang="ja-JP" sz="1200" dirty="0">
                <a:latin typeface="+mj-ea"/>
              </a:rPr>
              <a:t> </a:t>
            </a:r>
            <a:r>
              <a:rPr lang="en-US" altLang="ja-JP" sz="1200" dirty="0" smtClean="0">
                <a:latin typeface="+mj-ea"/>
              </a:rPr>
              <a:t> </a:t>
            </a:r>
            <a:r>
              <a:rPr lang="ja-JP" altLang="en-US" sz="1200" dirty="0" smtClean="0">
                <a:latin typeface="+mj-ea"/>
              </a:rPr>
              <a:t>この</a:t>
            </a:r>
            <a:r>
              <a:rPr lang="ja-JP" altLang="en-US" sz="1200" dirty="0">
                <a:latin typeface="+mj-ea"/>
              </a:rPr>
              <a:t>ような取組を通じて、広域自治体としての「府」、基礎自治体としての「市町村」、そして「民間」も「地域」も一体となって</a:t>
            </a:r>
            <a:r>
              <a:rPr lang="ja-JP" altLang="en-US" sz="1200" dirty="0" smtClean="0">
                <a:latin typeface="+mj-ea"/>
              </a:rPr>
              <a:t>、</a:t>
            </a:r>
            <a:r>
              <a:rPr lang="en-US" altLang="ja-JP" sz="1200" dirty="0" smtClean="0">
                <a:latin typeface="+mj-ea"/>
              </a:rPr>
              <a:t/>
            </a:r>
            <a:br>
              <a:rPr lang="en-US" altLang="ja-JP" sz="1200" dirty="0" smtClean="0">
                <a:latin typeface="+mj-ea"/>
              </a:rPr>
            </a:br>
            <a:r>
              <a:rPr lang="en-US" altLang="ja-JP" sz="1200" dirty="0">
                <a:latin typeface="+mj-ea"/>
              </a:rPr>
              <a:t> </a:t>
            </a:r>
            <a:r>
              <a:rPr lang="en-US" altLang="ja-JP" sz="1200" dirty="0" smtClean="0">
                <a:latin typeface="+mj-ea"/>
              </a:rPr>
              <a:t>  </a:t>
            </a:r>
            <a:r>
              <a:rPr lang="ja-JP" altLang="en-US" sz="1200" dirty="0" smtClean="0">
                <a:latin typeface="+mj-ea"/>
              </a:rPr>
              <a:t>大阪</a:t>
            </a:r>
            <a:r>
              <a:rPr lang="ja-JP" altLang="en-US" sz="1200" dirty="0">
                <a:latin typeface="+mj-ea"/>
              </a:rPr>
              <a:t>のスポーツの推進に努めます。</a:t>
            </a:r>
            <a:r>
              <a:rPr lang="en-US" altLang="ja-JP" sz="1200" dirty="0">
                <a:latin typeface="+mj-ea"/>
              </a:rPr>
              <a:t/>
            </a:r>
            <a:br>
              <a:rPr lang="en-US" altLang="ja-JP" sz="1200" dirty="0">
                <a:latin typeface="+mj-ea"/>
              </a:rPr>
            </a:br>
            <a:r>
              <a:rPr lang="en-US" altLang="ja-JP" sz="1200" dirty="0" smtClean="0">
                <a:latin typeface="+mj-ea"/>
              </a:rPr>
              <a:t/>
            </a:r>
            <a:br>
              <a:rPr lang="en-US" altLang="ja-JP" sz="1200" dirty="0" smtClean="0">
                <a:latin typeface="+mj-ea"/>
              </a:rPr>
            </a:br>
            <a:r>
              <a:rPr lang="ja-JP" altLang="en-US" sz="1200" dirty="0" smtClean="0">
                <a:latin typeface="+mj-ea"/>
              </a:rPr>
              <a:t>○</a:t>
            </a:r>
            <a:r>
              <a:rPr lang="ja-JP" altLang="en-US" sz="1200" dirty="0">
                <a:latin typeface="+mj-ea"/>
              </a:rPr>
              <a:t>　</a:t>
            </a:r>
            <a:r>
              <a:rPr lang="ja-JP" altLang="en-US" sz="1200" dirty="0" smtClean="0">
                <a:latin typeface="+mj-ea"/>
              </a:rPr>
              <a:t>重要業績評価指標の目標数値について、達成度を毎年度把握、分析し、大阪府スポーツ推進審議会の意見を聴取する等し</a:t>
            </a:r>
            <a:r>
              <a:rPr lang="en-US" altLang="ja-JP" sz="1200" dirty="0" smtClean="0">
                <a:latin typeface="+mj-ea"/>
              </a:rPr>
              <a:t/>
            </a:r>
            <a:br>
              <a:rPr lang="en-US" altLang="ja-JP" sz="1200" dirty="0" smtClean="0">
                <a:latin typeface="+mj-ea"/>
              </a:rPr>
            </a:br>
            <a:r>
              <a:rPr lang="ja-JP" altLang="en-US" sz="1200" dirty="0">
                <a:latin typeface="+mj-ea"/>
              </a:rPr>
              <a:t>　</a:t>
            </a:r>
            <a:r>
              <a:rPr lang="ja-JP" altLang="en-US" sz="1200" dirty="0" smtClean="0">
                <a:latin typeface="+mj-ea"/>
              </a:rPr>
              <a:t>て「ＰＤＣＡサイクル」を十分に機能させ、府民に公表します。また、それを元に、庁内関係部局で構成する大阪府スポーツ施策</a:t>
            </a:r>
            <a:r>
              <a:rPr lang="en-US" altLang="ja-JP" sz="1200" dirty="0" smtClean="0">
                <a:latin typeface="+mj-ea"/>
              </a:rPr>
              <a:t/>
            </a:r>
            <a:br>
              <a:rPr lang="en-US" altLang="ja-JP" sz="1200" dirty="0" smtClean="0">
                <a:latin typeface="+mj-ea"/>
              </a:rPr>
            </a:br>
            <a:r>
              <a:rPr lang="ja-JP" altLang="en-US" sz="1200" dirty="0">
                <a:latin typeface="+mj-ea"/>
              </a:rPr>
              <a:t>　</a:t>
            </a:r>
            <a:r>
              <a:rPr lang="ja-JP" altLang="en-US" sz="1200" dirty="0" smtClean="0">
                <a:latin typeface="+mj-ea"/>
              </a:rPr>
              <a:t>推進会議等を活用しながら、スポーツを取り巻く状況を把握し、施策の方針や事務事業の改善に努めます。</a:t>
            </a:r>
            <a:r>
              <a:rPr lang="en-US" altLang="ja-JP" sz="1200" dirty="0" smtClean="0">
                <a:latin typeface="+mj-ea"/>
              </a:rPr>
              <a:t/>
            </a:r>
            <a:br>
              <a:rPr lang="en-US" altLang="ja-JP" sz="1200" dirty="0" smtClean="0">
                <a:latin typeface="+mj-ea"/>
              </a:rPr>
            </a:br>
            <a:r>
              <a:rPr lang="en-US" altLang="ja-JP" sz="1200" dirty="0">
                <a:latin typeface="+mj-ea"/>
              </a:rPr>
              <a:t/>
            </a:r>
            <a:br>
              <a:rPr lang="en-US" altLang="ja-JP" sz="1200" dirty="0">
                <a:latin typeface="+mj-ea"/>
              </a:rPr>
            </a:br>
            <a:r>
              <a:rPr lang="ja-JP" altLang="en-US" sz="1200" dirty="0" smtClean="0">
                <a:latin typeface="+mj-ea"/>
              </a:rPr>
              <a:t>○　厳しい財政状況の中、予算の効率的・効果的な活用に努めるとともに</a:t>
            </a:r>
            <a:r>
              <a:rPr lang="ja-JP" altLang="en-US" sz="1200" dirty="0">
                <a:latin typeface="+mj-ea"/>
              </a:rPr>
              <a:t>、</a:t>
            </a:r>
            <a:r>
              <a:rPr lang="ja-JP" altLang="en-US" sz="1200" dirty="0" smtClean="0">
                <a:latin typeface="+mj-ea"/>
              </a:rPr>
              <a:t>大阪</a:t>
            </a:r>
            <a:r>
              <a:rPr lang="ja-JP" altLang="en-US" sz="1200" dirty="0">
                <a:latin typeface="+mj-ea"/>
              </a:rPr>
              <a:t>のスポーツの推進に対する府民の理解を得な</a:t>
            </a:r>
            <a:r>
              <a:rPr lang="ja-JP" altLang="en-US" sz="1200" dirty="0" smtClean="0">
                <a:latin typeface="+mj-ea"/>
              </a:rPr>
              <a:t>が</a:t>
            </a:r>
            <a:r>
              <a:rPr lang="en-US" altLang="ja-JP" sz="1200" dirty="0" smtClean="0">
                <a:latin typeface="+mj-ea"/>
              </a:rPr>
              <a:t/>
            </a:r>
            <a:br>
              <a:rPr lang="en-US" altLang="ja-JP" sz="1200" dirty="0" smtClean="0">
                <a:latin typeface="+mj-ea"/>
              </a:rPr>
            </a:br>
            <a:r>
              <a:rPr lang="ja-JP" altLang="en-US" sz="1200" dirty="0">
                <a:latin typeface="+mj-ea"/>
              </a:rPr>
              <a:t>　</a:t>
            </a:r>
            <a:r>
              <a:rPr lang="ja-JP" altLang="en-US" sz="1200" dirty="0" smtClean="0">
                <a:latin typeface="+mj-ea"/>
              </a:rPr>
              <a:t> ら</a:t>
            </a:r>
            <a:r>
              <a:rPr lang="ja-JP" altLang="en-US" sz="1200" dirty="0">
                <a:latin typeface="+mj-ea"/>
              </a:rPr>
              <a:t>、スポーツ</a:t>
            </a:r>
            <a:r>
              <a:rPr lang="ja-JP" altLang="en-US" sz="1200" dirty="0" smtClean="0">
                <a:latin typeface="+mj-ea"/>
              </a:rPr>
              <a:t>振興</a:t>
            </a:r>
            <a:r>
              <a:rPr lang="ja-JP" altLang="en-US" sz="1200" dirty="0" err="1" smtClean="0">
                <a:latin typeface="+mj-ea"/>
              </a:rPr>
              <a:t>くじ</a:t>
            </a:r>
            <a:r>
              <a:rPr lang="ja-JP" altLang="en-US" sz="1200" dirty="0" smtClean="0">
                <a:latin typeface="+mj-ea"/>
              </a:rPr>
              <a:t>（ｔｏｔｏ）助成金等外部の資金や</a:t>
            </a:r>
            <a:r>
              <a:rPr lang="en-US" altLang="ja-JP" sz="1200" dirty="0" smtClean="0">
                <a:latin typeface="+mj-ea"/>
              </a:rPr>
              <a:t>1997</a:t>
            </a:r>
            <a:r>
              <a:rPr lang="ja-JP" altLang="en-US" sz="1200" dirty="0" smtClean="0">
                <a:latin typeface="+mj-ea"/>
              </a:rPr>
              <a:t>年のなみはや国体を機に創設された「なみ</a:t>
            </a:r>
            <a:r>
              <a:rPr lang="ja-JP" altLang="en-US" sz="1200" dirty="0">
                <a:latin typeface="+mj-ea"/>
              </a:rPr>
              <a:t>は</a:t>
            </a:r>
            <a:r>
              <a:rPr lang="ja-JP" altLang="en-US" sz="1200" dirty="0" err="1">
                <a:latin typeface="+mj-ea"/>
              </a:rPr>
              <a:t>や</a:t>
            </a:r>
            <a:r>
              <a:rPr lang="ja-JP" altLang="en-US" sz="1200" dirty="0" smtClean="0">
                <a:latin typeface="+mj-ea"/>
              </a:rPr>
              <a:t>スポーツ</a:t>
            </a:r>
            <a:r>
              <a:rPr lang="ja-JP" altLang="en-US" sz="1200" dirty="0">
                <a:latin typeface="+mj-ea"/>
              </a:rPr>
              <a:t>振興</a:t>
            </a:r>
            <a:r>
              <a:rPr lang="ja-JP" altLang="en-US" sz="1200" dirty="0" smtClean="0">
                <a:latin typeface="+mj-ea"/>
              </a:rPr>
              <a:t>基金」を</a:t>
            </a:r>
            <a:r>
              <a:rPr lang="en-US" altLang="ja-JP" sz="1200" dirty="0" smtClean="0">
                <a:latin typeface="+mj-ea"/>
              </a:rPr>
              <a:t/>
            </a:r>
            <a:br>
              <a:rPr lang="en-US" altLang="ja-JP" sz="1200" dirty="0" smtClean="0">
                <a:latin typeface="+mj-ea"/>
              </a:rPr>
            </a:br>
            <a:r>
              <a:rPr lang="ja-JP" altLang="en-US" sz="1200" dirty="0">
                <a:latin typeface="+mj-ea"/>
              </a:rPr>
              <a:t>　</a:t>
            </a:r>
            <a:r>
              <a:rPr lang="ja-JP" altLang="en-US" sz="1200" dirty="0" smtClean="0">
                <a:latin typeface="+mj-ea"/>
              </a:rPr>
              <a:t> 有効に活用します。</a:t>
            </a:r>
            <a:endParaRPr kumimoji="1" lang="ja-JP" altLang="en-US" sz="1200" dirty="0"/>
          </a:p>
        </p:txBody>
      </p:sp>
      <p:sp>
        <p:nvSpPr>
          <p:cNvPr id="4" name="タイトル 1"/>
          <p:cNvSpPr txBox="1">
            <a:spLocks/>
          </p:cNvSpPr>
          <p:nvPr/>
        </p:nvSpPr>
        <p:spPr>
          <a:xfrm>
            <a:off x="395536" y="311747"/>
            <a:ext cx="2016224" cy="288031"/>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400" b="1" dirty="0">
                <a:latin typeface="ＭＳ ゴシック" panose="020B0609070205080204" pitchFamily="49" charset="-128"/>
                <a:ea typeface="ＭＳ ゴシック" panose="020B0609070205080204" pitchFamily="49" charset="-128"/>
              </a:rPr>
              <a:t>６．</a:t>
            </a:r>
            <a:r>
              <a:rPr lang="ja-JP" altLang="en-US" sz="1400" b="1" dirty="0" smtClean="0">
                <a:latin typeface="ＭＳ ゴシック" panose="020B0609070205080204" pitchFamily="49" charset="-128"/>
                <a:ea typeface="ＭＳ ゴシック" panose="020B0609070205080204" pitchFamily="49" charset="-128"/>
              </a:rPr>
              <a:t>計画の推進に向けて</a:t>
            </a:r>
            <a:endParaRPr lang="ja-JP" altLang="en-US" sz="1400" b="1" dirty="0">
              <a:latin typeface="ＭＳ ゴシック" panose="020B0609070205080204" pitchFamily="49" charset="-128"/>
              <a:ea typeface="ＭＳ ゴシック" panose="020B0609070205080204" pitchFamily="49" charset="-128"/>
            </a:endParaRPr>
          </a:p>
        </p:txBody>
      </p:sp>
      <p:sp>
        <p:nvSpPr>
          <p:cNvPr id="6" name="スライド番号プレースホルダー 5"/>
          <p:cNvSpPr>
            <a:spLocks noGrp="1"/>
          </p:cNvSpPr>
          <p:nvPr>
            <p:ph type="sldNum" sz="quarter" idx="12"/>
          </p:nvPr>
        </p:nvSpPr>
        <p:spPr/>
        <p:txBody>
          <a:bodyPr/>
          <a:lstStyle/>
          <a:p>
            <a:r>
              <a:rPr kumimoji="1" lang="en-US" altLang="ja-JP" dirty="0" smtClean="0"/>
              <a:t>17</a:t>
            </a:r>
            <a:endParaRPr kumimoji="1" lang="ja-JP" altLang="en-US" dirty="0"/>
          </a:p>
        </p:txBody>
      </p:sp>
    </p:spTree>
    <p:extLst>
      <p:ext uri="{BB962C8B-B14F-4D97-AF65-F5344CB8AC3E}">
        <p14:creationId xmlns:p14="http://schemas.microsoft.com/office/powerpoint/2010/main" val="3486377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346050"/>
          </a:xfrm>
        </p:spPr>
        <p:txBody>
          <a:bodyPr>
            <a:normAutofit fontScale="90000"/>
          </a:bodyPr>
          <a:lstStyle/>
          <a:p>
            <a:r>
              <a:rPr kumimoji="1" lang="en-US" altLang="ja-JP" sz="1800" dirty="0" smtClean="0"/>
              <a:t>―</a:t>
            </a:r>
            <a:r>
              <a:rPr kumimoji="1" lang="ja-JP" altLang="en-US" sz="1800" dirty="0" smtClean="0"/>
              <a:t>目　　　次</a:t>
            </a:r>
            <a:r>
              <a:rPr kumimoji="1" lang="en-US" altLang="ja-JP" sz="1800" dirty="0" smtClean="0"/>
              <a:t>―</a:t>
            </a:r>
            <a:endParaRPr kumimoji="1" lang="ja-JP" altLang="en-US" sz="1800" dirty="0"/>
          </a:p>
        </p:txBody>
      </p:sp>
      <p:sp>
        <p:nvSpPr>
          <p:cNvPr id="3" name="コンテンツ プレースホルダー 2"/>
          <p:cNvSpPr>
            <a:spLocks noGrp="1"/>
          </p:cNvSpPr>
          <p:nvPr>
            <p:ph idx="1"/>
          </p:nvPr>
        </p:nvSpPr>
        <p:spPr>
          <a:xfrm>
            <a:off x="457200" y="1124744"/>
            <a:ext cx="8229600" cy="4392488"/>
          </a:xfrm>
        </p:spPr>
        <p:txBody>
          <a:bodyPr>
            <a:normAutofit/>
          </a:bodyPr>
          <a:lstStyle/>
          <a:p>
            <a:pPr marL="0" indent="0">
              <a:buNone/>
            </a:pPr>
            <a:r>
              <a:rPr lang="ja-JP" altLang="en-US" sz="1400" b="1" dirty="0">
                <a:latin typeface="+mn-ea"/>
              </a:rPr>
              <a:t>１</a:t>
            </a:r>
            <a:r>
              <a:rPr lang="ja-JP" altLang="en-US" sz="1400" b="1" dirty="0" smtClean="0">
                <a:latin typeface="+mn-ea"/>
              </a:rPr>
              <a:t>．第</a:t>
            </a:r>
            <a:r>
              <a:rPr lang="en-US" altLang="ja-JP" sz="1400" b="1" dirty="0" smtClean="0">
                <a:latin typeface="+mn-ea"/>
              </a:rPr>
              <a:t>2</a:t>
            </a:r>
            <a:r>
              <a:rPr lang="ja-JP" altLang="en-US" sz="1400" b="1" dirty="0">
                <a:latin typeface="+mn-ea"/>
              </a:rPr>
              <a:t>次大阪府スポーツ推進計画</a:t>
            </a:r>
            <a:r>
              <a:rPr lang="ja-JP" altLang="en-US" sz="1400" b="1" dirty="0" smtClean="0">
                <a:latin typeface="+mn-ea"/>
              </a:rPr>
              <a:t>について・・・・・・・・・・・・・・・・・</a:t>
            </a:r>
            <a:r>
              <a:rPr lang="ja-JP" altLang="en-US" sz="1400" b="1" dirty="0">
                <a:latin typeface="+mn-ea"/>
              </a:rPr>
              <a:t>・・・・</a:t>
            </a:r>
            <a:r>
              <a:rPr lang="ja-JP" altLang="en-US" sz="1400" b="1" dirty="0" smtClean="0">
                <a:latin typeface="+mn-ea"/>
              </a:rPr>
              <a:t>・・・・・・・・・・・・・・・・・・・・・・・・・・・・</a:t>
            </a:r>
            <a:r>
              <a:rPr lang="en-US" altLang="ja-JP" sz="1400" b="1" dirty="0" smtClean="0">
                <a:latin typeface="+mn-ea"/>
              </a:rPr>
              <a:t>1</a:t>
            </a:r>
            <a:endParaRPr lang="en-US" altLang="ja-JP" sz="1400" dirty="0" smtClean="0">
              <a:latin typeface="+mn-ea"/>
            </a:endParaRPr>
          </a:p>
          <a:p>
            <a:pPr marL="0" indent="0">
              <a:buNone/>
            </a:pPr>
            <a:r>
              <a:rPr lang="ja-JP" altLang="en-US" sz="1400" dirty="0" smtClean="0">
                <a:latin typeface="+mn-ea"/>
              </a:rPr>
              <a:t>　</a:t>
            </a:r>
            <a:r>
              <a:rPr lang="en-US" altLang="ja-JP" sz="1400" dirty="0" smtClean="0">
                <a:latin typeface="+mn-ea"/>
              </a:rPr>
              <a:t>(1) </a:t>
            </a:r>
            <a:r>
              <a:rPr lang="ja-JP" altLang="en-US" sz="1400" dirty="0" smtClean="0">
                <a:latin typeface="+mn-ea"/>
              </a:rPr>
              <a:t>策定の趣旨</a:t>
            </a:r>
            <a:endParaRPr lang="en-US" altLang="ja-JP" sz="1400" dirty="0" smtClean="0">
              <a:latin typeface="+mn-ea"/>
            </a:endParaRPr>
          </a:p>
          <a:p>
            <a:pPr marL="0" indent="0">
              <a:buNone/>
            </a:pPr>
            <a:r>
              <a:rPr lang="ja-JP" altLang="en-US" sz="1400" dirty="0" smtClean="0">
                <a:latin typeface="+mn-ea"/>
              </a:rPr>
              <a:t>　</a:t>
            </a:r>
            <a:r>
              <a:rPr lang="en-US" altLang="ja-JP" sz="1400" dirty="0" smtClean="0">
                <a:latin typeface="+mn-ea"/>
              </a:rPr>
              <a:t>(2) </a:t>
            </a:r>
            <a:r>
              <a:rPr lang="ja-JP" altLang="en-US" sz="1400" dirty="0" smtClean="0">
                <a:latin typeface="+mn-ea"/>
              </a:rPr>
              <a:t>計画期間</a:t>
            </a:r>
            <a:endParaRPr lang="en-US" altLang="ja-JP" sz="1400" dirty="0" smtClean="0">
              <a:latin typeface="+mn-ea"/>
            </a:endParaRPr>
          </a:p>
          <a:p>
            <a:pPr marL="0" indent="0">
              <a:buNone/>
            </a:pPr>
            <a:r>
              <a:rPr lang="ja-JP" altLang="en-US" sz="1400" dirty="0" smtClean="0">
                <a:latin typeface="+mn-ea"/>
              </a:rPr>
              <a:t>　</a:t>
            </a:r>
            <a:r>
              <a:rPr lang="en-US" altLang="ja-JP" sz="1400" dirty="0" smtClean="0">
                <a:latin typeface="+mn-ea"/>
              </a:rPr>
              <a:t>(3) </a:t>
            </a:r>
            <a:r>
              <a:rPr lang="ja-JP" altLang="en-US" sz="1400" dirty="0" smtClean="0">
                <a:latin typeface="+mn-ea"/>
              </a:rPr>
              <a:t>策定の視点</a:t>
            </a:r>
            <a:endParaRPr lang="en-US" altLang="ja-JP" sz="1400" dirty="0" smtClean="0">
              <a:latin typeface="+mn-ea"/>
            </a:endParaRPr>
          </a:p>
          <a:p>
            <a:pPr marL="0" indent="0">
              <a:buNone/>
            </a:pPr>
            <a:endParaRPr lang="en-US" altLang="ja-JP" sz="1400" b="1" dirty="0" smtClean="0">
              <a:latin typeface="+mn-ea"/>
            </a:endParaRPr>
          </a:p>
          <a:p>
            <a:pPr marL="0" indent="0">
              <a:buNone/>
            </a:pPr>
            <a:r>
              <a:rPr lang="ja-JP" altLang="en-US" sz="1400" b="1" dirty="0" smtClean="0">
                <a:latin typeface="+mn-ea"/>
              </a:rPr>
              <a:t>２．目標と</a:t>
            </a:r>
            <a:r>
              <a:rPr lang="ja-JP" altLang="en-US" sz="1400" b="1" dirty="0">
                <a:latin typeface="+mn-ea"/>
              </a:rPr>
              <a:t>理念・</a:t>
            </a:r>
            <a:r>
              <a:rPr lang="ja-JP" altLang="en-US" sz="1400" b="1" dirty="0" smtClean="0">
                <a:latin typeface="+mn-ea"/>
              </a:rPr>
              <a:t>・・・・・・・・・・・・・・・</a:t>
            </a:r>
            <a:r>
              <a:rPr lang="ja-JP" altLang="en-US" sz="1400" b="1" dirty="0">
                <a:latin typeface="+mn-ea"/>
              </a:rPr>
              <a:t>・・・・・・・・・・・・・・・・・・・・・・・・・・・・・・・・・・・・・・・・・・・・・・・・・・・・・</a:t>
            </a:r>
            <a:r>
              <a:rPr lang="ja-JP" altLang="en-US" sz="1400" b="1" dirty="0" smtClean="0">
                <a:latin typeface="+mn-ea"/>
              </a:rPr>
              <a:t>・・・</a:t>
            </a:r>
            <a:r>
              <a:rPr lang="ja-JP" altLang="en-US" sz="1400" b="1" dirty="0">
                <a:latin typeface="+mn-ea"/>
              </a:rPr>
              <a:t>・ </a:t>
            </a:r>
            <a:r>
              <a:rPr lang="en-US" altLang="ja-JP" sz="1400" b="1" dirty="0" smtClean="0">
                <a:latin typeface="+mn-ea"/>
              </a:rPr>
              <a:t>3</a:t>
            </a:r>
            <a:endParaRPr lang="en-US" altLang="ja-JP" sz="1400" dirty="0" smtClean="0">
              <a:latin typeface="+mn-ea"/>
            </a:endParaRPr>
          </a:p>
          <a:p>
            <a:pPr marL="0" indent="0">
              <a:buNone/>
            </a:pPr>
            <a:endParaRPr lang="en-US" altLang="ja-JP" sz="1400" b="1" dirty="0" smtClean="0">
              <a:latin typeface="+mn-ea"/>
            </a:endParaRPr>
          </a:p>
          <a:p>
            <a:pPr marL="0" indent="0">
              <a:buNone/>
            </a:pPr>
            <a:r>
              <a:rPr lang="ja-JP" altLang="en-US" sz="1400" b="1" dirty="0" smtClean="0">
                <a:latin typeface="+mn-ea"/>
              </a:rPr>
              <a:t>３．</a:t>
            </a:r>
            <a:r>
              <a:rPr lang="en-US" altLang="ja-JP" sz="1400" b="1" dirty="0" smtClean="0">
                <a:latin typeface="+mn-ea"/>
              </a:rPr>
              <a:t>2</a:t>
            </a:r>
            <a:r>
              <a:rPr lang="ja-JP" altLang="en-US" sz="1400" b="1" dirty="0" smtClean="0">
                <a:latin typeface="+mn-ea"/>
              </a:rPr>
              <a:t>本の</a:t>
            </a:r>
            <a:r>
              <a:rPr lang="en-US" altLang="ja-JP" sz="1400" b="1" dirty="0" smtClean="0">
                <a:latin typeface="+mn-ea"/>
              </a:rPr>
              <a:t>『</a:t>
            </a:r>
            <a:r>
              <a:rPr lang="ja-JP" altLang="en-US" sz="1400" b="1" dirty="0" smtClean="0">
                <a:latin typeface="+mn-ea"/>
              </a:rPr>
              <a:t>柱</a:t>
            </a:r>
            <a:r>
              <a:rPr lang="en-US" altLang="ja-JP" sz="1400" b="1" dirty="0" smtClean="0">
                <a:latin typeface="+mn-ea"/>
              </a:rPr>
              <a:t>』</a:t>
            </a:r>
            <a:r>
              <a:rPr lang="ja-JP" altLang="en-US" sz="1400" b="1" dirty="0">
                <a:latin typeface="+mn-ea"/>
              </a:rPr>
              <a:t> ・・・・・・・・・・・・・・・・・・・・・・・・・・・・・・・・・・・・・・・・・・・・・・・・・・・・・・・・・・・</a:t>
            </a:r>
            <a:r>
              <a:rPr lang="ja-JP" altLang="en-US" sz="1400" b="1" dirty="0" smtClean="0">
                <a:latin typeface="+mn-ea"/>
              </a:rPr>
              <a:t>・</a:t>
            </a:r>
            <a:r>
              <a:rPr lang="ja-JP" altLang="en-US" sz="1400" b="1" dirty="0">
                <a:latin typeface="+mn-ea"/>
              </a:rPr>
              <a:t>・・・・・・・・</a:t>
            </a:r>
            <a:r>
              <a:rPr lang="ja-JP" altLang="en-US" sz="1400" b="1" dirty="0" smtClean="0">
                <a:latin typeface="+mn-ea"/>
              </a:rPr>
              <a:t>・・・・・ </a:t>
            </a:r>
            <a:r>
              <a:rPr lang="en-US" altLang="ja-JP" sz="1400" b="1" dirty="0" smtClean="0">
                <a:latin typeface="+mn-ea"/>
              </a:rPr>
              <a:t>4</a:t>
            </a:r>
            <a:endParaRPr lang="en-US" altLang="ja-JP" sz="1400" dirty="0" smtClean="0">
              <a:latin typeface="+mn-ea"/>
            </a:endParaRPr>
          </a:p>
          <a:p>
            <a:pPr marL="0" indent="0">
              <a:buNone/>
            </a:pPr>
            <a:endParaRPr lang="en-US" altLang="ja-JP" sz="1400" b="1" dirty="0" smtClean="0">
              <a:latin typeface="+mn-ea"/>
            </a:endParaRPr>
          </a:p>
          <a:p>
            <a:pPr marL="0" indent="0">
              <a:buNone/>
            </a:pPr>
            <a:r>
              <a:rPr lang="ja-JP" altLang="en-US" sz="1400" b="1" dirty="0" smtClean="0">
                <a:latin typeface="+mn-ea"/>
              </a:rPr>
              <a:t>４．</a:t>
            </a:r>
            <a:r>
              <a:rPr lang="en-US" altLang="ja-JP" sz="1400" b="1" dirty="0" smtClean="0">
                <a:latin typeface="+mn-ea"/>
              </a:rPr>
              <a:t>2</a:t>
            </a:r>
            <a:r>
              <a:rPr lang="ja-JP" altLang="en-US" sz="1400" b="1" dirty="0">
                <a:latin typeface="+mn-ea"/>
              </a:rPr>
              <a:t>本の</a:t>
            </a:r>
            <a:r>
              <a:rPr lang="en-US" altLang="ja-JP" sz="1400" b="1" dirty="0">
                <a:latin typeface="+mn-ea"/>
              </a:rPr>
              <a:t>『</a:t>
            </a:r>
            <a:r>
              <a:rPr lang="ja-JP" altLang="en-US" sz="1400" b="1" dirty="0">
                <a:latin typeface="+mn-ea"/>
              </a:rPr>
              <a:t>柱</a:t>
            </a:r>
            <a:r>
              <a:rPr lang="en-US" altLang="ja-JP" sz="1400" b="1" dirty="0" smtClean="0">
                <a:latin typeface="+mn-ea"/>
              </a:rPr>
              <a:t>』</a:t>
            </a:r>
            <a:r>
              <a:rPr lang="ja-JP" altLang="en-US" sz="1400" b="1" dirty="0" smtClean="0">
                <a:latin typeface="+mn-ea"/>
              </a:rPr>
              <a:t>に基づく施策の展開・・・・</a:t>
            </a:r>
            <a:r>
              <a:rPr lang="ja-JP" altLang="en-US" sz="1400" b="1" dirty="0">
                <a:latin typeface="+mn-ea"/>
              </a:rPr>
              <a:t>・</a:t>
            </a:r>
            <a:r>
              <a:rPr lang="ja-JP" altLang="en-US" sz="1400" b="1" dirty="0" smtClean="0">
                <a:latin typeface="+mn-ea"/>
              </a:rPr>
              <a:t>・</a:t>
            </a:r>
            <a:r>
              <a:rPr lang="ja-JP" altLang="en-US" sz="1400" b="1" dirty="0">
                <a:latin typeface="+mn-ea"/>
              </a:rPr>
              <a:t>・</a:t>
            </a:r>
            <a:r>
              <a:rPr lang="ja-JP" altLang="en-US" sz="1400" b="1" dirty="0" smtClean="0">
                <a:latin typeface="+mn-ea"/>
              </a:rPr>
              <a:t>・・・</a:t>
            </a:r>
            <a:r>
              <a:rPr lang="ja-JP" altLang="en-US" sz="1400" b="1" dirty="0">
                <a:latin typeface="+mn-ea"/>
              </a:rPr>
              <a:t>・・</a:t>
            </a:r>
            <a:r>
              <a:rPr lang="ja-JP" altLang="en-US" sz="1400" b="1" dirty="0" smtClean="0">
                <a:latin typeface="+mn-ea"/>
              </a:rPr>
              <a:t>・・</a:t>
            </a:r>
            <a:r>
              <a:rPr lang="ja-JP" altLang="en-US" sz="1400" b="1" dirty="0">
                <a:latin typeface="+mn-ea"/>
              </a:rPr>
              <a:t>・・・・・・・・・・・・・・・・・・・・・・・・・・・・・・・・・・・・・・・・・・・ </a:t>
            </a:r>
            <a:r>
              <a:rPr lang="en-US" altLang="ja-JP" sz="1400" b="1" dirty="0" smtClean="0">
                <a:latin typeface="+mn-ea"/>
              </a:rPr>
              <a:t>6</a:t>
            </a:r>
            <a:endParaRPr lang="en-US" altLang="ja-JP" sz="1400" dirty="0" smtClean="0">
              <a:latin typeface="+mn-ea"/>
            </a:endParaRPr>
          </a:p>
          <a:p>
            <a:pPr marL="0" indent="0">
              <a:buNone/>
            </a:pPr>
            <a:endParaRPr lang="en-US" altLang="ja-JP" sz="1400" b="1" dirty="0" smtClean="0">
              <a:latin typeface="+mn-ea"/>
            </a:endParaRPr>
          </a:p>
          <a:p>
            <a:pPr marL="0" indent="0">
              <a:buNone/>
            </a:pPr>
            <a:r>
              <a:rPr lang="ja-JP" altLang="en-US" sz="1400" b="1" dirty="0" smtClean="0">
                <a:latin typeface="+mn-ea"/>
              </a:rPr>
              <a:t>５．重要業績評価指標  ・</a:t>
            </a:r>
            <a:r>
              <a:rPr lang="ja-JP" altLang="en-US" sz="1400" b="1" dirty="0">
                <a:latin typeface="+mn-ea"/>
              </a:rPr>
              <a:t>・・・・・・・・・・・・・・・・・・・・</a:t>
            </a:r>
            <a:r>
              <a:rPr lang="ja-JP" altLang="en-US" sz="1400" b="1" dirty="0" smtClean="0">
                <a:latin typeface="+mn-ea"/>
              </a:rPr>
              <a:t>・・・・・</a:t>
            </a:r>
            <a:r>
              <a:rPr lang="ja-JP" altLang="en-US" sz="1400" b="1" dirty="0">
                <a:latin typeface="+mn-ea"/>
              </a:rPr>
              <a:t>・・・・・・・・・・・・・・・・・・・・・・・・・・・・・・・・・・・・・・・</a:t>
            </a:r>
            <a:r>
              <a:rPr lang="ja-JP" altLang="en-US" sz="1400" dirty="0" smtClean="0">
                <a:latin typeface="+mn-ea"/>
              </a:rPr>
              <a:t> </a:t>
            </a:r>
            <a:r>
              <a:rPr lang="en-US" altLang="ja-JP" sz="1400" b="1" dirty="0" smtClean="0">
                <a:latin typeface="+mn-ea"/>
              </a:rPr>
              <a:t>16</a:t>
            </a:r>
          </a:p>
          <a:p>
            <a:pPr marL="0" indent="0">
              <a:buNone/>
            </a:pPr>
            <a:endParaRPr lang="en-US" altLang="ja-JP" sz="1400" b="1" dirty="0" smtClean="0">
              <a:latin typeface="+mn-ea"/>
            </a:endParaRPr>
          </a:p>
          <a:p>
            <a:pPr marL="0" indent="0">
              <a:buNone/>
            </a:pPr>
            <a:r>
              <a:rPr lang="ja-JP" altLang="en-US" sz="1400" b="1" dirty="0" smtClean="0">
                <a:latin typeface="+mn-ea"/>
              </a:rPr>
              <a:t>６．計画の推進に向けて ・・・・・・・・・・・・・・・・・・・・・・・・・・・・・・・・・・・・・・・・・・・・・・・・・・・・・・・・・・・・・・・・ </a:t>
            </a:r>
            <a:r>
              <a:rPr lang="en-US" altLang="ja-JP" sz="1400" b="1" dirty="0" smtClean="0">
                <a:latin typeface="+mn-ea"/>
              </a:rPr>
              <a:t>17</a:t>
            </a:r>
            <a:endParaRPr lang="en-US" altLang="ja-JP" sz="1400" dirty="0" smtClean="0">
              <a:latin typeface="+mn-ea"/>
            </a:endParaRPr>
          </a:p>
          <a:p>
            <a:pPr marL="0" indent="0">
              <a:buNone/>
            </a:pPr>
            <a:endParaRPr lang="en-US" altLang="ja-JP" sz="1400" b="1" dirty="0" smtClean="0">
              <a:latin typeface="+mn-ea"/>
            </a:endParaRPr>
          </a:p>
          <a:p>
            <a:pPr marL="0" indent="0">
              <a:buNone/>
            </a:pPr>
            <a:r>
              <a:rPr lang="ja-JP" altLang="en-US" sz="1400" b="1" dirty="0" smtClean="0">
                <a:latin typeface="+mn-ea"/>
              </a:rPr>
              <a:t>（</a:t>
            </a:r>
            <a:r>
              <a:rPr lang="ja-JP" altLang="en-US" sz="1400" b="1" dirty="0">
                <a:latin typeface="+mn-ea"/>
              </a:rPr>
              <a:t>参考</a:t>
            </a:r>
            <a:r>
              <a:rPr lang="ja-JP" altLang="en-US" sz="1400" b="1" dirty="0" smtClean="0">
                <a:latin typeface="+mn-ea"/>
              </a:rPr>
              <a:t>）計画の全体概要  ・</a:t>
            </a:r>
            <a:r>
              <a:rPr lang="ja-JP" altLang="en-US" sz="1400" b="1" dirty="0">
                <a:latin typeface="+mn-ea"/>
              </a:rPr>
              <a:t>・・・・・・・・</a:t>
            </a:r>
            <a:r>
              <a:rPr lang="ja-JP" altLang="en-US" sz="1400" b="1" dirty="0" smtClean="0">
                <a:latin typeface="+mn-ea"/>
              </a:rPr>
              <a:t>・・</a:t>
            </a:r>
            <a:r>
              <a:rPr lang="ja-JP" altLang="en-US" sz="1400" b="1" dirty="0">
                <a:latin typeface="+mn-ea"/>
              </a:rPr>
              <a:t>・・・・・・・・・・・・・・・・・・・・・・・・・・・・・・・・・・・・・・・・・・</a:t>
            </a:r>
            <a:r>
              <a:rPr lang="ja-JP" altLang="en-US" sz="1400" b="1" dirty="0" smtClean="0">
                <a:latin typeface="+mn-ea"/>
              </a:rPr>
              <a:t>・・・・・・・・・・・ </a:t>
            </a:r>
            <a:r>
              <a:rPr lang="en-US" altLang="ja-JP" sz="1400" b="1" dirty="0" smtClean="0">
                <a:latin typeface="+mn-ea"/>
              </a:rPr>
              <a:t>18</a:t>
            </a:r>
          </a:p>
        </p:txBody>
      </p:sp>
    </p:spTree>
    <p:extLst>
      <p:ext uri="{BB962C8B-B14F-4D97-AF65-F5344CB8AC3E}">
        <p14:creationId xmlns:p14="http://schemas.microsoft.com/office/powerpoint/2010/main" val="2561695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txBox="1">
            <a:spLocks/>
          </p:cNvSpPr>
          <p:nvPr/>
        </p:nvSpPr>
        <p:spPr>
          <a:xfrm>
            <a:off x="4738092" y="4687143"/>
            <a:ext cx="4248472" cy="1766193"/>
          </a:xfrm>
          <a:prstGeom prst="rect">
            <a:avLst/>
          </a:prstGeom>
        </p:spPr>
        <p:style>
          <a:lnRef idx="2">
            <a:schemeClr val="dk1"/>
          </a:lnRef>
          <a:fillRef idx="1">
            <a:schemeClr val="lt1"/>
          </a:fillRef>
          <a:effectRef idx="0">
            <a:schemeClr val="dk1"/>
          </a:effectRef>
          <a:fontRef idx="minor">
            <a:schemeClr val="dk1"/>
          </a:fontRef>
        </p:style>
        <p:txBody>
          <a:bodyPr vert="horz" lIns="91408" tIns="45704" rIns="91408" bIns="45704">
            <a:no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lnSpc>
                <a:spcPts val="700"/>
              </a:lnSpc>
              <a:buNone/>
            </a:pPr>
            <a:endParaRPr lang="en-US" altLang="ja-JP" sz="1100" b="1" dirty="0" smtClean="0"/>
          </a:p>
          <a:p>
            <a:pPr marL="0" indent="0">
              <a:lnSpc>
                <a:spcPts val="700"/>
              </a:lnSpc>
              <a:buNone/>
            </a:pPr>
            <a:r>
              <a:rPr lang="en-US" altLang="ja-JP" sz="1100" b="1" dirty="0" smtClean="0"/>
              <a:t>(1)  </a:t>
            </a:r>
            <a:r>
              <a:rPr lang="ja-JP" altLang="en-US" sz="1100" b="1" dirty="0" smtClean="0"/>
              <a:t>国際的</a:t>
            </a:r>
            <a:r>
              <a:rPr lang="ja-JP" altLang="en-US" sz="1100" b="1" dirty="0"/>
              <a:t>、大規模なスポーツ</a:t>
            </a:r>
            <a:r>
              <a:rPr lang="ja-JP" altLang="en-US" sz="1100" b="1" dirty="0" smtClean="0"/>
              <a:t>大会等の誘致、開催</a:t>
            </a:r>
            <a:endParaRPr lang="en-US" altLang="ja-JP" sz="1100" b="1" dirty="0" smtClean="0"/>
          </a:p>
          <a:p>
            <a:pPr marL="0" indent="0">
              <a:lnSpc>
                <a:spcPts val="700"/>
              </a:lnSpc>
              <a:buNone/>
            </a:pPr>
            <a:endParaRPr lang="en-US" altLang="ja-JP" sz="1100" b="1" dirty="0" smtClean="0"/>
          </a:p>
          <a:p>
            <a:pPr marL="0" indent="0">
              <a:lnSpc>
                <a:spcPts val="700"/>
              </a:lnSpc>
              <a:buNone/>
            </a:pPr>
            <a:r>
              <a:rPr lang="en-US" altLang="ja-JP" sz="1100" b="1" dirty="0" smtClean="0"/>
              <a:t>(2)  </a:t>
            </a:r>
            <a:r>
              <a:rPr lang="ja-JP" altLang="en-US" sz="1100" b="1" dirty="0" smtClean="0"/>
              <a:t>ラグビーワールドカップ</a:t>
            </a:r>
            <a:r>
              <a:rPr lang="ja-JP" altLang="en-US" sz="1100" b="1" dirty="0"/>
              <a:t>、オリンピック・パラリンピック、</a:t>
            </a:r>
            <a:r>
              <a:rPr lang="ja-JP" altLang="en-US" sz="1100" b="1" dirty="0" smtClean="0"/>
              <a:t>ワールドマ</a:t>
            </a:r>
            <a:endParaRPr lang="en-US" altLang="ja-JP" sz="1100" b="1" dirty="0" smtClean="0"/>
          </a:p>
          <a:p>
            <a:pPr marL="0" indent="0">
              <a:lnSpc>
                <a:spcPts val="700"/>
              </a:lnSpc>
              <a:buNone/>
            </a:pPr>
            <a:r>
              <a:rPr lang="ja-JP" altLang="en-US" sz="1100" b="1" dirty="0"/>
              <a:t>　</a:t>
            </a:r>
            <a:r>
              <a:rPr lang="ja-JP" altLang="en-US" sz="1100" b="1" dirty="0" smtClean="0"/>
              <a:t>　スターズゲームズの</a:t>
            </a:r>
            <a:r>
              <a:rPr lang="ja-JP" altLang="en-US" sz="1100" b="1" dirty="0"/>
              <a:t>開催を契機と</a:t>
            </a:r>
            <a:r>
              <a:rPr lang="ja-JP" altLang="en-US" sz="1100" b="1" dirty="0" smtClean="0"/>
              <a:t>したレガシーの形成</a:t>
            </a:r>
            <a:endParaRPr lang="en-US" altLang="ja-JP" sz="1100" b="1" dirty="0" smtClean="0"/>
          </a:p>
          <a:p>
            <a:pPr marL="0" indent="0">
              <a:lnSpc>
                <a:spcPts val="700"/>
              </a:lnSpc>
              <a:buNone/>
            </a:pPr>
            <a:endParaRPr lang="en-US" altLang="ja-JP" sz="1100" b="1" dirty="0" smtClean="0"/>
          </a:p>
          <a:p>
            <a:pPr marL="0" indent="0">
              <a:lnSpc>
                <a:spcPts val="700"/>
              </a:lnSpc>
              <a:buNone/>
            </a:pPr>
            <a:r>
              <a:rPr lang="en-US" altLang="ja-JP" sz="1100" b="1" dirty="0" smtClean="0"/>
              <a:t>(3)  </a:t>
            </a:r>
            <a:r>
              <a:rPr lang="ja-JP" altLang="en-US" sz="1100" b="1" dirty="0" smtClean="0"/>
              <a:t>トップアスリート</a:t>
            </a:r>
            <a:r>
              <a:rPr lang="ja-JP" altLang="en-US" sz="1100" b="1" dirty="0"/>
              <a:t>等とふれあう機会の充実及び次世代アスリート</a:t>
            </a:r>
            <a:r>
              <a:rPr lang="ja-JP" altLang="en-US" sz="1100" b="1" dirty="0" smtClean="0"/>
              <a:t>の</a:t>
            </a:r>
            <a:endParaRPr lang="en-US" altLang="ja-JP" sz="1100" b="1" dirty="0" smtClean="0"/>
          </a:p>
          <a:p>
            <a:pPr marL="0" indent="0">
              <a:lnSpc>
                <a:spcPts val="700"/>
              </a:lnSpc>
              <a:buNone/>
            </a:pPr>
            <a:r>
              <a:rPr lang="ja-JP" altLang="en-US" sz="1100" b="1" dirty="0"/>
              <a:t>　</a:t>
            </a:r>
            <a:r>
              <a:rPr lang="ja-JP" altLang="en-US" sz="1100" b="1" dirty="0" smtClean="0"/>
              <a:t>　養成</a:t>
            </a:r>
            <a:endParaRPr lang="en-US" altLang="ja-JP" sz="1100" b="1" dirty="0" smtClean="0"/>
          </a:p>
          <a:p>
            <a:pPr marL="0" indent="0">
              <a:lnSpc>
                <a:spcPts val="700"/>
              </a:lnSpc>
              <a:buNone/>
            </a:pPr>
            <a:endParaRPr lang="en-US" altLang="ja-JP" sz="1100" b="1" dirty="0" smtClean="0"/>
          </a:p>
          <a:p>
            <a:pPr marL="0" indent="0">
              <a:lnSpc>
                <a:spcPts val="700"/>
              </a:lnSpc>
              <a:buNone/>
            </a:pPr>
            <a:r>
              <a:rPr lang="en-US" altLang="ja-JP" sz="1100" b="1" dirty="0" smtClean="0"/>
              <a:t>(4)  </a:t>
            </a:r>
            <a:r>
              <a:rPr lang="ja-JP" altLang="en-US" sz="1100" b="1" dirty="0" smtClean="0"/>
              <a:t>スポーツ</a:t>
            </a:r>
            <a:r>
              <a:rPr lang="ja-JP" altLang="en-US" sz="1100" b="1" dirty="0"/>
              <a:t>を通じた地域・経済の</a:t>
            </a:r>
            <a:r>
              <a:rPr lang="ja-JP" altLang="en-US" sz="1100" b="1" dirty="0" smtClean="0"/>
              <a:t>活性化</a:t>
            </a:r>
            <a:endParaRPr lang="en-US" altLang="ja-JP" sz="1100" b="1" dirty="0" smtClean="0"/>
          </a:p>
        </p:txBody>
      </p:sp>
      <p:sp>
        <p:nvSpPr>
          <p:cNvPr id="8" name="テキスト ボックス 7"/>
          <p:cNvSpPr txBox="1"/>
          <p:nvPr/>
        </p:nvSpPr>
        <p:spPr>
          <a:xfrm>
            <a:off x="259559" y="2503961"/>
            <a:ext cx="4240433" cy="276967"/>
          </a:xfrm>
          <a:prstGeom prst="rect">
            <a:avLst/>
          </a:prstGeom>
        </p:spPr>
        <p:style>
          <a:lnRef idx="3">
            <a:schemeClr val="lt1"/>
          </a:lnRef>
          <a:fillRef idx="1">
            <a:schemeClr val="dk1"/>
          </a:fillRef>
          <a:effectRef idx="1">
            <a:schemeClr val="dk1"/>
          </a:effectRef>
          <a:fontRef idx="minor">
            <a:schemeClr val="lt1"/>
          </a:fontRef>
        </p:style>
        <p:txBody>
          <a:bodyPr wrap="square" lIns="91408" tIns="45704" rIns="91408" bIns="45704" rtlCol="0">
            <a:spAutoFit/>
          </a:bodyPr>
          <a:lstStyle/>
          <a:p>
            <a:pPr algn="ctr"/>
            <a:r>
              <a:rPr lang="en-US" altLang="ja-JP" sz="1200" b="1" dirty="0" smtClean="0"/>
              <a:t>Ⅰ</a:t>
            </a:r>
            <a:r>
              <a:rPr lang="ja-JP" altLang="en-US" sz="1200" b="1" dirty="0" smtClean="0"/>
              <a:t>　府民</a:t>
            </a:r>
            <a:r>
              <a:rPr lang="ja-JP" altLang="en-US" sz="1200" b="1" dirty="0">
                <a:solidFill>
                  <a:schemeClr val="bg1"/>
                </a:solidFill>
              </a:rPr>
              <a:t>誰</a:t>
            </a:r>
            <a:r>
              <a:rPr lang="ja-JP" altLang="en-US" sz="1200" b="1" dirty="0" smtClean="0">
                <a:solidFill>
                  <a:schemeClr val="bg1"/>
                </a:solidFill>
              </a:rPr>
              <a:t>もが</a:t>
            </a:r>
            <a:r>
              <a:rPr lang="ja-JP" altLang="en-US" sz="1200" b="1" dirty="0">
                <a:solidFill>
                  <a:schemeClr val="bg1"/>
                </a:solidFill>
              </a:rPr>
              <a:t>スポーツに</a:t>
            </a:r>
            <a:r>
              <a:rPr lang="ja-JP" altLang="en-US" sz="1200" b="1" dirty="0" smtClean="0">
                <a:solidFill>
                  <a:schemeClr val="bg1"/>
                </a:solidFill>
              </a:rPr>
              <a:t>関わり親しむ</a:t>
            </a:r>
            <a:r>
              <a:rPr lang="ja-JP" altLang="en-US" sz="1200" b="1" dirty="0">
                <a:solidFill>
                  <a:schemeClr val="bg1"/>
                </a:solidFill>
              </a:rPr>
              <a:t>機会</a:t>
            </a:r>
            <a:r>
              <a:rPr lang="ja-JP" altLang="en-US" sz="1200" b="1" dirty="0" smtClean="0">
                <a:solidFill>
                  <a:schemeClr val="bg1"/>
                </a:solidFill>
              </a:rPr>
              <a:t>の創造</a:t>
            </a:r>
            <a:endParaRPr lang="en-US" altLang="ja-JP" sz="1200" b="1" dirty="0" smtClean="0">
              <a:solidFill>
                <a:schemeClr val="bg1"/>
              </a:solidFill>
            </a:endParaRPr>
          </a:p>
        </p:txBody>
      </p:sp>
      <p:sp>
        <p:nvSpPr>
          <p:cNvPr id="9" name="テキスト ボックス 8"/>
          <p:cNvSpPr txBox="1"/>
          <p:nvPr/>
        </p:nvSpPr>
        <p:spPr>
          <a:xfrm>
            <a:off x="4738092" y="2503961"/>
            <a:ext cx="4248472" cy="276967"/>
          </a:xfrm>
          <a:prstGeom prst="rect">
            <a:avLst/>
          </a:prstGeom>
        </p:spPr>
        <p:style>
          <a:lnRef idx="3">
            <a:schemeClr val="lt1"/>
          </a:lnRef>
          <a:fillRef idx="1">
            <a:schemeClr val="dk1"/>
          </a:fillRef>
          <a:effectRef idx="1">
            <a:schemeClr val="dk1"/>
          </a:effectRef>
          <a:fontRef idx="minor">
            <a:schemeClr val="lt1"/>
          </a:fontRef>
        </p:style>
        <p:txBody>
          <a:bodyPr wrap="square" lIns="91408" tIns="45704" rIns="91408" bIns="45704" rtlCol="0">
            <a:spAutoFit/>
          </a:bodyPr>
          <a:lstStyle/>
          <a:p>
            <a:pPr algn="ctr"/>
            <a:r>
              <a:rPr lang="en-US" altLang="ja-JP" sz="1200" b="1" dirty="0" smtClean="0">
                <a:solidFill>
                  <a:schemeClr val="bg1"/>
                </a:solidFill>
              </a:rPr>
              <a:t>Ⅱ</a:t>
            </a:r>
            <a:r>
              <a:rPr lang="ja-JP" altLang="en-US" sz="1200" b="1" dirty="0" smtClean="0">
                <a:solidFill>
                  <a:schemeClr val="bg1"/>
                </a:solidFill>
              </a:rPr>
              <a:t>　スポーツの振興による</a:t>
            </a:r>
            <a:r>
              <a:rPr lang="ja-JP" altLang="en-US" sz="1200" b="1" dirty="0">
                <a:solidFill>
                  <a:schemeClr val="bg1"/>
                </a:solidFill>
              </a:rPr>
              <a:t>都市魅力</a:t>
            </a:r>
            <a:r>
              <a:rPr lang="ja-JP" altLang="en-US" sz="1200" b="1" dirty="0" smtClean="0">
                <a:solidFill>
                  <a:schemeClr val="bg1"/>
                </a:solidFill>
              </a:rPr>
              <a:t>の創造</a:t>
            </a:r>
            <a:endParaRPr lang="ja-JP" altLang="en-US" sz="1200" b="1" dirty="0">
              <a:solidFill>
                <a:schemeClr val="bg1"/>
              </a:solidFill>
            </a:endParaRPr>
          </a:p>
        </p:txBody>
      </p:sp>
      <p:sp>
        <p:nvSpPr>
          <p:cNvPr id="12" name="コンテンツ プレースホルダー 2"/>
          <p:cNvSpPr txBox="1">
            <a:spLocks/>
          </p:cNvSpPr>
          <p:nvPr/>
        </p:nvSpPr>
        <p:spPr>
          <a:xfrm>
            <a:off x="259559" y="4687143"/>
            <a:ext cx="4240433" cy="1766193"/>
          </a:xfrm>
          <a:prstGeom prst="rect">
            <a:avLst/>
          </a:prstGeom>
        </p:spPr>
        <p:style>
          <a:lnRef idx="2">
            <a:schemeClr val="dk1"/>
          </a:lnRef>
          <a:fillRef idx="1">
            <a:schemeClr val="lt1"/>
          </a:fillRef>
          <a:effectRef idx="0">
            <a:schemeClr val="dk1"/>
          </a:effectRef>
          <a:fontRef idx="minor">
            <a:schemeClr val="dk1"/>
          </a:fontRef>
        </p:style>
        <p:txBody>
          <a:bodyPr vert="horz" lIns="91408" tIns="45704" rIns="91408" bIns="45704">
            <a:norm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lnSpc>
                <a:spcPts val="700"/>
              </a:lnSpc>
              <a:buNone/>
            </a:pPr>
            <a:endParaRPr lang="en-US" altLang="ja-JP" sz="1100" b="1" dirty="0" smtClean="0"/>
          </a:p>
          <a:p>
            <a:pPr marL="0" indent="0">
              <a:lnSpc>
                <a:spcPts val="700"/>
              </a:lnSpc>
              <a:buNone/>
            </a:pPr>
            <a:r>
              <a:rPr lang="en-US" altLang="ja-JP" sz="1100" b="1" dirty="0" smtClean="0"/>
              <a:t>(1)  </a:t>
            </a:r>
            <a:r>
              <a:rPr lang="ja-JP" altLang="en-US" sz="1100" b="1" dirty="0" smtClean="0"/>
              <a:t>あらゆる世代でのスポーツ活動の推進</a:t>
            </a:r>
            <a:r>
              <a:rPr lang="ja-JP" altLang="en-US" sz="900" b="1" dirty="0"/>
              <a:t>　</a:t>
            </a:r>
            <a:endParaRPr lang="en-US" altLang="ja-JP" sz="900" b="1" dirty="0" smtClean="0"/>
          </a:p>
          <a:p>
            <a:pPr marL="0" indent="0">
              <a:lnSpc>
                <a:spcPts val="700"/>
              </a:lnSpc>
              <a:buNone/>
            </a:pPr>
            <a:endParaRPr lang="en-US" altLang="ja-JP" sz="1100" b="1" dirty="0" smtClean="0"/>
          </a:p>
          <a:p>
            <a:pPr marL="0" indent="0">
              <a:lnSpc>
                <a:spcPts val="700"/>
              </a:lnSpc>
              <a:buNone/>
            </a:pPr>
            <a:r>
              <a:rPr lang="en-US" altLang="ja-JP" sz="1100" b="1" dirty="0" smtClean="0"/>
              <a:t>(2)  </a:t>
            </a:r>
            <a:r>
              <a:rPr lang="ja-JP" altLang="en-US" sz="1100" b="1" dirty="0" err="1" smtClean="0"/>
              <a:t>障がい</a:t>
            </a:r>
            <a:r>
              <a:rPr lang="ja-JP" altLang="en-US" sz="1100" b="1" dirty="0" smtClean="0"/>
              <a:t>者スポーツの推進</a:t>
            </a:r>
            <a:endParaRPr lang="en-US" altLang="ja-JP" sz="1100" b="1" dirty="0" smtClean="0"/>
          </a:p>
          <a:p>
            <a:pPr marL="0" indent="0">
              <a:lnSpc>
                <a:spcPts val="700"/>
              </a:lnSpc>
              <a:buNone/>
            </a:pPr>
            <a:endParaRPr lang="en-US" altLang="ja-JP" sz="1100" b="1" dirty="0" smtClean="0"/>
          </a:p>
          <a:p>
            <a:pPr marL="0" indent="0">
              <a:lnSpc>
                <a:spcPts val="700"/>
              </a:lnSpc>
              <a:buNone/>
            </a:pPr>
            <a:r>
              <a:rPr lang="en-US" altLang="ja-JP" sz="1100" b="1" dirty="0" smtClean="0"/>
              <a:t>(3)  </a:t>
            </a:r>
            <a:r>
              <a:rPr lang="ja-JP" altLang="en-US" sz="1100" b="1" dirty="0" smtClean="0"/>
              <a:t>スポーツに携わる多様な人材と場の充実</a:t>
            </a:r>
            <a:endParaRPr lang="en-US" altLang="ja-JP" sz="1100" b="1" dirty="0" smtClean="0"/>
          </a:p>
          <a:p>
            <a:pPr marL="0" indent="0">
              <a:lnSpc>
                <a:spcPts val="700"/>
              </a:lnSpc>
              <a:buNone/>
            </a:pPr>
            <a:endParaRPr lang="en-US" altLang="ja-JP" sz="1100" b="1" dirty="0" smtClean="0"/>
          </a:p>
          <a:p>
            <a:pPr marL="0" indent="0">
              <a:lnSpc>
                <a:spcPts val="700"/>
              </a:lnSpc>
              <a:buNone/>
            </a:pPr>
            <a:r>
              <a:rPr lang="en-US" altLang="ja-JP" sz="1100" b="1" dirty="0" smtClean="0"/>
              <a:t>(4)  </a:t>
            </a:r>
            <a:r>
              <a:rPr lang="ja-JP" altLang="en-US" sz="1100" b="1" dirty="0" smtClean="0"/>
              <a:t>スポーツを通じた健康増進</a:t>
            </a:r>
            <a:endParaRPr lang="en-US" altLang="ja-JP" sz="1100" b="1" dirty="0" smtClean="0"/>
          </a:p>
        </p:txBody>
      </p:sp>
      <p:sp>
        <p:nvSpPr>
          <p:cNvPr id="10" name="テキスト ボックス 9"/>
          <p:cNvSpPr txBox="1"/>
          <p:nvPr/>
        </p:nvSpPr>
        <p:spPr>
          <a:xfrm>
            <a:off x="107504" y="4389635"/>
            <a:ext cx="1248736" cy="292355"/>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lIns="91408" tIns="45704" rIns="91408" bIns="45704" rtlCol="0">
            <a:spAutoFit/>
          </a:bodyPr>
          <a:lstStyle/>
          <a:p>
            <a:r>
              <a:rPr lang="en-US" altLang="ja-JP" sz="1300" dirty="0" smtClean="0">
                <a:latin typeface="+mj-ea"/>
              </a:rPr>
              <a:t>【</a:t>
            </a:r>
            <a:r>
              <a:rPr lang="ja-JP" altLang="en-US" sz="1300" dirty="0" smtClean="0">
                <a:latin typeface="+mj-ea"/>
              </a:rPr>
              <a:t>施策の展開</a:t>
            </a:r>
            <a:r>
              <a:rPr lang="en-US" altLang="ja-JP" sz="1300" dirty="0" smtClean="0">
                <a:latin typeface="+mj-ea"/>
              </a:rPr>
              <a:t>】</a:t>
            </a:r>
            <a:endParaRPr lang="ja-JP" altLang="en-US" sz="1300" dirty="0">
              <a:latin typeface="+mj-ea"/>
            </a:endParaRPr>
          </a:p>
        </p:txBody>
      </p:sp>
      <p:sp>
        <p:nvSpPr>
          <p:cNvPr id="3" name="スライド番号プレースホルダー 2"/>
          <p:cNvSpPr>
            <a:spLocks noGrp="1"/>
          </p:cNvSpPr>
          <p:nvPr>
            <p:ph type="sldNum" sz="quarter" idx="12"/>
          </p:nvPr>
        </p:nvSpPr>
        <p:spPr>
          <a:xfrm>
            <a:off x="6588224" y="6468070"/>
            <a:ext cx="2133600" cy="365125"/>
          </a:xfrm>
        </p:spPr>
        <p:txBody>
          <a:bodyPr/>
          <a:lstStyle/>
          <a:p>
            <a:r>
              <a:rPr kumimoji="1" lang="en-US" altLang="ja-JP" dirty="0" smtClean="0"/>
              <a:t>1</a:t>
            </a:r>
            <a:r>
              <a:rPr lang="en-US" altLang="ja-JP" dirty="0"/>
              <a:t>8</a:t>
            </a:r>
            <a:endParaRPr kumimoji="1" lang="en-US" altLang="ja-JP" dirty="0" smtClean="0"/>
          </a:p>
        </p:txBody>
      </p:sp>
      <p:sp>
        <p:nvSpPr>
          <p:cNvPr id="11" name="タイトル 1"/>
          <p:cNvSpPr txBox="1">
            <a:spLocks/>
          </p:cNvSpPr>
          <p:nvPr/>
        </p:nvSpPr>
        <p:spPr>
          <a:xfrm>
            <a:off x="7429770" y="111885"/>
            <a:ext cx="1584178" cy="287682"/>
          </a:xfrm>
          <a:prstGeom prst="rect">
            <a:avLst/>
          </a:prstGeom>
          <a:noFill/>
          <a:ln>
            <a:noFill/>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参考</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計画の</a:t>
            </a:r>
            <a:r>
              <a:rPr lang="ja-JP" altLang="en-US" sz="1100" dirty="0" smtClean="0">
                <a:solidFill>
                  <a:schemeClr val="tx1"/>
                </a:solidFill>
                <a:latin typeface="ＭＳ ゴシック" panose="020B0609070205080204" pitchFamily="49" charset="-128"/>
                <a:ea typeface="ＭＳ ゴシック" panose="020B0609070205080204" pitchFamily="49" charset="-128"/>
              </a:rPr>
              <a:t>全体</a:t>
            </a:r>
            <a:r>
              <a:rPr lang="ja-JP" altLang="en-US" sz="1100" dirty="0" smtClean="0">
                <a:latin typeface="ＭＳ ゴシック" panose="020B0609070205080204" pitchFamily="49" charset="-128"/>
                <a:ea typeface="ＭＳ ゴシック" panose="020B0609070205080204" pitchFamily="49" charset="-128"/>
              </a:rPr>
              <a:t>概要</a:t>
            </a:r>
            <a:endParaRPr lang="ja-JP" altLang="en-US" sz="1100" dirty="0">
              <a:latin typeface="ＭＳ ゴシック" panose="020B0609070205080204" pitchFamily="49" charset="-128"/>
              <a:ea typeface="ＭＳ ゴシック" panose="020B0609070205080204" pitchFamily="49" charset="-128"/>
            </a:endParaRPr>
          </a:p>
        </p:txBody>
      </p:sp>
      <p:sp>
        <p:nvSpPr>
          <p:cNvPr id="2" name="テキスト ボックス 1"/>
          <p:cNvSpPr txBox="1"/>
          <p:nvPr/>
        </p:nvSpPr>
        <p:spPr>
          <a:xfrm>
            <a:off x="1924697" y="260648"/>
            <a:ext cx="4240830" cy="307777"/>
          </a:xfrm>
          <a:prstGeom prst="rect">
            <a:avLst/>
          </a:prstGeom>
          <a:noFill/>
        </p:spPr>
        <p:txBody>
          <a:bodyPr wrap="square" rtlCol="0">
            <a:spAutoFit/>
          </a:bodyPr>
          <a:lstStyle/>
          <a:p>
            <a:r>
              <a:rPr lang="ja-JP" altLang="en-US" sz="1400" b="1" dirty="0" smtClean="0"/>
              <a:t>スポーツ</a:t>
            </a:r>
            <a:r>
              <a:rPr lang="ja-JP" altLang="en-US" sz="1400" b="1" dirty="0"/>
              <a:t>が</a:t>
            </a:r>
            <a:r>
              <a:rPr lang="ja-JP" altLang="en-US" sz="1400" b="1" dirty="0" smtClean="0"/>
              <a:t>あふれる、</a:t>
            </a:r>
            <a:r>
              <a:rPr lang="ja-JP" altLang="en-US" sz="1400" b="1" dirty="0"/>
              <a:t>スポーツで</a:t>
            </a:r>
            <a:r>
              <a:rPr lang="ja-JP" altLang="en-US" sz="1400" b="1" dirty="0" smtClean="0"/>
              <a:t>つながる　ＯＳＡＫＡ</a:t>
            </a:r>
            <a:endParaRPr kumimoji="1" lang="ja-JP" altLang="en-US" sz="1400" dirty="0">
              <a:latin typeface="+mj-ea"/>
              <a:ea typeface="+mj-ea"/>
            </a:endParaRPr>
          </a:p>
        </p:txBody>
      </p:sp>
      <p:sp>
        <p:nvSpPr>
          <p:cNvPr id="4" name="円/楕円 3"/>
          <p:cNvSpPr/>
          <p:nvPr/>
        </p:nvSpPr>
        <p:spPr>
          <a:xfrm>
            <a:off x="251522" y="260648"/>
            <a:ext cx="1368152" cy="36004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目　　　標</a:t>
            </a:r>
            <a:endParaRPr kumimoji="1" lang="ja-JP" altLang="en-US" sz="1200" dirty="0"/>
          </a:p>
        </p:txBody>
      </p:sp>
      <p:sp>
        <p:nvSpPr>
          <p:cNvPr id="13" name="円/楕円 12"/>
          <p:cNvSpPr/>
          <p:nvPr/>
        </p:nvSpPr>
        <p:spPr>
          <a:xfrm>
            <a:off x="251522" y="1340768"/>
            <a:ext cx="1368152" cy="36004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理　　　念</a:t>
            </a:r>
            <a:endParaRPr kumimoji="1" lang="ja-JP" altLang="en-US" sz="1200" dirty="0"/>
          </a:p>
        </p:txBody>
      </p:sp>
      <p:sp>
        <p:nvSpPr>
          <p:cNvPr id="14" name="テキスト ボックス 13"/>
          <p:cNvSpPr txBox="1"/>
          <p:nvPr/>
        </p:nvSpPr>
        <p:spPr>
          <a:xfrm>
            <a:off x="1826062" y="1340769"/>
            <a:ext cx="5248334" cy="648072"/>
          </a:xfrm>
          <a:prstGeom prst="rect">
            <a:avLst/>
          </a:prstGeom>
          <a:noFill/>
        </p:spPr>
        <p:txBody>
          <a:bodyPr wrap="square" rtlCol="0">
            <a:spAutoFit/>
          </a:bodyPr>
          <a:lstStyle/>
          <a:p>
            <a:r>
              <a:rPr lang="ja-JP" altLang="en-US" sz="1200" b="1" dirty="0"/>
              <a:t>◎</a:t>
            </a:r>
            <a:r>
              <a:rPr lang="ja-JP" altLang="en-US" sz="1200" b="1" dirty="0" smtClean="0"/>
              <a:t> </a:t>
            </a:r>
            <a:r>
              <a:rPr lang="ja-JP" altLang="en-US" sz="1200" b="1" dirty="0"/>
              <a:t>誰</a:t>
            </a:r>
            <a:r>
              <a:rPr lang="ja-JP" altLang="en-US" sz="1200" b="1" dirty="0" smtClean="0"/>
              <a:t>も</a:t>
            </a:r>
            <a:r>
              <a:rPr lang="ja-JP" altLang="en-US" sz="1200" b="1" dirty="0"/>
              <a:t>が「する」「みる」「ささえる」スポーツに参加</a:t>
            </a:r>
            <a:r>
              <a:rPr lang="ja-JP" altLang="en-US" sz="1200" b="1" dirty="0" smtClean="0"/>
              <a:t>できる</a:t>
            </a:r>
            <a:endParaRPr lang="en-US" altLang="ja-JP" sz="1200" b="1" dirty="0" smtClean="0"/>
          </a:p>
          <a:p>
            <a:r>
              <a:rPr lang="ja-JP" altLang="en-US" sz="1200" b="1" dirty="0"/>
              <a:t>◎</a:t>
            </a:r>
            <a:r>
              <a:rPr lang="ja-JP" altLang="en-US" sz="1200" b="1" dirty="0" smtClean="0"/>
              <a:t>スポーツ</a:t>
            </a:r>
            <a:r>
              <a:rPr lang="ja-JP" altLang="en-US" sz="1200" b="1" dirty="0"/>
              <a:t>を</a:t>
            </a:r>
            <a:r>
              <a:rPr lang="ja-JP" altLang="en-US" sz="1200" b="1" dirty="0" smtClean="0"/>
              <a:t>都市魅力</a:t>
            </a:r>
            <a:r>
              <a:rPr lang="ja-JP" altLang="en-US" sz="1200" b="1" dirty="0"/>
              <a:t>として発信し</a:t>
            </a:r>
            <a:r>
              <a:rPr lang="ja-JP" altLang="en-US" sz="1200" b="1" dirty="0" smtClean="0"/>
              <a:t>、その</a:t>
            </a:r>
            <a:r>
              <a:rPr lang="ja-JP" altLang="en-US" sz="1200" b="1" dirty="0"/>
              <a:t>魅力に惹かれて多くの人が訪れる</a:t>
            </a:r>
            <a:endParaRPr lang="en-US" altLang="ja-JP" sz="1200" b="1" dirty="0"/>
          </a:p>
          <a:p>
            <a:r>
              <a:rPr lang="ja-JP" altLang="en-US" sz="1200" b="1" dirty="0"/>
              <a:t>◎</a:t>
            </a:r>
            <a:r>
              <a:rPr lang="ja-JP" altLang="en-US" sz="1200" b="1" dirty="0" smtClean="0"/>
              <a:t>スポーツ</a:t>
            </a:r>
            <a:r>
              <a:rPr lang="ja-JP" altLang="en-US" sz="1200" b="1" dirty="0"/>
              <a:t>で人</a:t>
            </a:r>
            <a:r>
              <a:rPr lang="ja-JP" altLang="en-US" sz="1200" b="1" dirty="0" smtClean="0"/>
              <a:t>もまちも活力で満たされる</a:t>
            </a:r>
            <a:endParaRPr lang="en-US" altLang="ja-JP" sz="1200" b="1" dirty="0"/>
          </a:p>
        </p:txBody>
      </p:sp>
      <p:sp>
        <p:nvSpPr>
          <p:cNvPr id="15" name="円/楕円 14"/>
          <p:cNvSpPr/>
          <p:nvPr/>
        </p:nvSpPr>
        <p:spPr>
          <a:xfrm>
            <a:off x="259162" y="2060848"/>
            <a:ext cx="1368152" cy="360040"/>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t>2</a:t>
            </a:r>
            <a:r>
              <a:rPr kumimoji="1" lang="ja-JP" altLang="en-US" sz="1200" dirty="0" smtClean="0"/>
              <a:t>本の</a:t>
            </a:r>
            <a:r>
              <a:rPr kumimoji="1" lang="en-US" altLang="ja-JP" sz="1200" dirty="0" smtClean="0"/>
              <a:t>『</a:t>
            </a:r>
            <a:r>
              <a:rPr kumimoji="1" lang="ja-JP" altLang="en-US" sz="1200" dirty="0" smtClean="0"/>
              <a:t>柱</a:t>
            </a:r>
            <a:r>
              <a:rPr kumimoji="1" lang="en-US" altLang="ja-JP" sz="1200" dirty="0" smtClean="0"/>
              <a:t>』</a:t>
            </a:r>
            <a:endParaRPr kumimoji="1" lang="ja-JP" altLang="en-US" sz="1200" dirty="0"/>
          </a:p>
        </p:txBody>
      </p:sp>
      <p:sp>
        <p:nvSpPr>
          <p:cNvPr id="18" name="下矢印 17"/>
          <p:cNvSpPr/>
          <p:nvPr/>
        </p:nvSpPr>
        <p:spPr>
          <a:xfrm>
            <a:off x="2339752" y="4261423"/>
            <a:ext cx="412623" cy="312029"/>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6699952" y="4281097"/>
            <a:ext cx="392328" cy="312029"/>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59559" y="2997676"/>
            <a:ext cx="4240434" cy="1061105"/>
          </a:xfrm>
          <a:prstGeom prst="rect">
            <a:avLst/>
          </a:prstGeom>
          <a:noFill/>
        </p:spPr>
        <p:txBody>
          <a:bodyPr wrap="square" rtlCol="0">
            <a:spAutoFit/>
          </a:bodyPr>
          <a:lstStyle/>
          <a:p>
            <a:r>
              <a:rPr lang="ja-JP" altLang="en-US" sz="1050" dirty="0" smtClean="0"/>
              <a:t>　スポーツ</a:t>
            </a:r>
            <a:r>
              <a:rPr lang="ja-JP" altLang="en-US" sz="1050" dirty="0"/>
              <a:t>を「する」こと</a:t>
            </a:r>
            <a:r>
              <a:rPr lang="ja-JP" altLang="en-US" sz="1050" dirty="0" smtClean="0"/>
              <a:t>で楽しさ、喜びが</a:t>
            </a:r>
            <a:r>
              <a:rPr lang="ja-JP" altLang="en-US" sz="1050" dirty="0"/>
              <a:t>得られ、勇気や自尊心、</a:t>
            </a:r>
            <a:r>
              <a:rPr lang="ja-JP" altLang="en-US" sz="1050" dirty="0" smtClean="0"/>
              <a:t>友情等を</a:t>
            </a:r>
            <a:r>
              <a:rPr lang="ja-JP" altLang="en-US" sz="1050" dirty="0"/>
              <a:t>育みます。</a:t>
            </a:r>
          </a:p>
          <a:p>
            <a:r>
              <a:rPr lang="ja-JP" altLang="en-US" sz="1050" dirty="0"/>
              <a:t>　スポーツを「みる」こと</a:t>
            </a:r>
            <a:r>
              <a:rPr lang="ja-JP" altLang="en-US" sz="1050" dirty="0" smtClean="0"/>
              <a:t>で感動し、活力が</a:t>
            </a:r>
            <a:r>
              <a:rPr lang="ja-JP" altLang="en-US" sz="1050" dirty="0"/>
              <a:t>得られます。</a:t>
            </a:r>
          </a:p>
          <a:p>
            <a:r>
              <a:rPr lang="ja-JP" altLang="en-US" sz="1050" dirty="0"/>
              <a:t>　スポーツを「ささえる」こと</a:t>
            </a:r>
            <a:r>
              <a:rPr lang="ja-JP" altLang="en-US" sz="1050" dirty="0" smtClean="0"/>
              <a:t>で共感し、絆が</a:t>
            </a:r>
            <a:r>
              <a:rPr lang="ja-JP" altLang="en-US" sz="1050" dirty="0"/>
              <a:t>強くなります。</a:t>
            </a:r>
            <a:br>
              <a:rPr lang="ja-JP" altLang="en-US" sz="1050" dirty="0"/>
            </a:br>
            <a:r>
              <a:rPr lang="ja-JP" altLang="en-US" sz="1050" dirty="0"/>
              <a:t>　このようなスポーツ</a:t>
            </a:r>
            <a:r>
              <a:rPr lang="ja-JP" altLang="en-US" sz="1050" dirty="0" smtClean="0"/>
              <a:t>の価値を</a:t>
            </a:r>
            <a:r>
              <a:rPr lang="ja-JP" altLang="en-US" sz="1050" dirty="0"/>
              <a:t>、府民がそれぞれのライフステージを通じて享受し、健康で明るく生き生きと暮らすことができる環境を整備します。</a:t>
            </a:r>
          </a:p>
        </p:txBody>
      </p:sp>
      <p:sp>
        <p:nvSpPr>
          <p:cNvPr id="21" name="テキスト ボックス 20"/>
          <p:cNvSpPr txBox="1"/>
          <p:nvPr/>
        </p:nvSpPr>
        <p:spPr>
          <a:xfrm>
            <a:off x="4738092" y="2997676"/>
            <a:ext cx="4248472" cy="1384995"/>
          </a:xfrm>
          <a:prstGeom prst="rect">
            <a:avLst/>
          </a:prstGeom>
          <a:noFill/>
        </p:spPr>
        <p:txBody>
          <a:bodyPr wrap="square" rtlCol="0">
            <a:spAutoFit/>
          </a:bodyPr>
          <a:lstStyle/>
          <a:p>
            <a:r>
              <a:rPr lang="ja-JP" altLang="en-US" sz="1050" dirty="0"/>
              <a:t>　</a:t>
            </a:r>
            <a:r>
              <a:rPr lang="ja-JP" altLang="en-US" sz="1050" dirty="0" smtClean="0"/>
              <a:t>  ラグビーワールドカップ</a:t>
            </a:r>
            <a:r>
              <a:rPr lang="en-US" altLang="ja-JP" sz="1050" dirty="0"/>
              <a:t>2019</a:t>
            </a:r>
            <a:r>
              <a:rPr lang="ja-JP" altLang="en-US" sz="1050" dirty="0" err="1"/>
              <a:t>、</a:t>
            </a:r>
            <a:r>
              <a:rPr lang="ja-JP" altLang="en-US" sz="1050" dirty="0"/>
              <a:t>東京</a:t>
            </a:r>
            <a:r>
              <a:rPr lang="en-US" altLang="ja-JP" sz="1050" dirty="0"/>
              <a:t>2020</a:t>
            </a:r>
            <a:r>
              <a:rPr lang="ja-JP" altLang="en-US" sz="1050" dirty="0"/>
              <a:t>オリンピック・パラリンピック競技大会、ワールドマスターズゲームズ</a:t>
            </a:r>
            <a:r>
              <a:rPr lang="en-US" altLang="ja-JP" sz="1050" dirty="0"/>
              <a:t>2021</a:t>
            </a:r>
            <a:r>
              <a:rPr lang="ja-JP" altLang="en-US" sz="1050" dirty="0"/>
              <a:t>関西の三大スポーツイベントは、スポーツへの関心がこれまでにも増して高まり、スポーツの力が最大限発揮される絶好の機会です。</a:t>
            </a:r>
          </a:p>
          <a:p>
            <a:r>
              <a:rPr lang="ja-JP" altLang="en-US" sz="1050" dirty="0" smtClean="0"/>
              <a:t> </a:t>
            </a:r>
            <a:r>
              <a:rPr lang="ja-JP" altLang="en-US" sz="1050" dirty="0"/>
              <a:t>　</a:t>
            </a:r>
            <a:r>
              <a:rPr lang="ja-JP" altLang="en-US" sz="1050" dirty="0" smtClean="0"/>
              <a:t> トップアスリート</a:t>
            </a:r>
            <a:r>
              <a:rPr lang="ja-JP" altLang="en-US" sz="1050" dirty="0"/>
              <a:t>のパフォーマンスや国際大会、大規模スポーツイベントを大阪の都市魅力のコンテンツとして国内外に</a:t>
            </a:r>
            <a:r>
              <a:rPr lang="ja-JP" altLang="en-US" sz="1050" dirty="0" smtClean="0"/>
              <a:t>発信する</a:t>
            </a:r>
            <a:r>
              <a:rPr lang="ja-JP" altLang="en-US" sz="1050" dirty="0"/>
              <a:t>とともに、大阪</a:t>
            </a:r>
            <a:r>
              <a:rPr lang="ja-JP" altLang="en-US" sz="1050" dirty="0" smtClean="0"/>
              <a:t>が誇るスポーツ資源等を生かして新たな価値を創出し、</a:t>
            </a:r>
            <a:r>
              <a:rPr lang="ja-JP" altLang="en-US" sz="1050" dirty="0"/>
              <a:t>地域・経済の活性化を図ります。</a:t>
            </a:r>
          </a:p>
        </p:txBody>
      </p:sp>
      <p:sp>
        <p:nvSpPr>
          <p:cNvPr id="16" name="テキスト ボックス 15"/>
          <p:cNvSpPr txBox="1"/>
          <p:nvPr/>
        </p:nvSpPr>
        <p:spPr>
          <a:xfrm>
            <a:off x="1845258" y="568425"/>
            <a:ext cx="4798191" cy="600164"/>
          </a:xfrm>
          <a:prstGeom prst="rect">
            <a:avLst/>
          </a:prstGeom>
          <a:noFill/>
        </p:spPr>
        <p:txBody>
          <a:bodyPr wrap="square" rtlCol="0">
            <a:spAutoFit/>
          </a:bodyPr>
          <a:lstStyle/>
          <a:p>
            <a:r>
              <a:rPr lang="ja-JP" altLang="en-US" sz="1100" dirty="0"/>
              <a:t>府民の身近なところでスポーツを「する」「みる」「ささえる」機会があふれる。</a:t>
            </a:r>
          </a:p>
          <a:p>
            <a:r>
              <a:rPr lang="ja-JP" altLang="en-US" sz="1100" dirty="0"/>
              <a:t>スポーツで「ひと</a:t>
            </a:r>
            <a:r>
              <a:rPr lang="ja-JP" altLang="en-US" sz="1100" dirty="0" smtClean="0"/>
              <a:t>」「</a:t>
            </a:r>
            <a:r>
              <a:rPr lang="ja-JP" altLang="en-US" sz="1100" dirty="0"/>
              <a:t>もの</a:t>
            </a:r>
            <a:r>
              <a:rPr lang="ja-JP" altLang="en-US" sz="1100" dirty="0" smtClean="0"/>
              <a:t>」「</a:t>
            </a:r>
            <a:r>
              <a:rPr lang="ja-JP" altLang="en-US" sz="1100" dirty="0"/>
              <a:t>組織」がつながり、さらに世界に、未来につながる。</a:t>
            </a:r>
          </a:p>
          <a:p>
            <a:r>
              <a:rPr lang="ja-JP" altLang="en-US" sz="1100" dirty="0"/>
              <a:t>そのようなＯＳＡＫＡ</a:t>
            </a:r>
            <a:r>
              <a:rPr lang="ja-JP" altLang="en-US" sz="1100" dirty="0" smtClean="0"/>
              <a:t>をめざします</a:t>
            </a:r>
            <a:r>
              <a:rPr lang="ja-JP" altLang="en-US" sz="1100" dirty="0"/>
              <a:t>。</a:t>
            </a:r>
          </a:p>
        </p:txBody>
      </p:sp>
    </p:spTree>
    <p:extLst>
      <p:ext uri="{BB962C8B-B14F-4D97-AF65-F5344CB8AC3E}">
        <p14:creationId xmlns:p14="http://schemas.microsoft.com/office/powerpoint/2010/main" val="3946471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71972" y="799109"/>
            <a:ext cx="1152128" cy="28803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100" dirty="0" smtClean="0">
                <a:latin typeface="ＭＳ ゴシック" panose="020B0609070205080204" pitchFamily="49" charset="-128"/>
                <a:ea typeface="ＭＳ ゴシック" panose="020B0609070205080204" pitchFamily="49" charset="-128"/>
              </a:rPr>
              <a:t>(1)</a:t>
            </a:r>
            <a:r>
              <a:rPr lang="ja-JP" altLang="en-US" sz="1100" dirty="0" smtClean="0">
                <a:latin typeface="ＭＳ ゴシック" panose="020B0609070205080204" pitchFamily="49" charset="-128"/>
                <a:ea typeface="ＭＳ ゴシック" panose="020B0609070205080204" pitchFamily="49" charset="-128"/>
              </a:rPr>
              <a:t>策定</a:t>
            </a:r>
            <a:r>
              <a:rPr lang="ja-JP" altLang="en-US" sz="1100" dirty="0">
                <a:latin typeface="ＭＳ ゴシック" panose="020B0609070205080204" pitchFamily="49" charset="-128"/>
                <a:ea typeface="ＭＳ ゴシック" panose="020B0609070205080204" pitchFamily="49" charset="-128"/>
              </a:rPr>
              <a:t>の</a:t>
            </a:r>
            <a:r>
              <a:rPr lang="ja-JP" altLang="en-US" sz="1100" dirty="0" smtClean="0">
                <a:latin typeface="ＭＳ ゴシック" panose="020B0609070205080204" pitchFamily="49" charset="-128"/>
                <a:ea typeface="ＭＳ ゴシック" panose="020B0609070205080204" pitchFamily="49" charset="-128"/>
              </a:rPr>
              <a:t>趣旨</a:t>
            </a:r>
            <a:endParaRPr lang="ja-JP" altLang="en-US" sz="1100" dirty="0">
              <a:latin typeface="ＭＳ ゴシック" panose="020B0609070205080204" pitchFamily="49" charset="-128"/>
              <a:ea typeface="ＭＳ ゴシック" panose="020B0609070205080204" pitchFamily="49" charset="-128"/>
            </a:endParaRPr>
          </a:p>
        </p:txBody>
      </p:sp>
      <p:sp>
        <p:nvSpPr>
          <p:cNvPr id="5" name="タイトル 1"/>
          <p:cNvSpPr txBox="1">
            <a:spLocks/>
          </p:cNvSpPr>
          <p:nvPr/>
        </p:nvSpPr>
        <p:spPr>
          <a:xfrm>
            <a:off x="310308" y="5229200"/>
            <a:ext cx="994345" cy="28803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100" dirty="0" smtClean="0">
                <a:latin typeface="ＭＳ ゴシック" panose="020B0609070205080204" pitchFamily="49" charset="-128"/>
                <a:ea typeface="ＭＳ ゴシック" panose="020B0609070205080204" pitchFamily="49" charset="-128"/>
              </a:rPr>
              <a:t>(2)</a:t>
            </a:r>
            <a:r>
              <a:rPr lang="ja-JP" altLang="en-US" sz="1100" dirty="0" smtClean="0">
                <a:latin typeface="ＭＳ ゴシック" panose="020B0609070205080204" pitchFamily="49" charset="-128"/>
                <a:ea typeface="ＭＳ ゴシック" panose="020B0609070205080204" pitchFamily="49" charset="-128"/>
              </a:rPr>
              <a:t>計画期間</a:t>
            </a:r>
            <a:endParaRPr lang="ja-JP" altLang="en-US" sz="1100" dirty="0">
              <a:latin typeface="ＭＳ ゴシック" panose="020B0609070205080204" pitchFamily="49" charset="-128"/>
              <a:ea typeface="ＭＳ ゴシック" panose="020B0609070205080204" pitchFamily="49" charset="-128"/>
            </a:endParaRPr>
          </a:p>
        </p:txBody>
      </p:sp>
      <p:sp>
        <p:nvSpPr>
          <p:cNvPr id="7" name="タイトル 1"/>
          <p:cNvSpPr txBox="1">
            <a:spLocks/>
          </p:cNvSpPr>
          <p:nvPr/>
        </p:nvSpPr>
        <p:spPr>
          <a:xfrm>
            <a:off x="371972" y="118964"/>
            <a:ext cx="3672408" cy="288032"/>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400" b="1" dirty="0">
                <a:latin typeface="ＭＳ ゴシック" panose="020B0609070205080204" pitchFamily="49" charset="-128"/>
                <a:ea typeface="ＭＳ ゴシック" panose="020B0609070205080204" pitchFamily="49" charset="-128"/>
              </a:rPr>
              <a:t>１．</a:t>
            </a:r>
            <a:r>
              <a:rPr lang="ja-JP" altLang="en-US" sz="1400" b="1" dirty="0" smtClean="0">
                <a:latin typeface="ＭＳ ゴシック" panose="020B0609070205080204" pitchFamily="49" charset="-128"/>
                <a:ea typeface="ＭＳ ゴシック" panose="020B0609070205080204" pitchFamily="49" charset="-128"/>
              </a:rPr>
              <a:t>第</a:t>
            </a:r>
            <a:r>
              <a:rPr lang="en-US" altLang="ja-JP" sz="1400" b="1" dirty="0" smtClean="0">
                <a:latin typeface="ＭＳ ゴシック" panose="020B0609070205080204" pitchFamily="49" charset="-128"/>
                <a:ea typeface="ＭＳ ゴシック" panose="020B0609070205080204" pitchFamily="49" charset="-128"/>
              </a:rPr>
              <a:t>2</a:t>
            </a:r>
            <a:r>
              <a:rPr lang="ja-JP" altLang="en-US" sz="1400" b="1" dirty="0" smtClean="0">
                <a:latin typeface="ＭＳ ゴシック" panose="020B0609070205080204" pitchFamily="49" charset="-128"/>
                <a:ea typeface="ＭＳ ゴシック" panose="020B0609070205080204" pitchFamily="49" charset="-128"/>
              </a:rPr>
              <a:t>次大阪府スポーツ推進計画について</a:t>
            </a:r>
            <a:endParaRPr lang="ja-JP" altLang="en-US" sz="1400" b="1" dirty="0">
              <a:latin typeface="ＭＳ ゴシック" panose="020B0609070205080204" pitchFamily="49" charset="-128"/>
              <a:ea typeface="ＭＳ ゴシック" panose="020B0609070205080204" pitchFamily="49" charset="-128"/>
            </a:endParaRPr>
          </a:p>
        </p:txBody>
      </p:sp>
      <p:sp>
        <p:nvSpPr>
          <p:cNvPr id="2" name="テキスト ボックス 1"/>
          <p:cNvSpPr txBox="1"/>
          <p:nvPr/>
        </p:nvSpPr>
        <p:spPr>
          <a:xfrm>
            <a:off x="395536" y="1242313"/>
            <a:ext cx="8424936" cy="2970044"/>
          </a:xfrm>
          <a:prstGeom prst="rect">
            <a:avLst/>
          </a:prstGeom>
          <a:noFill/>
        </p:spPr>
        <p:txBody>
          <a:bodyPr wrap="square" rtlCol="0">
            <a:spAutoFit/>
          </a:bodyPr>
          <a:lstStyle/>
          <a:p>
            <a:r>
              <a:rPr lang="ja-JP" altLang="en-US" sz="1100" dirty="0"/>
              <a:t>　</a:t>
            </a:r>
            <a:r>
              <a:rPr lang="ja-JP" altLang="en-US" sz="1100" dirty="0" smtClean="0"/>
              <a:t> 大阪府では、</a:t>
            </a:r>
            <a:r>
              <a:rPr lang="en-US" altLang="ja-JP" sz="1100" dirty="0" smtClean="0"/>
              <a:t>2011</a:t>
            </a:r>
            <a:r>
              <a:rPr lang="ja-JP" altLang="en-US" sz="1100" dirty="0" smtClean="0"/>
              <a:t>年</a:t>
            </a:r>
            <a:r>
              <a:rPr lang="en-US" altLang="ja-JP" sz="1100" dirty="0" smtClean="0"/>
              <a:t>6</a:t>
            </a:r>
            <a:r>
              <a:rPr lang="ja-JP" altLang="en-US" sz="1100" dirty="0" smtClean="0"/>
              <a:t>月に制定された「スポーツ基本法」及びそれに基づく「スポーツ基本計画」を踏まえるとともに、それまで進めてきた取組の成果を生かし、また、新たな課題に対応するために、</a:t>
            </a:r>
            <a:r>
              <a:rPr lang="en-US" altLang="ja-JP" sz="1100" dirty="0"/>
              <a:t>2012</a:t>
            </a:r>
            <a:r>
              <a:rPr lang="ja-JP" altLang="en-US" sz="1100" dirty="0" smtClean="0"/>
              <a:t>年</a:t>
            </a:r>
            <a:r>
              <a:rPr lang="en-US" altLang="ja-JP" sz="1100" dirty="0" smtClean="0"/>
              <a:t>4</a:t>
            </a:r>
            <a:r>
              <a:rPr lang="ja-JP" altLang="en-US" sz="1100" dirty="0" smtClean="0"/>
              <a:t>月に「大阪府スポーツ推進計画」を策定し、「大阪スポーツ王国の創造」をめざす目標に据え、生涯スポーツ社会の実現を推進してきました。</a:t>
            </a:r>
            <a:endParaRPr lang="en-US" altLang="ja-JP" sz="1100" dirty="0" smtClean="0"/>
          </a:p>
          <a:p>
            <a:r>
              <a:rPr lang="ja-JP" altLang="en-US" sz="1100" dirty="0"/>
              <a:t>　</a:t>
            </a:r>
            <a:r>
              <a:rPr lang="ja-JP" altLang="en-US" sz="1100" dirty="0" smtClean="0"/>
              <a:t> その結果、学校</a:t>
            </a:r>
            <a:r>
              <a:rPr lang="ja-JP" altLang="en-US" sz="1100" dirty="0"/>
              <a:t>での体育・運動部活動の充実、様々なジャンル・種目のスポーツ教室やスポーツ大会の開催、身近なところでスポーツに親しめる機会の拡充、</a:t>
            </a:r>
            <a:r>
              <a:rPr lang="ja-JP" altLang="en-US" sz="1100" dirty="0" smtClean="0"/>
              <a:t>スポーツ活動</a:t>
            </a:r>
            <a:r>
              <a:rPr lang="ja-JP" altLang="en-US" sz="1100" dirty="0"/>
              <a:t>を「ささえる」人材の育成、スポーツ情報の発信</a:t>
            </a:r>
            <a:r>
              <a:rPr lang="ja-JP" altLang="en-US" sz="1100" dirty="0" smtClean="0"/>
              <a:t>等が行政やスポーツ</a:t>
            </a:r>
            <a:r>
              <a:rPr lang="ja-JP" altLang="en-US" sz="1100" dirty="0"/>
              <a:t>関連団体、</a:t>
            </a:r>
            <a:r>
              <a:rPr lang="ja-JP" altLang="en-US" sz="1100" dirty="0" smtClean="0"/>
              <a:t>地域団体・地域住民等、様々</a:t>
            </a:r>
            <a:r>
              <a:rPr lang="ja-JP" altLang="en-US" sz="1100" dirty="0"/>
              <a:t>な主体に</a:t>
            </a:r>
            <a:r>
              <a:rPr lang="ja-JP" altLang="en-US" sz="1100" dirty="0" smtClean="0"/>
              <a:t>より行われ、府民がスポーツ</a:t>
            </a:r>
            <a:r>
              <a:rPr lang="ja-JP" altLang="en-US" sz="1100" dirty="0"/>
              <a:t>に取り組める環境の整備は</a:t>
            </a:r>
            <a:r>
              <a:rPr lang="ja-JP" altLang="en-US" sz="1100" dirty="0" smtClean="0"/>
              <a:t>進みました。また、トップアスリート</a:t>
            </a:r>
            <a:r>
              <a:rPr lang="ja-JP" altLang="en-US" sz="1100" dirty="0"/>
              <a:t>のパフォーマンスに触れる機会の提供、プロスポーツチーム</a:t>
            </a:r>
            <a:r>
              <a:rPr lang="ja-JP" altLang="en-US" sz="1100" dirty="0" smtClean="0"/>
              <a:t>と連携した観光振興につながる取組や</a:t>
            </a:r>
            <a:r>
              <a:rPr lang="ja-JP" altLang="en-US" sz="1100" dirty="0"/>
              <a:t>大阪マラソン</a:t>
            </a:r>
            <a:r>
              <a:rPr lang="ja-JP" altLang="en-US" sz="1100" dirty="0" smtClean="0"/>
              <a:t>の開催等、スポーツは大阪の</a:t>
            </a:r>
            <a:r>
              <a:rPr lang="ja-JP" altLang="en-US" sz="1100" dirty="0"/>
              <a:t>都市</a:t>
            </a:r>
            <a:r>
              <a:rPr lang="ja-JP" altLang="en-US" sz="1100" dirty="0" smtClean="0"/>
              <a:t>魅力の</a:t>
            </a:r>
            <a:r>
              <a:rPr lang="ja-JP" altLang="en-US" sz="1100" dirty="0"/>
              <a:t>コンテンツとして国内外に</a:t>
            </a:r>
            <a:r>
              <a:rPr lang="ja-JP" altLang="en-US" sz="1100" dirty="0" smtClean="0"/>
              <a:t>発信されてきました。</a:t>
            </a:r>
            <a:endParaRPr lang="ja-JP" altLang="en-US" sz="1100" dirty="0"/>
          </a:p>
          <a:p>
            <a:r>
              <a:rPr lang="ja-JP" altLang="en-US" sz="1100" dirty="0" smtClean="0"/>
              <a:t> </a:t>
            </a:r>
          </a:p>
          <a:p>
            <a:r>
              <a:rPr lang="ja-JP" altLang="en-US" sz="1100" dirty="0" smtClean="0"/>
              <a:t>　</a:t>
            </a:r>
            <a:r>
              <a:rPr lang="ja-JP" altLang="en-US" sz="1100" dirty="0"/>
              <a:t> </a:t>
            </a:r>
            <a:r>
              <a:rPr lang="ja-JP" altLang="en-US" sz="1100" dirty="0" smtClean="0"/>
              <a:t> 我が国</a:t>
            </a:r>
            <a:r>
              <a:rPr lang="ja-JP" altLang="en-US" sz="1100" dirty="0"/>
              <a:t>では、ラグビーワールドカップ、オリンピック・パラリンピック</a:t>
            </a:r>
            <a:r>
              <a:rPr lang="ja-JP" altLang="en-US" sz="1100" dirty="0" smtClean="0"/>
              <a:t>、ワールドマスターズゲームズ</a:t>
            </a:r>
            <a:r>
              <a:rPr lang="ja-JP" altLang="en-US" sz="1100" dirty="0"/>
              <a:t>という国際的なスポーツ大会</a:t>
            </a:r>
            <a:r>
              <a:rPr lang="ja-JP" altLang="en-US" sz="1100" dirty="0" smtClean="0"/>
              <a:t>が</a:t>
            </a:r>
            <a:r>
              <a:rPr lang="en-US" altLang="ja-JP" sz="1100" dirty="0"/>
              <a:t>2019</a:t>
            </a:r>
            <a:r>
              <a:rPr lang="ja-JP" altLang="en-US" sz="1100" dirty="0" smtClean="0"/>
              <a:t>年</a:t>
            </a:r>
            <a:r>
              <a:rPr lang="ja-JP" altLang="en-US" sz="1100" dirty="0"/>
              <a:t>から相次いで開催</a:t>
            </a:r>
            <a:r>
              <a:rPr lang="ja-JP" altLang="en-US" sz="1100" dirty="0" smtClean="0"/>
              <a:t>され</a:t>
            </a:r>
            <a:r>
              <a:rPr lang="ja-JP" altLang="en-US" sz="1100" dirty="0"/>
              <a:t>ることに伴い</a:t>
            </a:r>
            <a:r>
              <a:rPr lang="ja-JP" altLang="en-US" sz="1100" dirty="0" smtClean="0"/>
              <a:t>、大阪においても、開催地</a:t>
            </a:r>
            <a:r>
              <a:rPr lang="ja-JP" altLang="en-US" sz="1100" dirty="0"/>
              <a:t>として、</a:t>
            </a:r>
            <a:r>
              <a:rPr lang="ja-JP" altLang="en-US" sz="1100" dirty="0" smtClean="0"/>
              <a:t>あるいはホストタウンと</a:t>
            </a:r>
            <a:r>
              <a:rPr lang="ja-JP" altLang="en-US" sz="1100" dirty="0"/>
              <a:t>して、大会開催に向けた機運醸成や</a:t>
            </a:r>
            <a:r>
              <a:rPr lang="ja-JP" altLang="en-US" sz="1100" dirty="0" smtClean="0"/>
              <a:t>大会後のレガシー形成に</a:t>
            </a:r>
            <a:r>
              <a:rPr lang="ja-JP" altLang="en-US" sz="1100" dirty="0"/>
              <a:t>向けた取組がスタートしています。</a:t>
            </a:r>
            <a:endParaRPr lang="en-US" altLang="ja-JP" sz="1100" dirty="0"/>
          </a:p>
          <a:p>
            <a:r>
              <a:rPr lang="ja-JP" altLang="en-US" sz="1100" dirty="0"/>
              <a:t>　</a:t>
            </a:r>
            <a:r>
              <a:rPr lang="ja-JP" altLang="en-US" sz="1100" dirty="0" smtClean="0"/>
              <a:t> そして、本年</a:t>
            </a:r>
            <a:r>
              <a:rPr lang="en-US" altLang="ja-JP" sz="1100" dirty="0" smtClean="0"/>
              <a:t>3</a:t>
            </a:r>
            <a:r>
              <a:rPr lang="ja-JP" altLang="en-US" sz="1100" dirty="0" smtClean="0"/>
              <a:t>月には、「</a:t>
            </a:r>
            <a:r>
              <a:rPr lang="en-US" altLang="ja-JP" sz="1100" dirty="0" smtClean="0"/>
              <a:t>『</a:t>
            </a:r>
            <a:r>
              <a:rPr lang="ja-JP" altLang="en-US" sz="1100" dirty="0" smtClean="0"/>
              <a:t>スポーツ参画人口</a:t>
            </a:r>
            <a:r>
              <a:rPr lang="en-US" altLang="ja-JP" sz="1100" dirty="0" smtClean="0"/>
              <a:t>』</a:t>
            </a:r>
            <a:r>
              <a:rPr lang="ja-JP" altLang="en-US" sz="1100" dirty="0" smtClean="0"/>
              <a:t>を拡大し、他分野との連携・協力により</a:t>
            </a:r>
            <a:r>
              <a:rPr lang="en-US" altLang="ja-JP" sz="1100" dirty="0" smtClean="0"/>
              <a:t>『</a:t>
            </a:r>
            <a:r>
              <a:rPr lang="ja-JP" altLang="en-US" sz="1100" dirty="0" smtClean="0"/>
              <a:t>一億総スポーツ社会</a:t>
            </a:r>
            <a:r>
              <a:rPr lang="en-US" altLang="ja-JP" sz="1100" dirty="0"/>
              <a:t>』</a:t>
            </a:r>
            <a:r>
              <a:rPr lang="ja-JP" altLang="en-US" sz="1100" dirty="0" smtClean="0"/>
              <a:t>の実現に取り組む」ことを基本方針とした「第２期スポーツ基本計画」が、国において策定されました。</a:t>
            </a:r>
            <a:endParaRPr lang="en-US" altLang="ja-JP" sz="1100" dirty="0" smtClean="0"/>
          </a:p>
          <a:p>
            <a:endParaRPr lang="en-US" altLang="ja-JP" sz="1100" dirty="0" smtClean="0"/>
          </a:p>
          <a:p>
            <a:r>
              <a:rPr lang="ja-JP" altLang="en-US" sz="1100" dirty="0" smtClean="0"/>
              <a:t>　 これらの状況を踏まえ、生涯スポーツ</a:t>
            </a:r>
            <a:r>
              <a:rPr lang="en-US" altLang="ja-JP" sz="1100" baseline="30000" dirty="0" smtClean="0"/>
              <a:t>※</a:t>
            </a:r>
            <a:r>
              <a:rPr lang="ja-JP" altLang="en-US" sz="1100" dirty="0" smtClean="0"/>
              <a:t>の推進及びスポーツを通じた都市魅力の創造をさらに進めるため、</a:t>
            </a:r>
            <a:r>
              <a:rPr lang="en-US" altLang="ja-JP" sz="1100" dirty="0"/>
              <a:t>2017</a:t>
            </a:r>
            <a:r>
              <a:rPr lang="ja-JP" altLang="en-US" sz="1100" dirty="0" smtClean="0"/>
              <a:t>年度以降の取組の方向を定める「第</a:t>
            </a:r>
            <a:r>
              <a:rPr lang="en-US" altLang="ja-JP" sz="1100" dirty="0" smtClean="0"/>
              <a:t>2</a:t>
            </a:r>
            <a:r>
              <a:rPr lang="ja-JP" altLang="en-US" sz="1100" dirty="0" smtClean="0"/>
              <a:t>次大阪府スポーツ推進計画」を策定するものです。</a:t>
            </a:r>
            <a:endParaRPr lang="ja-JP" altLang="en-US" sz="1100" strike="sngStrike" dirty="0">
              <a:solidFill>
                <a:srgbClr val="FF0000"/>
              </a:solidFill>
            </a:endParaRPr>
          </a:p>
        </p:txBody>
      </p:sp>
      <p:sp>
        <p:nvSpPr>
          <p:cNvPr id="9" name="テキスト ボックス 8"/>
          <p:cNvSpPr txBox="1"/>
          <p:nvPr/>
        </p:nvSpPr>
        <p:spPr>
          <a:xfrm>
            <a:off x="297012" y="5589240"/>
            <a:ext cx="8411169" cy="430887"/>
          </a:xfrm>
          <a:prstGeom prst="rect">
            <a:avLst/>
          </a:prstGeom>
          <a:noFill/>
        </p:spPr>
        <p:txBody>
          <a:bodyPr wrap="square" rtlCol="0">
            <a:spAutoFit/>
          </a:bodyPr>
          <a:lstStyle/>
          <a:p>
            <a:r>
              <a:rPr kumimoji="1" lang="ja-JP" altLang="en-US" sz="1100" dirty="0" smtClean="0"/>
              <a:t>　</a:t>
            </a:r>
            <a:r>
              <a:rPr lang="ja-JP" altLang="en-US" sz="1100" dirty="0"/>
              <a:t>第２期スポーツ基本</a:t>
            </a:r>
            <a:r>
              <a:rPr lang="ja-JP" altLang="en-US" sz="1100" dirty="0" smtClean="0"/>
              <a:t>計画に合わせ、</a:t>
            </a:r>
            <a:r>
              <a:rPr lang="en-US" altLang="ja-JP" sz="1100" dirty="0" smtClean="0"/>
              <a:t>2017</a:t>
            </a:r>
            <a:r>
              <a:rPr kumimoji="1" lang="ja-JP" altLang="en-US" sz="1100" dirty="0" smtClean="0"/>
              <a:t>年度から</a:t>
            </a:r>
            <a:r>
              <a:rPr lang="en-US" altLang="ja-JP" sz="1100" dirty="0"/>
              <a:t>2021</a:t>
            </a:r>
            <a:r>
              <a:rPr kumimoji="1" lang="ja-JP" altLang="en-US" sz="1100" dirty="0" smtClean="0"/>
              <a:t>年度までの</a:t>
            </a:r>
            <a:r>
              <a:rPr kumimoji="1" lang="en-US" altLang="ja-JP" sz="1100" dirty="0" smtClean="0"/>
              <a:t>5</a:t>
            </a:r>
            <a:r>
              <a:rPr kumimoji="1" lang="ja-JP" altLang="en-US" sz="1100" dirty="0" smtClean="0"/>
              <a:t>年間とします。</a:t>
            </a:r>
            <a:endParaRPr kumimoji="1" lang="en-US" altLang="ja-JP" sz="1100" dirty="0" smtClean="0"/>
          </a:p>
          <a:p>
            <a:r>
              <a:rPr lang="ja-JP" altLang="en-US" sz="1100" dirty="0">
                <a:latin typeface="+mj-ea"/>
              </a:rPr>
              <a:t>　</a:t>
            </a:r>
            <a:r>
              <a:rPr lang="ja-JP" altLang="en-US" sz="1100" dirty="0" smtClean="0">
                <a:latin typeface="+mj-ea"/>
              </a:rPr>
              <a:t>社会</a:t>
            </a:r>
            <a:r>
              <a:rPr lang="ja-JP" altLang="en-US" sz="1100" dirty="0">
                <a:latin typeface="+mj-ea"/>
              </a:rPr>
              <a:t>経済情勢の変化等に伴い、計画期間内であっても内容を適宜見直します</a:t>
            </a:r>
            <a:r>
              <a:rPr lang="ja-JP" altLang="en-US" sz="1100" dirty="0" smtClean="0">
                <a:latin typeface="+mj-ea"/>
              </a:rPr>
              <a:t>。</a:t>
            </a:r>
            <a:endParaRPr kumimoji="1" lang="ja-JP" altLang="en-US" sz="1100" dirty="0"/>
          </a:p>
        </p:txBody>
      </p:sp>
      <p:sp>
        <p:nvSpPr>
          <p:cNvPr id="8" name="スライド番号プレースホルダー 7"/>
          <p:cNvSpPr>
            <a:spLocks noGrp="1"/>
          </p:cNvSpPr>
          <p:nvPr>
            <p:ph type="sldNum" sz="quarter" idx="12"/>
          </p:nvPr>
        </p:nvSpPr>
        <p:spPr/>
        <p:txBody>
          <a:bodyPr/>
          <a:lstStyle/>
          <a:p>
            <a:r>
              <a:rPr lang="en-US" altLang="ja-JP" dirty="0"/>
              <a:t>1</a:t>
            </a:r>
            <a:endParaRPr kumimoji="1" lang="ja-JP" altLang="en-US" dirty="0"/>
          </a:p>
        </p:txBody>
      </p:sp>
      <p:sp>
        <p:nvSpPr>
          <p:cNvPr id="11" name="テキスト ボックス 10"/>
          <p:cNvSpPr txBox="1"/>
          <p:nvPr/>
        </p:nvSpPr>
        <p:spPr>
          <a:xfrm>
            <a:off x="447503" y="4365104"/>
            <a:ext cx="8372969" cy="400110"/>
          </a:xfrm>
          <a:prstGeom prst="rect">
            <a:avLst/>
          </a:prstGeom>
          <a:noFill/>
        </p:spPr>
        <p:txBody>
          <a:bodyPr wrap="square" rtlCol="0">
            <a:spAutoFit/>
          </a:bodyPr>
          <a:lstStyle/>
          <a:p>
            <a:r>
              <a:rPr lang="en-US" altLang="ja-JP" sz="1000" baseline="30000" dirty="0"/>
              <a:t>※</a:t>
            </a:r>
            <a:r>
              <a:rPr lang="ja-JP" altLang="en-US" sz="1000" dirty="0" smtClean="0"/>
              <a:t>「生涯スポーツ」は、誰もが生涯を通じていつでも、どこでもスポーツに親しむことをいいます。競技スポーツ、学校体育、レクリエーションスポーツ</a:t>
            </a:r>
            <a:r>
              <a:rPr lang="ja-JP" altLang="en-US" sz="1000" dirty="0"/>
              <a:t>等</a:t>
            </a:r>
            <a:r>
              <a:rPr lang="ja-JP" altLang="en-US" sz="1000" dirty="0" smtClean="0"/>
              <a:t>、いず</a:t>
            </a:r>
            <a:endParaRPr lang="en-US" altLang="ja-JP" sz="1000" dirty="0" smtClean="0"/>
          </a:p>
          <a:p>
            <a:r>
              <a:rPr lang="ja-JP" altLang="en-US" sz="1000" dirty="0"/>
              <a:t>　</a:t>
            </a:r>
            <a:r>
              <a:rPr lang="ja-JP" altLang="en-US" sz="1000" dirty="0" err="1" smtClean="0"/>
              <a:t>れも</a:t>
            </a:r>
            <a:r>
              <a:rPr lang="ja-JP" altLang="en-US" sz="1000" dirty="0" smtClean="0"/>
              <a:t>生涯スポーツです。</a:t>
            </a:r>
            <a:endParaRPr kumimoji="1" lang="ja-JP" altLang="en-US" sz="1000" dirty="0"/>
          </a:p>
        </p:txBody>
      </p:sp>
    </p:spTree>
    <p:extLst>
      <p:ext uri="{BB962C8B-B14F-4D97-AF65-F5344CB8AC3E}">
        <p14:creationId xmlns:p14="http://schemas.microsoft.com/office/powerpoint/2010/main" val="2444076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30888" y="6520259"/>
            <a:ext cx="2133600" cy="365125"/>
          </a:xfrm>
        </p:spPr>
        <p:txBody>
          <a:bodyPr/>
          <a:lstStyle/>
          <a:p>
            <a:r>
              <a:rPr lang="en-US" altLang="ja-JP" dirty="0"/>
              <a:t>2</a:t>
            </a:r>
            <a:endParaRPr kumimoji="1" lang="ja-JP" altLang="en-US" dirty="0"/>
          </a:p>
        </p:txBody>
      </p:sp>
      <p:sp>
        <p:nvSpPr>
          <p:cNvPr id="5" name="タイトル 1"/>
          <p:cNvSpPr txBox="1">
            <a:spLocks/>
          </p:cNvSpPr>
          <p:nvPr/>
        </p:nvSpPr>
        <p:spPr>
          <a:xfrm>
            <a:off x="214239" y="186777"/>
            <a:ext cx="1117401" cy="288031"/>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100" dirty="0" smtClean="0">
                <a:latin typeface="ＭＳ ゴシック" panose="020B0609070205080204" pitchFamily="49" charset="-128"/>
                <a:ea typeface="ＭＳ ゴシック" panose="020B0609070205080204" pitchFamily="49" charset="-128"/>
              </a:rPr>
              <a:t>(3)</a:t>
            </a:r>
            <a:r>
              <a:rPr lang="ja-JP" altLang="en-US" sz="1100" dirty="0" smtClean="0">
                <a:latin typeface="ＭＳ ゴシック" panose="020B0609070205080204" pitchFamily="49" charset="-128"/>
                <a:ea typeface="ＭＳ ゴシック" panose="020B0609070205080204" pitchFamily="49" charset="-128"/>
              </a:rPr>
              <a:t>策定の視点</a:t>
            </a:r>
            <a:endParaRPr lang="ja-JP" altLang="en-US" sz="11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214238" y="621849"/>
            <a:ext cx="8622771" cy="430887"/>
          </a:xfrm>
          <a:prstGeom prst="rect">
            <a:avLst/>
          </a:prstGeom>
          <a:noFill/>
        </p:spPr>
        <p:txBody>
          <a:bodyPr wrap="square" rtlCol="0">
            <a:spAutoFit/>
          </a:bodyPr>
          <a:lstStyle/>
          <a:p>
            <a:r>
              <a:rPr lang="ja-JP" altLang="en-US" sz="1100" dirty="0"/>
              <a:t>　</a:t>
            </a:r>
            <a:r>
              <a:rPr lang="ja-JP" altLang="en-US" sz="1100" dirty="0" smtClean="0"/>
              <a:t>策定に当たっては、</a:t>
            </a:r>
            <a:endParaRPr lang="en-US" altLang="ja-JP" sz="1100" dirty="0"/>
          </a:p>
          <a:p>
            <a:r>
              <a:rPr lang="ja-JP" altLang="en-US" sz="1100" dirty="0" smtClean="0"/>
              <a:t>１．大阪府スポーツ推進計画（</a:t>
            </a:r>
            <a:r>
              <a:rPr lang="en-US" altLang="ja-JP" sz="1100" dirty="0"/>
              <a:t>2012</a:t>
            </a:r>
            <a:r>
              <a:rPr lang="ja-JP" altLang="en-US" sz="1100" dirty="0" smtClean="0"/>
              <a:t>年</a:t>
            </a:r>
            <a:r>
              <a:rPr lang="en-US" altLang="ja-JP" sz="1100" dirty="0" smtClean="0"/>
              <a:t>4</a:t>
            </a:r>
            <a:r>
              <a:rPr lang="ja-JP" altLang="en-US" sz="1100" dirty="0" smtClean="0"/>
              <a:t>月策定）に基づく取組の成果、課題を踏まえます。</a:t>
            </a:r>
            <a:endParaRPr kumimoji="1" lang="en-US" altLang="ja-JP" sz="1100" dirty="0"/>
          </a:p>
        </p:txBody>
      </p:sp>
      <p:sp>
        <p:nvSpPr>
          <p:cNvPr id="7" name="テキスト ボックス 6"/>
          <p:cNvSpPr txBox="1"/>
          <p:nvPr/>
        </p:nvSpPr>
        <p:spPr>
          <a:xfrm>
            <a:off x="247285" y="3887470"/>
            <a:ext cx="8640960" cy="261610"/>
          </a:xfrm>
          <a:prstGeom prst="rect">
            <a:avLst/>
          </a:prstGeom>
          <a:noFill/>
        </p:spPr>
        <p:txBody>
          <a:bodyPr wrap="square" rtlCol="0">
            <a:spAutoFit/>
          </a:bodyPr>
          <a:lstStyle/>
          <a:p>
            <a:r>
              <a:rPr lang="ja-JP" altLang="en-US" sz="1100" dirty="0" smtClean="0"/>
              <a:t>２．大阪都市魅力創造戦略</a:t>
            </a:r>
            <a:r>
              <a:rPr lang="en-US" altLang="ja-JP" sz="1100" dirty="0" smtClean="0"/>
              <a:t>2020</a:t>
            </a:r>
            <a:r>
              <a:rPr lang="ja-JP" altLang="en-US" sz="1100" dirty="0"/>
              <a:t> （</a:t>
            </a:r>
            <a:r>
              <a:rPr lang="en-US" altLang="ja-JP" sz="1100" dirty="0"/>
              <a:t>2016</a:t>
            </a:r>
            <a:r>
              <a:rPr lang="ja-JP" altLang="en-US" sz="1100" dirty="0"/>
              <a:t>年</a:t>
            </a:r>
            <a:r>
              <a:rPr lang="en-US" altLang="ja-JP" sz="1100" dirty="0"/>
              <a:t>11</a:t>
            </a:r>
            <a:r>
              <a:rPr lang="ja-JP" altLang="en-US" sz="1100" dirty="0"/>
              <a:t>月策定　大阪府・大阪市）</a:t>
            </a:r>
            <a:r>
              <a:rPr lang="ja-JP" altLang="en-US" sz="1100" dirty="0" smtClean="0"/>
              <a:t>の「目指すべき都市像」との整合性を図ります。</a:t>
            </a:r>
            <a:endParaRPr lang="en-US" altLang="ja-JP" sz="1100" dirty="0" smtClean="0"/>
          </a:p>
        </p:txBody>
      </p:sp>
      <p:sp>
        <p:nvSpPr>
          <p:cNvPr id="8" name="テキスト ボックス 7"/>
          <p:cNvSpPr txBox="1"/>
          <p:nvPr/>
        </p:nvSpPr>
        <p:spPr>
          <a:xfrm>
            <a:off x="268174" y="5418400"/>
            <a:ext cx="8640960" cy="261610"/>
          </a:xfrm>
          <a:prstGeom prst="rect">
            <a:avLst/>
          </a:prstGeom>
          <a:noFill/>
        </p:spPr>
        <p:txBody>
          <a:bodyPr wrap="square" rtlCol="0">
            <a:spAutoFit/>
          </a:bodyPr>
          <a:lstStyle/>
          <a:p>
            <a:r>
              <a:rPr lang="ja-JP" altLang="en-US" sz="1100" dirty="0" smtClean="0"/>
              <a:t>３．スポーツ基本法第</a:t>
            </a:r>
            <a:r>
              <a:rPr lang="en-US" altLang="ja-JP" sz="1100" dirty="0" smtClean="0"/>
              <a:t>10</a:t>
            </a:r>
            <a:r>
              <a:rPr lang="ja-JP" altLang="en-US" sz="1100" dirty="0" smtClean="0"/>
              <a:t>条の規定により、国の第２期スポーツ基本計画を参酌します。</a:t>
            </a:r>
            <a:endParaRPr lang="en-US" altLang="ja-JP" sz="1000" dirty="0" smtClean="0"/>
          </a:p>
        </p:txBody>
      </p:sp>
      <p:sp>
        <p:nvSpPr>
          <p:cNvPr id="9" name="テキスト ボックス 8"/>
          <p:cNvSpPr txBox="1"/>
          <p:nvPr/>
        </p:nvSpPr>
        <p:spPr>
          <a:xfrm>
            <a:off x="272178" y="1052736"/>
            <a:ext cx="8615985" cy="2554513"/>
          </a:xfrm>
          <a:prstGeom prst="rect">
            <a:avLst/>
          </a:prstGeom>
          <a:noFill/>
          <a:effectLst/>
        </p:spPr>
        <p:style>
          <a:lnRef idx="1">
            <a:schemeClr val="accent1"/>
          </a:lnRef>
          <a:fillRef idx="2">
            <a:schemeClr val="accent1"/>
          </a:fillRef>
          <a:effectRef idx="1">
            <a:schemeClr val="accent1"/>
          </a:effectRef>
          <a:fontRef idx="minor">
            <a:schemeClr val="dk1"/>
          </a:fontRef>
        </p:style>
        <p:txBody>
          <a:bodyPr wrap="square" lIns="91408" tIns="45704" rIns="91408" bIns="45704" rtlCol="0">
            <a:spAutoFit/>
          </a:bodyPr>
          <a:lstStyle/>
          <a:p>
            <a:r>
              <a:rPr lang="ja-JP" altLang="en-US" sz="1000" dirty="0" smtClean="0">
                <a:solidFill>
                  <a:schemeClr val="tx1"/>
                </a:solidFill>
                <a:latin typeface="+mn-ea"/>
              </a:rPr>
              <a:t>大阪府スポーツ推進計画における目標指標の多くが未達成となっています</a:t>
            </a:r>
            <a:r>
              <a:rPr lang="ja-JP" altLang="en-US" sz="1000" dirty="0" smtClean="0"/>
              <a:t>。</a:t>
            </a:r>
            <a:endParaRPr lang="en-US" altLang="ja-JP" sz="1000" dirty="0" smtClean="0"/>
          </a:p>
          <a:p>
            <a:r>
              <a:rPr lang="ja-JP" altLang="en-US" sz="1000" dirty="0"/>
              <a:t>　　　　　　　　　　　　　　　　　　　　　　　　　　　　　　　　　　　</a:t>
            </a:r>
            <a:r>
              <a:rPr lang="ja-JP" altLang="en-US" sz="1000" dirty="0" smtClean="0"/>
              <a:t>　　　　　　　　　　　　　　　　</a:t>
            </a:r>
            <a:r>
              <a:rPr lang="ja-JP" altLang="en-US" sz="1000" dirty="0"/>
              <a:t>　</a:t>
            </a:r>
            <a:r>
              <a:rPr lang="en-US" altLang="ja-JP" sz="1000" dirty="0"/>
              <a:t>【</a:t>
            </a:r>
            <a:r>
              <a:rPr lang="ja-JP" altLang="en-US" sz="1000" dirty="0"/>
              <a:t>策定時</a:t>
            </a:r>
            <a:r>
              <a:rPr lang="en-US" altLang="ja-JP" sz="1000" dirty="0"/>
              <a:t>】</a:t>
            </a:r>
            <a:r>
              <a:rPr lang="ja-JP" altLang="en-US" sz="1000" dirty="0"/>
              <a:t>　　　</a:t>
            </a:r>
            <a:r>
              <a:rPr lang="ja-JP" altLang="en-US" sz="1000" dirty="0" smtClean="0"/>
              <a:t>　　　</a:t>
            </a:r>
            <a:r>
              <a:rPr lang="ja-JP" altLang="en-US" sz="1000" dirty="0"/>
              <a:t>　</a:t>
            </a:r>
            <a:r>
              <a:rPr lang="en-US" altLang="ja-JP" sz="1000" dirty="0" smtClean="0"/>
              <a:t>【</a:t>
            </a:r>
            <a:r>
              <a:rPr lang="ja-JP" altLang="en-US" sz="1000" dirty="0" smtClean="0"/>
              <a:t>目標数値</a:t>
            </a:r>
            <a:r>
              <a:rPr lang="en-US" altLang="ja-JP" sz="1000" dirty="0" smtClean="0"/>
              <a:t>】</a:t>
            </a:r>
            <a:r>
              <a:rPr lang="ja-JP" altLang="en-US" sz="1000" dirty="0"/>
              <a:t>　</a:t>
            </a:r>
            <a:r>
              <a:rPr lang="ja-JP" altLang="en-US" sz="1000" dirty="0" smtClean="0"/>
              <a:t>　　　　　　　　</a:t>
            </a:r>
            <a:r>
              <a:rPr lang="ja-JP" altLang="en-US" sz="1000" dirty="0"/>
              <a:t>　</a:t>
            </a:r>
            <a:r>
              <a:rPr lang="en-US" altLang="ja-JP" sz="1000" dirty="0" smtClean="0"/>
              <a:t>【H28</a:t>
            </a:r>
            <a:r>
              <a:rPr lang="en-US" altLang="ja-JP" sz="1000" dirty="0"/>
              <a:t>】</a:t>
            </a:r>
            <a:r>
              <a:rPr lang="ja-JP" altLang="en-US" sz="1000" dirty="0"/>
              <a:t>　</a:t>
            </a:r>
            <a:endParaRPr lang="en-US" altLang="ja-JP" sz="1000" dirty="0"/>
          </a:p>
          <a:p>
            <a:r>
              <a:rPr lang="ja-JP" altLang="en-US" sz="1000" dirty="0"/>
              <a:t>　・大阪府ではスポーツが盛んだと思う府民の割合　　               　　　　　　　    　　　　</a:t>
            </a:r>
            <a:r>
              <a:rPr lang="ja-JP" altLang="en-US" sz="1000" dirty="0" smtClean="0"/>
              <a:t> </a:t>
            </a:r>
            <a:r>
              <a:rPr lang="en-US" altLang="ja-JP" sz="1000" dirty="0" smtClean="0"/>
              <a:t>31.0</a:t>
            </a:r>
            <a:r>
              <a:rPr lang="en-US" altLang="ja-JP" sz="1000" dirty="0"/>
              <a:t>%(H22)</a:t>
            </a:r>
            <a:r>
              <a:rPr lang="ja-JP" altLang="en-US" sz="1000" dirty="0"/>
              <a:t>　　　</a:t>
            </a:r>
            <a:r>
              <a:rPr lang="ja-JP" altLang="en-US" sz="1000" dirty="0" smtClean="0"/>
              <a:t>　</a:t>
            </a:r>
            <a:r>
              <a:rPr lang="ja-JP" altLang="en-US" sz="1000" dirty="0"/>
              <a:t>　</a:t>
            </a:r>
            <a:r>
              <a:rPr lang="ja-JP" altLang="en-US" sz="1000" dirty="0" smtClean="0"/>
              <a:t> </a:t>
            </a:r>
            <a:r>
              <a:rPr lang="en-US" altLang="ja-JP" sz="1000" dirty="0" smtClean="0"/>
              <a:t>50%</a:t>
            </a:r>
            <a:r>
              <a:rPr lang="ja-JP" altLang="en-US" sz="1000" dirty="0" smtClean="0"/>
              <a:t>    </a:t>
            </a:r>
            <a:r>
              <a:rPr lang="ja-JP" altLang="en-US" sz="1000" dirty="0"/>
              <a:t>　　</a:t>
            </a:r>
            <a:r>
              <a:rPr lang="ja-JP" altLang="en-US" sz="1000" dirty="0" smtClean="0"/>
              <a:t>　　　　　　　　　　　　 </a:t>
            </a:r>
            <a:r>
              <a:rPr lang="en-US" altLang="ja-JP" sz="1000" dirty="0" smtClean="0"/>
              <a:t>40.8%</a:t>
            </a:r>
          </a:p>
          <a:p>
            <a:r>
              <a:rPr lang="ja-JP" altLang="en-US" sz="1000" dirty="0" smtClean="0"/>
              <a:t>　・成人の週１回以上のスポーツ実施率　　　　　　　　　　　　　          　　　　　　　　　　 </a:t>
            </a:r>
            <a:r>
              <a:rPr lang="en-US" altLang="ja-JP" sz="1000" dirty="0" smtClean="0"/>
              <a:t>31.5%(H19)</a:t>
            </a:r>
            <a:r>
              <a:rPr lang="ja-JP" altLang="en-US" sz="1000" dirty="0" smtClean="0"/>
              <a:t>　　　　　 </a:t>
            </a:r>
            <a:r>
              <a:rPr lang="en-US" altLang="ja-JP" sz="1000" dirty="0" smtClean="0"/>
              <a:t>50%</a:t>
            </a:r>
            <a:r>
              <a:rPr lang="ja-JP" altLang="en-US" sz="1000" dirty="0" smtClean="0"/>
              <a:t>　　　 　　　　　　　　　　　　 </a:t>
            </a:r>
            <a:r>
              <a:rPr lang="en-US" altLang="ja-JP" sz="1000" dirty="0" smtClean="0"/>
              <a:t>30.6%</a:t>
            </a:r>
            <a:r>
              <a:rPr lang="ja-JP" altLang="en-US" sz="1000" dirty="0" smtClean="0"/>
              <a:t> </a:t>
            </a:r>
            <a:endParaRPr lang="en-US" altLang="ja-JP" sz="1000" dirty="0" smtClean="0"/>
          </a:p>
          <a:p>
            <a:r>
              <a:rPr lang="ja-JP" altLang="en-US" sz="1000" dirty="0"/>
              <a:t>　・</a:t>
            </a:r>
            <a:r>
              <a:rPr lang="ja-JP" altLang="en-US" sz="1000" dirty="0">
                <a:solidFill>
                  <a:schemeClr val="tx1"/>
                </a:solidFill>
              </a:rPr>
              <a:t>大規模</a:t>
            </a:r>
            <a:r>
              <a:rPr lang="ja-JP" altLang="en-US" sz="1000" dirty="0" smtClean="0">
                <a:solidFill>
                  <a:schemeClr val="tx1"/>
                </a:solidFill>
              </a:rPr>
              <a:t>スポーツイベント</a:t>
            </a:r>
            <a:r>
              <a:rPr lang="ja-JP" altLang="en-US" sz="1000" dirty="0" smtClean="0"/>
              <a:t>（大阪マラソン）の</a:t>
            </a:r>
            <a:r>
              <a:rPr lang="ja-JP" altLang="en-US" sz="1000" dirty="0"/>
              <a:t>応募者数        　　　 　　　　　　　　　　　</a:t>
            </a:r>
            <a:r>
              <a:rPr lang="ja-JP" altLang="en-US" sz="1000" dirty="0" smtClean="0"/>
              <a:t>  </a:t>
            </a:r>
            <a:r>
              <a:rPr lang="en-US" altLang="ja-JP" sz="1000" dirty="0" smtClean="0"/>
              <a:t>171,744</a:t>
            </a:r>
            <a:r>
              <a:rPr lang="ja-JP" altLang="en-US" sz="1000" dirty="0"/>
              <a:t>名</a:t>
            </a:r>
            <a:r>
              <a:rPr lang="en-US" altLang="ja-JP" sz="1000" dirty="0"/>
              <a:t>(H23)</a:t>
            </a:r>
            <a:r>
              <a:rPr lang="ja-JP" altLang="en-US" sz="1000" dirty="0"/>
              <a:t>　</a:t>
            </a:r>
            <a:r>
              <a:rPr lang="ja-JP" altLang="en-US" sz="1000" dirty="0" smtClean="0"/>
              <a:t>　 前年度</a:t>
            </a:r>
            <a:r>
              <a:rPr lang="en-US" altLang="ja-JP" sz="1000" dirty="0"/>
              <a:t>(137,814</a:t>
            </a:r>
            <a:r>
              <a:rPr lang="ja-JP" altLang="en-US" sz="1000" dirty="0"/>
              <a:t>名</a:t>
            </a:r>
            <a:r>
              <a:rPr lang="en-US" altLang="ja-JP" sz="1000" dirty="0"/>
              <a:t>)</a:t>
            </a:r>
            <a:r>
              <a:rPr lang="ja-JP" altLang="en-US" sz="1000" dirty="0"/>
              <a:t>以上　　</a:t>
            </a:r>
            <a:r>
              <a:rPr lang="ja-JP" altLang="en-US" sz="1000" dirty="0" smtClean="0"/>
              <a:t>　  </a:t>
            </a:r>
            <a:r>
              <a:rPr lang="en-US" altLang="ja-JP" sz="1000" dirty="0"/>
              <a:t>133,861</a:t>
            </a:r>
            <a:r>
              <a:rPr lang="ja-JP" altLang="en-US" sz="1000" dirty="0" smtClean="0"/>
              <a:t>名</a:t>
            </a:r>
            <a:endParaRPr lang="en-US" altLang="ja-JP" sz="1000" dirty="0"/>
          </a:p>
          <a:p>
            <a:r>
              <a:rPr lang="ja-JP" altLang="en-US" sz="1000" dirty="0"/>
              <a:t>　　　　　　　　　　　　　　　　　　　　　　　　　　　 観客数        　          　　　　　 　　　　　　</a:t>
            </a:r>
            <a:r>
              <a:rPr lang="ja-JP" altLang="en-US" sz="1000" dirty="0" smtClean="0"/>
              <a:t>    </a:t>
            </a:r>
            <a:r>
              <a:rPr lang="en-US" altLang="ja-JP" sz="1000" dirty="0" smtClean="0"/>
              <a:t>100</a:t>
            </a:r>
            <a:r>
              <a:rPr lang="ja-JP" altLang="en-US" sz="1000" dirty="0"/>
              <a:t>万</a:t>
            </a:r>
            <a:r>
              <a:rPr lang="en-US" altLang="ja-JP" sz="1000" dirty="0"/>
              <a:t>8,500</a:t>
            </a:r>
            <a:r>
              <a:rPr lang="ja-JP" altLang="en-US" sz="1000" dirty="0"/>
              <a:t>名　　</a:t>
            </a:r>
            <a:r>
              <a:rPr lang="ja-JP" altLang="en-US" sz="1000" dirty="0" smtClean="0"/>
              <a:t>　 前年度</a:t>
            </a:r>
            <a:r>
              <a:rPr lang="en-US" altLang="ja-JP" sz="1000" dirty="0"/>
              <a:t>(132</a:t>
            </a:r>
            <a:r>
              <a:rPr lang="ja-JP" altLang="en-US" sz="1000" dirty="0"/>
              <a:t>万名</a:t>
            </a:r>
            <a:r>
              <a:rPr lang="en-US" altLang="ja-JP" sz="1000" dirty="0"/>
              <a:t>)</a:t>
            </a:r>
            <a:r>
              <a:rPr lang="ja-JP" altLang="en-US" sz="1000" dirty="0" smtClean="0"/>
              <a:t>以上 　　　 　</a:t>
            </a:r>
            <a:r>
              <a:rPr lang="en-US" altLang="ja-JP" sz="1000" dirty="0" smtClean="0"/>
              <a:t>133</a:t>
            </a:r>
            <a:r>
              <a:rPr lang="ja-JP" altLang="en-US" sz="1000" dirty="0" smtClean="0"/>
              <a:t>万名</a:t>
            </a:r>
            <a:endParaRPr lang="en-US" altLang="ja-JP" sz="1000" dirty="0" smtClean="0"/>
          </a:p>
          <a:p>
            <a:r>
              <a:rPr lang="ja-JP" altLang="en-US" sz="1000" dirty="0" smtClean="0"/>
              <a:t>　・小学校</a:t>
            </a:r>
            <a:r>
              <a:rPr lang="en-US" altLang="ja-JP" sz="1000" dirty="0" smtClean="0"/>
              <a:t>5</a:t>
            </a:r>
            <a:r>
              <a:rPr lang="ja-JP" altLang="en-US" sz="1000" dirty="0" smtClean="0"/>
              <a:t>年生の体育授業以外での運動の実施率        　 　　　　　　　　 　　　男子  </a:t>
            </a:r>
            <a:r>
              <a:rPr lang="en-US" altLang="ja-JP" sz="1000" dirty="0" smtClean="0"/>
              <a:t>54.6%(H22)</a:t>
            </a:r>
            <a:r>
              <a:rPr lang="ja-JP" altLang="en-US" sz="1000" dirty="0" smtClean="0"/>
              <a:t>　　　  　  </a:t>
            </a:r>
            <a:r>
              <a:rPr lang="en-US" altLang="ja-JP" sz="1000" dirty="0" smtClean="0"/>
              <a:t>60%</a:t>
            </a:r>
            <a:r>
              <a:rPr lang="ja-JP" altLang="en-US" sz="1000" dirty="0" smtClean="0"/>
              <a:t>     　　　　　　　　　　　　   　</a:t>
            </a:r>
            <a:r>
              <a:rPr lang="en-US" altLang="ja-JP" sz="1000" dirty="0" smtClean="0"/>
              <a:t>52.6%(H25)</a:t>
            </a:r>
          </a:p>
          <a:p>
            <a:r>
              <a:rPr lang="ja-JP" altLang="en-US" sz="1000" dirty="0" smtClean="0"/>
              <a:t>　　　　　　　　　　　　　　　　　　　　　　　　　　　　　 　　　　　　　　　　　　　　　　 　　 女子  </a:t>
            </a:r>
            <a:r>
              <a:rPr lang="en-US" altLang="ja-JP" sz="1000" dirty="0" smtClean="0"/>
              <a:t>27.9% (H22)          </a:t>
            </a:r>
            <a:r>
              <a:rPr lang="ja-JP" altLang="en-US" sz="1000" dirty="0" smtClean="0"/>
              <a:t>　</a:t>
            </a:r>
            <a:r>
              <a:rPr lang="en-US" altLang="ja-JP" sz="1000" dirty="0" smtClean="0"/>
              <a:t>  35%       </a:t>
            </a:r>
            <a:r>
              <a:rPr lang="ja-JP" altLang="en-US" sz="1000" dirty="0" smtClean="0"/>
              <a:t>　　　　　　　　　　　　 　</a:t>
            </a:r>
            <a:r>
              <a:rPr lang="en-US" altLang="ja-JP" sz="1000" dirty="0" smtClean="0"/>
              <a:t>25.9%(H25)</a:t>
            </a:r>
          </a:p>
          <a:p>
            <a:r>
              <a:rPr lang="ja-JP" altLang="en-US" sz="1000" dirty="0" smtClean="0"/>
              <a:t>　・体育授業以外で継続的に体力向上の取組を行う市町村立小学校の割合　　　　</a:t>
            </a:r>
            <a:r>
              <a:rPr lang="en-US" altLang="ja-JP" sz="1000" dirty="0" smtClean="0"/>
              <a:t>64.3%(H23)  </a:t>
            </a:r>
            <a:r>
              <a:rPr lang="ja-JP" altLang="en-US" sz="1000" dirty="0" smtClean="0"/>
              <a:t>　　 　　 </a:t>
            </a:r>
            <a:r>
              <a:rPr lang="en-US" altLang="ja-JP" sz="1000" dirty="0" smtClean="0"/>
              <a:t>75%</a:t>
            </a:r>
            <a:r>
              <a:rPr lang="ja-JP" altLang="en-US" sz="1000" dirty="0" smtClean="0"/>
              <a:t>　 　　　　　　　　　　　　　　 </a:t>
            </a:r>
            <a:r>
              <a:rPr lang="en-US" altLang="ja-JP" sz="1000" dirty="0" smtClean="0"/>
              <a:t>88%</a:t>
            </a:r>
          </a:p>
          <a:p>
            <a:r>
              <a:rPr lang="ja-JP" altLang="en-US" sz="1000" dirty="0" smtClean="0"/>
              <a:t>　・</a:t>
            </a:r>
            <a:r>
              <a:rPr lang="ja-JP" altLang="en-US" sz="1000" dirty="0" err="1" smtClean="0"/>
              <a:t>大阪府障がい</a:t>
            </a:r>
            <a:r>
              <a:rPr lang="ja-JP" altLang="en-US" sz="1000" dirty="0" smtClean="0"/>
              <a:t>者スポーツ大会における参加者数　　　　　 　　          　　　　　　　　 </a:t>
            </a:r>
            <a:r>
              <a:rPr lang="en-US" altLang="ja-JP" sz="1000" dirty="0" smtClean="0"/>
              <a:t>966</a:t>
            </a:r>
            <a:r>
              <a:rPr lang="ja-JP" altLang="en-US" sz="1000" dirty="0" smtClean="0"/>
              <a:t>名</a:t>
            </a:r>
            <a:r>
              <a:rPr lang="en-US" altLang="ja-JP" sz="1000" dirty="0" smtClean="0"/>
              <a:t>(H22)</a:t>
            </a:r>
            <a:r>
              <a:rPr lang="ja-JP" altLang="en-US" sz="1000" dirty="0" smtClean="0"/>
              <a:t>　　　　　 恒常的に</a:t>
            </a:r>
            <a:r>
              <a:rPr lang="en-US" altLang="ja-JP" sz="1000" dirty="0" smtClean="0"/>
              <a:t>1,000</a:t>
            </a:r>
            <a:r>
              <a:rPr lang="ja-JP" altLang="en-US" sz="1000" dirty="0" smtClean="0"/>
              <a:t>名を上回る　　</a:t>
            </a:r>
            <a:r>
              <a:rPr lang="en-US" altLang="ja-JP" sz="1000" dirty="0" smtClean="0"/>
              <a:t>916</a:t>
            </a:r>
            <a:r>
              <a:rPr lang="ja-JP" altLang="en-US" sz="1000" dirty="0" smtClean="0"/>
              <a:t>人</a:t>
            </a:r>
            <a:endParaRPr lang="en-US" altLang="ja-JP" sz="1000" dirty="0" smtClean="0">
              <a:solidFill>
                <a:schemeClr val="tx1"/>
              </a:solidFill>
            </a:endParaRPr>
          </a:p>
          <a:p>
            <a:endParaRPr lang="en-US" altLang="ja-JP" sz="1000" dirty="0" smtClean="0">
              <a:solidFill>
                <a:schemeClr val="tx1"/>
              </a:solidFill>
            </a:endParaRPr>
          </a:p>
          <a:p>
            <a:r>
              <a:rPr lang="ja-JP" altLang="en-US" sz="1000" dirty="0"/>
              <a:t>　</a:t>
            </a:r>
            <a:endParaRPr lang="en-US" altLang="ja-JP" sz="1000" dirty="0" smtClean="0"/>
          </a:p>
          <a:p>
            <a:r>
              <a:rPr lang="ja-JP" altLang="en-US" sz="1000" dirty="0" smtClean="0"/>
              <a:t>○</a:t>
            </a:r>
            <a:r>
              <a:rPr lang="ja-JP" altLang="en-US" sz="1000" u="sng" dirty="0" smtClean="0">
                <a:solidFill>
                  <a:schemeClr val="tx1"/>
                </a:solidFill>
              </a:rPr>
              <a:t>学校体育や運動部活動の充実、身近な地域でのスポーツ機会の充実、競技スポーツ・</a:t>
            </a:r>
            <a:r>
              <a:rPr lang="ja-JP" altLang="en-US" sz="1000" u="sng" dirty="0" err="1" smtClean="0">
                <a:solidFill>
                  <a:schemeClr val="tx1"/>
                </a:solidFill>
              </a:rPr>
              <a:t>障がい</a:t>
            </a:r>
            <a:r>
              <a:rPr lang="ja-JP" altLang="en-US" sz="1000" u="sng" dirty="0" smtClean="0">
                <a:solidFill>
                  <a:schemeClr val="tx1"/>
                </a:solidFill>
              </a:rPr>
              <a:t>者スポーツの振興、人材養成</a:t>
            </a:r>
            <a:r>
              <a:rPr lang="ja-JP" altLang="en-US" sz="1000" dirty="0" smtClean="0">
                <a:solidFill>
                  <a:schemeClr val="tx1"/>
                </a:solidFill>
              </a:rPr>
              <a:t>等</a:t>
            </a:r>
            <a:r>
              <a:rPr lang="ja-JP" altLang="en-US" sz="1000" dirty="0">
                <a:solidFill>
                  <a:schemeClr val="tx1"/>
                </a:solidFill>
              </a:rPr>
              <a:t>は</a:t>
            </a:r>
            <a:r>
              <a:rPr lang="ja-JP" altLang="en-US" sz="1000" dirty="0" smtClean="0">
                <a:solidFill>
                  <a:schemeClr val="tx1"/>
                </a:solidFill>
              </a:rPr>
              <a:t>、生涯スポーツの推進の根</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 幹となる施策であり、引き続き取り組みます。</a:t>
            </a:r>
          </a:p>
          <a:p>
            <a:r>
              <a:rPr lang="ja-JP" altLang="en-US" sz="1000" dirty="0" smtClean="0">
                <a:solidFill>
                  <a:schemeClr val="tx1"/>
                </a:solidFill>
              </a:rPr>
              <a:t>○大阪の強みである</a:t>
            </a:r>
            <a:r>
              <a:rPr lang="ja-JP" altLang="en-US" sz="1000" u="sng" dirty="0" smtClean="0">
                <a:solidFill>
                  <a:schemeClr val="tx1"/>
                </a:solidFill>
              </a:rPr>
              <a:t>多くのトップスポーツチームや大規模スポーツイベント、競技大会等を都市魅力のコンテンツとして国内外に発信する取組</a:t>
            </a:r>
            <a:r>
              <a:rPr lang="ja-JP" altLang="en-US" sz="1000" dirty="0" smtClean="0">
                <a:solidFill>
                  <a:schemeClr val="tx1"/>
                </a:solidFill>
              </a:rPr>
              <a:t>は、スポーツの振</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 興だけでなく、地域・経済の活性化につながるもので、引き続き取り組みます。</a:t>
            </a:r>
          </a:p>
        </p:txBody>
      </p:sp>
      <p:sp>
        <p:nvSpPr>
          <p:cNvPr id="10" name="二等辺三角形 9"/>
          <p:cNvSpPr/>
          <p:nvPr/>
        </p:nvSpPr>
        <p:spPr>
          <a:xfrm rot="10800000">
            <a:off x="4348124" y="2696818"/>
            <a:ext cx="504649" cy="208062"/>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87224" y="4149080"/>
            <a:ext cx="8591647" cy="1015630"/>
          </a:xfrm>
          <a:prstGeom prst="rect">
            <a:avLst/>
          </a:prstGeom>
          <a:noFill/>
          <a:effectLst/>
        </p:spPr>
        <p:style>
          <a:lnRef idx="1">
            <a:schemeClr val="accent1"/>
          </a:lnRef>
          <a:fillRef idx="2">
            <a:schemeClr val="accent1"/>
          </a:fillRef>
          <a:effectRef idx="1">
            <a:schemeClr val="accent1"/>
          </a:effectRef>
          <a:fontRef idx="minor">
            <a:schemeClr val="dk1"/>
          </a:fontRef>
        </p:style>
        <p:txBody>
          <a:bodyPr wrap="square" lIns="91408" tIns="45704" rIns="91408" bIns="45704" rtlCol="0">
            <a:spAutoFit/>
          </a:bodyPr>
          <a:lstStyle/>
          <a:p>
            <a:r>
              <a:rPr lang="ja-JP" altLang="en-US" sz="1000" b="1" dirty="0">
                <a:solidFill>
                  <a:schemeClr val="tx1"/>
                </a:solidFill>
              </a:rPr>
              <a:t>■</a:t>
            </a:r>
            <a:r>
              <a:rPr lang="ja-JP" altLang="en-US" sz="1000" b="1" dirty="0" smtClean="0">
                <a:solidFill>
                  <a:schemeClr val="tx1"/>
                </a:solidFill>
              </a:rPr>
              <a:t>アジア</a:t>
            </a:r>
            <a:r>
              <a:rPr lang="ja-JP" altLang="en-US" sz="1000" b="1" dirty="0">
                <a:solidFill>
                  <a:schemeClr val="tx1"/>
                </a:solidFill>
              </a:rPr>
              <a:t>をリードする</a:t>
            </a:r>
            <a:r>
              <a:rPr lang="ja-JP" altLang="en-US" sz="1000" b="1" dirty="0" smtClean="0">
                <a:solidFill>
                  <a:schemeClr val="tx1"/>
                </a:solidFill>
              </a:rPr>
              <a:t>国際・プロスポーツ都市・・・・・・・・・・・・・・・・・・</a:t>
            </a:r>
            <a:r>
              <a:rPr lang="ja-JP" altLang="en-US" sz="1000" dirty="0" smtClean="0">
                <a:solidFill>
                  <a:schemeClr val="tx1"/>
                </a:solidFill>
              </a:rPr>
              <a:t>世界的なトップアスリートのパフォーマンスを「みる」機会を創出し、府民に夢と希望を与える</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　　　　　　　　　　　　　　　　　　　　　　　　　　　　　　　　　　　　　　　　　 ことができる、活力のある都市</a:t>
            </a:r>
            <a:endParaRPr lang="en-US" altLang="ja-JP" sz="1000" dirty="0" smtClean="0">
              <a:solidFill>
                <a:schemeClr val="tx1"/>
              </a:solidFill>
            </a:endParaRPr>
          </a:p>
          <a:p>
            <a:r>
              <a:rPr lang="ja-JP" altLang="en-US" sz="1000" dirty="0" smtClean="0">
                <a:solidFill>
                  <a:schemeClr val="tx1"/>
                </a:solidFill>
              </a:rPr>
              <a:t>　　（施策の方向性）　①国際的</a:t>
            </a:r>
            <a:r>
              <a:rPr lang="ja-JP" altLang="en-US" sz="1000" dirty="0">
                <a:solidFill>
                  <a:schemeClr val="tx1"/>
                </a:solidFill>
              </a:rPr>
              <a:t>なスポーツイベントの</a:t>
            </a:r>
            <a:r>
              <a:rPr lang="ja-JP" altLang="en-US" sz="1000" dirty="0" smtClean="0">
                <a:solidFill>
                  <a:schemeClr val="tx1"/>
                </a:solidFill>
              </a:rPr>
              <a:t>開催　②スポーツ</a:t>
            </a:r>
            <a:r>
              <a:rPr lang="ja-JP" altLang="en-US" sz="1000" dirty="0">
                <a:solidFill>
                  <a:schemeClr val="tx1"/>
                </a:solidFill>
              </a:rPr>
              <a:t>都市大阪の魅力</a:t>
            </a:r>
            <a:r>
              <a:rPr lang="ja-JP" altLang="en-US" sz="1000" dirty="0" smtClean="0">
                <a:solidFill>
                  <a:schemeClr val="tx1"/>
                </a:solidFill>
              </a:rPr>
              <a:t>発信</a:t>
            </a:r>
            <a:endParaRPr lang="en-US" altLang="ja-JP" sz="1000" dirty="0" smtClean="0">
              <a:solidFill>
                <a:schemeClr val="tx1"/>
              </a:solidFill>
            </a:endParaRPr>
          </a:p>
          <a:p>
            <a:r>
              <a:rPr lang="ja-JP" altLang="en-US" sz="1000" dirty="0" smtClean="0">
                <a:solidFill>
                  <a:schemeClr val="tx1"/>
                </a:solidFill>
              </a:rPr>
              <a:t>　　　　　　　　　　　　　  ③ラグビーワールドカップ、</a:t>
            </a:r>
            <a:r>
              <a:rPr lang="ja-JP" altLang="en-US" sz="1000" dirty="0">
                <a:solidFill>
                  <a:schemeClr val="tx1"/>
                </a:solidFill>
              </a:rPr>
              <a:t>オリ・パラ</a:t>
            </a:r>
            <a:r>
              <a:rPr lang="ja-JP" altLang="en-US" sz="1000" dirty="0" smtClean="0">
                <a:solidFill>
                  <a:schemeClr val="tx1"/>
                </a:solidFill>
              </a:rPr>
              <a:t>、関西ワールドマスターズゲームズの</a:t>
            </a:r>
            <a:r>
              <a:rPr lang="ja-JP" altLang="en-US" sz="1000" dirty="0">
                <a:solidFill>
                  <a:schemeClr val="tx1"/>
                </a:solidFill>
              </a:rPr>
              <a:t>開催を契機としたレガシーの</a:t>
            </a:r>
            <a:r>
              <a:rPr lang="ja-JP" altLang="en-US" sz="1000" dirty="0" smtClean="0">
                <a:solidFill>
                  <a:schemeClr val="tx1"/>
                </a:solidFill>
              </a:rPr>
              <a:t>形成</a:t>
            </a:r>
            <a:endParaRPr lang="en-US" altLang="ja-JP" sz="1000" dirty="0" smtClean="0">
              <a:solidFill>
                <a:schemeClr val="tx1"/>
              </a:solidFill>
            </a:endParaRPr>
          </a:p>
          <a:p>
            <a:r>
              <a:rPr lang="ja-JP" altLang="en-US" sz="1000" b="1" dirty="0">
                <a:solidFill>
                  <a:schemeClr val="tx1"/>
                </a:solidFill>
              </a:rPr>
              <a:t>■</a:t>
            </a:r>
            <a:r>
              <a:rPr lang="ja-JP" altLang="en-US" sz="1000" b="1" dirty="0" smtClean="0">
                <a:solidFill>
                  <a:schemeClr val="tx1"/>
                </a:solidFill>
              </a:rPr>
              <a:t>健康</a:t>
            </a:r>
            <a:r>
              <a:rPr lang="ja-JP" altLang="en-US" sz="1000" b="1" dirty="0">
                <a:solidFill>
                  <a:schemeClr val="tx1"/>
                </a:solidFill>
              </a:rPr>
              <a:t>と生きがいを創出するスポーツに親しめる</a:t>
            </a:r>
            <a:r>
              <a:rPr lang="ja-JP" altLang="en-US" sz="1000" b="1" dirty="0" smtClean="0">
                <a:solidFill>
                  <a:schemeClr val="tx1"/>
                </a:solidFill>
              </a:rPr>
              <a:t>都市・・・・・・・・・・・</a:t>
            </a:r>
            <a:r>
              <a:rPr lang="ja-JP" altLang="en-US" sz="1000" dirty="0" smtClean="0">
                <a:solidFill>
                  <a:schemeClr val="tx1"/>
                </a:solidFill>
              </a:rPr>
              <a:t>年間</a:t>
            </a:r>
            <a:r>
              <a:rPr lang="ja-JP" altLang="en-US" sz="1000" dirty="0" smtClean="0"/>
              <a:t>を通じて様々なスポーツを「する」「ささえる」、健康で活力のある都市</a:t>
            </a:r>
            <a:endParaRPr lang="en-US" altLang="ja-JP" sz="1000" dirty="0" smtClean="0"/>
          </a:p>
          <a:p>
            <a:r>
              <a:rPr lang="ja-JP" altLang="en-US" sz="1000" dirty="0" smtClean="0">
                <a:solidFill>
                  <a:schemeClr val="tx1"/>
                </a:solidFill>
              </a:rPr>
              <a:t>　　（施策の方向性）　①スポーツ</a:t>
            </a:r>
            <a:r>
              <a:rPr lang="ja-JP" altLang="en-US" sz="1000" dirty="0">
                <a:solidFill>
                  <a:schemeClr val="tx1"/>
                </a:solidFill>
              </a:rPr>
              <a:t>を「する」機会</a:t>
            </a:r>
            <a:r>
              <a:rPr lang="ja-JP" altLang="en-US" sz="1000" dirty="0" smtClean="0">
                <a:solidFill>
                  <a:schemeClr val="tx1"/>
                </a:solidFill>
              </a:rPr>
              <a:t>、「</a:t>
            </a:r>
            <a:r>
              <a:rPr lang="ja-JP" altLang="en-US" sz="1000" dirty="0">
                <a:solidFill>
                  <a:schemeClr val="tx1"/>
                </a:solidFill>
              </a:rPr>
              <a:t>ささえる」力の</a:t>
            </a:r>
            <a:r>
              <a:rPr lang="ja-JP" altLang="en-US" sz="1000" dirty="0" smtClean="0">
                <a:solidFill>
                  <a:schemeClr val="tx1"/>
                </a:solidFill>
              </a:rPr>
              <a:t>拡充　②スポーツ</a:t>
            </a:r>
            <a:r>
              <a:rPr lang="ja-JP" altLang="en-US" sz="1000" dirty="0">
                <a:solidFill>
                  <a:schemeClr val="tx1"/>
                </a:solidFill>
              </a:rPr>
              <a:t>を通じた健康</a:t>
            </a:r>
            <a:r>
              <a:rPr lang="ja-JP" altLang="en-US" sz="1000" dirty="0" smtClean="0">
                <a:solidFill>
                  <a:schemeClr val="tx1"/>
                </a:solidFill>
              </a:rPr>
              <a:t>増進</a:t>
            </a:r>
            <a:endParaRPr lang="en-US" altLang="ja-JP" sz="1000" dirty="0">
              <a:solidFill>
                <a:schemeClr val="tx1"/>
              </a:solidFill>
            </a:endParaRPr>
          </a:p>
        </p:txBody>
      </p:sp>
      <p:sp>
        <p:nvSpPr>
          <p:cNvPr id="12" name="テキスト ボックス 11"/>
          <p:cNvSpPr txBox="1"/>
          <p:nvPr/>
        </p:nvSpPr>
        <p:spPr>
          <a:xfrm>
            <a:off x="277314" y="5680010"/>
            <a:ext cx="8611465" cy="707854"/>
          </a:xfrm>
          <a:prstGeom prst="rect">
            <a:avLst/>
          </a:prstGeom>
          <a:noFill/>
          <a:effectLst/>
        </p:spPr>
        <p:style>
          <a:lnRef idx="1">
            <a:schemeClr val="accent1"/>
          </a:lnRef>
          <a:fillRef idx="2">
            <a:schemeClr val="accent1"/>
          </a:fillRef>
          <a:effectRef idx="1">
            <a:schemeClr val="accent1"/>
          </a:effectRef>
          <a:fontRef idx="minor">
            <a:schemeClr val="dk1"/>
          </a:fontRef>
        </p:style>
        <p:txBody>
          <a:bodyPr wrap="square" lIns="91408" tIns="45704" rIns="91408" bIns="45704" rtlCol="0">
            <a:spAutoFit/>
          </a:bodyPr>
          <a:lstStyle/>
          <a:p>
            <a:r>
              <a:rPr lang="ja-JP" altLang="en-US" sz="1000" dirty="0" smtClean="0">
                <a:solidFill>
                  <a:schemeClr val="tx1"/>
                </a:solidFill>
                <a:latin typeface="+mn-ea"/>
              </a:rPr>
              <a:t>○基本計画が盛り込んだ重点施策</a:t>
            </a:r>
            <a:r>
              <a:rPr lang="en-US" altLang="ja-JP" sz="1000" dirty="0" smtClean="0">
                <a:solidFill>
                  <a:schemeClr val="tx1"/>
                </a:solidFill>
                <a:latin typeface="+mn-ea"/>
              </a:rPr>
              <a:t>(</a:t>
            </a:r>
            <a:r>
              <a:rPr lang="ja-JP" altLang="en-US" sz="1000" u="sng" dirty="0" smtClean="0">
                <a:solidFill>
                  <a:schemeClr val="tx1"/>
                </a:solidFill>
                <a:latin typeface="+mn-ea"/>
              </a:rPr>
              <a:t>スポーツの成長産業化、スポーツツーリズムの活性化、</a:t>
            </a:r>
            <a:r>
              <a:rPr lang="ja-JP" altLang="en-US" sz="1000" u="sng" dirty="0" err="1" smtClean="0">
                <a:solidFill>
                  <a:schemeClr val="tx1"/>
                </a:solidFill>
                <a:latin typeface="+mn-ea"/>
              </a:rPr>
              <a:t>障がい</a:t>
            </a:r>
            <a:r>
              <a:rPr lang="ja-JP" altLang="en-US" sz="1000" u="sng" dirty="0" smtClean="0">
                <a:solidFill>
                  <a:schemeClr val="tx1"/>
                </a:solidFill>
                <a:latin typeface="+mn-ea"/>
              </a:rPr>
              <a:t>者スポーツの振興</a:t>
            </a:r>
            <a:r>
              <a:rPr lang="ja-JP" altLang="en-US" sz="1000" dirty="0" smtClean="0">
                <a:solidFill>
                  <a:schemeClr val="tx1"/>
                </a:solidFill>
                <a:latin typeface="+mn-ea"/>
              </a:rPr>
              <a:t>等</a:t>
            </a:r>
            <a:r>
              <a:rPr lang="en-US" altLang="ja-JP" sz="1000" dirty="0" smtClean="0">
                <a:solidFill>
                  <a:schemeClr val="tx1"/>
                </a:solidFill>
                <a:latin typeface="+mn-ea"/>
              </a:rPr>
              <a:t>)</a:t>
            </a:r>
            <a:r>
              <a:rPr lang="ja-JP" altLang="en-US" sz="1000" dirty="0" smtClean="0"/>
              <a:t>に</a:t>
            </a:r>
            <a:r>
              <a:rPr lang="ja-JP" altLang="en-US" sz="1000" dirty="0"/>
              <a:t>ついては</a:t>
            </a:r>
            <a:r>
              <a:rPr lang="ja-JP" altLang="en-US" sz="1000" dirty="0" smtClean="0"/>
              <a:t>、府域</a:t>
            </a:r>
            <a:r>
              <a:rPr lang="ja-JP" altLang="en-US" sz="1000" dirty="0"/>
              <a:t>の実情を</a:t>
            </a:r>
            <a:r>
              <a:rPr lang="ja-JP" altLang="en-US" sz="1000" dirty="0" smtClean="0"/>
              <a:t>踏まえて</a:t>
            </a:r>
            <a:endParaRPr lang="en-US" altLang="ja-JP" sz="1000" dirty="0" smtClean="0"/>
          </a:p>
          <a:p>
            <a:r>
              <a:rPr lang="ja-JP" altLang="en-US" sz="1000" dirty="0"/>
              <a:t>　</a:t>
            </a:r>
            <a:r>
              <a:rPr lang="ja-JP" altLang="en-US" sz="1000" dirty="0" smtClean="0"/>
              <a:t> 取り組みます。</a:t>
            </a:r>
            <a:endParaRPr lang="en-US" altLang="ja-JP" sz="1000" dirty="0" smtClean="0"/>
          </a:p>
          <a:p>
            <a:r>
              <a:rPr lang="ja-JP" altLang="en-US" sz="1000" dirty="0" smtClean="0"/>
              <a:t>○</a:t>
            </a:r>
            <a:r>
              <a:rPr lang="ja-JP" altLang="en-US" sz="1000" dirty="0">
                <a:solidFill>
                  <a:schemeClr val="tx1"/>
                </a:solidFill>
                <a:latin typeface="+mn-ea"/>
              </a:rPr>
              <a:t>大阪府スポーツ推進計画</a:t>
            </a:r>
            <a:r>
              <a:rPr lang="ja-JP" altLang="en-US" sz="1000" dirty="0" smtClean="0">
                <a:solidFill>
                  <a:schemeClr val="tx1"/>
                </a:solidFill>
                <a:latin typeface="+mn-ea"/>
              </a:rPr>
              <a:t>には</a:t>
            </a:r>
            <a:r>
              <a:rPr lang="ja-JP" altLang="en-US" sz="1000" dirty="0" smtClean="0"/>
              <a:t>なかった、</a:t>
            </a:r>
            <a:r>
              <a:rPr lang="ja-JP" altLang="en-US" sz="1000" u="sng" dirty="0" smtClean="0"/>
              <a:t>幼少期</a:t>
            </a:r>
            <a:r>
              <a:rPr lang="ja-JP" altLang="en-US" sz="1000" u="sng" dirty="0"/>
              <a:t>からのスポーツ習慣の</a:t>
            </a:r>
            <a:r>
              <a:rPr lang="ja-JP" altLang="en-US" sz="1000" u="sng" dirty="0" smtClean="0"/>
              <a:t>確立</a:t>
            </a:r>
            <a:r>
              <a:rPr lang="ja-JP" altLang="en-US" sz="1000" u="sng" dirty="0"/>
              <a:t>、</a:t>
            </a:r>
            <a:r>
              <a:rPr lang="ja-JP" altLang="en-US" sz="1000" u="sng" dirty="0" smtClean="0"/>
              <a:t>企業</a:t>
            </a:r>
            <a:r>
              <a:rPr lang="ja-JP" altLang="en-US" sz="1000" u="sng" dirty="0"/>
              <a:t>の「健康経営」の</a:t>
            </a:r>
            <a:r>
              <a:rPr lang="ja-JP" altLang="en-US" sz="1000" u="sng" dirty="0" smtClean="0"/>
              <a:t>促進、女性</a:t>
            </a:r>
            <a:r>
              <a:rPr lang="ja-JP" altLang="en-US" sz="1000" u="sng" dirty="0"/>
              <a:t>の</a:t>
            </a:r>
            <a:r>
              <a:rPr lang="ja-JP" altLang="en-US" sz="1000" u="sng" dirty="0" smtClean="0"/>
              <a:t>スポーツ参加の促進、スポーツ</a:t>
            </a:r>
            <a:r>
              <a:rPr lang="ja-JP" altLang="en-US" sz="1000" u="sng" dirty="0"/>
              <a:t>を通じた</a:t>
            </a:r>
            <a:r>
              <a:rPr lang="ja-JP" altLang="en-US" sz="1000" u="sng" dirty="0" smtClean="0">
                <a:solidFill>
                  <a:schemeClr val="tx1"/>
                </a:solidFill>
              </a:rPr>
              <a:t>健康</a:t>
            </a:r>
            <a:endParaRPr lang="en-US" altLang="ja-JP" sz="1000" u="sng" dirty="0" smtClean="0">
              <a:solidFill>
                <a:schemeClr val="tx1"/>
              </a:solidFill>
            </a:endParaRPr>
          </a:p>
          <a:p>
            <a:r>
              <a:rPr lang="ja-JP" altLang="en-US" sz="1000" dirty="0">
                <a:solidFill>
                  <a:schemeClr val="tx1"/>
                </a:solidFill>
              </a:rPr>
              <a:t>　</a:t>
            </a:r>
            <a:r>
              <a:rPr lang="ja-JP" altLang="en-US" sz="1000" dirty="0" smtClean="0">
                <a:solidFill>
                  <a:schemeClr val="tx1"/>
                </a:solidFill>
              </a:rPr>
              <a:t> </a:t>
            </a:r>
            <a:r>
              <a:rPr lang="ja-JP" altLang="en-US" sz="1000" u="sng" dirty="0" smtClean="0">
                <a:solidFill>
                  <a:schemeClr val="tx1"/>
                </a:solidFill>
              </a:rPr>
              <a:t>増進</a:t>
            </a:r>
            <a:r>
              <a:rPr lang="ja-JP" altLang="en-US" sz="1000" dirty="0" smtClean="0"/>
              <a:t>等の視点を新たに盛り込みます。</a:t>
            </a:r>
            <a:endParaRPr lang="en-US" altLang="ja-JP" sz="1000" dirty="0" smtClean="0"/>
          </a:p>
        </p:txBody>
      </p:sp>
    </p:spTree>
    <p:extLst>
      <p:ext uri="{BB962C8B-B14F-4D97-AF65-F5344CB8AC3E}">
        <p14:creationId xmlns:p14="http://schemas.microsoft.com/office/powerpoint/2010/main" val="3276385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66564" y="188640"/>
            <a:ext cx="1575792" cy="288031"/>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400" b="1" dirty="0">
                <a:solidFill>
                  <a:prstClr val="black"/>
                </a:solidFill>
                <a:latin typeface="ＭＳ ゴシック" panose="020B0609070205080204" pitchFamily="49" charset="-128"/>
                <a:ea typeface="ＭＳ ゴシック" panose="020B0609070205080204" pitchFamily="49" charset="-128"/>
              </a:rPr>
              <a:t>２</a:t>
            </a:r>
            <a:r>
              <a:rPr lang="ja-JP" altLang="en-US" sz="1400" b="1" dirty="0" smtClean="0">
                <a:solidFill>
                  <a:prstClr val="black"/>
                </a:solidFill>
                <a:latin typeface="ＭＳ ゴシック" panose="020B0609070205080204" pitchFamily="49" charset="-128"/>
                <a:ea typeface="ＭＳ ゴシック" panose="020B0609070205080204" pitchFamily="49" charset="-128"/>
              </a:rPr>
              <a:t>．目標と理念</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924769" y="2625878"/>
            <a:ext cx="7771933" cy="1938992"/>
          </a:xfrm>
          <a:prstGeom prst="rect">
            <a:avLst/>
          </a:prstGeom>
          <a:noFill/>
        </p:spPr>
        <p:txBody>
          <a:bodyPr wrap="square" rtlCol="0">
            <a:spAutoFit/>
          </a:bodyPr>
          <a:lstStyle/>
          <a:p>
            <a:r>
              <a:rPr lang="ja-JP" altLang="en-US" sz="1200" b="1" u="sng" dirty="0" smtClean="0">
                <a:solidFill>
                  <a:prstClr val="black"/>
                </a:solidFill>
              </a:rPr>
              <a:t>◎</a:t>
            </a:r>
            <a:r>
              <a:rPr lang="ja-JP" altLang="en-US" sz="1200" b="1" u="sng" dirty="0">
                <a:solidFill>
                  <a:prstClr val="black"/>
                </a:solidFill>
              </a:rPr>
              <a:t>誰</a:t>
            </a:r>
            <a:r>
              <a:rPr lang="ja-JP" altLang="en-US" sz="1200" b="1" u="sng" dirty="0" smtClean="0">
                <a:solidFill>
                  <a:prstClr val="black"/>
                </a:solidFill>
              </a:rPr>
              <a:t>もが「する」「みる」「ささえる」スポーツに参加できる</a:t>
            </a:r>
            <a:endParaRPr lang="en-US" altLang="ja-JP" sz="1200" b="1" u="sng" dirty="0" smtClean="0">
              <a:solidFill>
                <a:prstClr val="black"/>
              </a:solidFill>
            </a:endParaRPr>
          </a:p>
          <a:p>
            <a:r>
              <a:rPr lang="ja-JP" altLang="en-US" sz="1200" dirty="0" smtClean="0">
                <a:solidFill>
                  <a:prstClr val="black"/>
                </a:solidFill>
              </a:rPr>
              <a:t>　  スポーツを楽しみ、幸福で豊かな生活を営むことは、全ての人々の権利です。</a:t>
            </a:r>
            <a:r>
              <a:rPr lang="ja-JP" altLang="en-US" sz="1200" dirty="0">
                <a:solidFill>
                  <a:prstClr val="black"/>
                </a:solidFill>
              </a:rPr>
              <a:t>誰</a:t>
            </a:r>
            <a:r>
              <a:rPr lang="ja-JP" altLang="en-US" sz="1200" dirty="0" smtClean="0">
                <a:solidFill>
                  <a:prstClr val="black"/>
                </a:solidFill>
              </a:rPr>
              <a:t>もが自分にふさわしい、様々なかた</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a:t>
            </a:r>
            <a:r>
              <a:rPr lang="ja-JP" altLang="en-US" sz="1200" dirty="0" err="1" smtClean="0">
                <a:solidFill>
                  <a:prstClr val="black"/>
                </a:solidFill>
              </a:rPr>
              <a:t>ちで</a:t>
            </a:r>
            <a:r>
              <a:rPr lang="ja-JP" altLang="en-US" sz="1200" dirty="0" smtClean="0">
                <a:solidFill>
                  <a:prstClr val="black"/>
                </a:solidFill>
              </a:rPr>
              <a:t>スポーツを楽しむことができる環境を整備します。</a:t>
            </a:r>
            <a:endParaRPr lang="en-US" altLang="ja-JP" sz="1200" dirty="0" smtClean="0">
              <a:solidFill>
                <a:prstClr val="black"/>
              </a:solidFill>
            </a:endParaRPr>
          </a:p>
          <a:p>
            <a:endParaRPr lang="en-US" altLang="ja-JP" sz="1200" dirty="0" smtClean="0"/>
          </a:p>
          <a:p>
            <a:r>
              <a:rPr lang="ja-JP" altLang="en-US" sz="1200" b="1" u="sng" dirty="0"/>
              <a:t>◎スポーツ</a:t>
            </a:r>
            <a:r>
              <a:rPr lang="ja-JP" altLang="en-US" sz="1200" b="1" u="sng" dirty="0" smtClean="0"/>
              <a:t>を都市魅力として発信し、その</a:t>
            </a:r>
            <a:r>
              <a:rPr lang="ja-JP" altLang="en-US" sz="1200" b="1" u="sng" dirty="0"/>
              <a:t>魅力</a:t>
            </a:r>
            <a:r>
              <a:rPr lang="ja-JP" altLang="en-US" sz="1200" b="1" u="sng" dirty="0" smtClean="0"/>
              <a:t>に惹かれて多くの人が</a:t>
            </a:r>
            <a:r>
              <a:rPr lang="ja-JP" altLang="en-US" sz="1200" b="1" u="sng" dirty="0"/>
              <a:t>訪れる</a:t>
            </a:r>
            <a:endParaRPr lang="en-US" altLang="ja-JP" sz="1200" b="1" u="sng" dirty="0" smtClean="0"/>
          </a:p>
          <a:p>
            <a:r>
              <a:rPr lang="ja-JP" altLang="en-US" sz="1200" dirty="0"/>
              <a:t>　</a:t>
            </a:r>
            <a:r>
              <a:rPr lang="ja-JP" altLang="en-US" sz="1200" dirty="0" smtClean="0"/>
              <a:t>  トップアスリートのパフォーマンスや大規模スポーツイベントは、多くの人々を惹きつける魅力的なコンテンツです。大</a:t>
            </a:r>
            <a:endParaRPr lang="en-US" altLang="ja-JP" sz="1200" dirty="0" smtClean="0"/>
          </a:p>
          <a:p>
            <a:r>
              <a:rPr lang="ja-JP" altLang="en-US" sz="1200" dirty="0"/>
              <a:t>　</a:t>
            </a:r>
            <a:r>
              <a:rPr lang="ja-JP" altLang="en-US" sz="1200" dirty="0" smtClean="0"/>
              <a:t>  阪のスポーツの素晴らしさを生かした都市魅力を発信します。</a:t>
            </a:r>
            <a:endParaRPr lang="en-US" altLang="ja-JP" sz="1200" dirty="0" smtClean="0"/>
          </a:p>
          <a:p>
            <a:endParaRPr lang="en-US" altLang="ja-JP" sz="1200" dirty="0" smtClean="0">
              <a:solidFill>
                <a:prstClr val="black"/>
              </a:solidFill>
            </a:endParaRPr>
          </a:p>
          <a:p>
            <a:r>
              <a:rPr lang="ja-JP" altLang="en-US" sz="1200" b="1" u="sng" dirty="0"/>
              <a:t>◎</a:t>
            </a:r>
            <a:r>
              <a:rPr lang="ja-JP" altLang="en-US" sz="1200" b="1" u="sng" dirty="0">
                <a:solidFill>
                  <a:prstClr val="black"/>
                </a:solidFill>
              </a:rPr>
              <a:t>スポーツ</a:t>
            </a:r>
            <a:r>
              <a:rPr lang="ja-JP" altLang="en-US" sz="1200" b="1" u="sng" dirty="0" smtClean="0">
                <a:solidFill>
                  <a:prstClr val="black"/>
                </a:solidFill>
              </a:rPr>
              <a:t>で人もまちも活力</a:t>
            </a:r>
            <a:r>
              <a:rPr lang="ja-JP" altLang="en-US" sz="1200" b="1" u="sng" dirty="0" smtClean="0"/>
              <a:t>で満たされる</a:t>
            </a:r>
            <a:endParaRPr lang="en-US" altLang="ja-JP" sz="1200" b="1" u="sng" dirty="0" smtClean="0"/>
          </a:p>
          <a:p>
            <a:r>
              <a:rPr lang="ja-JP" altLang="en-US" sz="1200" dirty="0">
                <a:solidFill>
                  <a:prstClr val="black"/>
                </a:solidFill>
              </a:rPr>
              <a:t>　 </a:t>
            </a:r>
            <a:r>
              <a:rPr lang="ja-JP" altLang="en-US" sz="1200" dirty="0" smtClean="0">
                <a:solidFill>
                  <a:prstClr val="black"/>
                </a:solidFill>
              </a:rPr>
              <a:t> スポーツを通じ、府民の健康増進や生きがいづく</a:t>
            </a:r>
            <a:r>
              <a:rPr lang="ja-JP" altLang="en-US" sz="1200" dirty="0" err="1" smtClean="0">
                <a:solidFill>
                  <a:prstClr val="black"/>
                </a:solidFill>
              </a:rPr>
              <a:t>りのみ</a:t>
            </a:r>
            <a:r>
              <a:rPr lang="ja-JP" altLang="en-US" sz="1200" dirty="0" smtClean="0">
                <a:solidFill>
                  <a:prstClr val="black"/>
                </a:solidFill>
              </a:rPr>
              <a:t>ならず、地域・経済の活性化を図ります。</a:t>
            </a:r>
            <a:endParaRPr lang="en-US" altLang="ja-JP" sz="1200" dirty="0" smtClean="0">
              <a:solidFill>
                <a:prstClr val="black"/>
              </a:solidFill>
            </a:endParaRPr>
          </a:p>
        </p:txBody>
      </p:sp>
      <p:sp>
        <p:nvSpPr>
          <p:cNvPr id="5" name="スライド番号プレースホルダー 4"/>
          <p:cNvSpPr>
            <a:spLocks noGrp="1"/>
          </p:cNvSpPr>
          <p:nvPr>
            <p:ph type="sldNum" sz="quarter" idx="12"/>
          </p:nvPr>
        </p:nvSpPr>
        <p:spPr/>
        <p:txBody>
          <a:bodyPr/>
          <a:lstStyle/>
          <a:p>
            <a:r>
              <a:rPr lang="en-US" altLang="ja-JP" dirty="0">
                <a:solidFill>
                  <a:prstClr val="black">
                    <a:tint val="75000"/>
                  </a:prstClr>
                </a:solidFill>
              </a:rPr>
              <a:t>3</a:t>
            </a:r>
            <a:endParaRPr lang="ja-JP" altLang="en-US" dirty="0">
              <a:solidFill>
                <a:prstClr val="black">
                  <a:tint val="75000"/>
                </a:prstClr>
              </a:solidFill>
            </a:endParaRPr>
          </a:p>
        </p:txBody>
      </p:sp>
      <p:sp>
        <p:nvSpPr>
          <p:cNvPr id="2" name="角丸四角形 1"/>
          <p:cNvSpPr/>
          <p:nvPr/>
        </p:nvSpPr>
        <p:spPr>
          <a:xfrm>
            <a:off x="1403648" y="764705"/>
            <a:ext cx="5919514" cy="276998"/>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prstClr val="white"/>
                </a:solidFill>
                <a:latin typeface="ＭＳ Ｐゴシック"/>
              </a:rPr>
              <a:t>スポーツ</a:t>
            </a:r>
            <a:r>
              <a:rPr lang="ja-JP" altLang="en-US" sz="1600" b="1" dirty="0">
                <a:solidFill>
                  <a:prstClr val="white"/>
                </a:solidFill>
                <a:latin typeface="ＭＳ Ｐゴシック"/>
              </a:rPr>
              <a:t>が</a:t>
            </a:r>
            <a:r>
              <a:rPr lang="ja-JP" altLang="en-US" sz="1600" b="1" dirty="0" smtClean="0">
                <a:solidFill>
                  <a:prstClr val="white"/>
                </a:solidFill>
                <a:latin typeface="ＭＳ Ｐゴシック"/>
              </a:rPr>
              <a:t>あふれる、</a:t>
            </a:r>
            <a:r>
              <a:rPr lang="ja-JP" altLang="en-US" sz="1600" b="1" dirty="0">
                <a:solidFill>
                  <a:prstClr val="white"/>
                </a:solidFill>
                <a:latin typeface="ＭＳ Ｐゴシック"/>
              </a:rPr>
              <a:t>スポーツ</a:t>
            </a:r>
            <a:r>
              <a:rPr lang="ja-JP" altLang="en-US" sz="1600" b="1" dirty="0" smtClean="0">
                <a:solidFill>
                  <a:prstClr val="white"/>
                </a:solidFill>
                <a:latin typeface="ＭＳ Ｐゴシック"/>
              </a:rPr>
              <a:t>でつながる　</a:t>
            </a:r>
            <a:r>
              <a:rPr lang="en-US" altLang="ja-JP" sz="1600" b="1" dirty="0" smtClean="0">
                <a:solidFill>
                  <a:prstClr val="white"/>
                </a:solidFill>
                <a:latin typeface="ＭＳ Ｐゴシック"/>
              </a:rPr>
              <a:t>OSAKA</a:t>
            </a:r>
            <a:endParaRPr lang="ja-JP" altLang="en-US" sz="1600" dirty="0">
              <a:solidFill>
                <a:prstClr val="white"/>
              </a:solidFill>
            </a:endParaRPr>
          </a:p>
        </p:txBody>
      </p:sp>
      <p:sp>
        <p:nvSpPr>
          <p:cNvPr id="10" name="テキスト ボックス 9"/>
          <p:cNvSpPr txBox="1"/>
          <p:nvPr/>
        </p:nvSpPr>
        <p:spPr>
          <a:xfrm>
            <a:off x="387152" y="764704"/>
            <a:ext cx="800472" cy="276999"/>
          </a:xfrm>
          <a:prstGeom prst="rect">
            <a:avLst/>
          </a:prstGeom>
          <a:noFill/>
        </p:spPr>
        <p:txBody>
          <a:bodyPr wrap="square" rtlCol="0">
            <a:spAutoFit/>
          </a:bodyPr>
          <a:lstStyle/>
          <a:p>
            <a:r>
              <a:rPr lang="en-US" altLang="ja-JP" sz="1200" dirty="0" smtClean="0">
                <a:solidFill>
                  <a:prstClr val="black"/>
                </a:solidFill>
                <a:latin typeface="ＭＳ Ｐゴシック"/>
              </a:rPr>
              <a:t>【</a:t>
            </a:r>
            <a:r>
              <a:rPr lang="ja-JP" altLang="en-US" sz="1200" dirty="0" smtClean="0">
                <a:solidFill>
                  <a:prstClr val="black"/>
                </a:solidFill>
                <a:latin typeface="ＭＳ Ｐゴシック"/>
              </a:rPr>
              <a:t>目　標</a:t>
            </a:r>
            <a:r>
              <a:rPr lang="en-US" altLang="ja-JP" sz="1200" dirty="0" smtClean="0">
                <a:solidFill>
                  <a:prstClr val="black"/>
                </a:solidFill>
                <a:latin typeface="ＭＳ Ｐゴシック"/>
              </a:rPr>
              <a:t>】</a:t>
            </a:r>
            <a:endParaRPr lang="ja-JP" altLang="en-US" sz="1200" dirty="0">
              <a:solidFill>
                <a:prstClr val="black"/>
              </a:solidFill>
              <a:latin typeface="ＭＳ Ｐゴシック"/>
            </a:endParaRPr>
          </a:p>
        </p:txBody>
      </p:sp>
      <p:sp>
        <p:nvSpPr>
          <p:cNvPr id="14" name="テキスト ボックス 13"/>
          <p:cNvSpPr txBox="1"/>
          <p:nvPr/>
        </p:nvSpPr>
        <p:spPr>
          <a:xfrm>
            <a:off x="1532806" y="1196752"/>
            <a:ext cx="6207546" cy="738664"/>
          </a:xfrm>
          <a:prstGeom prst="rect">
            <a:avLst/>
          </a:prstGeom>
          <a:noFill/>
        </p:spPr>
        <p:txBody>
          <a:bodyPr wrap="square" rtlCol="0">
            <a:spAutoFit/>
          </a:bodyPr>
          <a:lstStyle/>
          <a:p>
            <a:r>
              <a:rPr lang="ja-JP" altLang="en-US" sz="1400" dirty="0" smtClean="0">
                <a:solidFill>
                  <a:prstClr val="black"/>
                </a:solidFill>
              </a:rPr>
              <a:t>府民の身近なところでスポーツを「</a:t>
            </a:r>
            <a:r>
              <a:rPr lang="ja-JP" altLang="en-US" sz="1400" dirty="0">
                <a:solidFill>
                  <a:prstClr val="black"/>
                </a:solidFill>
              </a:rPr>
              <a:t>する」「みる」「ささえる</a:t>
            </a:r>
            <a:r>
              <a:rPr lang="ja-JP" altLang="en-US" sz="1400" dirty="0" smtClean="0">
                <a:solidFill>
                  <a:prstClr val="black"/>
                </a:solidFill>
              </a:rPr>
              <a:t>」機会があふれる。</a:t>
            </a:r>
            <a:endParaRPr lang="en-US" altLang="ja-JP" sz="1400" dirty="0" smtClean="0">
              <a:solidFill>
                <a:prstClr val="black"/>
              </a:solidFill>
            </a:endParaRPr>
          </a:p>
          <a:p>
            <a:r>
              <a:rPr lang="ja-JP" altLang="en-US" sz="1400" dirty="0" smtClean="0">
                <a:solidFill>
                  <a:prstClr val="black"/>
                </a:solidFill>
              </a:rPr>
              <a:t>スポーツ</a:t>
            </a:r>
            <a:r>
              <a:rPr lang="ja-JP" altLang="en-US" sz="1400" dirty="0">
                <a:solidFill>
                  <a:prstClr val="black"/>
                </a:solidFill>
              </a:rPr>
              <a:t>で</a:t>
            </a:r>
            <a:r>
              <a:rPr lang="ja-JP" altLang="en-US" sz="1400" dirty="0"/>
              <a:t>「ひと</a:t>
            </a:r>
            <a:r>
              <a:rPr lang="ja-JP" altLang="en-US" sz="1400" dirty="0" smtClean="0"/>
              <a:t>」</a:t>
            </a:r>
            <a:r>
              <a:rPr lang="ja-JP" altLang="en-US" sz="1400" dirty="0" smtClean="0">
                <a:solidFill>
                  <a:prstClr val="black"/>
                </a:solidFill>
              </a:rPr>
              <a:t>「もの」「組織」がつながり、さらに世界に、未来につながる。</a:t>
            </a:r>
            <a:endParaRPr lang="en-US" altLang="ja-JP" sz="1400" dirty="0" smtClean="0">
              <a:solidFill>
                <a:prstClr val="black"/>
              </a:solidFill>
            </a:endParaRPr>
          </a:p>
          <a:p>
            <a:r>
              <a:rPr lang="ja-JP" altLang="en-US" sz="1400" dirty="0" smtClean="0">
                <a:solidFill>
                  <a:prstClr val="black"/>
                </a:solidFill>
              </a:rPr>
              <a:t>そのようなＯＳＡＫＡをめざします。</a:t>
            </a:r>
            <a:endParaRPr lang="en-US" altLang="ja-JP" sz="1400" dirty="0" smtClean="0">
              <a:solidFill>
                <a:prstClr val="black"/>
              </a:solidFill>
            </a:endParaRPr>
          </a:p>
        </p:txBody>
      </p:sp>
      <p:sp>
        <p:nvSpPr>
          <p:cNvPr id="15" name="テキスト ボックス 14"/>
          <p:cNvSpPr txBox="1"/>
          <p:nvPr/>
        </p:nvSpPr>
        <p:spPr>
          <a:xfrm>
            <a:off x="387152" y="2320958"/>
            <a:ext cx="800472" cy="276999"/>
          </a:xfrm>
          <a:prstGeom prst="rect">
            <a:avLst/>
          </a:prstGeom>
          <a:noFill/>
        </p:spPr>
        <p:txBody>
          <a:bodyPr wrap="square" rtlCol="0">
            <a:spAutoFit/>
          </a:bodyPr>
          <a:lstStyle/>
          <a:p>
            <a:r>
              <a:rPr lang="en-US" altLang="ja-JP" sz="1200" dirty="0" smtClean="0">
                <a:solidFill>
                  <a:prstClr val="black"/>
                </a:solidFill>
                <a:latin typeface="ＭＳ Ｐゴシック"/>
              </a:rPr>
              <a:t>【</a:t>
            </a:r>
            <a:r>
              <a:rPr lang="ja-JP" altLang="en-US" sz="1200" dirty="0" smtClean="0">
                <a:solidFill>
                  <a:prstClr val="black"/>
                </a:solidFill>
                <a:latin typeface="ＭＳ Ｐゴシック"/>
              </a:rPr>
              <a:t>理　念</a:t>
            </a:r>
            <a:r>
              <a:rPr lang="en-US" altLang="ja-JP" sz="1200" dirty="0" smtClean="0">
                <a:solidFill>
                  <a:prstClr val="black"/>
                </a:solidFill>
                <a:latin typeface="ＭＳ Ｐゴシック"/>
              </a:rPr>
              <a:t>】</a:t>
            </a:r>
            <a:endParaRPr lang="en-US" altLang="ja-JP" sz="1200" dirty="0">
              <a:solidFill>
                <a:prstClr val="black"/>
              </a:solidFill>
            </a:endParaRPr>
          </a:p>
        </p:txBody>
      </p:sp>
      <p:sp>
        <p:nvSpPr>
          <p:cNvPr id="13" name="タイトル 1"/>
          <p:cNvSpPr txBox="1">
            <a:spLocks/>
          </p:cNvSpPr>
          <p:nvPr/>
        </p:nvSpPr>
        <p:spPr>
          <a:xfrm>
            <a:off x="537548" y="4725144"/>
            <a:ext cx="8066899" cy="169545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300" dirty="0" smtClean="0">
                <a:latin typeface="ＭＳ ゴシック" panose="020B0609070205080204" pitchFamily="49" charset="-128"/>
                <a:ea typeface="ＭＳ ゴシック" panose="020B0609070205080204" pitchFamily="49" charset="-128"/>
              </a:rPr>
              <a:t>　国際スポーツ体育協議会</a:t>
            </a:r>
            <a:r>
              <a:rPr lang="en-US" altLang="ja-JP" sz="1300" dirty="0" smtClean="0">
                <a:latin typeface="ＭＳ ゴシック" panose="020B0609070205080204" pitchFamily="49" charset="-128"/>
                <a:ea typeface="ＭＳ ゴシック" panose="020B0609070205080204" pitchFamily="49" charset="-128"/>
              </a:rPr>
              <a:t>(</a:t>
            </a:r>
            <a:r>
              <a:rPr lang="ja-JP" altLang="en-US" sz="1300" dirty="0" smtClean="0">
                <a:latin typeface="ＭＳ ゴシック" panose="020B0609070205080204" pitchFamily="49" charset="-128"/>
                <a:ea typeface="ＭＳ ゴシック" panose="020B0609070205080204" pitchFamily="49" charset="-128"/>
              </a:rPr>
              <a:t>ユネスコ</a:t>
            </a:r>
            <a:r>
              <a:rPr lang="ja-JP" altLang="en-US" sz="1300" dirty="0">
                <a:latin typeface="ＭＳ ゴシック" panose="020B0609070205080204" pitchFamily="49" charset="-128"/>
                <a:ea typeface="ＭＳ ゴシック" panose="020B0609070205080204" pitchFamily="49" charset="-128"/>
              </a:rPr>
              <a:t>の体育・スポーツに関する諮問</a:t>
            </a:r>
            <a:r>
              <a:rPr lang="ja-JP" altLang="en-US" sz="1300" dirty="0" smtClean="0">
                <a:latin typeface="ＭＳ ゴシック" panose="020B0609070205080204" pitchFamily="49" charset="-128"/>
                <a:ea typeface="ＭＳ ゴシック" panose="020B0609070205080204" pitchFamily="49" charset="-128"/>
              </a:rPr>
              <a:t>団体</a:t>
            </a:r>
            <a:r>
              <a:rPr lang="en-US" altLang="ja-JP" sz="1300" dirty="0" smtClean="0">
                <a:latin typeface="ＭＳ ゴシック" panose="020B0609070205080204" pitchFamily="49" charset="-128"/>
                <a:ea typeface="ＭＳ ゴシック" panose="020B0609070205080204" pitchFamily="49" charset="-128"/>
              </a:rPr>
              <a:t>)</a:t>
            </a:r>
            <a:r>
              <a:rPr lang="ja-JP" altLang="en-US" sz="1300" dirty="0" smtClean="0">
                <a:latin typeface="ＭＳ ゴシック" panose="020B0609070205080204" pitchFamily="49" charset="-128"/>
                <a:ea typeface="ＭＳ ゴシック" panose="020B0609070205080204" pitchFamily="49" charset="-128"/>
              </a:rPr>
              <a:t>が</a:t>
            </a:r>
            <a:r>
              <a:rPr lang="en-US" altLang="ja-JP" sz="1300" dirty="0">
                <a:latin typeface="ＭＳ ゴシック" panose="020B0609070205080204" pitchFamily="49" charset="-128"/>
                <a:ea typeface="ＭＳ ゴシック" panose="020B0609070205080204" pitchFamily="49" charset="-128"/>
              </a:rPr>
              <a:t>1968</a:t>
            </a:r>
            <a:r>
              <a:rPr lang="ja-JP" altLang="en-US" sz="1300" dirty="0">
                <a:latin typeface="ＭＳ ゴシック" panose="020B0609070205080204" pitchFamily="49" charset="-128"/>
                <a:ea typeface="ＭＳ ゴシック" panose="020B0609070205080204" pitchFamily="49" charset="-128"/>
              </a:rPr>
              <a:t>年に発表した「スポーツ宣言」では、</a:t>
            </a:r>
            <a:endParaRPr lang="en-US" altLang="ja-JP" sz="1300" dirty="0">
              <a:latin typeface="ＭＳ ゴシック" panose="020B0609070205080204" pitchFamily="49" charset="-128"/>
              <a:ea typeface="ＭＳ ゴシック" panose="020B0609070205080204" pitchFamily="49" charset="-128"/>
            </a:endParaRPr>
          </a:p>
          <a:p>
            <a:pPr algn="l"/>
            <a:r>
              <a:rPr lang="ja-JP" altLang="en-US" sz="1300" dirty="0">
                <a:latin typeface="ＭＳ ゴシック" panose="020B0609070205080204" pitchFamily="49" charset="-128"/>
                <a:ea typeface="ＭＳ ゴシック" panose="020B0609070205080204" pitchFamily="49" charset="-128"/>
              </a:rPr>
              <a:t>・スポーツとは、</a:t>
            </a:r>
            <a:r>
              <a:rPr lang="ja-JP" altLang="en-US" sz="1300" u="sng" dirty="0" smtClean="0">
                <a:solidFill>
                  <a:schemeClr val="tx1"/>
                </a:solidFill>
                <a:latin typeface="ＭＳ ゴシック" panose="020B0609070205080204" pitchFamily="49" charset="-128"/>
                <a:ea typeface="ＭＳ ゴシック" panose="020B0609070205080204" pitchFamily="49" charset="-128"/>
              </a:rPr>
              <a:t>プレイ</a:t>
            </a:r>
            <a:r>
              <a:rPr lang="en-US" altLang="ja-JP" sz="1300" u="sng" dirty="0" smtClean="0">
                <a:solidFill>
                  <a:schemeClr val="tx1"/>
                </a:solidFill>
                <a:latin typeface="ＭＳ ゴシック" panose="020B0609070205080204" pitchFamily="49" charset="-128"/>
                <a:ea typeface="ＭＳ ゴシック" panose="020B0609070205080204" pitchFamily="49" charset="-128"/>
              </a:rPr>
              <a:t>(</a:t>
            </a:r>
            <a:r>
              <a:rPr lang="ja-JP" altLang="en-US" sz="1300" u="sng" dirty="0" smtClean="0">
                <a:solidFill>
                  <a:schemeClr val="tx1"/>
                </a:solidFill>
                <a:latin typeface="ＭＳ ゴシック" panose="020B0609070205080204" pitchFamily="49" charset="-128"/>
                <a:ea typeface="ＭＳ ゴシック" panose="020B0609070205080204" pitchFamily="49" charset="-128"/>
              </a:rPr>
              <a:t>遊戯</a:t>
            </a:r>
            <a:r>
              <a:rPr lang="en-US" altLang="ja-JP" sz="1300" u="sng" dirty="0" smtClean="0">
                <a:solidFill>
                  <a:schemeClr val="tx1"/>
                </a:solidFill>
                <a:latin typeface="ＭＳ ゴシック" panose="020B0609070205080204" pitchFamily="49" charset="-128"/>
                <a:ea typeface="ＭＳ ゴシック" panose="020B0609070205080204" pitchFamily="49" charset="-128"/>
              </a:rPr>
              <a:t>)</a:t>
            </a:r>
            <a:r>
              <a:rPr lang="ja-JP" altLang="en-US" sz="1300" dirty="0" smtClean="0">
                <a:solidFill>
                  <a:schemeClr val="tx1"/>
                </a:solidFill>
                <a:latin typeface="ＭＳ ゴシック" panose="020B0609070205080204" pitchFamily="49" charset="-128"/>
                <a:ea typeface="ＭＳ ゴシック" panose="020B0609070205080204" pitchFamily="49" charset="-128"/>
              </a:rPr>
              <a:t>の</a:t>
            </a:r>
            <a:r>
              <a:rPr lang="ja-JP" altLang="en-US" sz="1300" dirty="0">
                <a:solidFill>
                  <a:schemeClr val="tx1"/>
                </a:solidFill>
                <a:latin typeface="ＭＳ ゴシック" panose="020B0609070205080204" pitchFamily="49" charset="-128"/>
                <a:ea typeface="ＭＳ ゴシック" panose="020B0609070205080204" pitchFamily="49" charset="-128"/>
              </a:rPr>
              <a:t>性格を持ち、かつ、自己あるいは他者との闘い又は自然の構成要素との対決を含む</a:t>
            </a:r>
            <a:r>
              <a:rPr lang="ja-JP" altLang="en-US" sz="1300" u="sng" dirty="0">
                <a:solidFill>
                  <a:schemeClr val="tx1"/>
                </a:solidFill>
                <a:latin typeface="ＭＳ ゴシック" panose="020B0609070205080204" pitchFamily="49" charset="-128"/>
                <a:ea typeface="ＭＳ ゴシック" panose="020B0609070205080204" pitchFamily="49" charset="-128"/>
              </a:rPr>
              <a:t>身体活動</a:t>
            </a:r>
            <a:endParaRPr lang="en-US" altLang="ja-JP" sz="1300" u="sng"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300" dirty="0">
                <a:solidFill>
                  <a:schemeClr val="tx1"/>
                </a:solidFill>
                <a:latin typeface="ＭＳ ゴシック" panose="020B0609070205080204" pitchFamily="49" charset="-128"/>
                <a:ea typeface="ＭＳ ゴシック" panose="020B0609070205080204" pitchFamily="49" charset="-128"/>
              </a:rPr>
              <a:t>　である。</a:t>
            </a:r>
            <a:endParaRPr lang="en-US" altLang="ja-JP" sz="13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300" dirty="0">
                <a:solidFill>
                  <a:schemeClr val="tx1"/>
                </a:solidFill>
                <a:latin typeface="ＭＳ ゴシック" panose="020B0609070205080204" pitchFamily="49" charset="-128"/>
                <a:ea typeface="ＭＳ ゴシック" panose="020B0609070205080204" pitchFamily="49" charset="-128"/>
              </a:rPr>
              <a:t>・この活動が競争を伴う場合には、常に</a:t>
            </a:r>
            <a:r>
              <a:rPr lang="ja-JP" altLang="en-US" sz="1300" u="sng" dirty="0">
                <a:solidFill>
                  <a:schemeClr val="tx1"/>
                </a:solidFill>
                <a:latin typeface="ＭＳ ゴシック" panose="020B0609070205080204" pitchFamily="49" charset="-128"/>
                <a:ea typeface="ＭＳ ゴシック" panose="020B0609070205080204" pitchFamily="49" charset="-128"/>
              </a:rPr>
              <a:t>スポーツマンシップ</a:t>
            </a:r>
            <a:r>
              <a:rPr lang="ja-JP" altLang="en-US" sz="1300" dirty="0">
                <a:solidFill>
                  <a:schemeClr val="tx1"/>
                </a:solidFill>
                <a:latin typeface="ＭＳ ゴシック" panose="020B0609070205080204" pitchFamily="49" charset="-128"/>
                <a:ea typeface="ＭＳ ゴシック" panose="020B0609070205080204" pitchFamily="49" charset="-128"/>
              </a:rPr>
              <a:t>に基づいて遂行されなければならない。</a:t>
            </a:r>
            <a:r>
              <a:rPr lang="ja-JP" altLang="en-US" sz="1300" u="sng" dirty="0">
                <a:solidFill>
                  <a:schemeClr val="tx1"/>
                </a:solidFill>
                <a:latin typeface="ＭＳ ゴシック" panose="020B0609070205080204" pitchFamily="49" charset="-128"/>
                <a:ea typeface="ＭＳ ゴシック" panose="020B0609070205080204" pitchFamily="49" charset="-128"/>
              </a:rPr>
              <a:t>フェアプレーの観念</a:t>
            </a:r>
            <a:r>
              <a:rPr lang="ja-JP" altLang="en-US" sz="1300" dirty="0">
                <a:solidFill>
                  <a:schemeClr val="tx1"/>
                </a:solidFill>
                <a:latin typeface="ＭＳ ゴシック" panose="020B0609070205080204" pitchFamily="49" charset="-128"/>
                <a:ea typeface="ＭＳ ゴシック" panose="020B0609070205080204" pitchFamily="49" charset="-128"/>
              </a:rPr>
              <a:t>なし</a:t>
            </a:r>
            <a:endParaRPr lang="en-US" altLang="ja-JP" sz="13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300" dirty="0">
                <a:solidFill>
                  <a:schemeClr val="tx1"/>
                </a:solidFill>
                <a:latin typeface="ＭＳ ゴシック" panose="020B0609070205080204" pitchFamily="49" charset="-128"/>
                <a:ea typeface="ＭＳ ゴシック" panose="020B0609070205080204" pitchFamily="49" charset="-128"/>
              </a:rPr>
              <a:t>　に真のスポーツは存在し得ない。</a:t>
            </a:r>
            <a:endParaRPr lang="en-US" altLang="ja-JP" sz="13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300" dirty="0">
                <a:latin typeface="ＭＳ ゴシック" panose="020B0609070205080204" pitchFamily="49" charset="-128"/>
                <a:ea typeface="ＭＳ ゴシック" panose="020B0609070205080204" pitchFamily="49" charset="-128"/>
              </a:rPr>
              <a:t>と規定しています</a:t>
            </a:r>
            <a:r>
              <a:rPr lang="ja-JP" altLang="en-US" sz="1300" dirty="0" smtClean="0">
                <a:latin typeface="ＭＳ ゴシック" panose="020B0609070205080204" pitchFamily="49" charset="-128"/>
                <a:ea typeface="ＭＳ ゴシック" panose="020B0609070205080204" pitchFamily="49" charset="-128"/>
              </a:rPr>
              <a:t>。</a:t>
            </a:r>
            <a:endParaRPr lang="en-US" altLang="ja-JP" sz="1300" dirty="0" smtClean="0">
              <a:latin typeface="ＭＳ ゴシック" panose="020B0609070205080204" pitchFamily="49" charset="-128"/>
              <a:ea typeface="ＭＳ ゴシック" panose="020B0609070205080204" pitchFamily="49" charset="-128"/>
            </a:endParaRPr>
          </a:p>
          <a:p>
            <a:pPr algn="l"/>
            <a:endParaRPr lang="ja-JP" altLang="en-US" sz="1300" dirty="0">
              <a:latin typeface="ＭＳ ゴシック" panose="020B0609070205080204" pitchFamily="49" charset="-128"/>
              <a:ea typeface="ＭＳ ゴシック" panose="020B0609070205080204" pitchFamily="49" charset="-128"/>
            </a:endParaRPr>
          </a:p>
          <a:p>
            <a:pPr algn="l"/>
            <a:r>
              <a:rPr lang="ja-JP" altLang="en-US" sz="1300" dirty="0" smtClean="0">
                <a:latin typeface="ＭＳ ゴシック" panose="020B0609070205080204" pitchFamily="49" charset="-128"/>
                <a:ea typeface="ＭＳ ゴシック" panose="020B0609070205080204" pitchFamily="49" charset="-128"/>
              </a:rPr>
              <a:t>　本計画</a:t>
            </a:r>
            <a:r>
              <a:rPr lang="ja-JP" altLang="en-US" sz="1300" dirty="0">
                <a:latin typeface="ＭＳ ゴシック" panose="020B0609070205080204" pitchFamily="49" charset="-128"/>
                <a:ea typeface="ＭＳ ゴシック" panose="020B0609070205080204" pitchFamily="49" charset="-128"/>
              </a:rPr>
              <a:t>で</a:t>
            </a:r>
            <a:r>
              <a:rPr lang="ja-JP" altLang="en-US" sz="1300" dirty="0" smtClean="0">
                <a:latin typeface="ＭＳ ゴシック" panose="020B0609070205080204" pitchFamily="49" charset="-128"/>
                <a:ea typeface="ＭＳ ゴシック" panose="020B0609070205080204" pitchFamily="49" charset="-128"/>
              </a:rPr>
              <a:t>はスポーツを「</a:t>
            </a:r>
            <a:r>
              <a:rPr lang="ja-JP" altLang="en-US" sz="1300" b="1" dirty="0" smtClean="0">
                <a:latin typeface="ＭＳ ゴシック" panose="020B0609070205080204" pitchFamily="49" charset="-128"/>
                <a:ea typeface="ＭＳ ゴシック" panose="020B0609070205080204" pitchFamily="49" charset="-128"/>
              </a:rPr>
              <a:t>体力や年齢、興味・関心等に応じて自由に自発的に楽しむ</a:t>
            </a:r>
            <a:r>
              <a:rPr lang="ja-JP" altLang="en-US" sz="1300" dirty="0" smtClean="0">
                <a:latin typeface="ＭＳ ゴシック" panose="020B0609070205080204" pitchFamily="49" charset="-128"/>
                <a:ea typeface="ＭＳ ゴシック" panose="020B0609070205080204" pitchFamily="49" charset="-128"/>
              </a:rPr>
              <a:t>、</a:t>
            </a:r>
            <a:r>
              <a:rPr lang="ja-JP" altLang="en-US" sz="1300" b="1" dirty="0" smtClean="0">
                <a:solidFill>
                  <a:schemeClr val="tx1"/>
                </a:solidFill>
                <a:latin typeface="ＭＳ ゴシック" panose="020B0609070205080204" pitchFamily="49" charset="-128"/>
                <a:ea typeface="ＭＳ ゴシック" panose="020B0609070205080204" pitchFamily="49" charset="-128"/>
              </a:rPr>
              <a:t>文化としての身体活動</a:t>
            </a:r>
            <a:r>
              <a:rPr lang="ja-JP" altLang="en-US" sz="1300" dirty="0" smtClean="0">
                <a:latin typeface="ＭＳ ゴシック" panose="020B0609070205080204" pitchFamily="49" charset="-128"/>
                <a:ea typeface="ＭＳ ゴシック" panose="020B0609070205080204" pitchFamily="49" charset="-128"/>
              </a:rPr>
              <a:t>」と幅広く捉えます。したがって、競技としてルールに則り他者と競り合い自らの限界に挑戦するものだけでなく、散歩やダンス・健康体操、野外活動やスポーツ・レクリエーション活動も含まれます。</a:t>
            </a:r>
            <a:endParaRPr lang="en-US" altLang="ja-JP" sz="1300" dirty="0" smtClean="0">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1048036" y="2320957"/>
            <a:ext cx="6048672" cy="276999"/>
          </a:xfrm>
          <a:prstGeom prst="rect">
            <a:avLst/>
          </a:prstGeom>
          <a:noFill/>
        </p:spPr>
        <p:txBody>
          <a:bodyPr wrap="square" rtlCol="0">
            <a:spAutoFit/>
          </a:bodyPr>
          <a:lstStyle/>
          <a:p>
            <a:r>
              <a:rPr lang="ja-JP" altLang="en-US" sz="1200" dirty="0" smtClean="0">
                <a:solidFill>
                  <a:prstClr val="black"/>
                </a:solidFill>
              </a:rPr>
              <a:t>次の３つの理念の下、スポー</a:t>
            </a:r>
            <a:r>
              <a:rPr lang="ja-JP" altLang="en-US" sz="1200" dirty="0" smtClean="0"/>
              <a:t>ツの推進施策</a:t>
            </a:r>
            <a:r>
              <a:rPr lang="ja-JP" altLang="en-US" sz="1200" dirty="0" smtClean="0">
                <a:solidFill>
                  <a:prstClr val="black"/>
                </a:solidFill>
              </a:rPr>
              <a:t>に取り組みます。</a:t>
            </a:r>
            <a:endParaRPr lang="en-US" altLang="ja-JP" sz="1200" dirty="0" smtClean="0">
              <a:solidFill>
                <a:prstClr val="black"/>
              </a:solidFill>
            </a:endParaRPr>
          </a:p>
        </p:txBody>
      </p:sp>
    </p:spTree>
    <p:extLst>
      <p:ext uri="{BB962C8B-B14F-4D97-AF65-F5344CB8AC3E}">
        <p14:creationId xmlns:p14="http://schemas.microsoft.com/office/powerpoint/2010/main" val="2538166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352525" y="2420888"/>
            <a:ext cx="8323930" cy="1008112"/>
          </a:xfrm>
          <a:prstGeom prst="rect">
            <a:avLst/>
          </a:prstGeom>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solidFill>
                  <a:prstClr val="black"/>
                </a:solidFill>
              </a:rPr>
              <a:t>　 スポーツを「する」ことで楽しさ、喜びが得られ、勇気や自尊心、友情</a:t>
            </a:r>
            <a:r>
              <a:rPr lang="ja-JP" altLang="en-US" sz="1200" dirty="0">
                <a:solidFill>
                  <a:prstClr val="black"/>
                </a:solidFill>
              </a:rPr>
              <a:t>等</a:t>
            </a:r>
            <a:r>
              <a:rPr lang="ja-JP" altLang="en-US" sz="1200" dirty="0" smtClean="0">
                <a:solidFill>
                  <a:prstClr val="black"/>
                </a:solidFill>
              </a:rPr>
              <a:t>を育みます。</a:t>
            </a:r>
            <a:endParaRPr lang="en-US" altLang="ja-JP" sz="1200" dirty="0" smtClean="0">
              <a:solidFill>
                <a:prstClr val="black"/>
              </a:solidFill>
            </a:endParaRPr>
          </a:p>
          <a:p>
            <a:pPr algn="l"/>
            <a:r>
              <a:rPr lang="ja-JP" altLang="en-US" sz="1200" dirty="0" smtClean="0">
                <a:solidFill>
                  <a:prstClr val="black"/>
                </a:solidFill>
              </a:rPr>
              <a:t>　 スポーツを「みる」ことで感動し、活力が得られます。</a:t>
            </a:r>
            <a:endParaRPr lang="en-US" altLang="ja-JP" sz="1200" dirty="0" smtClean="0">
              <a:solidFill>
                <a:prstClr val="black"/>
              </a:solidFill>
            </a:endParaRPr>
          </a:p>
          <a:p>
            <a:pPr algn="l"/>
            <a:r>
              <a:rPr lang="ja-JP" altLang="en-US" sz="1200" dirty="0" smtClean="0">
                <a:solidFill>
                  <a:prstClr val="black"/>
                </a:solidFill>
              </a:rPr>
              <a:t>　 スポーツ</a:t>
            </a:r>
            <a:r>
              <a:rPr lang="ja-JP" altLang="en-US" sz="1200" dirty="0">
                <a:solidFill>
                  <a:prstClr val="black"/>
                </a:solidFill>
              </a:rPr>
              <a:t>を</a:t>
            </a:r>
            <a:r>
              <a:rPr lang="ja-JP" altLang="en-US" sz="1200" dirty="0" smtClean="0">
                <a:solidFill>
                  <a:prstClr val="black"/>
                </a:solidFill>
              </a:rPr>
              <a:t>「ささえる」ことで共感し、絆が強くなります。</a:t>
            </a:r>
            <a:r>
              <a:rPr lang="en-US" altLang="ja-JP" sz="1200" dirty="0" smtClean="0">
                <a:solidFill>
                  <a:prstClr val="black"/>
                </a:solidFill>
              </a:rPr>
              <a:t/>
            </a:r>
            <a:br>
              <a:rPr lang="en-US" altLang="ja-JP" sz="1200" dirty="0" smtClean="0">
                <a:solidFill>
                  <a:prstClr val="black"/>
                </a:solidFill>
              </a:rPr>
            </a:br>
            <a:r>
              <a:rPr lang="ja-JP" altLang="en-US" sz="1200" dirty="0">
                <a:solidFill>
                  <a:prstClr val="black"/>
                </a:solidFill>
              </a:rPr>
              <a:t> </a:t>
            </a:r>
            <a:r>
              <a:rPr lang="ja-JP" altLang="en-US" sz="1200" dirty="0" smtClean="0">
                <a:solidFill>
                  <a:prstClr val="black"/>
                </a:solidFill>
              </a:rPr>
              <a:t>   このようなスポーツの価値を、府民がそれぞれ</a:t>
            </a:r>
            <a:r>
              <a:rPr lang="ja-JP" altLang="en-US" sz="1200" dirty="0">
                <a:solidFill>
                  <a:prstClr val="black"/>
                </a:solidFill>
              </a:rPr>
              <a:t>の</a:t>
            </a:r>
            <a:r>
              <a:rPr lang="ja-JP" altLang="en-US" sz="1200" dirty="0" smtClean="0">
                <a:solidFill>
                  <a:prstClr val="black"/>
                </a:solidFill>
              </a:rPr>
              <a:t>ライフステージを通じて享受し、健康で明るく生き生きと暮らすことができる環境を整備します。</a:t>
            </a:r>
            <a:endParaRPr lang="ja-JP" altLang="en-US" sz="1100" dirty="0">
              <a:solidFill>
                <a:prstClr val="black"/>
              </a:solidFill>
            </a:endParaRPr>
          </a:p>
        </p:txBody>
      </p:sp>
      <p:sp>
        <p:nvSpPr>
          <p:cNvPr id="11" name="タイトル 1"/>
          <p:cNvSpPr txBox="1">
            <a:spLocks/>
          </p:cNvSpPr>
          <p:nvPr/>
        </p:nvSpPr>
        <p:spPr>
          <a:xfrm>
            <a:off x="323528" y="404664"/>
            <a:ext cx="1584176" cy="288032"/>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400" b="1" dirty="0">
                <a:solidFill>
                  <a:prstClr val="black"/>
                </a:solidFill>
                <a:latin typeface="ＭＳ ゴシック" panose="020B0609070205080204" pitchFamily="49" charset="-128"/>
                <a:ea typeface="ＭＳ ゴシック" panose="020B0609070205080204" pitchFamily="49" charset="-128"/>
              </a:rPr>
              <a:t>３</a:t>
            </a:r>
            <a:r>
              <a:rPr lang="ja-JP" altLang="en-US" sz="1400" b="1" dirty="0" smtClean="0">
                <a:solidFill>
                  <a:prstClr val="black"/>
                </a:solidFill>
                <a:latin typeface="ＭＳ ゴシック" panose="020B0609070205080204" pitchFamily="49" charset="-128"/>
                <a:ea typeface="ＭＳ ゴシック" panose="020B0609070205080204" pitchFamily="49" charset="-128"/>
              </a:rPr>
              <a:t>．</a:t>
            </a:r>
            <a:r>
              <a:rPr lang="en-US" altLang="ja-JP" sz="1400" b="1" dirty="0" smtClean="0">
                <a:solidFill>
                  <a:prstClr val="black"/>
                </a:solidFill>
                <a:latin typeface="ＭＳ ゴシック" panose="020B0609070205080204" pitchFamily="49" charset="-128"/>
                <a:ea typeface="ＭＳ ゴシック" panose="020B0609070205080204" pitchFamily="49" charset="-128"/>
              </a:rPr>
              <a:t>2</a:t>
            </a:r>
            <a:r>
              <a:rPr lang="ja-JP" altLang="en-US" sz="1400" b="1" dirty="0">
                <a:solidFill>
                  <a:prstClr val="black"/>
                </a:solidFill>
                <a:latin typeface="ＭＳ ゴシック" panose="020B0609070205080204" pitchFamily="49" charset="-128"/>
                <a:ea typeface="ＭＳ ゴシック" panose="020B0609070205080204" pitchFamily="49" charset="-128"/>
              </a:rPr>
              <a:t>本</a:t>
            </a:r>
            <a:r>
              <a:rPr lang="ja-JP" altLang="en-US" sz="1400" b="1" dirty="0" smtClean="0">
                <a:solidFill>
                  <a:prstClr val="black"/>
                </a:solidFill>
                <a:latin typeface="ＭＳ ゴシック" panose="020B0609070205080204" pitchFamily="49" charset="-128"/>
                <a:ea typeface="ＭＳ ゴシック" panose="020B0609070205080204" pitchFamily="49" charset="-128"/>
              </a:rPr>
              <a:t>の</a:t>
            </a:r>
            <a:r>
              <a:rPr lang="en-US" altLang="ja-JP" sz="1400" b="1" dirty="0" smtClean="0">
                <a:solidFill>
                  <a:prstClr val="black"/>
                </a:solidFill>
                <a:latin typeface="ＭＳ ゴシック" panose="020B0609070205080204" pitchFamily="49" charset="-128"/>
                <a:ea typeface="ＭＳ ゴシック" panose="020B0609070205080204" pitchFamily="49" charset="-128"/>
              </a:rPr>
              <a:t>『</a:t>
            </a:r>
            <a:r>
              <a:rPr lang="ja-JP" altLang="en-US" sz="1400" b="1" dirty="0" smtClean="0">
                <a:solidFill>
                  <a:prstClr val="black"/>
                </a:solidFill>
                <a:latin typeface="ＭＳ ゴシック" panose="020B0609070205080204" pitchFamily="49" charset="-128"/>
                <a:ea typeface="ＭＳ ゴシック" panose="020B0609070205080204" pitchFamily="49" charset="-128"/>
              </a:rPr>
              <a:t>柱</a:t>
            </a:r>
            <a:r>
              <a:rPr lang="en-US" altLang="ja-JP" sz="1400" b="1" dirty="0" smtClean="0">
                <a:solidFill>
                  <a:prstClr val="black"/>
                </a:solidFill>
                <a:latin typeface="ＭＳ ゴシック" panose="020B0609070205080204" pitchFamily="49" charset="-128"/>
                <a:ea typeface="ＭＳ ゴシック" panose="020B0609070205080204" pitchFamily="49" charset="-128"/>
              </a:rPr>
              <a:t>』</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326257" y="1844824"/>
            <a:ext cx="4245743" cy="307744"/>
          </a:xfrm>
          <a:prstGeom prst="rect">
            <a:avLst/>
          </a:prstGeom>
        </p:spPr>
        <p:style>
          <a:lnRef idx="3">
            <a:schemeClr val="lt1"/>
          </a:lnRef>
          <a:fillRef idx="1">
            <a:schemeClr val="dk1"/>
          </a:fillRef>
          <a:effectRef idx="1">
            <a:schemeClr val="dk1"/>
          </a:effectRef>
          <a:fontRef idx="minor">
            <a:schemeClr val="lt1"/>
          </a:fontRef>
        </p:style>
        <p:txBody>
          <a:bodyPr wrap="square" lIns="91408" tIns="45704" rIns="91408" bIns="45704" rtlCol="0">
            <a:spAutoFit/>
          </a:bodyPr>
          <a:lstStyle/>
          <a:p>
            <a:r>
              <a:rPr lang="en-US" altLang="ja-JP" sz="1400" b="1" dirty="0" smtClean="0">
                <a:solidFill>
                  <a:prstClr val="white"/>
                </a:solidFill>
              </a:rPr>
              <a:t>Ⅰ</a:t>
            </a:r>
            <a:r>
              <a:rPr lang="ja-JP" altLang="en-US" sz="1400" b="1" dirty="0" smtClean="0">
                <a:solidFill>
                  <a:prstClr val="white"/>
                </a:solidFill>
              </a:rPr>
              <a:t>　府民</a:t>
            </a:r>
            <a:r>
              <a:rPr lang="ja-JP" altLang="en-US" sz="1400" b="1" dirty="0">
                <a:solidFill>
                  <a:schemeClr val="bg1"/>
                </a:solidFill>
              </a:rPr>
              <a:t>誰</a:t>
            </a:r>
            <a:r>
              <a:rPr lang="ja-JP" altLang="en-US" sz="1400" b="1" dirty="0" smtClean="0">
                <a:solidFill>
                  <a:prstClr val="white"/>
                </a:solidFill>
              </a:rPr>
              <a:t>もが</a:t>
            </a:r>
            <a:r>
              <a:rPr lang="ja-JP" altLang="en-US" sz="1400" b="1" dirty="0">
                <a:solidFill>
                  <a:prstClr val="white"/>
                </a:solidFill>
              </a:rPr>
              <a:t>スポーツ</a:t>
            </a:r>
            <a:r>
              <a:rPr lang="ja-JP" altLang="en-US" sz="1400" b="1" dirty="0" smtClean="0">
                <a:solidFill>
                  <a:prstClr val="white"/>
                </a:solidFill>
              </a:rPr>
              <a:t>に関わり親しむ機会の創造</a:t>
            </a:r>
            <a:endParaRPr lang="en-US" altLang="ja-JP" sz="1400" b="1" dirty="0" smtClean="0">
              <a:solidFill>
                <a:prstClr val="white"/>
              </a:solidFill>
            </a:endParaRPr>
          </a:p>
        </p:txBody>
      </p:sp>
      <p:sp>
        <p:nvSpPr>
          <p:cNvPr id="13" name="テキスト ボックス 12"/>
          <p:cNvSpPr txBox="1"/>
          <p:nvPr/>
        </p:nvSpPr>
        <p:spPr>
          <a:xfrm>
            <a:off x="339390" y="3880760"/>
            <a:ext cx="4232610" cy="307744"/>
          </a:xfrm>
          <a:prstGeom prst="rect">
            <a:avLst/>
          </a:prstGeom>
        </p:spPr>
        <p:style>
          <a:lnRef idx="3">
            <a:schemeClr val="lt1"/>
          </a:lnRef>
          <a:fillRef idx="1">
            <a:schemeClr val="dk1"/>
          </a:fillRef>
          <a:effectRef idx="1">
            <a:schemeClr val="dk1"/>
          </a:effectRef>
          <a:fontRef idx="minor">
            <a:schemeClr val="lt1"/>
          </a:fontRef>
        </p:style>
        <p:txBody>
          <a:bodyPr wrap="square" lIns="91408" tIns="45704" rIns="91408" bIns="45704" rtlCol="0">
            <a:spAutoFit/>
          </a:bodyPr>
          <a:lstStyle/>
          <a:p>
            <a:pPr algn="dist"/>
            <a:r>
              <a:rPr lang="en-US" altLang="ja-JP" sz="1400" b="1" dirty="0" smtClean="0">
                <a:solidFill>
                  <a:prstClr val="white"/>
                </a:solidFill>
              </a:rPr>
              <a:t>Ⅱ</a:t>
            </a:r>
            <a:r>
              <a:rPr lang="ja-JP" altLang="en-US" sz="1400" b="1" dirty="0">
                <a:solidFill>
                  <a:prstClr val="white"/>
                </a:solidFill>
              </a:rPr>
              <a:t> </a:t>
            </a:r>
            <a:r>
              <a:rPr lang="ja-JP" altLang="en-US" sz="1400" b="1" dirty="0" smtClean="0">
                <a:solidFill>
                  <a:prstClr val="white"/>
                </a:solidFill>
              </a:rPr>
              <a:t>スポーツの振興による</a:t>
            </a:r>
            <a:r>
              <a:rPr lang="ja-JP" altLang="en-US" sz="1400" b="1" dirty="0">
                <a:solidFill>
                  <a:prstClr val="white"/>
                </a:solidFill>
              </a:rPr>
              <a:t>都市魅力</a:t>
            </a:r>
            <a:r>
              <a:rPr lang="ja-JP" altLang="en-US" sz="1400" b="1" dirty="0" smtClean="0">
                <a:solidFill>
                  <a:prstClr val="white"/>
                </a:solidFill>
              </a:rPr>
              <a:t>の創造</a:t>
            </a:r>
            <a:endParaRPr lang="en-US" altLang="ja-JP" sz="1400" b="1" dirty="0" smtClean="0">
              <a:solidFill>
                <a:prstClr val="white"/>
              </a:solidFill>
            </a:endParaRPr>
          </a:p>
        </p:txBody>
      </p:sp>
      <p:sp>
        <p:nvSpPr>
          <p:cNvPr id="14" name="タイトル 1"/>
          <p:cNvSpPr txBox="1">
            <a:spLocks/>
          </p:cNvSpPr>
          <p:nvPr/>
        </p:nvSpPr>
        <p:spPr>
          <a:xfrm>
            <a:off x="352524" y="4461073"/>
            <a:ext cx="8323931" cy="837059"/>
          </a:xfrm>
          <a:prstGeom prst="rect">
            <a:avLst/>
          </a:prstGeom>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solidFill>
                  <a:prstClr val="black"/>
                </a:solidFill>
              </a:rPr>
              <a:t>　 ラグビーワールドカップ</a:t>
            </a:r>
            <a:r>
              <a:rPr lang="en-US" altLang="ja-JP" sz="1200" dirty="0">
                <a:solidFill>
                  <a:prstClr val="black"/>
                </a:solidFill>
              </a:rPr>
              <a:t>2019</a:t>
            </a:r>
            <a:r>
              <a:rPr lang="ja-JP" altLang="en-US" sz="1200" dirty="0">
                <a:solidFill>
                  <a:prstClr val="black"/>
                </a:solidFill>
              </a:rPr>
              <a:t>、東京</a:t>
            </a:r>
            <a:r>
              <a:rPr lang="en-US" altLang="ja-JP" sz="1200" dirty="0">
                <a:solidFill>
                  <a:prstClr val="black"/>
                </a:solidFill>
              </a:rPr>
              <a:t>2020</a:t>
            </a:r>
            <a:r>
              <a:rPr lang="ja-JP" altLang="en-US" sz="1200" dirty="0">
                <a:solidFill>
                  <a:prstClr val="black"/>
                </a:solidFill>
              </a:rPr>
              <a:t>オリンピック・パラリンピック競技大会、ワールドマスターズゲームズ</a:t>
            </a:r>
            <a:r>
              <a:rPr lang="en-US" altLang="ja-JP" sz="1200" dirty="0">
                <a:solidFill>
                  <a:prstClr val="black"/>
                </a:solidFill>
              </a:rPr>
              <a:t>2021</a:t>
            </a:r>
            <a:r>
              <a:rPr lang="ja-JP" altLang="en-US" sz="1200" dirty="0">
                <a:solidFill>
                  <a:prstClr val="black"/>
                </a:solidFill>
              </a:rPr>
              <a:t>関西の三大スポーツイベント</a:t>
            </a:r>
            <a:r>
              <a:rPr lang="ja-JP" altLang="en-US" sz="1200" dirty="0" smtClean="0">
                <a:solidFill>
                  <a:prstClr val="black"/>
                </a:solidFill>
              </a:rPr>
              <a:t>は、</a:t>
            </a:r>
            <a:r>
              <a:rPr lang="ja-JP" altLang="en-US" sz="1200" dirty="0" smtClean="0"/>
              <a:t>スポーツ</a:t>
            </a:r>
            <a:r>
              <a:rPr lang="ja-JP" altLang="en-US" sz="1200" dirty="0"/>
              <a:t>への関心がこれまでにも増して高まり、スポーツの力が最大限発揮される絶好の機会</a:t>
            </a:r>
            <a:r>
              <a:rPr lang="ja-JP" altLang="en-US" sz="1200" dirty="0" smtClean="0"/>
              <a:t>です。</a:t>
            </a:r>
            <a:endParaRPr lang="en-US" altLang="ja-JP" sz="1200" dirty="0" smtClean="0"/>
          </a:p>
          <a:p>
            <a:pPr algn="l"/>
            <a:r>
              <a:rPr lang="ja-JP" altLang="en-US" sz="1200" dirty="0">
                <a:solidFill>
                  <a:prstClr val="black"/>
                </a:solidFill>
              </a:rPr>
              <a:t>　</a:t>
            </a:r>
            <a:r>
              <a:rPr lang="ja-JP" altLang="en-US" sz="1200" dirty="0" smtClean="0">
                <a:solidFill>
                  <a:prstClr val="black"/>
                </a:solidFill>
              </a:rPr>
              <a:t> トップアスリートのパフォーマンスや国際大会、大規模スポーツイベントを大阪の都市魅力のコンテンツとして国内外に発信するとともに、大阪が</a:t>
            </a:r>
            <a:r>
              <a:rPr lang="ja-JP" altLang="en-US" sz="1200" dirty="0" smtClean="0"/>
              <a:t>誇る</a:t>
            </a:r>
            <a:r>
              <a:rPr lang="ja-JP" altLang="en-US" sz="1200" dirty="0" smtClean="0">
                <a:solidFill>
                  <a:prstClr val="black"/>
                </a:solidFill>
              </a:rPr>
              <a:t>スポーツ</a:t>
            </a:r>
            <a:r>
              <a:rPr lang="ja-JP" altLang="en-US" sz="1200" dirty="0" smtClean="0"/>
              <a:t>資源等を生かして新たな価値を創出し、</a:t>
            </a:r>
            <a:r>
              <a:rPr lang="ja-JP" altLang="en-US" sz="1200" dirty="0" smtClean="0">
                <a:solidFill>
                  <a:prstClr val="black"/>
                </a:solidFill>
              </a:rPr>
              <a:t>地域・経済の活性化を図ります。</a:t>
            </a:r>
            <a:endParaRPr lang="ja-JP" altLang="en-US" sz="1200" dirty="0">
              <a:solidFill>
                <a:prstClr val="black"/>
              </a:solidFill>
            </a:endParaRPr>
          </a:p>
        </p:txBody>
      </p:sp>
      <p:sp>
        <p:nvSpPr>
          <p:cNvPr id="15" name="タイトル 1"/>
          <p:cNvSpPr txBox="1">
            <a:spLocks/>
          </p:cNvSpPr>
          <p:nvPr/>
        </p:nvSpPr>
        <p:spPr>
          <a:xfrm>
            <a:off x="467544" y="947664"/>
            <a:ext cx="8424936" cy="358080"/>
          </a:xfrm>
          <a:prstGeom prst="rect">
            <a:avLst/>
          </a:prstGeom>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400" dirty="0" smtClean="0"/>
              <a:t>「</a:t>
            </a:r>
            <a:r>
              <a:rPr lang="ja-JP" altLang="en-US" sz="1400" dirty="0"/>
              <a:t>スポーツが</a:t>
            </a:r>
            <a:r>
              <a:rPr lang="ja-JP" altLang="en-US" sz="1400" dirty="0" smtClean="0"/>
              <a:t>あふれる、スポーツ</a:t>
            </a:r>
            <a:r>
              <a:rPr lang="ja-JP" altLang="en-US" sz="1400" dirty="0"/>
              <a:t>で</a:t>
            </a:r>
            <a:r>
              <a:rPr lang="ja-JP" altLang="en-US" sz="1400" dirty="0" smtClean="0"/>
              <a:t>つながる　</a:t>
            </a:r>
            <a:r>
              <a:rPr lang="en-US" altLang="ja-JP" sz="1400" dirty="0" smtClean="0"/>
              <a:t>OSAKA</a:t>
            </a:r>
            <a:r>
              <a:rPr lang="ja-JP" altLang="en-US" sz="1400" dirty="0" smtClean="0"/>
              <a:t>」の実現に向けて、</a:t>
            </a:r>
            <a:r>
              <a:rPr lang="ja-JP" altLang="en-US" sz="1400" dirty="0"/>
              <a:t>２</a:t>
            </a:r>
            <a:r>
              <a:rPr lang="ja-JP" altLang="en-US" sz="1400" dirty="0" smtClean="0"/>
              <a:t>本の</a:t>
            </a:r>
            <a:r>
              <a:rPr lang="en-US" altLang="ja-JP" sz="1400" dirty="0" smtClean="0"/>
              <a:t>『</a:t>
            </a:r>
            <a:r>
              <a:rPr lang="ja-JP" altLang="en-US" sz="1400" dirty="0" smtClean="0"/>
              <a:t>柱</a:t>
            </a:r>
            <a:r>
              <a:rPr lang="en-US" altLang="ja-JP" sz="1400" dirty="0" smtClean="0"/>
              <a:t>』</a:t>
            </a:r>
            <a:r>
              <a:rPr lang="ja-JP" altLang="en-US" sz="1400" dirty="0" smtClean="0"/>
              <a:t>で施策を展開します</a:t>
            </a:r>
            <a:r>
              <a:rPr lang="ja-JP" altLang="en-US" sz="1300" dirty="0" smtClean="0">
                <a:solidFill>
                  <a:prstClr val="black"/>
                </a:solidFill>
              </a:rPr>
              <a:t>。</a:t>
            </a:r>
            <a:endParaRPr lang="ja-JP" altLang="en-US" sz="1300" dirty="0">
              <a:solidFill>
                <a:prstClr val="black"/>
              </a:solidFill>
            </a:endParaRPr>
          </a:p>
        </p:txBody>
      </p:sp>
      <p:sp>
        <p:nvSpPr>
          <p:cNvPr id="3" name="スライド番号プレースホルダー 2"/>
          <p:cNvSpPr>
            <a:spLocks noGrp="1"/>
          </p:cNvSpPr>
          <p:nvPr>
            <p:ph type="sldNum" sz="quarter" idx="12"/>
          </p:nvPr>
        </p:nvSpPr>
        <p:spPr/>
        <p:txBody>
          <a:bodyPr/>
          <a:lstStyle/>
          <a:p>
            <a:r>
              <a:rPr lang="en-US" altLang="ja-JP" dirty="0" smtClean="0">
                <a:solidFill>
                  <a:prstClr val="black">
                    <a:tint val="75000"/>
                  </a:prstClr>
                </a:solidFill>
              </a:rPr>
              <a:t>4</a:t>
            </a:r>
            <a:endParaRPr lang="ja-JP" altLang="en-US" dirty="0">
              <a:solidFill>
                <a:prstClr val="black">
                  <a:tint val="75000"/>
                </a:prstClr>
              </a:solidFill>
            </a:endParaRPr>
          </a:p>
        </p:txBody>
      </p:sp>
    </p:spTree>
    <p:extLst>
      <p:ext uri="{BB962C8B-B14F-4D97-AF65-F5344CB8AC3E}">
        <p14:creationId xmlns:p14="http://schemas.microsoft.com/office/powerpoint/2010/main" val="1268745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kumimoji="1" lang="en-US" altLang="ja-JP" dirty="0" smtClean="0"/>
              <a:t>5</a:t>
            </a:r>
            <a:endParaRPr kumimoji="1" lang="ja-JP" altLang="en-US" dirty="0"/>
          </a:p>
        </p:txBody>
      </p:sp>
      <p:sp>
        <p:nvSpPr>
          <p:cNvPr id="7" name="タイトル 1"/>
          <p:cNvSpPr>
            <a:spLocks noGrp="1"/>
          </p:cNvSpPr>
          <p:nvPr>
            <p:ph type="title"/>
          </p:nvPr>
        </p:nvSpPr>
        <p:spPr>
          <a:xfrm>
            <a:off x="367358" y="836712"/>
            <a:ext cx="8381925" cy="5328592"/>
          </a:xfrm>
        </p:spPr>
        <p:txBody>
          <a:bodyPr anchor="t">
            <a:noAutofit/>
          </a:bodyPr>
          <a:lstStyle/>
          <a:p>
            <a:pPr algn="l"/>
            <a:r>
              <a:rPr lang="en-US" altLang="ja-JP" sz="1200" dirty="0" smtClean="0"/>
              <a:t/>
            </a:r>
            <a:br>
              <a:rPr lang="en-US" altLang="ja-JP" sz="1200" dirty="0" smtClean="0"/>
            </a:br>
            <a:r>
              <a:rPr lang="ja-JP" altLang="en-US" sz="1200" b="1" u="sng" dirty="0" smtClean="0"/>
              <a:t>「プレイヤーズ・ファースト」の視点からの環境づくり</a:t>
            </a:r>
            <a:r>
              <a:rPr lang="en-US" altLang="ja-JP" sz="1200" dirty="0" smtClean="0"/>
              <a:t/>
            </a:r>
            <a:br>
              <a:rPr lang="en-US" altLang="ja-JP" sz="1200" dirty="0" smtClean="0"/>
            </a:br>
            <a:r>
              <a:rPr lang="ja-JP" altLang="en-US" sz="1200" dirty="0"/>
              <a:t>　</a:t>
            </a:r>
            <a:r>
              <a:rPr lang="ja-JP" altLang="en-US" sz="1200" dirty="0" smtClean="0"/>
              <a:t> 　   スポーツは、</a:t>
            </a:r>
            <a:r>
              <a:rPr lang="ja-JP" altLang="en-US" sz="1200" dirty="0"/>
              <a:t>国籍、</a:t>
            </a:r>
            <a:r>
              <a:rPr lang="ja-JP" altLang="en-US" sz="1200" dirty="0" smtClean="0"/>
              <a:t>年齢、性別、障がいの有無等にかかわらず、それぞれの適性や関心に応じて行うことができる「みんなの</a:t>
            </a:r>
            <a:r>
              <a:rPr lang="en-US" altLang="ja-JP" sz="1200" dirty="0" smtClean="0"/>
              <a:t/>
            </a:r>
            <a:br>
              <a:rPr lang="en-US" altLang="ja-JP" sz="1200" dirty="0" smtClean="0"/>
            </a:br>
            <a:r>
              <a:rPr lang="ja-JP" altLang="en-US" sz="1200" dirty="0"/>
              <a:t>　</a:t>
            </a:r>
            <a:r>
              <a:rPr lang="ja-JP" altLang="en-US" sz="1200" dirty="0" smtClean="0"/>
              <a:t>   もの」でなければなりません。これは、心のバリアフリーや共生社会の実現にもつながることです。</a:t>
            </a:r>
            <a:r>
              <a:rPr lang="en-US" altLang="ja-JP" sz="1200" dirty="0" smtClean="0"/>
              <a:t/>
            </a:r>
            <a:br>
              <a:rPr lang="en-US" altLang="ja-JP" sz="1200" dirty="0" smtClean="0"/>
            </a:br>
            <a:r>
              <a:rPr lang="ja-JP" altLang="en-US" sz="1200" dirty="0"/>
              <a:t>　</a:t>
            </a:r>
            <a:r>
              <a:rPr lang="ja-JP" altLang="en-US" sz="1200" dirty="0" smtClean="0"/>
              <a:t> 　  そのため、府</a:t>
            </a:r>
            <a:r>
              <a:rPr lang="ja-JP" altLang="en-US" sz="1200" dirty="0"/>
              <a:t>、市町村、学校体育・スポーツ関係者・団体、企業等、様々な</a:t>
            </a:r>
            <a:r>
              <a:rPr lang="ja-JP" altLang="en-US" sz="1200" dirty="0" smtClean="0"/>
              <a:t>主体がネットワーク</a:t>
            </a:r>
            <a:r>
              <a:rPr lang="ja-JP" altLang="en-US" sz="1200" dirty="0"/>
              <a:t>を構築し</a:t>
            </a:r>
            <a:r>
              <a:rPr lang="ja-JP" altLang="en-US" sz="1200" dirty="0" smtClean="0"/>
              <a:t>、「プレイヤーズ・フ</a:t>
            </a:r>
            <a:r>
              <a:rPr lang="en-US" altLang="ja-JP" sz="1200" dirty="0" smtClean="0"/>
              <a:t/>
            </a:r>
            <a:br>
              <a:rPr lang="en-US" altLang="ja-JP" sz="1200" dirty="0" smtClean="0"/>
            </a:br>
            <a:r>
              <a:rPr lang="ja-JP" altLang="en-US" sz="1200" dirty="0"/>
              <a:t>　</a:t>
            </a:r>
            <a:r>
              <a:rPr lang="ja-JP" altLang="en-US" sz="1200" dirty="0" smtClean="0"/>
              <a:t>　ァースト」</a:t>
            </a:r>
            <a:r>
              <a:rPr lang="en-US" altLang="ja-JP" sz="1200" baseline="30000" dirty="0" smtClean="0"/>
              <a:t>※</a:t>
            </a:r>
            <a:r>
              <a:rPr lang="ja-JP" altLang="en-US" sz="1200" dirty="0" smtClean="0"/>
              <a:t>の視点から、全ての人がスポーツを楽しく「する」ことができる環境づくりを進めます。</a:t>
            </a:r>
            <a:r>
              <a:rPr lang="en-US" altLang="ja-JP" sz="1200" dirty="0" smtClean="0"/>
              <a:t/>
            </a:r>
            <a:br>
              <a:rPr lang="en-US" altLang="ja-JP" sz="1200" dirty="0" smtClean="0"/>
            </a:br>
            <a:r>
              <a:rPr lang="en-US" altLang="ja-JP" sz="1000" dirty="0" smtClean="0">
                <a:latin typeface="+mj-ea"/>
              </a:rPr>
              <a:t/>
            </a:r>
            <a:br>
              <a:rPr lang="en-US" altLang="ja-JP" sz="1000" dirty="0" smtClean="0">
                <a:latin typeface="+mj-ea"/>
              </a:rPr>
            </a:br>
            <a:r>
              <a:rPr lang="ja-JP" altLang="en-US" sz="1200" b="1" u="sng" dirty="0" smtClean="0">
                <a:latin typeface="+mj-ea"/>
              </a:rPr>
              <a:t>情報の発信</a:t>
            </a:r>
            <a:r>
              <a:rPr lang="en-US" altLang="ja-JP" sz="1200" dirty="0">
                <a:latin typeface="+mj-ea"/>
              </a:rPr>
              <a:t/>
            </a:r>
            <a:br>
              <a:rPr lang="en-US" altLang="ja-JP" sz="1200" dirty="0">
                <a:latin typeface="+mj-ea"/>
              </a:rPr>
            </a:br>
            <a:r>
              <a:rPr lang="ja-JP" altLang="en-US" sz="1200" dirty="0" smtClean="0">
                <a:latin typeface="+mj-ea"/>
              </a:rPr>
              <a:t>　 　  府民の様々なスポーツニーズに対応するため、</a:t>
            </a:r>
            <a:r>
              <a:rPr lang="ja-JP" altLang="en-US" sz="1200" dirty="0" err="1">
                <a:latin typeface="+mj-ea"/>
              </a:rPr>
              <a:t>障がい</a:t>
            </a:r>
            <a:r>
              <a:rPr lang="ja-JP" altLang="en-US" sz="1200" dirty="0">
                <a:latin typeface="+mj-ea"/>
              </a:rPr>
              <a:t>者の情報保障にも配慮</a:t>
            </a:r>
            <a:r>
              <a:rPr lang="ja-JP" altLang="en-US" sz="1200" dirty="0" smtClean="0">
                <a:latin typeface="+mj-ea"/>
              </a:rPr>
              <a:t>しながら、イベント、施設、関係団体等</a:t>
            </a:r>
            <a:r>
              <a:rPr lang="en-US" altLang="ja-JP" sz="1200" dirty="0" smtClean="0">
                <a:latin typeface="+mj-ea"/>
              </a:rPr>
              <a:t/>
            </a:r>
            <a:br>
              <a:rPr lang="en-US" altLang="ja-JP" sz="1200" dirty="0" smtClean="0">
                <a:latin typeface="+mj-ea"/>
              </a:rPr>
            </a:br>
            <a:r>
              <a:rPr lang="en-US" altLang="ja-JP" sz="1200" dirty="0">
                <a:latin typeface="+mj-ea"/>
              </a:rPr>
              <a:t> </a:t>
            </a:r>
            <a:r>
              <a:rPr lang="en-US" altLang="ja-JP" sz="1200" dirty="0" smtClean="0">
                <a:latin typeface="+mj-ea"/>
              </a:rPr>
              <a:t>   </a:t>
            </a:r>
            <a:r>
              <a:rPr lang="ja-JP" altLang="en-US" sz="1200" dirty="0" smtClean="0">
                <a:latin typeface="+mj-ea"/>
              </a:rPr>
              <a:t>各種のスポーツ情報をインターネット等を活用し、適時に積極的に提供します。</a:t>
            </a:r>
            <a:r>
              <a:rPr lang="en-US" altLang="ja-JP" sz="1200" dirty="0" smtClean="0">
                <a:latin typeface="+mj-ea"/>
              </a:rPr>
              <a:t/>
            </a:r>
            <a:br>
              <a:rPr lang="en-US" altLang="ja-JP" sz="1200" dirty="0" smtClean="0">
                <a:latin typeface="+mj-ea"/>
              </a:rPr>
            </a:br>
            <a:r>
              <a:rPr lang="en-US" altLang="ja-JP" sz="1200" dirty="0">
                <a:latin typeface="+mj-ea"/>
              </a:rPr>
              <a:t/>
            </a:r>
            <a:br>
              <a:rPr lang="en-US" altLang="ja-JP" sz="1200" dirty="0">
                <a:latin typeface="+mj-ea"/>
              </a:rPr>
            </a:br>
            <a:r>
              <a:rPr lang="ja-JP" altLang="en-US" sz="1200" b="1" u="sng" dirty="0" smtClean="0">
                <a:latin typeface="+mj-ea"/>
              </a:rPr>
              <a:t>施設の適切な維持管理、有効活用</a:t>
            </a:r>
            <a:r>
              <a:rPr lang="en-US" altLang="ja-JP" sz="1200" dirty="0" smtClean="0">
                <a:latin typeface="+mj-ea"/>
              </a:rPr>
              <a:t/>
            </a:r>
            <a:br>
              <a:rPr lang="en-US" altLang="ja-JP" sz="1200" dirty="0" smtClean="0">
                <a:latin typeface="+mj-ea"/>
              </a:rPr>
            </a:br>
            <a:r>
              <a:rPr lang="ja-JP" altLang="en-US" sz="1200" dirty="0">
                <a:latin typeface="+mj-ea"/>
              </a:rPr>
              <a:t> </a:t>
            </a:r>
            <a:r>
              <a:rPr lang="ja-JP" altLang="en-US" sz="1200" dirty="0" smtClean="0">
                <a:latin typeface="+mj-ea"/>
              </a:rPr>
              <a:t>      府内には、国際的、全国的なスポーツ大会の会場となる大規模スポーツ施設や、市町村の地域型スポーツ施設が整備され、</a:t>
            </a:r>
            <a:r>
              <a:rPr lang="en-US" altLang="ja-JP" sz="1200" dirty="0" smtClean="0">
                <a:latin typeface="+mj-ea"/>
              </a:rPr>
              <a:t> </a:t>
            </a:r>
            <a:br>
              <a:rPr lang="en-US" altLang="ja-JP" sz="1200" dirty="0" smtClean="0">
                <a:latin typeface="+mj-ea"/>
              </a:rPr>
            </a:br>
            <a:r>
              <a:rPr lang="ja-JP" altLang="en-US" sz="1200" dirty="0">
                <a:latin typeface="+mj-ea"/>
              </a:rPr>
              <a:t>　</a:t>
            </a:r>
            <a:r>
              <a:rPr lang="ja-JP" altLang="en-US" sz="1200" dirty="0" smtClean="0">
                <a:latin typeface="+mj-ea"/>
              </a:rPr>
              <a:t>  スポーツ振興に大きな役割を果たしています。将来にわたってこれらの施設がその役割を十分に果たしていくには、適切で継</a:t>
            </a:r>
            <a:r>
              <a:rPr lang="en-US" altLang="ja-JP" sz="1200" dirty="0" smtClean="0">
                <a:latin typeface="+mj-ea"/>
              </a:rPr>
              <a:t/>
            </a:r>
            <a:br>
              <a:rPr lang="en-US" altLang="ja-JP" sz="1200" dirty="0" smtClean="0">
                <a:latin typeface="+mj-ea"/>
              </a:rPr>
            </a:br>
            <a:r>
              <a:rPr lang="en-US" altLang="ja-JP" sz="1200" dirty="0">
                <a:latin typeface="+mj-ea"/>
              </a:rPr>
              <a:t> </a:t>
            </a:r>
            <a:r>
              <a:rPr lang="en-US" altLang="ja-JP" sz="1200" dirty="0" smtClean="0">
                <a:latin typeface="+mj-ea"/>
              </a:rPr>
              <a:t>   </a:t>
            </a:r>
            <a:r>
              <a:rPr lang="ja-JP" altLang="en-US" sz="1200" dirty="0" smtClean="0">
                <a:latin typeface="+mj-ea"/>
              </a:rPr>
              <a:t>続的な維持管理が欠かせません。併せて、障害者</a:t>
            </a:r>
            <a:r>
              <a:rPr lang="ja-JP" altLang="en-US" sz="1200" dirty="0">
                <a:latin typeface="+mj-ea"/>
              </a:rPr>
              <a:t>差別解消法に基づく合理的配慮の</a:t>
            </a:r>
            <a:r>
              <a:rPr lang="ja-JP" altLang="en-US" sz="1200" dirty="0" smtClean="0">
                <a:latin typeface="+mj-ea"/>
              </a:rPr>
              <a:t>徹底や一層のバリアフリー、ユニバーサ</a:t>
            </a:r>
            <a:r>
              <a:rPr lang="en-US" altLang="ja-JP" sz="1200" dirty="0" smtClean="0">
                <a:latin typeface="+mj-ea"/>
              </a:rPr>
              <a:t/>
            </a:r>
            <a:br>
              <a:rPr lang="en-US" altLang="ja-JP" sz="1200" dirty="0" smtClean="0">
                <a:latin typeface="+mj-ea"/>
              </a:rPr>
            </a:br>
            <a:r>
              <a:rPr lang="en-US" altLang="ja-JP" sz="1200" dirty="0">
                <a:latin typeface="+mj-ea"/>
              </a:rPr>
              <a:t> </a:t>
            </a:r>
            <a:r>
              <a:rPr lang="en-US" altLang="ja-JP" sz="1200" dirty="0" smtClean="0">
                <a:latin typeface="+mj-ea"/>
              </a:rPr>
              <a:t>   </a:t>
            </a:r>
            <a:r>
              <a:rPr lang="ja-JP" altLang="en-US" sz="1200" dirty="0" smtClean="0">
                <a:latin typeface="+mj-ea"/>
              </a:rPr>
              <a:t>ルデザインの発想も必要です。</a:t>
            </a:r>
            <a:r>
              <a:rPr lang="en-US" altLang="ja-JP" sz="1200" dirty="0" smtClean="0">
                <a:latin typeface="+mj-ea"/>
              </a:rPr>
              <a:t/>
            </a:r>
            <a:br>
              <a:rPr lang="en-US" altLang="ja-JP" sz="1200" dirty="0" smtClean="0">
                <a:latin typeface="+mj-ea"/>
              </a:rPr>
            </a:br>
            <a:r>
              <a:rPr lang="ja-JP" altLang="en-US" sz="1200" dirty="0" smtClean="0">
                <a:latin typeface="+mj-ea"/>
              </a:rPr>
              <a:t>　　   また、グラウンド、体育館、プール等が整備された学校や大学、企業等のスポーツ施設は、大阪の貴重なスポーツ資源で</a:t>
            </a:r>
            <a:r>
              <a:rPr lang="ja-JP" altLang="en-US" sz="1200" dirty="0" err="1" smtClean="0">
                <a:latin typeface="+mj-ea"/>
              </a:rPr>
              <a:t>あ</a:t>
            </a:r>
            <a:r>
              <a:rPr lang="en-US" altLang="ja-JP" sz="1200" dirty="0" smtClean="0">
                <a:latin typeface="+mj-ea"/>
              </a:rPr>
              <a:t/>
            </a:r>
            <a:br>
              <a:rPr lang="en-US" altLang="ja-JP" sz="1200" dirty="0" smtClean="0">
                <a:latin typeface="+mj-ea"/>
              </a:rPr>
            </a:br>
            <a:r>
              <a:rPr lang="ja-JP" altLang="en-US" sz="1200" dirty="0" smtClean="0">
                <a:latin typeface="+mj-ea"/>
              </a:rPr>
              <a:t>　　り、有効に活用されるよう検討していきます。</a:t>
            </a:r>
            <a:r>
              <a:rPr lang="en-US" altLang="ja-JP" sz="1200" dirty="0">
                <a:latin typeface="+mj-ea"/>
              </a:rPr>
              <a:t/>
            </a:r>
            <a:br>
              <a:rPr lang="en-US" altLang="ja-JP" sz="1200" dirty="0">
                <a:latin typeface="+mj-ea"/>
              </a:rPr>
            </a:br>
            <a:r>
              <a:rPr lang="en-US" altLang="ja-JP" sz="1200" dirty="0" smtClean="0">
                <a:latin typeface="+mj-ea"/>
              </a:rPr>
              <a:t/>
            </a:r>
            <a:br>
              <a:rPr lang="en-US" altLang="ja-JP" sz="1200" dirty="0" smtClean="0">
                <a:latin typeface="+mj-ea"/>
              </a:rPr>
            </a:br>
            <a:r>
              <a:rPr lang="ja-JP" altLang="en-US" sz="1200" b="1" u="sng" dirty="0" smtClean="0">
                <a:latin typeface="+mj-ea"/>
              </a:rPr>
              <a:t>芸術文化との連携</a:t>
            </a:r>
            <a:r>
              <a:rPr lang="en-US" altLang="ja-JP" sz="1200" dirty="0">
                <a:latin typeface="+mj-ea"/>
              </a:rPr>
              <a:t/>
            </a:r>
            <a:br>
              <a:rPr lang="en-US" altLang="ja-JP" sz="1200" dirty="0">
                <a:latin typeface="+mj-ea"/>
              </a:rPr>
            </a:br>
            <a:r>
              <a:rPr lang="ja-JP" altLang="en-US" sz="1200" dirty="0" smtClean="0">
                <a:latin typeface="+mj-ea"/>
              </a:rPr>
              <a:t>       芸術文化は、人の生きがい及び創造力の源泉であり、明るく豊かで活力に満ちた社会を形成する上で、スポーツとともに不</a:t>
            </a:r>
            <a:r>
              <a:rPr lang="en-US" altLang="ja-JP" sz="1200" dirty="0" smtClean="0">
                <a:latin typeface="+mj-ea"/>
              </a:rPr>
              <a:t/>
            </a:r>
            <a:br>
              <a:rPr lang="en-US" altLang="ja-JP" sz="1200" dirty="0" smtClean="0">
                <a:latin typeface="+mj-ea"/>
              </a:rPr>
            </a:br>
            <a:r>
              <a:rPr lang="en-US" altLang="ja-JP" sz="1200" dirty="0">
                <a:latin typeface="+mj-ea"/>
              </a:rPr>
              <a:t> </a:t>
            </a:r>
            <a:r>
              <a:rPr lang="en-US" altLang="ja-JP" sz="1200" dirty="0" smtClean="0">
                <a:latin typeface="+mj-ea"/>
              </a:rPr>
              <a:t>   </a:t>
            </a:r>
            <a:r>
              <a:rPr lang="ja-JP" altLang="en-US" sz="1200" dirty="0" smtClean="0">
                <a:latin typeface="+mj-ea"/>
              </a:rPr>
              <a:t>可欠なものです。</a:t>
            </a:r>
            <a:r>
              <a:rPr lang="en-US" altLang="ja-JP" sz="1200" dirty="0" smtClean="0">
                <a:latin typeface="+mj-ea"/>
              </a:rPr>
              <a:t/>
            </a:r>
            <a:br>
              <a:rPr lang="en-US" altLang="ja-JP" sz="1200" dirty="0" smtClean="0">
                <a:latin typeface="+mj-ea"/>
              </a:rPr>
            </a:br>
            <a:r>
              <a:rPr lang="ja-JP" altLang="en-US" sz="1200" dirty="0">
                <a:latin typeface="+mj-ea"/>
              </a:rPr>
              <a:t>　</a:t>
            </a:r>
            <a:r>
              <a:rPr lang="ja-JP" altLang="en-US" sz="1200" dirty="0" smtClean="0">
                <a:latin typeface="+mj-ea"/>
              </a:rPr>
              <a:t>     大阪では、上方伝統芸能から現代アートまで、国内外のアーティストらによる創作活動や発表が行われ、府民による芸術文</a:t>
            </a:r>
            <a:r>
              <a:rPr lang="en-US" altLang="ja-JP" sz="1200" dirty="0" smtClean="0">
                <a:latin typeface="+mj-ea"/>
              </a:rPr>
              <a:t/>
            </a:r>
            <a:br>
              <a:rPr lang="en-US" altLang="ja-JP" sz="1200" dirty="0" smtClean="0">
                <a:latin typeface="+mj-ea"/>
              </a:rPr>
            </a:br>
            <a:r>
              <a:rPr lang="en-US" altLang="ja-JP" sz="1200" dirty="0">
                <a:latin typeface="+mj-ea"/>
              </a:rPr>
              <a:t> </a:t>
            </a:r>
            <a:r>
              <a:rPr lang="en-US" altLang="ja-JP" sz="1200" dirty="0" smtClean="0">
                <a:latin typeface="+mj-ea"/>
              </a:rPr>
              <a:t>   </a:t>
            </a:r>
            <a:r>
              <a:rPr lang="ja-JP" altLang="en-US" sz="1200" dirty="0" smtClean="0">
                <a:latin typeface="+mj-ea"/>
              </a:rPr>
              <a:t>化活動も多彩で活発です。芸術文化とスポーツそれぞれの施策について、連携させる、お互いの視点を盛り込む等工夫をこら</a:t>
            </a:r>
            <a:r>
              <a:rPr lang="en-US" altLang="ja-JP" sz="1200" dirty="0" smtClean="0">
                <a:latin typeface="+mj-ea"/>
              </a:rPr>
              <a:t/>
            </a:r>
            <a:br>
              <a:rPr lang="en-US" altLang="ja-JP" sz="1200" dirty="0" smtClean="0">
                <a:latin typeface="+mj-ea"/>
              </a:rPr>
            </a:br>
            <a:r>
              <a:rPr lang="ja-JP" altLang="en-US" sz="1200" dirty="0">
                <a:latin typeface="+mj-ea"/>
              </a:rPr>
              <a:t>　</a:t>
            </a:r>
            <a:r>
              <a:rPr lang="ja-JP" altLang="en-US" sz="1200" dirty="0" smtClean="0">
                <a:latin typeface="+mj-ea"/>
              </a:rPr>
              <a:t>　し、相乗効果を生み出します。</a:t>
            </a:r>
            <a:r>
              <a:rPr lang="en-US" altLang="ja-JP" sz="1200" dirty="0">
                <a:latin typeface="+mj-ea"/>
              </a:rPr>
              <a:t/>
            </a:r>
            <a:br>
              <a:rPr lang="en-US" altLang="ja-JP" sz="1200" dirty="0">
                <a:latin typeface="+mj-ea"/>
              </a:rPr>
            </a:br>
            <a:r>
              <a:rPr lang="en-US" altLang="ja-JP" sz="1200" dirty="0" smtClean="0">
                <a:latin typeface="+mj-ea"/>
              </a:rPr>
              <a:t/>
            </a:r>
            <a:br>
              <a:rPr lang="en-US" altLang="ja-JP" sz="1200" dirty="0" smtClean="0">
                <a:latin typeface="+mj-ea"/>
              </a:rPr>
            </a:br>
            <a:r>
              <a:rPr lang="en-US" altLang="ja-JP" sz="1200" dirty="0" smtClean="0">
                <a:latin typeface="+mj-ea"/>
              </a:rPr>
              <a:t/>
            </a:r>
            <a:br>
              <a:rPr lang="en-US" altLang="ja-JP" sz="1200" dirty="0" smtClean="0">
                <a:latin typeface="+mj-ea"/>
              </a:rPr>
            </a:br>
            <a:r>
              <a:rPr lang="en-US" altLang="ja-JP" sz="1000" dirty="0" smtClean="0"/>
              <a:t>※</a:t>
            </a:r>
            <a:r>
              <a:rPr lang="ja-JP" altLang="en-US" sz="1000"/>
              <a:t>「</a:t>
            </a:r>
            <a:r>
              <a:rPr lang="ja-JP" altLang="en-US" sz="1000" smtClean="0"/>
              <a:t>プレイヤーズ・ファースト</a:t>
            </a:r>
            <a:r>
              <a:rPr lang="ja-JP" altLang="en-US" sz="1000" dirty="0"/>
              <a:t>」</a:t>
            </a:r>
            <a:r>
              <a:rPr lang="en-US" altLang="ja-JP" sz="1000" dirty="0"/>
              <a:t/>
            </a:r>
            <a:br>
              <a:rPr lang="en-US" altLang="ja-JP" sz="1000" dirty="0"/>
            </a:br>
            <a:r>
              <a:rPr lang="ja-JP" altLang="en-US" sz="1000" dirty="0"/>
              <a:t>　　スポーツを「する」人にとって何が一番</a:t>
            </a:r>
            <a:r>
              <a:rPr lang="ja-JP" altLang="en-US" sz="1000" dirty="0" smtClean="0"/>
              <a:t>良いことかと</a:t>
            </a:r>
            <a:r>
              <a:rPr lang="ja-JP" altLang="en-US" sz="1000" dirty="0"/>
              <a:t>いう</a:t>
            </a:r>
            <a:r>
              <a:rPr lang="ja-JP" altLang="en-US" sz="1000" dirty="0" smtClean="0"/>
              <a:t>基準で物事</a:t>
            </a:r>
            <a:r>
              <a:rPr lang="ja-JP" altLang="en-US" sz="1000" dirty="0"/>
              <a:t>を考えること。</a:t>
            </a:r>
            <a:r>
              <a:rPr lang="en-US" altLang="ja-JP" sz="1000" dirty="0">
                <a:latin typeface="+mj-ea"/>
              </a:rPr>
              <a:t/>
            </a:r>
            <a:br>
              <a:rPr lang="en-US" altLang="ja-JP" sz="1000" dirty="0">
                <a:latin typeface="+mj-ea"/>
              </a:rPr>
            </a:br>
            <a:endParaRPr kumimoji="1" lang="ja-JP" altLang="en-US" sz="1000" dirty="0"/>
          </a:p>
        </p:txBody>
      </p:sp>
      <p:sp>
        <p:nvSpPr>
          <p:cNvPr id="5" name="テキスト ボックス 4"/>
          <p:cNvSpPr txBox="1"/>
          <p:nvPr/>
        </p:nvSpPr>
        <p:spPr>
          <a:xfrm>
            <a:off x="367358" y="472718"/>
            <a:ext cx="3700586" cy="307777"/>
          </a:xfrm>
          <a:prstGeom prst="rect">
            <a:avLst/>
          </a:prstGeom>
          <a:noFill/>
        </p:spPr>
        <p:txBody>
          <a:bodyPr wrap="square" rtlCol="0">
            <a:spAutoFit/>
          </a:bodyPr>
          <a:lstStyle/>
          <a:p>
            <a:r>
              <a:rPr lang="en-US" altLang="ja-JP" sz="1400" dirty="0" smtClean="0">
                <a:latin typeface="ＭＳ Ｐゴシック"/>
              </a:rPr>
              <a:t>【</a:t>
            </a:r>
            <a:r>
              <a:rPr lang="ja-JP" altLang="en-US" sz="1400" dirty="0" smtClean="0">
                <a:latin typeface="ＭＳ Ｐゴシック"/>
              </a:rPr>
              <a:t>施策の展開に当たっての考え方</a:t>
            </a:r>
            <a:r>
              <a:rPr lang="en-US" altLang="ja-JP" sz="1400" dirty="0" smtClean="0">
                <a:latin typeface="ＭＳ Ｐゴシック"/>
              </a:rPr>
              <a:t>】</a:t>
            </a:r>
            <a:endParaRPr lang="en-US" altLang="ja-JP" sz="1400" dirty="0"/>
          </a:p>
        </p:txBody>
      </p:sp>
    </p:spTree>
    <p:extLst>
      <p:ext uri="{BB962C8B-B14F-4D97-AF65-F5344CB8AC3E}">
        <p14:creationId xmlns:p14="http://schemas.microsoft.com/office/powerpoint/2010/main" val="2478045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908720"/>
            <a:ext cx="3384376" cy="288032"/>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altLang="ja-JP" sz="1400" b="1" dirty="0" smtClean="0">
                <a:latin typeface="ＭＳ ゴシック" panose="020B0609070205080204" pitchFamily="49" charset="-128"/>
                <a:ea typeface="ＭＳ ゴシック" panose="020B0609070205080204" pitchFamily="49" charset="-128"/>
              </a:rPr>
              <a:t>(1)</a:t>
            </a:r>
            <a:r>
              <a:rPr kumimoji="1" lang="ja-JP" altLang="en-US" sz="1400" b="1" dirty="0" smtClean="0">
                <a:latin typeface="ＭＳ ゴシック" panose="020B0609070205080204" pitchFamily="49" charset="-128"/>
                <a:ea typeface="ＭＳ ゴシック" panose="020B0609070205080204" pitchFamily="49" charset="-128"/>
              </a:rPr>
              <a:t> あらゆる世代でのスポーツ活動の推進</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350751" y="2132856"/>
            <a:ext cx="8416552" cy="1368152"/>
          </a:xfrm>
        </p:spPr>
        <p:txBody>
          <a:bodyPr>
            <a:normAutofit/>
          </a:bodyPr>
          <a:lstStyle/>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幼児期の運動経験や運動の好き嫌いがその後の運動習慣や体力・運動能力に影響を与え、また、複数のスポーツの経験がより良い効果をもたらすことから、就学前から義務教育期にかけて様々な運動・スポーツに親しむ機会を創出します。　</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学校における体育活動を通して、生涯にわたって豊かなスポーツライフを実現するための資質・能力を育てます</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学校</a:t>
            </a:r>
            <a:r>
              <a:rPr lang="ja-JP" altLang="en-US" sz="1200" dirty="0">
                <a:solidFill>
                  <a:schemeClr val="tx1"/>
                </a:solidFill>
                <a:latin typeface="ＭＳ ゴシック" panose="020B0609070205080204" pitchFamily="49" charset="-128"/>
                <a:ea typeface="ＭＳ ゴシック" panose="020B0609070205080204" pitchFamily="49" charset="-128"/>
              </a:rPr>
              <a:t>教育の一環として行われる運動部活動は</a:t>
            </a:r>
            <a:r>
              <a:rPr lang="ja-JP" altLang="en-US" sz="1200" dirty="0" smtClean="0">
                <a:solidFill>
                  <a:schemeClr val="tx1"/>
                </a:solidFill>
                <a:latin typeface="ＭＳ ゴシック" panose="020B0609070205080204" pitchFamily="49" charset="-128"/>
                <a:ea typeface="ＭＳ ゴシック" panose="020B0609070205080204" pitchFamily="49" charset="-128"/>
              </a:rPr>
              <a:t>、人間</a:t>
            </a:r>
            <a:r>
              <a:rPr lang="ja-JP" altLang="en-US" sz="1200" dirty="0">
                <a:solidFill>
                  <a:schemeClr val="tx1"/>
                </a:solidFill>
                <a:latin typeface="ＭＳ ゴシック" panose="020B0609070205080204" pitchFamily="49" charset="-128"/>
                <a:ea typeface="ＭＳ ゴシック" panose="020B0609070205080204" pitchFamily="49" charset="-128"/>
              </a:rPr>
              <a:t>関係の構築を図ったり、自己肯定感を高めたりする等教育的意義が高いことから、運動部活動においても、授業との関連を図りつつ、「する」だけでなく、「みる」「ささえる」の視点から</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a:t>
            </a:r>
            <a:r>
              <a:rPr lang="ja-JP" altLang="en-US" sz="1200" dirty="0">
                <a:solidFill>
                  <a:schemeClr val="tx1"/>
                </a:solidFill>
                <a:latin typeface="ＭＳ ゴシック" panose="020B0609070205080204" pitchFamily="49" charset="-128"/>
                <a:ea typeface="ＭＳ ゴシック" panose="020B0609070205080204" pitchFamily="49" charset="-128"/>
              </a:rPr>
              <a:t>が持つ様々な良さを実感し、生涯にわたるスポーツとの豊かな関わり方を学べるよう取り組みます。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315566" y="3429000"/>
            <a:ext cx="8504906" cy="2736304"/>
          </a:xfrm>
          <a:prstGeom prst="rect">
            <a:avLst/>
          </a:prstGeom>
          <a:solidFill>
            <a:schemeClr val="accent1">
              <a:lumMod val="40000"/>
              <a:lumOff val="60000"/>
            </a:schemeClr>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アクティブ・チャイルド・プログラム」</a:t>
            </a:r>
            <a:r>
              <a:rPr lang="en-US" altLang="ja-JP" sz="1200" baseline="300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等の運動遊びプログラムを普及させるとともに、幼児期の運動経験の重要</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性についての情報提供等を行います。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○トップアスリート</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オリンピアン・パラリンピアン、プロスポーツ選手等</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のパフォーマンスに触れたり直接指導を受</a:t>
            </a:r>
            <a:r>
              <a:rPr lang="ja-JP" altLang="en-US" sz="1200" dirty="0" smtClean="0">
                <a:solidFill>
                  <a:schemeClr val="tx1"/>
                </a:solidFill>
                <a:latin typeface="ＭＳ ゴシック" panose="020B0609070205080204" pitchFamily="49" charset="-128"/>
                <a:ea typeface="ＭＳ ゴシック" panose="020B0609070205080204" pitchFamily="49" charset="-128"/>
              </a:rPr>
              <a:t>け</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en-US" altLang="ja-JP" sz="1200" dirty="0">
                <a:solidFill>
                  <a:schemeClr val="tx1"/>
                </a:solidFill>
                <a:latin typeface="ＭＳ ゴシック" panose="020B0609070205080204" pitchFamily="49" charset="-128"/>
                <a:ea typeface="ＭＳ ゴシック" panose="020B0609070205080204" pitchFamily="49" charset="-128"/>
              </a:rPr>
              <a:t> </a:t>
            </a:r>
            <a:r>
              <a:rPr lang="en-US" altLang="ja-JP" sz="1200" dirty="0" smtClean="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る機会を設ける等、子どもたちの運動・スポーツに対する興味・関心を向上させる取組を進めます。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85725" indent="-85725" algn="l"/>
            <a:r>
              <a:rPr lang="ja-JP" altLang="en-US" sz="1200" dirty="0">
                <a:solidFill>
                  <a:schemeClr val="tx1"/>
                </a:solidFill>
                <a:latin typeface="ＭＳ ゴシック" panose="020B0609070205080204" pitchFamily="49" charset="-128"/>
                <a:ea typeface="ＭＳ ゴシック" panose="020B0609070205080204" pitchFamily="49" charset="-128"/>
              </a:rPr>
              <a:t>○子どもたち</a:t>
            </a:r>
            <a:r>
              <a:rPr lang="ja-JP" altLang="en-US" sz="1200" dirty="0" smtClean="0">
                <a:solidFill>
                  <a:schemeClr val="tx1"/>
                </a:solidFill>
                <a:latin typeface="ＭＳ ゴシック" panose="020B0609070205080204" pitchFamily="49" charset="-128"/>
                <a:ea typeface="ＭＳ ゴシック" panose="020B0609070205080204" pitchFamily="49" charset="-128"/>
              </a:rPr>
              <a:t>が複数</a:t>
            </a:r>
            <a:r>
              <a:rPr lang="ja-JP" altLang="en-US" sz="1200" dirty="0">
                <a:solidFill>
                  <a:schemeClr val="tx1"/>
                </a:solidFill>
                <a:latin typeface="ＭＳ ゴシック" panose="020B0609070205080204" pitchFamily="49" charset="-128"/>
                <a:ea typeface="ＭＳ ゴシック" panose="020B0609070205080204" pitchFamily="49" charset="-128"/>
              </a:rPr>
              <a:t>のスポーツ</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を継続して実施</a:t>
            </a:r>
            <a:r>
              <a:rPr lang="ja-JP" altLang="en-US" sz="1200" dirty="0">
                <a:solidFill>
                  <a:schemeClr val="tx1"/>
                </a:solidFill>
                <a:latin typeface="ＭＳ ゴシック" panose="020B0609070205080204" pitchFamily="49" charset="-128"/>
                <a:ea typeface="ＭＳ ゴシック" panose="020B0609070205080204" pitchFamily="49" charset="-128"/>
              </a:rPr>
              <a:t>できる仕組みづくりを検討します。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marL="85725" indent="-85725" algn="l"/>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学校における体育活動の充実を図るとともに、</a:t>
            </a:r>
            <a:r>
              <a:rPr lang="ja-JP" altLang="en-US" sz="1200" dirty="0" smtClean="0">
                <a:solidFill>
                  <a:schemeClr val="tx1"/>
                </a:solidFill>
                <a:latin typeface="ＭＳ ゴシック" panose="020B0609070205080204" pitchFamily="49" charset="-128"/>
                <a:ea typeface="ＭＳ ゴシック" panose="020B0609070205080204" pitchFamily="49" charset="-128"/>
              </a:rPr>
              <a:t>地域の人材や</a:t>
            </a:r>
            <a:r>
              <a:rPr lang="ja-JP" altLang="en-US" sz="1200" dirty="0">
                <a:solidFill>
                  <a:schemeClr val="tx1"/>
                </a:solidFill>
                <a:latin typeface="ＭＳ ゴシック" panose="020B0609070205080204" pitchFamily="49" charset="-128"/>
                <a:ea typeface="ＭＳ ゴシック" panose="020B0609070205080204" pitchFamily="49" charset="-128"/>
              </a:rPr>
              <a:t>作成</a:t>
            </a:r>
            <a:r>
              <a:rPr lang="ja-JP" altLang="en-US" sz="1200" dirty="0" smtClean="0">
                <a:solidFill>
                  <a:schemeClr val="tx1"/>
                </a:solidFill>
                <a:latin typeface="ＭＳ ゴシック" panose="020B0609070205080204" pitchFamily="49" charset="-128"/>
                <a:ea typeface="ＭＳ ゴシック" panose="020B0609070205080204" pitchFamily="49" charset="-128"/>
              </a:rPr>
              <a:t>した運動ツール等を</a:t>
            </a:r>
            <a:r>
              <a:rPr lang="ja-JP" altLang="en-US" sz="1200" dirty="0">
                <a:solidFill>
                  <a:schemeClr val="tx1"/>
                </a:solidFill>
                <a:latin typeface="ＭＳ ゴシック" panose="020B0609070205080204" pitchFamily="49" charset="-128"/>
                <a:ea typeface="ＭＳ ゴシック" panose="020B0609070205080204" pitchFamily="49" charset="-128"/>
              </a:rPr>
              <a:t>活用</a:t>
            </a:r>
            <a:r>
              <a:rPr lang="ja-JP" altLang="en-US" sz="1200" dirty="0" smtClean="0">
                <a:solidFill>
                  <a:schemeClr val="tx1"/>
                </a:solidFill>
                <a:latin typeface="ＭＳ ゴシック" panose="020B0609070205080204" pitchFamily="49" charset="-128"/>
                <a:ea typeface="ＭＳ ゴシック" panose="020B0609070205080204" pitchFamily="49" charset="-128"/>
              </a:rPr>
              <a:t>して児童</a:t>
            </a:r>
            <a:r>
              <a:rPr lang="ja-JP" altLang="en-US" sz="1200" dirty="0">
                <a:solidFill>
                  <a:schemeClr val="tx1"/>
                </a:solidFill>
                <a:latin typeface="ＭＳ ゴシック" panose="020B0609070205080204" pitchFamily="49" charset="-128"/>
                <a:ea typeface="ＭＳ ゴシック" panose="020B0609070205080204" pitchFamily="49" charset="-128"/>
              </a:rPr>
              <a:t>生徒の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スポーツに</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85725" indent="-85725"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対する</a:t>
            </a:r>
            <a:r>
              <a:rPr lang="ja-JP" altLang="en-US" sz="1200" dirty="0">
                <a:solidFill>
                  <a:schemeClr val="tx1"/>
                </a:solidFill>
                <a:latin typeface="ＭＳ ゴシック" panose="020B0609070205080204" pitchFamily="49" charset="-128"/>
                <a:ea typeface="ＭＳ ゴシック" panose="020B0609070205080204" pitchFamily="49" charset="-128"/>
              </a:rPr>
              <a:t>意欲・関心を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高め、運動</a:t>
            </a:r>
            <a:r>
              <a:rPr lang="ja-JP" altLang="en-US" sz="1200" dirty="0">
                <a:solidFill>
                  <a:schemeClr val="tx1"/>
                </a:solidFill>
                <a:latin typeface="ＭＳ ゴシック" panose="020B0609070205080204" pitchFamily="49" charset="-128"/>
                <a:ea typeface="ＭＳ ゴシック" panose="020B0609070205080204" pitchFamily="49" charset="-128"/>
              </a:rPr>
              <a:t>習慣の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定着を図ります</a:t>
            </a:r>
            <a:r>
              <a:rPr lang="ja-JP" altLang="en-US" sz="1200" dirty="0">
                <a:solidFill>
                  <a:schemeClr val="tx1"/>
                </a:solidFill>
                <a:latin typeface="ＭＳ ゴシック" panose="020B0609070205080204" pitchFamily="49" charset="-128"/>
                <a:ea typeface="ＭＳ ゴシック" panose="020B0609070205080204" pitchFamily="49" charset="-128"/>
              </a:rPr>
              <a:t>。</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marL="85725" indent="-85725" algn="l"/>
            <a:r>
              <a:rPr lang="ja-JP" altLang="en-US" sz="1200" dirty="0">
                <a:solidFill>
                  <a:schemeClr val="tx1"/>
                </a:solidFill>
                <a:latin typeface="ＭＳ ゴシック" panose="020B0609070205080204" pitchFamily="49" charset="-128"/>
                <a:ea typeface="ＭＳ ゴシック" panose="020B0609070205080204" pitchFamily="49" charset="-128"/>
              </a:rPr>
              <a:t>○児童</a:t>
            </a:r>
            <a:r>
              <a:rPr lang="ja-JP" altLang="en-US" sz="1200" dirty="0" smtClean="0">
                <a:solidFill>
                  <a:schemeClr val="tx1"/>
                </a:solidFill>
                <a:latin typeface="ＭＳ ゴシック" panose="020B0609070205080204" pitchFamily="49" charset="-128"/>
                <a:ea typeface="ＭＳ ゴシック" panose="020B0609070205080204" pitchFamily="49" charset="-128"/>
              </a:rPr>
              <a:t>生徒の体力</a:t>
            </a:r>
            <a:r>
              <a:rPr lang="ja-JP" altLang="en-US" sz="1200" dirty="0">
                <a:solidFill>
                  <a:schemeClr val="tx1"/>
                </a:solidFill>
                <a:latin typeface="ＭＳ ゴシック" panose="020B0609070205080204" pitchFamily="49" charset="-128"/>
                <a:ea typeface="ＭＳ ゴシック" panose="020B0609070205080204" pitchFamily="49" charset="-128"/>
              </a:rPr>
              <a:t>や技能、年齢・</a:t>
            </a:r>
            <a:r>
              <a:rPr lang="ja-JP" altLang="en-US" sz="1200" dirty="0" smtClean="0">
                <a:solidFill>
                  <a:schemeClr val="tx1"/>
                </a:solidFill>
                <a:latin typeface="ＭＳ ゴシック" panose="020B0609070205080204" pitchFamily="49" charset="-128"/>
                <a:ea typeface="ＭＳ ゴシック" panose="020B0609070205080204" pitchFamily="49" charset="-128"/>
              </a:rPr>
              <a:t>性別とは関係</a:t>
            </a:r>
            <a:r>
              <a:rPr lang="ja-JP" altLang="en-US" sz="1200" dirty="0">
                <a:solidFill>
                  <a:schemeClr val="tx1"/>
                </a:solidFill>
                <a:latin typeface="ＭＳ ゴシック" panose="020B0609070205080204" pitchFamily="49" charset="-128"/>
                <a:ea typeface="ＭＳ ゴシック" panose="020B0609070205080204" pitchFamily="49" charset="-128"/>
              </a:rPr>
              <a:t>なく</a:t>
            </a:r>
            <a:r>
              <a:rPr lang="ja-JP" altLang="en-US" sz="1200" dirty="0" smtClean="0">
                <a:solidFill>
                  <a:schemeClr val="tx1"/>
                </a:solidFill>
                <a:latin typeface="ＭＳ ゴシック" panose="020B0609070205080204" pitchFamily="49" charset="-128"/>
                <a:ea typeface="ＭＳ ゴシック" panose="020B0609070205080204" pitchFamily="49" charset="-128"/>
              </a:rPr>
              <a:t>運動・スポーツ</a:t>
            </a:r>
            <a:r>
              <a:rPr lang="ja-JP" altLang="en-US" sz="1200" dirty="0">
                <a:solidFill>
                  <a:schemeClr val="tx1"/>
                </a:solidFill>
                <a:latin typeface="ＭＳ ゴシック" panose="020B0609070205080204" pitchFamily="49" charset="-128"/>
                <a:ea typeface="ＭＳ ゴシック" panose="020B0609070205080204" pitchFamily="49" charset="-128"/>
              </a:rPr>
              <a:t>の多様な楽しみ方を指導できるような研修を実施し、</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marL="85725" indent="-85725" algn="l"/>
            <a:r>
              <a:rPr lang="ja-JP" altLang="en-US" sz="1200" dirty="0">
                <a:solidFill>
                  <a:schemeClr val="tx1"/>
                </a:solidFill>
                <a:latin typeface="ＭＳ ゴシック" panose="020B0609070205080204" pitchFamily="49" charset="-128"/>
                <a:ea typeface="ＭＳ ゴシック" panose="020B0609070205080204" pitchFamily="49" charset="-128"/>
              </a:rPr>
              <a:t>　教員の授業力を向上します。</a:t>
            </a:r>
          </a:p>
          <a:p>
            <a:pPr marL="85725" indent="-85725" algn="l"/>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運動部活動を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通じてスポーツに関わる機会</a:t>
            </a:r>
            <a:r>
              <a:rPr lang="ja-JP" altLang="en-US" sz="1200" dirty="0">
                <a:solidFill>
                  <a:schemeClr val="tx1"/>
                </a:solidFill>
                <a:latin typeface="ＭＳ ゴシック" panose="020B0609070205080204" pitchFamily="49" charset="-128"/>
                <a:ea typeface="ＭＳ ゴシック" panose="020B0609070205080204" pitchFamily="49" charset="-128"/>
              </a:rPr>
              <a:t>を充実させるとともに、健全な成長に配慮しながら、生涯にわたり</a:t>
            </a:r>
            <a:r>
              <a:rPr lang="ja-JP" altLang="en-US" sz="1200" dirty="0" smtClean="0">
                <a:solidFill>
                  <a:schemeClr val="tx1"/>
                </a:solidFill>
                <a:latin typeface="ＭＳ ゴシック" panose="020B0609070205080204" pitchFamily="49" charset="-128"/>
                <a:ea typeface="ＭＳ ゴシック" panose="020B0609070205080204" pitchFamily="49" charset="-128"/>
              </a:rPr>
              <a:t>スポー</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85725" indent="-85725"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ツに関わる児童</a:t>
            </a:r>
            <a:r>
              <a:rPr lang="ja-JP" altLang="en-US" sz="1200" dirty="0">
                <a:solidFill>
                  <a:schemeClr val="tx1"/>
                </a:solidFill>
                <a:latin typeface="ＭＳ ゴシック" panose="020B0609070205080204" pitchFamily="49" charset="-128"/>
                <a:ea typeface="ＭＳ ゴシック" panose="020B0609070205080204" pitchFamily="49" charset="-128"/>
              </a:rPr>
              <a:t>生徒の育成を推進します</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 name="タイトル 1"/>
          <p:cNvSpPr txBox="1">
            <a:spLocks/>
          </p:cNvSpPr>
          <p:nvPr/>
        </p:nvSpPr>
        <p:spPr>
          <a:xfrm>
            <a:off x="266428" y="1884859"/>
            <a:ext cx="855712" cy="216023"/>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100" b="1" dirty="0" smtClean="0">
                <a:latin typeface="ＭＳ ゴシック" panose="020B0609070205080204" pitchFamily="49" charset="-128"/>
                <a:ea typeface="ＭＳ ゴシック" panose="020B0609070205080204" pitchFamily="49" charset="-128"/>
              </a:rPr>
              <a:t>① 子ども</a:t>
            </a:r>
            <a:endParaRPr lang="ja-JP" altLang="en-US" sz="1100" b="1" dirty="0">
              <a:latin typeface="ＭＳ ゴシック" panose="020B0609070205080204" pitchFamily="49" charset="-128"/>
              <a:ea typeface="ＭＳ ゴシック" panose="020B0609070205080204" pitchFamily="49" charset="-128"/>
            </a:endParaRPr>
          </a:p>
        </p:txBody>
      </p:sp>
      <p:sp>
        <p:nvSpPr>
          <p:cNvPr id="8" name="タイトル 1"/>
          <p:cNvSpPr txBox="1">
            <a:spLocks/>
          </p:cNvSpPr>
          <p:nvPr/>
        </p:nvSpPr>
        <p:spPr>
          <a:xfrm>
            <a:off x="251520" y="116633"/>
            <a:ext cx="3096344" cy="288031"/>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400" b="1" dirty="0" smtClean="0">
                <a:latin typeface="ＭＳ ゴシック" panose="020B0609070205080204" pitchFamily="49" charset="-128"/>
                <a:ea typeface="ＭＳ ゴシック" panose="020B0609070205080204" pitchFamily="49" charset="-128"/>
              </a:rPr>
              <a:t>４．</a:t>
            </a:r>
            <a:r>
              <a:rPr lang="en-US" altLang="ja-JP" sz="1400" b="1" dirty="0">
                <a:latin typeface="ＭＳ ゴシック" panose="020B0609070205080204" pitchFamily="49" charset="-128"/>
                <a:ea typeface="ＭＳ ゴシック" panose="020B0609070205080204" pitchFamily="49" charset="-128"/>
              </a:rPr>
              <a:t>2</a:t>
            </a:r>
            <a:r>
              <a:rPr lang="ja-JP" altLang="en-US" sz="1400" b="1" dirty="0">
                <a:latin typeface="ＭＳ ゴシック" panose="020B0609070205080204" pitchFamily="49" charset="-128"/>
                <a:ea typeface="ＭＳ ゴシック" panose="020B0609070205080204" pitchFamily="49" charset="-128"/>
              </a:rPr>
              <a:t>本の</a:t>
            </a:r>
            <a:r>
              <a:rPr lang="en-US" altLang="ja-JP" sz="1400" b="1" dirty="0">
                <a:latin typeface="ＭＳ ゴシック" panose="020B0609070205080204" pitchFamily="49" charset="-128"/>
                <a:ea typeface="ＭＳ ゴシック" panose="020B0609070205080204" pitchFamily="49" charset="-128"/>
              </a:rPr>
              <a:t>『</a:t>
            </a:r>
            <a:r>
              <a:rPr lang="ja-JP" altLang="en-US" sz="1400" b="1" dirty="0">
                <a:latin typeface="ＭＳ ゴシック" panose="020B0609070205080204" pitchFamily="49" charset="-128"/>
                <a:ea typeface="ＭＳ ゴシック" panose="020B0609070205080204" pitchFamily="49" charset="-128"/>
              </a:rPr>
              <a:t>柱</a:t>
            </a:r>
            <a:r>
              <a:rPr lang="en-US" altLang="ja-JP" sz="1400" b="1" dirty="0">
                <a:latin typeface="ＭＳ ゴシック" panose="020B0609070205080204" pitchFamily="49" charset="-128"/>
                <a:ea typeface="ＭＳ ゴシック" panose="020B0609070205080204" pitchFamily="49" charset="-128"/>
              </a:rPr>
              <a:t>』</a:t>
            </a:r>
            <a:r>
              <a:rPr lang="ja-JP" altLang="en-US" sz="1400" b="1" dirty="0">
                <a:latin typeface="ＭＳ ゴシック" panose="020B0609070205080204" pitchFamily="49" charset="-128"/>
                <a:ea typeface="ＭＳ ゴシック" panose="020B0609070205080204" pitchFamily="49" charset="-128"/>
              </a:rPr>
              <a:t>に基づく施策の展開</a:t>
            </a:r>
            <a:endParaRPr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251520" y="476672"/>
            <a:ext cx="4272322" cy="307744"/>
          </a:xfrm>
          <a:prstGeom prst="rect">
            <a:avLst/>
          </a:prstGeom>
        </p:spPr>
        <p:style>
          <a:lnRef idx="3">
            <a:schemeClr val="lt1"/>
          </a:lnRef>
          <a:fillRef idx="1">
            <a:schemeClr val="dk1"/>
          </a:fillRef>
          <a:effectRef idx="1">
            <a:schemeClr val="dk1"/>
          </a:effectRef>
          <a:fontRef idx="minor">
            <a:schemeClr val="lt1"/>
          </a:fontRef>
        </p:style>
        <p:txBody>
          <a:bodyPr wrap="square" lIns="91408" tIns="45704" rIns="91408" bIns="45704" rtlCol="0">
            <a:spAutoFit/>
          </a:bodyPr>
          <a:lstStyle/>
          <a:p>
            <a:r>
              <a:rPr lang="en-US" altLang="ja-JP" sz="1400" b="1" dirty="0" smtClean="0"/>
              <a:t>Ⅰ</a:t>
            </a:r>
            <a:r>
              <a:rPr lang="ja-JP" altLang="en-US" sz="1400" b="1" dirty="0" smtClean="0"/>
              <a:t>　府民</a:t>
            </a:r>
            <a:r>
              <a:rPr lang="ja-JP" altLang="en-US" sz="1400" b="1" dirty="0">
                <a:solidFill>
                  <a:schemeClr val="bg1"/>
                </a:solidFill>
              </a:rPr>
              <a:t>誰</a:t>
            </a:r>
            <a:r>
              <a:rPr lang="ja-JP" altLang="en-US" sz="1400" b="1" dirty="0" smtClean="0"/>
              <a:t>もが</a:t>
            </a:r>
            <a:r>
              <a:rPr lang="ja-JP" altLang="en-US" sz="1400" b="1" dirty="0"/>
              <a:t>スポーツに</a:t>
            </a:r>
            <a:r>
              <a:rPr lang="ja-JP" altLang="en-US" sz="1400" b="1" dirty="0" smtClean="0"/>
              <a:t>関わり親しむ</a:t>
            </a:r>
            <a:r>
              <a:rPr lang="ja-JP" altLang="en-US" sz="1400" b="1" dirty="0"/>
              <a:t>機会</a:t>
            </a:r>
            <a:r>
              <a:rPr lang="ja-JP" altLang="en-US" sz="1400" b="1" dirty="0" smtClean="0"/>
              <a:t>の</a:t>
            </a:r>
            <a:r>
              <a:rPr lang="ja-JP" altLang="en-US" sz="1400" b="1" dirty="0" smtClean="0">
                <a:solidFill>
                  <a:schemeClr val="bg1"/>
                </a:solidFill>
              </a:rPr>
              <a:t>創造</a:t>
            </a:r>
            <a:endParaRPr lang="en-US" altLang="ja-JP" sz="1400" b="1" dirty="0" smtClean="0">
              <a:solidFill>
                <a:schemeClr val="bg1"/>
              </a:solidFill>
            </a:endParaRPr>
          </a:p>
        </p:txBody>
      </p:sp>
      <p:sp>
        <p:nvSpPr>
          <p:cNvPr id="10" name="スライド番号プレースホルダー 2"/>
          <p:cNvSpPr>
            <a:spLocks noGrp="1"/>
          </p:cNvSpPr>
          <p:nvPr>
            <p:ph type="sldNum" sz="quarter" idx="12"/>
          </p:nvPr>
        </p:nvSpPr>
        <p:spPr>
          <a:xfrm>
            <a:off x="6630863" y="6414789"/>
            <a:ext cx="2133600" cy="365125"/>
          </a:xfrm>
        </p:spPr>
        <p:txBody>
          <a:bodyPr/>
          <a:lstStyle/>
          <a:p>
            <a:r>
              <a:rPr kumimoji="1" lang="en-US" altLang="ja-JP" dirty="0" smtClean="0"/>
              <a:t>6</a:t>
            </a:r>
            <a:endParaRPr kumimoji="1" lang="ja-JP" altLang="en-US" dirty="0"/>
          </a:p>
        </p:txBody>
      </p:sp>
      <p:sp>
        <p:nvSpPr>
          <p:cNvPr id="9" name="サブタイトル 2"/>
          <p:cNvSpPr txBox="1">
            <a:spLocks/>
          </p:cNvSpPr>
          <p:nvPr/>
        </p:nvSpPr>
        <p:spPr>
          <a:xfrm>
            <a:off x="315566" y="1236787"/>
            <a:ext cx="8416552"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　府民</a:t>
            </a:r>
            <a:r>
              <a:rPr lang="ja-JP" altLang="en-US" sz="1200" dirty="0">
                <a:solidFill>
                  <a:schemeClr val="tx1"/>
                </a:solidFill>
                <a:latin typeface="ＭＳ ゴシック" panose="020B0609070205080204" pitchFamily="49" charset="-128"/>
                <a:ea typeface="ＭＳ ゴシック" panose="020B0609070205080204" pitchFamily="49" charset="-128"/>
              </a:rPr>
              <a:t>誰</a:t>
            </a:r>
            <a:r>
              <a:rPr lang="ja-JP" altLang="en-US" sz="1200" dirty="0" smtClean="0">
                <a:solidFill>
                  <a:schemeClr val="tx1"/>
                </a:solidFill>
                <a:latin typeface="ＭＳ ゴシック" panose="020B0609070205080204" pitchFamily="49" charset="-128"/>
                <a:ea typeface="ＭＳ ゴシック" panose="020B0609070205080204" pitchFamily="49" charset="-128"/>
              </a:rPr>
              <a:t>もがそれぞれのライフステージにおいて豊かな生活を送ることができるよう、市町村、学校体育・スポーツ関係者</a:t>
            </a:r>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団体、企業等と連携して、様々なジャンルや種目のスポーツを「いつでも」「どこでも」「どのようにも」楽しむことができる環境整備を推進します。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3347864" y="6165304"/>
            <a:ext cx="5256584" cy="553998"/>
          </a:xfrm>
          <a:prstGeom prst="rect">
            <a:avLst/>
          </a:prstGeom>
          <a:noFill/>
        </p:spPr>
        <p:txBody>
          <a:bodyPr wrap="square" rtlCol="0">
            <a:spAutoFit/>
          </a:bodyPr>
          <a:lstStyle/>
          <a:p>
            <a:r>
              <a:rPr kumimoji="1" lang="en-US" altLang="ja-JP" sz="1000" dirty="0" smtClean="0"/>
              <a:t>※</a:t>
            </a:r>
            <a:r>
              <a:rPr lang="ja-JP" altLang="en-US" sz="1000" dirty="0"/>
              <a:t>「アクティブ・チャイルド・プログラム」</a:t>
            </a:r>
            <a:endParaRPr kumimoji="1" lang="en-US" altLang="ja-JP" sz="1000" dirty="0" smtClean="0"/>
          </a:p>
          <a:p>
            <a:r>
              <a:rPr lang="ja-JP" altLang="en-US" sz="1000" dirty="0"/>
              <a:t>　</a:t>
            </a:r>
            <a:r>
              <a:rPr lang="ja-JP" altLang="en-US" sz="1000" dirty="0" smtClean="0"/>
              <a:t>　</a:t>
            </a:r>
            <a:r>
              <a:rPr lang="en-US" altLang="ja-JP" sz="1000" dirty="0" smtClean="0"/>
              <a:t>2010</a:t>
            </a:r>
            <a:r>
              <a:rPr lang="ja-JP" altLang="en-US" sz="1000" dirty="0" smtClean="0"/>
              <a:t>年度</a:t>
            </a:r>
            <a:r>
              <a:rPr lang="ja-JP" altLang="en-US" sz="1000" dirty="0"/>
              <a:t>に</a:t>
            </a:r>
            <a:r>
              <a:rPr lang="ja-JP" altLang="en-US" sz="1000" dirty="0" smtClean="0"/>
              <a:t>文部科学省が日本体育協会に委託し作成した、子どもが発達段階に応じて身に</a:t>
            </a:r>
            <a:endParaRPr lang="en-US" altLang="ja-JP" sz="1000" dirty="0" smtClean="0"/>
          </a:p>
          <a:p>
            <a:r>
              <a:rPr lang="ja-JP" altLang="en-US" sz="1000" dirty="0"/>
              <a:t>　</a:t>
            </a:r>
            <a:r>
              <a:rPr lang="ja-JP" altLang="en-US" sz="1000" dirty="0" smtClean="0"/>
              <a:t>　付けておくことが望ましい動きや身体を操作する能力を獲得し、高めるための運動プログラム</a:t>
            </a:r>
            <a:endParaRPr kumimoji="1" lang="ja-JP" altLang="en-US" sz="1000" dirty="0"/>
          </a:p>
        </p:txBody>
      </p:sp>
    </p:spTree>
    <p:extLst>
      <p:ext uri="{BB962C8B-B14F-4D97-AF65-F5344CB8AC3E}">
        <p14:creationId xmlns:p14="http://schemas.microsoft.com/office/powerpoint/2010/main" val="3505254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31912" y="584151"/>
            <a:ext cx="8393074" cy="1044649"/>
          </a:xfrm>
        </p:spPr>
        <p:txBody>
          <a:bodyPr>
            <a:normAutofit/>
          </a:bodyPr>
          <a:lstStyle/>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府内のスポーツ実施率</a:t>
            </a:r>
            <a:r>
              <a:rPr lang="en-US" altLang="ja-JP" sz="1200" baseline="30000" dirty="0" smtClean="0">
                <a:solidFill>
                  <a:schemeClr val="tx1"/>
                </a:solidFill>
                <a:latin typeface="ＭＳ ゴシック" panose="020B0609070205080204" pitchFamily="49" charset="-128"/>
                <a:ea typeface="ＭＳ ゴシック" panose="020B0609070205080204" pitchFamily="49" charset="-128"/>
              </a:rPr>
              <a:t>※1</a:t>
            </a:r>
            <a:r>
              <a:rPr lang="ja-JP" altLang="en-US" sz="1200" dirty="0" smtClean="0">
                <a:solidFill>
                  <a:schemeClr val="tx1"/>
                </a:solidFill>
                <a:latin typeface="ＭＳ ゴシック" panose="020B0609070205080204" pitchFamily="49" charset="-128"/>
                <a:ea typeface="ＭＳ ゴシック" panose="020B0609070205080204" pitchFamily="49" charset="-128"/>
              </a:rPr>
              <a:t>は</a:t>
            </a:r>
            <a:r>
              <a:rPr lang="en-US" altLang="ja-JP" sz="1200" dirty="0" smtClean="0">
                <a:solidFill>
                  <a:schemeClr val="tx1"/>
                </a:solidFill>
                <a:latin typeface="ＭＳ ゴシック" panose="020B0609070205080204" pitchFamily="49" charset="-128"/>
                <a:ea typeface="ＭＳ ゴシック" panose="020B0609070205080204" pitchFamily="49" charset="-128"/>
              </a:rPr>
              <a:t>30</a:t>
            </a:r>
            <a:r>
              <a:rPr lang="ja-JP" altLang="en-US" sz="1200" dirty="0" smtClean="0">
                <a:solidFill>
                  <a:schemeClr val="tx1"/>
                </a:solidFill>
                <a:latin typeface="ＭＳ ゴシック" panose="020B0609070205080204" pitchFamily="49" charset="-128"/>
                <a:ea typeface="ＭＳ ゴシック" panose="020B0609070205080204" pitchFamily="49" charset="-128"/>
              </a:rPr>
              <a:t>歳代で低く、</a:t>
            </a:r>
            <a:r>
              <a:rPr lang="en-US" altLang="ja-JP" sz="1200" dirty="0" smtClean="0">
                <a:solidFill>
                  <a:schemeClr val="tx1"/>
                </a:solidFill>
                <a:latin typeface="ＭＳ ゴシック" panose="020B0609070205080204" pitchFamily="49" charset="-128"/>
                <a:ea typeface="ＭＳ ゴシック" panose="020B0609070205080204" pitchFamily="49" charset="-128"/>
              </a:rPr>
              <a:t>30</a:t>
            </a:r>
            <a:r>
              <a:rPr lang="ja-JP" altLang="en-US" sz="1200" dirty="0" smtClean="0">
                <a:solidFill>
                  <a:schemeClr val="tx1"/>
                </a:solidFill>
                <a:latin typeface="ＭＳ ゴシック" panose="020B0609070205080204" pitchFamily="49" charset="-128"/>
                <a:ea typeface="ＭＳ ゴシック" panose="020B0609070205080204" pitchFamily="49" charset="-128"/>
              </a:rPr>
              <a:t>歳代・</a:t>
            </a:r>
            <a:r>
              <a:rPr lang="en-US" altLang="ja-JP" sz="1200" dirty="0" smtClean="0">
                <a:solidFill>
                  <a:schemeClr val="tx1"/>
                </a:solidFill>
                <a:latin typeface="ＭＳ ゴシック" panose="020B0609070205080204" pitchFamily="49" charset="-128"/>
                <a:ea typeface="ＭＳ ゴシック" panose="020B0609070205080204" pitchFamily="49" charset="-128"/>
              </a:rPr>
              <a:t>40</a:t>
            </a:r>
            <a:r>
              <a:rPr lang="ja-JP" altLang="en-US" sz="1200" dirty="0" smtClean="0">
                <a:solidFill>
                  <a:schemeClr val="tx1"/>
                </a:solidFill>
                <a:latin typeface="ＭＳ ゴシック" panose="020B0609070205080204" pitchFamily="49" charset="-128"/>
                <a:ea typeface="ＭＳ ゴシック" panose="020B0609070205080204" pitchFamily="49" charset="-128"/>
              </a:rPr>
              <a:t>歳代の女性で特に低くなっています。このようなスポーツから「距離のある」人がスポーツをするきっかけとなるような取組を進め、気軽にスポーツに親しめる機会を創出していきます。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働き盛りや子育て</a:t>
            </a:r>
            <a:r>
              <a:rPr lang="ja-JP" altLang="en-US" sz="1200" dirty="0">
                <a:solidFill>
                  <a:schemeClr val="tx1"/>
                </a:solidFill>
                <a:latin typeface="ＭＳ ゴシック" panose="020B0609070205080204" pitchFamily="49" charset="-128"/>
                <a:ea typeface="ＭＳ ゴシック" panose="020B0609070205080204" pitchFamily="49" charset="-128"/>
              </a:rPr>
              <a:t>世代に</a:t>
            </a:r>
            <a:r>
              <a:rPr lang="ja-JP" altLang="en-US" sz="1200" dirty="0" smtClean="0">
                <a:solidFill>
                  <a:schemeClr val="tx1"/>
                </a:solidFill>
                <a:latin typeface="ＭＳ ゴシック" panose="020B0609070205080204" pitchFamily="49" charset="-128"/>
                <a:ea typeface="ＭＳ ゴシック" panose="020B0609070205080204" pitchFamily="49" charset="-128"/>
              </a:rPr>
              <a:t>とって労働</a:t>
            </a:r>
            <a:r>
              <a:rPr lang="ja-JP" altLang="en-US" sz="1200" dirty="0">
                <a:solidFill>
                  <a:schemeClr val="tx1"/>
                </a:solidFill>
                <a:latin typeface="ＭＳ ゴシック" panose="020B0609070205080204" pitchFamily="49" charset="-128"/>
                <a:ea typeface="ＭＳ ゴシック" panose="020B0609070205080204" pitchFamily="49" charset="-128"/>
              </a:rPr>
              <a:t>時間</a:t>
            </a:r>
            <a:r>
              <a:rPr lang="ja-JP" altLang="en-US" sz="1200" dirty="0" smtClean="0">
                <a:solidFill>
                  <a:schemeClr val="tx1"/>
                </a:solidFill>
                <a:latin typeface="ＭＳ ゴシック" panose="020B0609070205080204" pitchFamily="49" charset="-128"/>
                <a:ea typeface="ＭＳ ゴシック" panose="020B0609070205080204" pitchFamily="49" charset="-128"/>
              </a:rPr>
              <a:t>は生活の大きな</a:t>
            </a:r>
            <a:r>
              <a:rPr lang="ja-JP" altLang="en-US" sz="1200" dirty="0">
                <a:solidFill>
                  <a:schemeClr val="tx1"/>
                </a:solidFill>
                <a:latin typeface="ＭＳ ゴシック" panose="020B0609070205080204" pitchFamily="49" charset="-128"/>
                <a:ea typeface="ＭＳ ゴシック" panose="020B0609070205080204" pitchFamily="49" charset="-128"/>
              </a:rPr>
              <a:t>ウエイトを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占めていることから、企業が運動を通じた社員の健康づくりを積極的</a:t>
            </a:r>
            <a:r>
              <a:rPr lang="ja-JP" altLang="en-US" sz="1200" dirty="0">
                <a:solidFill>
                  <a:schemeClr val="tx1"/>
                </a:solidFill>
                <a:latin typeface="ＭＳ ゴシック" panose="020B0609070205080204" pitchFamily="49" charset="-128"/>
                <a:ea typeface="ＭＳ ゴシック" panose="020B0609070205080204" pitchFamily="49" charset="-128"/>
              </a:rPr>
              <a:t>にサポート</a:t>
            </a:r>
            <a:r>
              <a:rPr lang="ja-JP" altLang="en-US" sz="1200" dirty="0" smtClean="0">
                <a:solidFill>
                  <a:schemeClr val="tx1"/>
                </a:solidFill>
                <a:latin typeface="ＭＳ ゴシック" panose="020B0609070205080204" pitchFamily="49" charset="-128"/>
                <a:ea typeface="ＭＳ ゴシック" panose="020B0609070205080204" pitchFamily="49" charset="-128"/>
              </a:rPr>
              <a:t>する機運を醸成</a:t>
            </a:r>
            <a:r>
              <a:rPr lang="ja-JP" altLang="en-US" sz="1200" dirty="0">
                <a:solidFill>
                  <a:schemeClr val="tx1"/>
                </a:solidFill>
                <a:latin typeface="ＭＳ ゴシック" panose="020B0609070205080204" pitchFamily="49" charset="-128"/>
                <a:ea typeface="ＭＳ ゴシック" panose="020B0609070205080204" pitchFamily="49" charset="-128"/>
              </a:rPr>
              <a:t>します</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0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1000" dirty="0" smtClean="0">
              <a:solidFill>
                <a:srgbClr val="FF0000"/>
              </a:solidFill>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331912" y="1844824"/>
            <a:ext cx="8488560" cy="2088232"/>
          </a:xfrm>
          <a:prstGeom prst="rect">
            <a:avLst/>
          </a:prstGeom>
          <a:solidFill>
            <a:schemeClr val="accent1">
              <a:lumMod val="40000"/>
              <a:lumOff val="60000"/>
            </a:schemeClr>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主な施策の方向性</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p>
          <a:p>
            <a:pPr algn="l"/>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○ショッピングモール等多くの人が集まる場所</a:t>
            </a:r>
            <a:r>
              <a:rPr lang="ja-JP" altLang="en-US" sz="1200" dirty="0" smtClean="0">
                <a:solidFill>
                  <a:schemeClr val="tx1"/>
                </a:solidFill>
                <a:latin typeface="ＭＳ ゴシック" panose="020B0609070205080204" pitchFamily="49" charset="-128"/>
                <a:ea typeface="ＭＳ ゴシック" panose="020B0609070205080204" pitchFamily="49" charset="-128"/>
              </a:rPr>
              <a:t>で誰でも気軽に参加できる体力</a:t>
            </a:r>
            <a:r>
              <a:rPr lang="ja-JP" altLang="en-US" sz="1200" dirty="0" smtClean="0">
                <a:solidFill>
                  <a:prstClr val="black"/>
                </a:solidFill>
                <a:latin typeface="ＭＳ ゴシック" panose="020B0609070205080204" pitchFamily="49" charset="-128"/>
                <a:ea typeface="ＭＳ ゴシック" panose="020B0609070205080204" pitchFamily="49" charset="-128"/>
              </a:rPr>
              <a:t>測定やスポーツ体験の機会を提供する等、</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スポーツをするきっかけづくりを進めます。</a:t>
            </a:r>
            <a:endParaRPr lang="ja-JP" altLang="en-US" sz="1200" dirty="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smtClean="0">
                <a:solidFill>
                  <a:prstClr val="black"/>
                </a:solidFill>
                <a:latin typeface="ＭＳ ゴシック" panose="020B0609070205080204" pitchFamily="49" charset="-128"/>
                <a:ea typeface="ＭＳ ゴシック" panose="020B0609070205080204" pitchFamily="49" charset="-128"/>
              </a:rPr>
              <a:t>○世界最大の一般参加型、国際総合スポーツ大会であるワールドマスターズゲームズ</a:t>
            </a:r>
            <a:r>
              <a:rPr lang="en-US" altLang="ja-JP" sz="1200" dirty="0" smtClean="0">
                <a:solidFill>
                  <a:prstClr val="black"/>
                </a:solidFill>
                <a:latin typeface="ＭＳ ゴシック" panose="020B0609070205080204" pitchFamily="49" charset="-128"/>
                <a:ea typeface="ＭＳ ゴシック" panose="020B0609070205080204" pitchFamily="49" charset="-128"/>
              </a:rPr>
              <a:t>2021</a:t>
            </a:r>
            <a:r>
              <a:rPr lang="ja-JP" altLang="en-US" sz="1200" dirty="0" smtClean="0">
                <a:solidFill>
                  <a:prstClr val="black"/>
                </a:solidFill>
                <a:latin typeface="ＭＳ ゴシック" panose="020B0609070205080204" pitchFamily="49" charset="-128"/>
                <a:ea typeface="ＭＳ ゴシック" panose="020B0609070205080204" pitchFamily="49" charset="-128"/>
              </a:rPr>
              <a:t>関西を好機として、府民の「</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lgn="l"/>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る」スポーツへの参加意欲を向上するための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取組を進めます。</a:t>
            </a:r>
            <a:endParaRPr lang="ja-JP" altLang="en-US" sz="12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○「健康経営」</a:t>
            </a:r>
            <a:r>
              <a:rPr lang="en-US" altLang="ja-JP" sz="1200" baseline="30000" dirty="0">
                <a:solidFill>
                  <a:schemeClr val="tx1"/>
                </a:solidFill>
                <a:latin typeface="ＭＳ ゴシック" panose="020B0609070205080204" pitchFamily="49" charset="-128"/>
                <a:ea typeface="ＭＳ ゴシック" panose="020B0609070205080204" pitchFamily="49" charset="-128"/>
              </a:rPr>
              <a:t> </a:t>
            </a:r>
            <a:r>
              <a:rPr lang="en-US" altLang="ja-JP" sz="1200" baseline="30000" dirty="0" smtClean="0">
                <a:solidFill>
                  <a:schemeClr val="tx1"/>
                </a:solidFill>
                <a:latin typeface="ＭＳ ゴシック" panose="020B0609070205080204" pitchFamily="49" charset="-128"/>
                <a:ea typeface="ＭＳ ゴシック" panose="020B0609070205080204" pitchFamily="49" charset="-128"/>
              </a:rPr>
              <a:t>※2</a:t>
            </a:r>
            <a:r>
              <a:rPr lang="ja-JP" altLang="en-US" sz="1200" dirty="0" smtClean="0">
                <a:solidFill>
                  <a:schemeClr val="tx1"/>
                </a:solidFill>
                <a:latin typeface="ＭＳ ゴシック" panose="020B0609070205080204" pitchFamily="49" charset="-128"/>
                <a:ea typeface="ＭＳ ゴシック" panose="020B0609070205080204" pitchFamily="49" charset="-128"/>
              </a:rPr>
              <a:t>の普及を通じて、企業に</a:t>
            </a:r>
            <a:r>
              <a:rPr lang="ja-JP" altLang="en-US" sz="1200" dirty="0">
                <a:solidFill>
                  <a:schemeClr val="tx1"/>
                </a:solidFill>
                <a:latin typeface="ＭＳ ゴシック" panose="020B0609070205080204" pitchFamily="49" charset="-128"/>
                <a:ea typeface="ＭＳ ゴシック" panose="020B0609070205080204" pitchFamily="49" charset="-128"/>
              </a:rPr>
              <a:t>おける運動等を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通じた社員の健康づくりを促進します。 </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女性のニーズや意欲にあったスポーツ機会を提供する等、女性</a:t>
            </a:r>
            <a:r>
              <a:rPr lang="ja-JP" altLang="en-US" sz="1200" dirty="0">
                <a:solidFill>
                  <a:prstClr val="black"/>
                </a:solidFill>
                <a:latin typeface="ＭＳ ゴシック" panose="020B0609070205080204" pitchFamily="49" charset="-128"/>
                <a:ea typeface="ＭＳ ゴシック" panose="020B0609070205080204" pitchFamily="49" charset="-128"/>
              </a:rPr>
              <a:t>のスポーツ</a:t>
            </a:r>
            <a:r>
              <a:rPr lang="ja-JP" altLang="en-US" sz="1200" dirty="0" smtClean="0">
                <a:solidFill>
                  <a:prstClr val="black"/>
                </a:solidFill>
                <a:latin typeface="ＭＳ ゴシック" panose="020B0609070205080204" pitchFamily="49" charset="-128"/>
                <a:ea typeface="ＭＳ ゴシック" panose="020B0609070205080204" pitchFamily="49" charset="-128"/>
              </a:rPr>
              <a:t>参加拡大への取組を支援します。</a:t>
            </a:r>
            <a:endParaRPr lang="en-US" altLang="ja-JP" sz="1200" u="sng" dirty="0" smtClean="0">
              <a:solidFill>
                <a:srgbClr val="FF0000"/>
              </a:solidFill>
              <a:latin typeface="ＭＳ ゴシック" panose="020B0609070205080204" pitchFamily="49" charset="-128"/>
              <a:ea typeface="ＭＳ ゴシック" panose="020B0609070205080204" pitchFamily="49" charset="-128"/>
            </a:endParaRPr>
          </a:p>
          <a:p>
            <a:pPr algn="l"/>
            <a:r>
              <a:rPr lang="ja-JP" altLang="en-US" sz="1200" dirty="0" smtClean="0">
                <a:solidFill>
                  <a:schemeClr val="tx1"/>
                </a:solidFill>
                <a:latin typeface="ＭＳ ゴシック" panose="020B0609070205080204" pitchFamily="49" charset="-128"/>
                <a:ea typeface="ＭＳ ゴシック" panose="020B0609070205080204" pitchFamily="49" charset="-128"/>
              </a:rPr>
              <a:t>○子どもと一緒に参加できるイベントや教室等、働き盛りや子育て世代が参加しやすいスポーツ機会の提供を進めます。</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5" name="タイトル 1"/>
          <p:cNvSpPr txBox="1">
            <a:spLocks/>
          </p:cNvSpPr>
          <p:nvPr/>
        </p:nvSpPr>
        <p:spPr>
          <a:xfrm>
            <a:off x="331912" y="332656"/>
            <a:ext cx="1935832" cy="216024"/>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100" b="1" dirty="0" smtClean="0">
                <a:latin typeface="ＭＳ ゴシック" panose="020B0609070205080204" pitchFamily="49" charset="-128"/>
                <a:ea typeface="ＭＳ ゴシック" panose="020B0609070205080204" pitchFamily="49" charset="-128"/>
              </a:rPr>
              <a:t>②　働き盛り、子育て世代</a:t>
            </a:r>
            <a:endParaRPr lang="ja-JP" altLang="en-US" sz="1100" b="1" dirty="0">
              <a:latin typeface="ＭＳ ゴシック" panose="020B0609070205080204" pitchFamily="49" charset="-128"/>
              <a:ea typeface="ＭＳ ゴシック" panose="020B0609070205080204" pitchFamily="49" charset="-128"/>
            </a:endParaRPr>
          </a:p>
        </p:txBody>
      </p:sp>
      <p:sp>
        <p:nvSpPr>
          <p:cNvPr id="10" name="スライド番号プレースホルダー 2"/>
          <p:cNvSpPr>
            <a:spLocks noGrp="1"/>
          </p:cNvSpPr>
          <p:nvPr>
            <p:ph type="sldNum" sz="quarter" idx="12"/>
          </p:nvPr>
        </p:nvSpPr>
        <p:spPr>
          <a:xfrm>
            <a:off x="6553200" y="6356350"/>
            <a:ext cx="2133600" cy="365125"/>
          </a:xfrm>
        </p:spPr>
        <p:txBody>
          <a:bodyPr/>
          <a:lstStyle/>
          <a:p>
            <a:r>
              <a:rPr lang="en-US" altLang="ja-JP" dirty="0" smtClean="0"/>
              <a:t>7</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3622711397"/>
              </p:ext>
            </p:extLst>
          </p:nvPr>
        </p:nvGraphicFramePr>
        <p:xfrm>
          <a:off x="912448" y="4694947"/>
          <a:ext cx="2710592" cy="1461458"/>
        </p:xfrm>
        <a:graphic>
          <a:graphicData uri="http://schemas.openxmlformats.org/drawingml/2006/table">
            <a:tbl>
              <a:tblPr firstRow="1" firstCol="1" bandRow="1">
                <a:tableStyleId>{3B4B98B0-60AC-42C2-AFA5-B58CD77FA1E5}</a:tableStyleId>
              </a:tblPr>
              <a:tblGrid>
                <a:gridCol w="838384"/>
                <a:gridCol w="576064"/>
                <a:gridCol w="576064"/>
                <a:gridCol w="720080"/>
              </a:tblGrid>
              <a:tr h="209169">
                <a:tc>
                  <a:txBody>
                    <a:bodyPr/>
                    <a:lstStyle/>
                    <a:p>
                      <a:pPr algn="ctr">
                        <a:spcAft>
                          <a:spcPts val="0"/>
                        </a:spcAft>
                      </a:pPr>
                      <a:r>
                        <a:rPr lang="ja-JP" sz="900" b="1" kern="100" dirty="0">
                          <a:effectLst/>
                        </a:rPr>
                        <a:t>年代</a:t>
                      </a:r>
                      <a:endParaRPr lang="ja-JP" sz="900" b="1" kern="100" dirty="0">
                        <a:effectLst/>
                        <a:latin typeface="+mj-ea"/>
                        <a:ea typeface="+mj-ea"/>
                        <a:cs typeface="Times New Roman"/>
                      </a:endParaRPr>
                    </a:p>
                  </a:txBody>
                  <a:tcPr marL="68580" marR="68580" marT="0" marB="0" anchor="ctr"/>
                </a:tc>
                <a:tc>
                  <a:txBody>
                    <a:bodyPr/>
                    <a:lstStyle/>
                    <a:p>
                      <a:pPr algn="ctr">
                        <a:spcAft>
                          <a:spcPts val="0"/>
                        </a:spcAft>
                      </a:pPr>
                      <a:r>
                        <a:rPr lang="ja-JP" sz="900" kern="100" dirty="0">
                          <a:effectLst/>
                        </a:rPr>
                        <a:t>男</a:t>
                      </a:r>
                      <a:endParaRPr lang="ja-JP" sz="900" b="0" kern="100" dirty="0">
                        <a:effectLst/>
                        <a:latin typeface="+mj-ea"/>
                        <a:ea typeface="+mj-ea"/>
                        <a:cs typeface="Times New Roman"/>
                      </a:endParaRPr>
                    </a:p>
                  </a:txBody>
                  <a:tcPr marL="68580" marR="68580" marT="0" marB="0" anchor="ctr"/>
                </a:tc>
                <a:tc>
                  <a:txBody>
                    <a:bodyPr/>
                    <a:lstStyle/>
                    <a:p>
                      <a:pPr algn="ctr">
                        <a:spcAft>
                          <a:spcPts val="0"/>
                        </a:spcAft>
                      </a:pPr>
                      <a:r>
                        <a:rPr lang="ja-JP" sz="900" kern="100" dirty="0">
                          <a:effectLst/>
                        </a:rPr>
                        <a:t>女</a:t>
                      </a:r>
                      <a:endParaRPr lang="ja-JP" sz="900" b="0" kern="100" dirty="0">
                        <a:effectLst/>
                        <a:latin typeface="+mj-ea"/>
                        <a:ea typeface="+mj-ea"/>
                        <a:cs typeface="Times New Roman"/>
                      </a:endParaRPr>
                    </a:p>
                  </a:txBody>
                  <a:tcPr marL="68580" marR="68580" marT="0" marB="0" anchor="ctr"/>
                </a:tc>
                <a:tc>
                  <a:txBody>
                    <a:bodyPr/>
                    <a:lstStyle/>
                    <a:p>
                      <a:pPr algn="ctr">
                        <a:spcAft>
                          <a:spcPts val="0"/>
                        </a:spcAft>
                      </a:pPr>
                      <a:r>
                        <a:rPr lang="ja-JP" altLang="en-US" sz="900" b="1" kern="100" dirty="0" smtClean="0">
                          <a:effectLst/>
                          <a:latin typeface="+mj-ea"/>
                          <a:ea typeface="+mj-ea"/>
                          <a:cs typeface="Times New Roman"/>
                        </a:rPr>
                        <a:t>全体</a:t>
                      </a:r>
                      <a:endParaRPr lang="ja-JP" sz="900" b="1" kern="100" dirty="0">
                        <a:effectLst/>
                        <a:latin typeface="+mj-ea"/>
                        <a:ea typeface="+mj-ea"/>
                        <a:cs typeface="Times New Roman"/>
                      </a:endParaRPr>
                    </a:p>
                  </a:txBody>
                  <a:tcPr marL="68580" marR="68580" marT="0" marB="0" anchor="ctr"/>
                </a:tc>
              </a:tr>
              <a:tr h="217430">
                <a:tc>
                  <a:txBody>
                    <a:bodyPr/>
                    <a:lstStyle/>
                    <a:p>
                      <a:pPr algn="ctr">
                        <a:spcAft>
                          <a:spcPts val="0"/>
                        </a:spcAft>
                      </a:pPr>
                      <a:r>
                        <a:rPr lang="ja-JP" altLang="en-US" sz="900" b="1" kern="100" dirty="0" smtClean="0">
                          <a:effectLst/>
                        </a:rPr>
                        <a:t>    ２９</a:t>
                      </a:r>
                      <a:r>
                        <a:rPr lang="ja-JP" sz="900" b="1" kern="100" dirty="0" smtClean="0">
                          <a:effectLst/>
                        </a:rPr>
                        <a:t>歳以下</a:t>
                      </a:r>
                      <a:endParaRPr lang="ja-JP" sz="900" b="1" kern="100" dirty="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32.6</a:t>
                      </a:r>
                      <a:r>
                        <a:rPr lang="ja-JP" sz="900" kern="100" dirty="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22.8</a:t>
                      </a:r>
                      <a:r>
                        <a:rPr lang="ja-JP" sz="900" kern="100" dirty="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sz="900" kern="100">
                          <a:effectLst/>
                        </a:rPr>
                        <a:t>27.7%</a:t>
                      </a:r>
                      <a:endParaRPr lang="ja-JP" sz="900" kern="100">
                        <a:effectLst/>
                        <a:latin typeface="+mj-ea"/>
                        <a:ea typeface="+mj-ea"/>
                        <a:cs typeface="Times New Roman"/>
                      </a:endParaRPr>
                    </a:p>
                  </a:txBody>
                  <a:tcPr marL="68580" marR="68580" marT="0" marB="0" anchor="ctr"/>
                </a:tc>
              </a:tr>
              <a:tr h="210741">
                <a:tc>
                  <a:txBody>
                    <a:bodyPr/>
                    <a:lstStyle/>
                    <a:p>
                      <a:pPr algn="ctr">
                        <a:spcAft>
                          <a:spcPts val="0"/>
                        </a:spcAft>
                      </a:pPr>
                      <a:r>
                        <a:rPr lang="ja-JP" sz="900" b="1" kern="100" dirty="0">
                          <a:effectLst/>
                        </a:rPr>
                        <a:t>３０歳代</a:t>
                      </a:r>
                      <a:endParaRPr lang="ja-JP" sz="900" b="1" kern="100" dirty="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27.1</a:t>
                      </a:r>
                      <a:r>
                        <a:rPr lang="ja-JP" sz="900" kern="100" dirty="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sz="900" kern="100">
                          <a:effectLst/>
                        </a:rPr>
                        <a:t>17.2</a:t>
                      </a:r>
                      <a:r>
                        <a:rPr lang="ja-JP" sz="900" kern="100">
                          <a:effectLst/>
                        </a:rPr>
                        <a:t>％</a:t>
                      </a:r>
                      <a:endParaRPr lang="ja-JP" sz="900" kern="10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22.1%</a:t>
                      </a:r>
                      <a:endParaRPr lang="ja-JP" sz="900" kern="100" dirty="0">
                        <a:effectLst/>
                        <a:latin typeface="+mj-ea"/>
                        <a:ea typeface="+mj-ea"/>
                        <a:cs typeface="Times New Roman"/>
                      </a:endParaRPr>
                    </a:p>
                  </a:txBody>
                  <a:tcPr marL="68580" marR="68580" marT="0" marB="0" anchor="ctr"/>
                </a:tc>
              </a:tr>
              <a:tr h="210741">
                <a:tc>
                  <a:txBody>
                    <a:bodyPr/>
                    <a:lstStyle/>
                    <a:p>
                      <a:pPr algn="ctr">
                        <a:spcAft>
                          <a:spcPts val="0"/>
                        </a:spcAft>
                      </a:pPr>
                      <a:r>
                        <a:rPr lang="ja-JP" sz="900" b="1" kern="100" dirty="0">
                          <a:effectLst/>
                        </a:rPr>
                        <a:t>４０歳代</a:t>
                      </a:r>
                      <a:endParaRPr lang="ja-JP" sz="900" b="1" kern="100" dirty="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35.4</a:t>
                      </a:r>
                      <a:r>
                        <a:rPr lang="ja-JP" sz="900" kern="100" dirty="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18.8</a:t>
                      </a:r>
                      <a:r>
                        <a:rPr lang="ja-JP" sz="900" kern="100" dirty="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sz="900" kern="100">
                          <a:effectLst/>
                        </a:rPr>
                        <a:t>27.0%</a:t>
                      </a:r>
                      <a:endParaRPr lang="ja-JP" sz="900" kern="100">
                        <a:effectLst/>
                        <a:latin typeface="+mj-ea"/>
                        <a:ea typeface="+mj-ea"/>
                        <a:cs typeface="Times New Roman"/>
                      </a:endParaRPr>
                    </a:p>
                  </a:txBody>
                  <a:tcPr marL="68580" marR="68580" marT="0" marB="0" anchor="ctr"/>
                </a:tc>
              </a:tr>
              <a:tr h="210741">
                <a:tc>
                  <a:txBody>
                    <a:bodyPr/>
                    <a:lstStyle/>
                    <a:p>
                      <a:pPr algn="ctr">
                        <a:spcAft>
                          <a:spcPts val="0"/>
                        </a:spcAft>
                      </a:pPr>
                      <a:r>
                        <a:rPr lang="ja-JP" sz="900" b="1" kern="100">
                          <a:effectLst/>
                        </a:rPr>
                        <a:t>５０歳代</a:t>
                      </a:r>
                      <a:endParaRPr lang="ja-JP" sz="900" b="1" kern="10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30.3</a:t>
                      </a:r>
                      <a:r>
                        <a:rPr lang="ja-JP" sz="900" kern="100" dirty="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sz="900" kern="100">
                          <a:effectLst/>
                        </a:rPr>
                        <a:t>29.0</a:t>
                      </a:r>
                      <a:r>
                        <a:rPr lang="ja-JP" sz="900" kern="100">
                          <a:effectLst/>
                        </a:rPr>
                        <a:t>％</a:t>
                      </a:r>
                      <a:endParaRPr lang="ja-JP" sz="900" kern="10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29.6%</a:t>
                      </a:r>
                      <a:endParaRPr lang="ja-JP" sz="900" kern="100" dirty="0">
                        <a:effectLst/>
                        <a:latin typeface="+mj-ea"/>
                        <a:ea typeface="+mj-ea"/>
                        <a:cs typeface="Times New Roman"/>
                      </a:endParaRPr>
                    </a:p>
                  </a:txBody>
                  <a:tcPr marL="68580" marR="68580" marT="0" marB="0" anchor="ctr"/>
                </a:tc>
              </a:tr>
              <a:tr h="237322">
                <a:tc>
                  <a:txBody>
                    <a:bodyPr/>
                    <a:lstStyle/>
                    <a:p>
                      <a:pPr algn="ctr">
                        <a:spcAft>
                          <a:spcPts val="0"/>
                        </a:spcAft>
                      </a:pPr>
                      <a:r>
                        <a:rPr lang="en-US" altLang="ja-JP" sz="900" b="1" kern="100" dirty="0" smtClean="0">
                          <a:effectLst/>
                        </a:rPr>
                        <a:t>    </a:t>
                      </a:r>
                      <a:r>
                        <a:rPr lang="ja-JP" sz="900" b="1" kern="100" dirty="0" smtClean="0">
                          <a:effectLst/>
                        </a:rPr>
                        <a:t>６０歳以上</a:t>
                      </a:r>
                      <a:endParaRPr lang="ja-JP" sz="900" b="1" kern="100" dirty="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36.9</a:t>
                      </a:r>
                      <a:r>
                        <a:rPr lang="ja-JP" sz="900" kern="100" dirty="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39.4</a:t>
                      </a:r>
                      <a:r>
                        <a:rPr lang="ja-JP" sz="900" kern="100" dirty="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sz="900" kern="100" dirty="0">
                          <a:effectLst/>
                        </a:rPr>
                        <a:t>38.3%</a:t>
                      </a:r>
                      <a:endParaRPr lang="ja-JP" sz="900" kern="100" dirty="0">
                        <a:effectLst/>
                        <a:latin typeface="+mj-ea"/>
                        <a:ea typeface="+mj-ea"/>
                        <a:cs typeface="Times New Roman"/>
                      </a:endParaRPr>
                    </a:p>
                  </a:txBody>
                  <a:tcPr marL="68580" marR="68580" marT="0" marB="0" anchor="ctr"/>
                </a:tc>
              </a:tr>
              <a:tr h="165314">
                <a:tc>
                  <a:txBody>
                    <a:bodyPr/>
                    <a:lstStyle/>
                    <a:p>
                      <a:pPr algn="ctr">
                        <a:spcAft>
                          <a:spcPts val="0"/>
                        </a:spcAft>
                      </a:pPr>
                      <a:r>
                        <a:rPr lang="ja-JP" altLang="en-US" sz="900" b="1" kern="100" dirty="0" smtClean="0">
                          <a:effectLst/>
                        </a:rPr>
                        <a:t>全体</a:t>
                      </a:r>
                      <a:endParaRPr lang="ja-JP" sz="900" b="1" kern="100" dirty="0">
                        <a:effectLst/>
                        <a:latin typeface="+mj-ea"/>
                        <a:ea typeface="+mj-ea"/>
                        <a:cs typeface="Times New Roman"/>
                      </a:endParaRPr>
                    </a:p>
                  </a:txBody>
                  <a:tcPr marL="68580" marR="68580" marT="0" marB="0" anchor="ctr"/>
                </a:tc>
                <a:tc>
                  <a:txBody>
                    <a:bodyPr/>
                    <a:lstStyle/>
                    <a:p>
                      <a:pPr algn="ctr">
                        <a:spcAft>
                          <a:spcPts val="0"/>
                        </a:spcAft>
                      </a:pPr>
                      <a:r>
                        <a:rPr lang="en-US" altLang="ja-JP" sz="900" kern="100" dirty="0" smtClean="0">
                          <a:effectLst/>
                        </a:rPr>
                        <a:t>33.2</a:t>
                      </a:r>
                      <a:r>
                        <a:rPr lang="ja-JP" altLang="en-US" sz="900" kern="100" dirty="0" smtClean="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altLang="ja-JP" sz="900" kern="100" dirty="0" smtClean="0">
                          <a:effectLst/>
                        </a:rPr>
                        <a:t>28.2</a:t>
                      </a:r>
                      <a:r>
                        <a:rPr lang="ja-JP" altLang="en-US" sz="900" kern="100" dirty="0" smtClean="0">
                          <a:effectLst/>
                        </a:rPr>
                        <a:t>％</a:t>
                      </a:r>
                      <a:endParaRPr lang="ja-JP" sz="900" kern="100" dirty="0">
                        <a:effectLst/>
                        <a:latin typeface="+mj-ea"/>
                        <a:ea typeface="+mj-ea"/>
                        <a:cs typeface="Times New Roman"/>
                      </a:endParaRPr>
                    </a:p>
                  </a:txBody>
                  <a:tcPr marL="68580" marR="68580" marT="0" marB="0" anchor="ctr"/>
                </a:tc>
                <a:tc>
                  <a:txBody>
                    <a:bodyPr/>
                    <a:lstStyle/>
                    <a:p>
                      <a:pPr algn="ctr">
                        <a:spcAft>
                          <a:spcPts val="0"/>
                        </a:spcAft>
                      </a:pPr>
                      <a:r>
                        <a:rPr lang="en-US" altLang="ja-JP" sz="900" kern="100" dirty="0" smtClean="0">
                          <a:effectLst/>
                        </a:rPr>
                        <a:t>30.6</a:t>
                      </a:r>
                      <a:r>
                        <a:rPr lang="ja-JP" altLang="en-US" sz="900" kern="100" dirty="0" smtClean="0">
                          <a:effectLst/>
                        </a:rPr>
                        <a:t>％</a:t>
                      </a:r>
                      <a:endParaRPr lang="ja-JP" sz="900" kern="100" dirty="0">
                        <a:effectLst/>
                        <a:latin typeface="+mj-ea"/>
                        <a:ea typeface="+mj-ea"/>
                        <a:cs typeface="Times New Roman"/>
                      </a:endParaRPr>
                    </a:p>
                  </a:txBody>
                  <a:tcPr marL="68580" marR="68580" marT="0" marB="0" anchor="ctr"/>
                </a:tc>
              </a:tr>
            </a:tbl>
          </a:graphicData>
        </a:graphic>
      </p:graphicFrame>
      <p:sp>
        <p:nvSpPr>
          <p:cNvPr id="6" name="テキスト ボックス 5"/>
          <p:cNvSpPr txBox="1"/>
          <p:nvPr/>
        </p:nvSpPr>
        <p:spPr>
          <a:xfrm>
            <a:off x="539552" y="4448726"/>
            <a:ext cx="3744416" cy="246221"/>
          </a:xfrm>
          <a:prstGeom prst="rect">
            <a:avLst/>
          </a:prstGeom>
          <a:noFill/>
        </p:spPr>
        <p:txBody>
          <a:bodyPr wrap="square" rtlCol="0">
            <a:spAutoFit/>
          </a:bodyPr>
          <a:lstStyle/>
          <a:p>
            <a:r>
              <a:rPr kumimoji="1" lang="en-US" altLang="ja-JP" sz="1000" dirty="0" smtClean="0"/>
              <a:t>※1</a:t>
            </a:r>
            <a:r>
              <a:rPr kumimoji="1" lang="ja-JP" altLang="en-US" sz="1000" dirty="0" smtClean="0"/>
              <a:t>　府内のスポーツ実施率（週</a:t>
            </a:r>
            <a:r>
              <a:rPr kumimoji="1" lang="en-US" altLang="ja-JP" sz="1000" dirty="0" smtClean="0"/>
              <a:t>1</a:t>
            </a:r>
            <a:r>
              <a:rPr kumimoji="1" lang="ja-JP" altLang="en-US" sz="1000" dirty="0" smtClean="0"/>
              <a:t>回以上スポーツをする人の割合）</a:t>
            </a:r>
            <a:endParaRPr kumimoji="1" lang="ja-JP" altLang="en-US" sz="1000" dirty="0"/>
          </a:p>
        </p:txBody>
      </p:sp>
      <p:sp>
        <p:nvSpPr>
          <p:cNvPr id="8" name="テキスト ボックス 7"/>
          <p:cNvSpPr txBox="1"/>
          <p:nvPr/>
        </p:nvSpPr>
        <p:spPr>
          <a:xfrm>
            <a:off x="4499992" y="4448726"/>
            <a:ext cx="4320480" cy="1015663"/>
          </a:xfrm>
          <a:prstGeom prst="rect">
            <a:avLst/>
          </a:prstGeom>
          <a:noFill/>
        </p:spPr>
        <p:txBody>
          <a:bodyPr wrap="square" rtlCol="0">
            <a:spAutoFit/>
          </a:bodyPr>
          <a:lstStyle/>
          <a:p>
            <a:r>
              <a:rPr kumimoji="1" lang="en-US" altLang="ja-JP" sz="1000" dirty="0" smtClean="0"/>
              <a:t>※2</a:t>
            </a:r>
            <a:r>
              <a:rPr kumimoji="1" lang="ja-JP" altLang="en-US" sz="1000" dirty="0" smtClean="0"/>
              <a:t>「健康経営」</a:t>
            </a:r>
            <a:endParaRPr kumimoji="1" lang="en-US" altLang="ja-JP" sz="1000" dirty="0" smtClean="0"/>
          </a:p>
          <a:p>
            <a:r>
              <a:rPr lang="ja-JP" altLang="en-US" sz="1000" dirty="0"/>
              <a:t>　</a:t>
            </a:r>
            <a:r>
              <a:rPr lang="ja-JP" altLang="en-US" sz="1000" dirty="0" smtClean="0"/>
              <a:t>　 経済産業省によると、「</a:t>
            </a:r>
            <a:r>
              <a:rPr lang="ja-JP" altLang="en-US" sz="1000" dirty="0"/>
              <a:t>健康経営」とは、従業員等の健康管理を経営的</a:t>
            </a:r>
            <a:r>
              <a:rPr lang="ja-JP" altLang="en-US" sz="1000" dirty="0" smtClean="0"/>
              <a:t>な</a:t>
            </a:r>
            <a:endParaRPr lang="en-US" altLang="ja-JP" sz="1000" dirty="0" smtClean="0"/>
          </a:p>
          <a:p>
            <a:r>
              <a:rPr lang="ja-JP" altLang="en-US" sz="1000" dirty="0"/>
              <a:t>　</a:t>
            </a:r>
            <a:r>
              <a:rPr lang="ja-JP" altLang="en-US" sz="1000" dirty="0" smtClean="0"/>
              <a:t>視点で考え</a:t>
            </a:r>
            <a:r>
              <a:rPr lang="ja-JP" altLang="en-US" sz="1000" dirty="0"/>
              <a:t>、戦略的</a:t>
            </a:r>
            <a:r>
              <a:rPr lang="ja-JP" altLang="en-US" sz="1000" dirty="0" smtClean="0"/>
              <a:t>に実践</a:t>
            </a:r>
            <a:r>
              <a:rPr lang="ja-JP" altLang="en-US" sz="1000" dirty="0"/>
              <a:t>することであり、企業理念</a:t>
            </a:r>
            <a:r>
              <a:rPr lang="ja-JP" altLang="en-US" sz="1000" dirty="0" smtClean="0"/>
              <a:t>に</a:t>
            </a:r>
            <a:r>
              <a:rPr lang="ja-JP" altLang="en-US" sz="1000" dirty="0"/>
              <a:t>基づき</a:t>
            </a:r>
            <a:r>
              <a:rPr lang="ja-JP" altLang="en-US" sz="1000" dirty="0" smtClean="0"/>
              <a:t>従業員</a:t>
            </a:r>
            <a:r>
              <a:rPr lang="ja-JP" altLang="en-US" sz="1000" dirty="0"/>
              <a:t>等</a:t>
            </a:r>
            <a:r>
              <a:rPr lang="ja-JP" altLang="en-US" sz="1000" dirty="0" smtClean="0"/>
              <a:t>へ</a:t>
            </a:r>
            <a:endParaRPr lang="en-US" altLang="ja-JP" sz="1000" dirty="0" smtClean="0"/>
          </a:p>
          <a:p>
            <a:r>
              <a:rPr lang="ja-JP" altLang="en-US" sz="1000" dirty="0"/>
              <a:t>　</a:t>
            </a:r>
            <a:r>
              <a:rPr lang="ja-JP" altLang="en-US" sz="1000" dirty="0" smtClean="0"/>
              <a:t>の健康投資を行う</a:t>
            </a:r>
            <a:r>
              <a:rPr lang="ja-JP" altLang="en-US" sz="1000" dirty="0"/>
              <a:t>ことは、従業員の活力向上</a:t>
            </a:r>
            <a:r>
              <a:rPr lang="ja-JP" altLang="en-US" sz="1000" dirty="0" smtClean="0"/>
              <a:t>や生産性</a:t>
            </a:r>
            <a:r>
              <a:rPr lang="ja-JP" altLang="en-US" sz="1000" dirty="0"/>
              <a:t>の向上等の組織</a:t>
            </a:r>
            <a:r>
              <a:rPr lang="ja-JP" altLang="en-US" sz="1000" dirty="0" smtClean="0"/>
              <a:t>の</a:t>
            </a:r>
            <a:endParaRPr lang="en-US" altLang="ja-JP" sz="1000" dirty="0" smtClean="0"/>
          </a:p>
          <a:p>
            <a:r>
              <a:rPr lang="ja-JP" altLang="en-US" sz="1000" dirty="0"/>
              <a:t>　</a:t>
            </a:r>
            <a:r>
              <a:rPr lang="ja-JP" altLang="en-US" sz="1000" dirty="0" smtClean="0"/>
              <a:t>活性化</a:t>
            </a:r>
            <a:r>
              <a:rPr lang="ja-JP" altLang="en-US" sz="1000" dirty="0"/>
              <a:t>を</a:t>
            </a:r>
            <a:r>
              <a:rPr lang="ja-JP" altLang="en-US" sz="1000" dirty="0" smtClean="0"/>
              <a:t>もたらし</a:t>
            </a:r>
            <a:r>
              <a:rPr lang="ja-JP" altLang="en-US" sz="1000" dirty="0"/>
              <a:t>、</a:t>
            </a:r>
            <a:r>
              <a:rPr lang="ja-JP" altLang="en-US" sz="1000" dirty="0" smtClean="0"/>
              <a:t>結果的</a:t>
            </a:r>
            <a:r>
              <a:rPr lang="ja-JP" altLang="en-US" sz="1000" dirty="0"/>
              <a:t>に業績向上や株価向上につながると期待される</a:t>
            </a:r>
            <a:r>
              <a:rPr lang="ja-JP" altLang="en-US" sz="1000" dirty="0" smtClean="0"/>
              <a:t>、</a:t>
            </a:r>
            <a:endParaRPr lang="en-US" altLang="ja-JP" sz="1000" dirty="0" smtClean="0"/>
          </a:p>
          <a:p>
            <a:r>
              <a:rPr lang="ja-JP" altLang="en-US" sz="1000" dirty="0"/>
              <a:t>　</a:t>
            </a:r>
            <a:r>
              <a:rPr lang="ja-JP" altLang="en-US" sz="1000" dirty="0" smtClean="0"/>
              <a:t>とされています。</a:t>
            </a:r>
            <a:endParaRPr lang="ja-JP" altLang="en-US" sz="1000" dirty="0"/>
          </a:p>
        </p:txBody>
      </p:sp>
      <p:sp>
        <p:nvSpPr>
          <p:cNvPr id="9" name="テキスト ボックス 8"/>
          <p:cNvSpPr txBox="1"/>
          <p:nvPr/>
        </p:nvSpPr>
        <p:spPr>
          <a:xfrm>
            <a:off x="1691680" y="6203930"/>
            <a:ext cx="2232248" cy="246221"/>
          </a:xfrm>
          <a:prstGeom prst="rect">
            <a:avLst/>
          </a:prstGeom>
          <a:noFill/>
        </p:spPr>
        <p:txBody>
          <a:bodyPr wrap="square" rtlCol="0">
            <a:spAutoFit/>
          </a:bodyPr>
          <a:lstStyle/>
          <a:p>
            <a:r>
              <a:rPr lang="ja-JP" altLang="en-US" sz="1000" dirty="0" smtClean="0"/>
              <a:t>おおさか</a:t>
            </a:r>
            <a:r>
              <a:rPr lang="en-US" altLang="ja-JP" sz="1000" dirty="0" smtClean="0">
                <a:latin typeface="+mj-ea"/>
                <a:ea typeface="+mj-ea"/>
              </a:rPr>
              <a:t>Q</a:t>
            </a:r>
            <a:r>
              <a:rPr lang="ja-JP" altLang="en-US" sz="1000" dirty="0">
                <a:latin typeface="+mj-ea"/>
                <a:ea typeface="+mj-ea"/>
              </a:rPr>
              <a:t>ネット</a:t>
            </a:r>
            <a:r>
              <a:rPr lang="ja-JP" altLang="en-US" sz="1000" dirty="0" smtClean="0">
                <a:latin typeface="+mj-ea"/>
                <a:ea typeface="+mj-ea"/>
              </a:rPr>
              <a:t>（大阪府企画室</a:t>
            </a:r>
            <a:r>
              <a:rPr lang="ja-JP" altLang="en-US" sz="1000" dirty="0" smtClean="0"/>
              <a:t>調査）</a:t>
            </a:r>
            <a:endParaRPr kumimoji="1" lang="ja-JP" altLang="en-US" sz="1000" dirty="0"/>
          </a:p>
        </p:txBody>
      </p:sp>
    </p:spTree>
    <p:extLst>
      <p:ext uri="{BB962C8B-B14F-4D97-AF65-F5344CB8AC3E}">
        <p14:creationId xmlns:p14="http://schemas.microsoft.com/office/powerpoint/2010/main" val="169333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10407</TotalTime>
  <Words>1447</Words>
  <Application>Microsoft Office PowerPoint</Application>
  <PresentationFormat>画面に合わせる (4:3)</PresentationFormat>
  <Paragraphs>423</Paragraphs>
  <Slides>20</Slides>
  <Notes>5</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Office ​​テーマ</vt:lpstr>
      <vt:lpstr>第2次大阪府スポーツ推進計画(案) ～スポーツがあふれる、スポーツでつながる　ＯＳＡＫＡ～</vt:lpstr>
      <vt:lpstr>―目　　　次―</vt:lpstr>
      <vt:lpstr>PowerPoint プレゼンテーション</vt:lpstr>
      <vt:lpstr>PowerPoint プレゼンテーション</vt:lpstr>
      <vt:lpstr>PowerPoint プレゼンテーション</vt:lpstr>
      <vt:lpstr>PowerPoint プレゼンテーション</vt:lpstr>
      <vt:lpstr> 「プレイヤーズ・ファースト」の視点からの環境づくり 　 　   スポーツは、国籍、年齢、性別、障がいの有無等にかかわらず、それぞれの適性や関心に応じて行うことができる「みんなの 　   もの」でなければなりません。これは、心のバリアフリーや共生社会の実現にもつながることです。 　 　  そのため、府、市町村、学校体育・スポーツ関係者・団体、企業等、様々な主体がネットワークを構築し、「プレイヤーズ・フ 　　ァースト」※の視点から、全ての人がスポーツを楽しく「する」ことができる環境づくりを進めます。  情報の発信 　 　  府民の様々なスポーツニーズに対応するため、障がい者の情報保障にも配慮しながら、イベント、施設、関係団体等     各種のスポーツ情報をインターネット等を活用し、適時に積極的に提供します。  施設の適切な維持管理、有効活用        府内には、国際的、全国的なスポーツ大会の会場となる大規模スポーツ施設や、市町村の地域型スポーツ施設が整備され、  　  スポーツ振興に大きな役割を果たしています。将来にわたってこれらの施設がその役割を十分に果たしていくには、適切で継     続的な維持管理が欠かせません。併せて、障害者差別解消法に基づく合理的配慮の徹底や一層のバリアフリー、ユニバーサ     ルデザインの発想も必要です。 　　   また、グラウンド、体育館、プール等が整備された学校や大学、企業等のスポーツ施設は、大阪の貴重なスポーツ資源であ 　　り、有効に活用されるよう検討していきます。  芸術文化との連携        芸術文化は、人の生きがい及び創造力の源泉であり、明るく豊かで活力に満ちた社会を形成する上で、スポーツとともに不     可欠なものです。 　     大阪では、上方伝統芸能から現代アートまで、国内外のアーティストらによる創作活動や発表が行われ、府民による芸術文     化活動も多彩で活発です。芸術文化とスポーツそれぞれの施策について、連携させる、お互いの視点を盛り込む等工夫をこら 　　し、相乗効果を生み出します。   ※「プレイヤーズ・ファースト」 　　スポーツを「する」人にとって何が一番良いことかという基準で物事を考えること。 </vt:lpstr>
      <vt:lpstr>(1) あらゆる世代でのスポーツ活動の推進</vt:lpstr>
      <vt:lpstr>PowerPoint プレゼンテーション</vt:lpstr>
      <vt:lpstr>PowerPoint プレゼンテーション</vt:lpstr>
      <vt:lpstr>(2)障がい者スポーツの推進</vt:lpstr>
      <vt:lpstr>(3)スポーツに携わる多様な人材と場の充実</vt:lpstr>
      <vt:lpstr>(4)スポーツを通じた健康増進</vt:lpstr>
      <vt:lpstr>(1)国際的、大規模なスポーツ大会等の誘致、開催</vt:lpstr>
      <vt:lpstr>(2)ラグビーワールドカップ、オリンピック・パラリンピック、ワールドマスターズゲームズ 　 の開催を契機としたレガシーの形成</vt:lpstr>
      <vt:lpstr>(3)トップアスリート等とふれあう機会の充実及び次世代アスリートの養成</vt:lpstr>
      <vt:lpstr>(4)スポーツを通じた地域・経済の活性化</vt:lpstr>
      <vt:lpstr>PowerPoint プレゼンテーション</vt:lpstr>
      <vt:lpstr>○　 「いつでも」「どこでも」「気軽に」スポーツに楽しめる社会づくりには、住民に身近な基礎自治体の役割が非常に重要です。府 　 は広域自治体として、市町村域を越えた広域的な事業や国際大会・全国大会の誘致、大規模スポーツイベントの開催等の事 　 業を行います。また、市町村が行う地域のニーズに応じたスポーツの推進を支援するとともに、市町村との協力・連携を進めま 　 す。さらに、民間や地域で蓄積された施設、組織、経験等が大切な財産として十分に活用されるよう、これらとの連携を強化し    ます。 　　  このような取組を通じて、広域自治体としての「府」、基礎自治体としての「市町村」、そして「民間」も「地域」も一体となって、    大阪のスポーツの推進に努めます。  ○　重要業績評価指標の目標数値について、達成度を毎年度把握、分析し、大阪府スポーツ推進審議会の意見を聴取する等し 　て「ＰＤＣＡサイクル」を十分に機能させ、府民に公表します。また、それを元に、庁内関係部局で構成する大阪府スポーツ施策 　推進会議等を活用しながら、スポーツを取り巻く状況を把握し、施策の方針や事務事業の改善に努めます。  ○　厳しい財政状況の中、予算の効率的・効果的な活用に努めるとともに、大阪のスポーツの推進に対する府民の理解を得なが 　 ら、スポーツ振興くじ（ｔｏｔｏ）助成金等外部の資金や1997年のなみはや国体を機に創設された「なみはやスポーツ振興基金」を 　 有効に活用します。</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１　国際的、大規模なスポーツ大会の誘致、開催</dc:title>
  <dc:creator>原田　健</dc:creator>
  <cp:lastModifiedBy>HOSTNAME</cp:lastModifiedBy>
  <cp:revision>665</cp:revision>
  <cp:lastPrinted>2017-09-21T02:51:46Z</cp:lastPrinted>
  <dcterms:created xsi:type="dcterms:W3CDTF">2017-06-27T03:59:44Z</dcterms:created>
  <dcterms:modified xsi:type="dcterms:W3CDTF">2017-11-15T08:30:13Z</dcterms:modified>
</cp:coreProperties>
</file>