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69" r:id="rId5"/>
    <p:sldId id="260" r:id="rId6"/>
    <p:sldId id="267" r:id="rId7"/>
    <p:sldId id="264" r:id="rId8"/>
    <p:sldId id="268"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96" autoAdjust="0"/>
    <p:restoredTop sz="94660"/>
  </p:normalViewPr>
  <p:slideViewPr>
    <p:cSldViewPr>
      <p:cViewPr varScale="1">
        <p:scale>
          <a:sx n="69" d="100"/>
          <a:sy n="69" d="100"/>
        </p:scale>
        <p:origin x="-164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93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2380188587537"/>
          <c:y val="0.12589535062525731"/>
          <c:w val="0.85580088947214927"/>
          <c:h val="0.59071687574715892"/>
        </c:manualLayout>
      </c:layout>
      <c:lineChart>
        <c:grouping val="standard"/>
        <c:varyColors val="0"/>
        <c:ser>
          <c:idx val="0"/>
          <c:order val="0"/>
          <c:tx>
            <c:strRef>
              <c:f>Sheet1!$B$1</c:f>
              <c:strCache>
                <c:ptCount val="1"/>
                <c:pt idx="0">
                  <c:v>児童生徒数</c:v>
                </c:pt>
              </c:strCache>
            </c:strRef>
          </c:tx>
          <c:spPr>
            <a:ln w="50800">
              <a:solidFill>
                <a:srgbClr val="00B050"/>
              </a:solidFill>
            </a:ln>
            <a:effectLst>
              <a:innerShdw blurRad="63500" dist="50800" dir="5400000">
                <a:prstClr val="black">
                  <a:alpha val="50000"/>
                </a:prstClr>
              </a:innerShdw>
            </a:effectLst>
          </c:spPr>
          <c:marker>
            <c:symbol val="diamond"/>
            <c:size val="14"/>
            <c:spPr>
              <a:solidFill>
                <a:srgbClr val="00B050"/>
              </a:solidFill>
              <a:ln>
                <a:solidFill>
                  <a:srgbClr val="00B050"/>
                </a:solidFill>
              </a:ln>
              <a:effectLst>
                <a:innerShdw blurRad="63500" dist="50800" dir="5400000">
                  <a:prstClr val="black">
                    <a:alpha val="50000"/>
                  </a:prstClr>
                </a:innerShdw>
              </a:effectLst>
            </c:spPr>
          </c:marker>
          <c:dLbls>
            <c:txPr>
              <a:bodyPr/>
              <a:lstStyle/>
              <a:p>
                <a:pPr>
                  <a:defRPr sz="1200" baseline="0"/>
                </a:pPr>
                <a:endParaRPr lang="ja-JP"/>
              </a:p>
            </c:txPr>
            <c:dLblPos val="b"/>
            <c:showLegendKey val="0"/>
            <c:showVal val="1"/>
            <c:showCatName val="0"/>
            <c:showSerName val="0"/>
            <c:showPercent val="0"/>
            <c:showBubbleSize val="0"/>
            <c:showLeaderLines val="0"/>
          </c:dLbls>
          <c:cat>
            <c:strRef>
              <c:f>Sheet1!$A$2:$A$12</c:f>
              <c:strCache>
                <c:ptCount val="11"/>
                <c:pt idx="0">
                  <c:v>H29</c:v>
                </c:pt>
                <c:pt idx="1">
                  <c:v>H30</c:v>
                </c:pt>
                <c:pt idx="2">
                  <c:v>H31</c:v>
                </c:pt>
                <c:pt idx="3">
                  <c:v>H32</c:v>
                </c:pt>
                <c:pt idx="4">
                  <c:v>H33</c:v>
                </c:pt>
                <c:pt idx="5">
                  <c:v>H34</c:v>
                </c:pt>
                <c:pt idx="6">
                  <c:v>H35</c:v>
                </c:pt>
                <c:pt idx="7">
                  <c:v>H36</c:v>
                </c:pt>
                <c:pt idx="8">
                  <c:v>H37</c:v>
                </c:pt>
                <c:pt idx="9">
                  <c:v>H38</c:v>
                </c:pt>
                <c:pt idx="10">
                  <c:v>H39</c:v>
                </c:pt>
              </c:strCache>
            </c:strRef>
          </c:cat>
          <c:val>
            <c:numRef>
              <c:f>Sheet1!$B$2:$B$12</c:f>
              <c:numCache>
                <c:formatCode>#,##0_);[Red]\(#,##0\)</c:formatCode>
                <c:ptCount val="11"/>
                <c:pt idx="0">
                  <c:v>488121</c:v>
                </c:pt>
                <c:pt idx="1">
                  <c:v>479283</c:v>
                </c:pt>
                <c:pt idx="2">
                  <c:v>470622</c:v>
                </c:pt>
                <c:pt idx="3">
                  <c:v>462398</c:v>
                </c:pt>
                <c:pt idx="4">
                  <c:v>454844</c:v>
                </c:pt>
                <c:pt idx="5">
                  <c:v>448997</c:v>
                </c:pt>
                <c:pt idx="6">
                  <c:v>442811</c:v>
                </c:pt>
                <c:pt idx="7">
                  <c:v>437679</c:v>
                </c:pt>
                <c:pt idx="8">
                  <c:v>430582</c:v>
                </c:pt>
                <c:pt idx="9">
                  <c:v>422516</c:v>
                </c:pt>
                <c:pt idx="10">
                  <c:v>414230</c:v>
                </c:pt>
              </c:numCache>
            </c:numRef>
          </c:val>
          <c:smooth val="0"/>
        </c:ser>
        <c:dLbls>
          <c:showLegendKey val="0"/>
          <c:showVal val="0"/>
          <c:showCatName val="0"/>
          <c:showSerName val="0"/>
          <c:showPercent val="0"/>
          <c:showBubbleSize val="0"/>
        </c:dLbls>
        <c:marker val="1"/>
        <c:smooth val="0"/>
        <c:axId val="46772992"/>
        <c:axId val="46774528"/>
      </c:lineChart>
      <c:catAx>
        <c:axId val="46772992"/>
        <c:scaling>
          <c:orientation val="minMax"/>
        </c:scaling>
        <c:delete val="0"/>
        <c:axPos val="b"/>
        <c:majorTickMark val="out"/>
        <c:minorTickMark val="none"/>
        <c:tickLblPos val="none"/>
        <c:crossAx val="46774528"/>
        <c:crosses val="autoZero"/>
        <c:auto val="1"/>
        <c:lblAlgn val="ctr"/>
        <c:lblOffset val="100"/>
        <c:noMultiLvlLbl val="0"/>
      </c:catAx>
      <c:valAx>
        <c:axId val="46774528"/>
        <c:scaling>
          <c:orientation val="minMax"/>
          <c:max val="490000"/>
          <c:min val="400000"/>
        </c:scaling>
        <c:delete val="0"/>
        <c:axPos val="l"/>
        <c:majorGridlines/>
        <c:numFmt formatCode="#,##0_);[Red]\(#,##0\)" sourceLinked="1"/>
        <c:majorTickMark val="out"/>
        <c:minorTickMark val="none"/>
        <c:tickLblPos val="nextTo"/>
        <c:crossAx val="46772992"/>
        <c:crosses val="autoZero"/>
        <c:crossBetween val="between"/>
        <c:majorUnit val="30000"/>
      </c:valAx>
    </c:plotArea>
    <c:plotVisOnly val="1"/>
    <c:dispBlanksAs val="gap"/>
    <c:showDLblsOverMax val="0"/>
  </c:chart>
  <c:txPr>
    <a:bodyPr/>
    <a:lstStyle/>
    <a:p>
      <a:pPr>
        <a:defRPr sz="1800"/>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2380188587537"/>
          <c:y val="0.12589535062525731"/>
          <c:w val="0.85580088947214927"/>
          <c:h val="0.59071687574715892"/>
        </c:manualLayout>
      </c:layout>
      <c:lineChart>
        <c:grouping val="standard"/>
        <c:varyColors val="0"/>
        <c:ser>
          <c:idx val="0"/>
          <c:order val="0"/>
          <c:tx>
            <c:strRef>
              <c:f>Sheet1!$B$1</c:f>
              <c:strCache>
                <c:ptCount val="1"/>
                <c:pt idx="0">
                  <c:v>教諭定数</c:v>
                </c:pt>
              </c:strCache>
            </c:strRef>
          </c:tx>
          <c:spPr>
            <a:ln w="50800">
              <a:solidFill>
                <a:srgbClr val="FF0000"/>
              </a:solidFill>
            </a:ln>
            <a:effectLst>
              <a:innerShdw blurRad="63500" dist="50800" dir="5400000">
                <a:prstClr val="black">
                  <a:alpha val="50000"/>
                </a:prstClr>
              </a:innerShdw>
            </a:effectLst>
          </c:spPr>
          <c:marker>
            <c:symbol val="square"/>
            <c:size val="11"/>
            <c:spPr>
              <a:solidFill>
                <a:srgbClr val="FF0000"/>
              </a:solidFill>
              <a:ln>
                <a:solidFill>
                  <a:srgbClr val="92D050"/>
                </a:solidFill>
              </a:ln>
              <a:effectLst>
                <a:innerShdw blurRad="63500" dist="50800" dir="5400000">
                  <a:prstClr val="black">
                    <a:alpha val="50000"/>
                  </a:prstClr>
                </a:innerShdw>
              </a:effectLst>
            </c:spPr>
          </c:marker>
          <c:dLbls>
            <c:txPr>
              <a:bodyPr/>
              <a:lstStyle/>
              <a:p>
                <a:pPr>
                  <a:defRPr sz="1200" baseline="0"/>
                </a:pPr>
                <a:endParaRPr lang="ja-JP"/>
              </a:p>
            </c:txPr>
            <c:dLblPos val="b"/>
            <c:showLegendKey val="0"/>
            <c:showVal val="1"/>
            <c:showCatName val="0"/>
            <c:showSerName val="0"/>
            <c:showPercent val="0"/>
            <c:showBubbleSize val="0"/>
            <c:showLeaderLines val="0"/>
          </c:dLbls>
          <c:cat>
            <c:strRef>
              <c:f>Sheet1!$A$2:$A$12</c:f>
              <c:strCache>
                <c:ptCount val="11"/>
                <c:pt idx="0">
                  <c:v>H29</c:v>
                </c:pt>
                <c:pt idx="1">
                  <c:v>H30</c:v>
                </c:pt>
                <c:pt idx="2">
                  <c:v>H31</c:v>
                </c:pt>
                <c:pt idx="3">
                  <c:v>H32</c:v>
                </c:pt>
                <c:pt idx="4">
                  <c:v>H33</c:v>
                </c:pt>
                <c:pt idx="5">
                  <c:v>H34</c:v>
                </c:pt>
                <c:pt idx="6">
                  <c:v>H35</c:v>
                </c:pt>
                <c:pt idx="7">
                  <c:v>H36</c:v>
                </c:pt>
                <c:pt idx="8">
                  <c:v>H37</c:v>
                </c:pt>
                <c:pt idx="9">
                  <c:v>H38</c:v>
                </c:pt>
                <c:pt idx="10">
                  <c:v>H39</c:v>
                </c:pt>
              </c:strCache>
            </c:strRef>
          </c:cat>
          <c:val>
            <c:numRef>
              <c:f>Sheet1!$B$2:$B$12</c:f>
              <c:numCache>
                <c:formatCode>#,##0_);[Red]\(#,##0\)</c:formatCode>
                <c:ptCount val="11"/>
                <c:pt idx="0">
                  <c:v>33288</c:v>
                </c:pt>
                <c:pt idx="1">
                  <c:v>32942</c:v>
                </c:pt>
                <c:pt idx="2">
                  <c:v>32688</c:v>
                </c:pt>
                <c:pt idx="3">
                  <c:v>32426</c:v>
                </c:pt>
                <c:pt idx="4">
                  <c:v>32225</c:v>
                </c:pt>
                <c:pt idx="5">
                  <c:v>32105</c:v>
                </c:pt>
                <c:pt idx="6">
                  <c:v>31992</c:v>
                </c:pt>
                <c:pt idx="7">
                  <c:v>31935</c:v>
                </c:pt>
                <c:pt idx="8">
                  <c:v>31736</c:v>
                </c:pt>
                <c:pt idx="9">
                  <c:v>31455</c:v>
                </c:pt>
                <c:pt idx="10">
                  <c:v>31143</c:v>
                </c:pt>
              </c:numCache>
            </c:numRef>
          </c:val>
          <c:smooth val="0"/>
        </c:ser>
        <c:dLbls>
          <c:showLegendKey val="0"/>
          <c:showVal val="0"/>
          <c:showCatName val="0"/>
          <c:showSerName val="0"/>
          <c:showPercent val="0"/>
          <c:showBubbleSize val="0"/>
        </c:dLbls>
        <c:marker val="1"/>
        <c:smooth val="0"/>
        <c:axId val="137848704"/>
        <c:axId val="137850240"/>
      </c:lineChart>
      <c:catAx>
        <c:axId val="137848704"/>
        <c:scaling>
          <c:orientation val="minMax"/>
        </c:scaling>
        <c:delete val="0"/>
        <c:axPos val="b"/>
        <c:majorTickMark val="out"/>
        <c:minorTickMark val="none"/>
        <c:tickLblPos val="none"/>
        <c:crossAx val="137850240"/>
        <c:crosses val="autoZero"/>
        <c:auto val="1"/>
        <c:lblAlgn val="ctr"/>
        <c:lblOffset val="100"/>
        <c:noMultiLvlLbl val="0"/>
      </c:catAx>
      <c:valAx>
        <c:axId val="137850240"/>
        <c:scaling>
          <c:orientation val="minMax"/>
          <c:max val="34000"/>
          <c:min val="31000"/>
        </c:scaling>
        <c:delete val="0"/>
        <c:axPos val="l"/>
        <c:majorGridlines/>
        <c:numFmt formatCode="#,##0_);[Red]\(#,##0\)" sourceLinked="1"/>
        <c:majorTickMark val="out"/>
        <c:minorTickMark val="none"/>
        <c:tickLblPos val="nextTo"/>
        <c:crossAx val="137848704"/>
        <c:crosses val="autoZero"/>
        <c:crossBetween val="between"/>
        <c:majorUnit val="1000"/>
      </c:valAx>
    </c:plotArea>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2380188587537"/>
          <c:y val="0.12589535062525731"/>
          <c:w val="0.85580088947214927"/>
          <c:h val="0.59071687574715892"/>
        </c:manualLayout>
      </c:layout>
      <c:lineChart>
        <c:grouping val="standard"/>
        <c:varyColors val="0"/>
        <c:ser>
          <c:idx val="0"/>
          <c:order val="0"/>
          <c:tx>
            <c:strRef>
              <c:f>Sheet1!$B$1</c:f>
              <c:strCache>
                <c:ptCount val="1"/>
                <c:pt idx="0">
                  <c:v>定数内講師</c:v>
                </c:pt>
              </c:strCache>
            </c:strRef>
          </c:tx>
          <c:spPr>
            <a:ln w="41275">
              <a:solidFill>
                <a:srgbClr val="00B0F0"/>
              </a:solidFill>
            </a:ln>
            <a:effectLst>
              <a:innerShdw blurRad="63500" dist="50800" dir="5400000">
                <a:prstClr val="black">
                  <a:alpha val="50000"/>
                </a:prstClr>
              </a:innerShdw>
            </a:effectLst>
          </c:spPr>
          <c:marker>
            <c:symbol val="triangle"/>
            <c:size val="12"/>
            <c:spPr>
              <a:solidFill>
                <a:srgbClr val="00B0F0"/>
              </a:solidFill>
              <a:effectLst>
                <a:innerShdw blurRad="63500" dist="50800" dir="5400000">
                  <a:prstClr val="black">
                    <a:alpha val="50000"/>
                  </a:prstClr>
                </a:innerShdw>
              </a:effectLst>
            </c:spPr>
          </c:marker>
          <c:dLbls>
            <c:txPr>
              <a:bodyPr/>
              <a:lstStyle/>
              <a:p>
                <a:pPr>
                  <a:defRPr sz="1200" baseline="0"/>
                </a:pPr>
                <a:endParaRPr lang="ja-JP"/>
              </a:p>
            </c:txPr>
            <c:dLblPos val="b"/>
            <c:showLegendKey val="0"/>
            <c:showVal val="1"/>
            <c:showCatName val="0"/>
            <c:showSerName val="0"/>
            <c:showPercent val="0"/>
            <c:showBubbleSize val="0"/>
            <c:showLeaderLines val="0"/>
          </c:dLbls>
          <c:cat>
            <c:strRef>
              <c:f>Sheet1!$A$2:$A$12</c:f>
              <c:strCache>
                <c:ptCount val="11"/>
                <c:pt idx="0">
                  <c:v>H29</c:v>
                </c:pt>
                <c:pt idx="1">
                  <c:v>H30</c:v>
                </c:pt>
                <c:pt idx="2">
                  <c:v>H31</c:v>
                </c:pt>
                <c:pt idx="3">
                  <c:v>H32</c:v>
                </c:pt>
                <c:pt idx="4">
                  <c:v>H33</c:v>
                </c:pt>
                <c:pt idx="5">
                  <c:v>H34</c:v>
                </c:pt>
                <c:pt idx="6">
                  <c:v>H35</c:v>
                </c:pt>
                <c:pt idx="7">
                  <c:v>H36</c:v>
                </c:pt>
                <c:pt idx="8">
                  <c:v>H37</c:v>
                </c:pt>
                <c:pt idx="9">
                  <c:v>H38</c:v>
                </c:pt>
                <c:pt idx="10">
                  <c:v>H39</c:v>
                </c:pt>
              </c:strCache>
            </c:strRef>
          </c:cat>
          <c:val>
            <c:numRef>
              <c:f>Sheet1!$B$2:$B$12</c:f>
              <c:numCache>
                <c:formatCode>#,##0_);[Red]\(#,##0\)</c:formatCode>
                <c:ptCount val="11"/>
                <c:pt idx="0">
                  <c:v>2464</c:v>
                </c:pt>
                <c:pt idx="1">
                  <c:v>2307</c:v>
                </c:pt>
                <c:pt idx="2">
                  <c:v>2246</c:v>
                </c:pt>
                <c:pt idx="3">
                  <c:v>2192</c:v>
                </c:pt>
                <c:pt idx="4">
                  <c:v>2165</c:v>
                </c:pt>
                <c:pt idx="5">
                  <c:v>2158</c:v>
                </c:pt>
                <c:pt idx="6">
                  <c:v>2138</c:v>
                </c:pt>
                <c:pt idx="7">
                  <c:v>2169</c:v>
                </c:pt>
                <c:pt idx="8">
                  <c:v>2078</c:v>
                </c:pt>
                <c:pt idx="9">
                  <c:v>1968</c:v>
                </c:pt>
                <c:pt idx="10">
                  <c:v>1874</c:v>
                </c:pt>
              </c:numCache>
            </c:numRef>
          </c:val>
          <c:smooth val="0"/>
        </c:ser>
        <c:dLbls>
          <c:showLegendKey val="0"/>
          <c:showVal val="0"/>
          <c:showCatName val="0"/>
          <c:showSerName val="0"/>
          <c:showPercent val="0"/>
          <c:showBubbleSize val="0"/>
        </c:dLbls>
        <c:marker val="1"/>
        <c:smooth val="0"/>
        <c:axId val="182471680"/>
        <c:axId val="182473472"/>
      </c:lineChart>
      <c:catAx>
        <c:axId val="182471680"/>
        <c:scaling>
          <c:orientation val="minMax"/>
        </c:scaling>
        <c:delete val="0"/>
        <c:axPos val="b"/>
        <c:majorTickMark val="out"/>
        <c:minorTickMark val="none"/>
        <c:tickLblPos val="none"/>
        <c:crossAx val="182473472"/>
        <c:crosses val="autoZero"/>
        <c:auto val="1"/>
        <c:lblAlgn val="ctr"/>
        <c:lblOffset val="100"/>
        <c:noMultiLvlLbl val="0"/>
      </c:catAx>
      <c:valAx>
        <c:axId val="182473472"/>
        <c:scaling>
          <c:orientation val="minMax"/>
          <c:max val="2500"/>
          <c:min val="1800"/>
        </c:scaling>
        <c:delete val="0"/>
        <c:axPos val="l"/>
        <c:majorGridlines/>
        <c:numFmt formatCode="#,##0_);[Red]\(#,##0\)" sourceLinked="1"/>
        <c:majorTickMark val="out"/>
        <c:minorTickMark val="none"/>
        <c:tickLblPos val="nextTo"/>
        <c:crossAx val="182471680"/>
        <c:crosses val="autoZero"/>
        <c:crossBetween val="between"/>
        <c:majorUnit val="200"/>
      </c:valAx>
    </c:plotArea>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722380188587537"/>
          <c:y val="0.12589535062525731"/>
          <c:w val="0.85580088947214927"/>
          <c:h val="0.59071687574715892"/>
        </c:manualLayout>
      </c:layout>
      <c:lineChart>
        <c:grouping val="standard"/>
        <c:varyColors val="0"/>
        <c:ser>
          <c:idx val="0"/>
          <c:order val="0"/>
          <c:tx>
            <c:strRef>
              <c:f>Sheet1!$B$1</c:f>
              <c:strCache>
                <c:ptCount val="1"/>
                <c:pt idx="0">
                  <c:v>新規採用数</c:v>
                </c:pt>
              </c:strCache>
            </c:strRef>
          </c:tx>
          <c:spPr>
            <a:ln w="50800">
              <a:solidFill>
                <a:srgbClr val="FFC000"/>
              </a:solidFill>
            </a:ln>
            <a:effectLst>
              <a:innerShdw blurRad="63500" dist="50800" dir="5400000">
                <a:schemeClr val="tx1">
                  <a:lumMod val="50000"/>
                  <a:lumOff val="50000"/>
                  <a:alpha val="50000"/>
                </a:schemeClr>
              </a:innerShdw>
            </a:effectLst>
          </c:spPr>
          <c:marker>
            <c:symbol val="circle"/>
            <c:size val="12"/>
            <c:spPr>
              <a:solidFill>
                <a:srgbClr val="FFC000"/>
              </a:solidFill>
              <a:effectLst>
                <a:innerShdw blurRad="63500" dist="50800" dir="5400000">
                  <a:schemeClr val="tx1">
                    <a:lumMod val="50000"/>
                    <a:lumOff val="50000"/>
                    <a:alpha val="50000"/>
                  </a:schemeClr>
                </a:innerShdw>
              </a:effectLst>
            </c:spPr>
          </c:marker>
          <c:dLbls>
            <c:txPr>
              <a:bodyPr/>
              <a:lstStyle/>
              <a:p>
                <a:pPr>
                  <a:defRPr sz="1200" baseline="0"/>
                </a:pPr>
                <a:endParaRPr lang="ja-JP"/>
              </a:p>
            </c:txPr>
            <c:dLblPos val="b"/>
            <c:showLegendKey val="0"/>
            <c:showVal val="1"/>
            <c:showCatName val="0"/>
            <c:showSerName val="0"/>
            <c:showPercent val="0"/>
            <c:showBubbleSize val="0"/>
            <c:showLeaderLines val="0"/>
          </c:dLbls>
          <c:cat>
            <c:strRef>
              <c:f>Sheet1!$A$2:$A$12</c:f>
              <c:strCache>
                <c:ptCount val="11"/>
                <c:pt idx="0">
                  <c:v>H29</c:v>
                </c:pt>
                <c:pt idx="1">
                  <c:v>H30</c:v>
                </c:pt>
                <c:pt idx="2">
                  <c:v>H31</c:v>
                </c:pt>
                <c:pt idx="3">
                  <c:v>H32</c:v>
                </c:pt>
                <c:pt idx="4">
                  <c:v>H33</c:v>
                </c:pt>
                <c:pt idx="5">
                  <c:v>H34</c:v>
                </c:pt>
                <c:pt idx="6">
                  <c:v>H35</c:v>
                </c:pt>
                <c:pt idx="7">
                  <c:v>H36</c:v>
                </c:pt>
                <c:pt idx="8">
                  <c:v>H37</c:v>
                </c:pt>
                <c:pt idx="9">
                  <c:v>H38</c:v>
                </c:pt>
                <c:pt idx="10">
                  <c:v>H39</c:v>
                </c:pt>
              </c:strCache>
            </c:strRef>
          </c:cat>
          <c:val>
            <c:numRef>
              <c:f>Sheet1!$B$2:$B$12</c:f>
              <c:numCache>
                <c:formatCode>#,##0_);[Red]\(#,##0\)</c:formatCode>
                <c:ptCount val="11"/>
                <c:pt idx="0">
                  <c:v>1718</c:v>
                </c:pt>
                <c:pt idx="1">
                  <c:v>1330</c:v>
                </c:pt>
                <c:pt idx="2">
                  <c:v>1350</c:v>
                </c:pt>
                <c:pt idx="3">
                  <c:v>1240</c:v>
                </c:pt>
                <c:pt idx="4">
                  <c:v>1200</c:v>
                </c:pt>
                <c:pt idx="5">
                  <c:v>1210</c:v>
                </c:pt>
                <c:pt idx="6">
                  <c:v>1140</c:v>
                </c:pt>
                <c:pt idx="7">
                  <c:v>1060</c:v>
                </c:pt>
                <c:pt idx="8">
                  <c:v>920</c:v>
                </c:pt>
                <c:pt idx="9">
                  <c:v>770</c:v>
                </c:pt>
                <c:pt idx="10">
                  <c:v>660</c:v>
                </c:pt>
              </c:numCache>
            </c:numRef>
          </c:val>
          <c:smooth val="0"/>
        </c:ser>
        <c:dLbls>
          <c:showLegendKey val="0"/>
          <c:showVal val="0"/>
          <c:showCatName val="0"/>
          <c:showSerName val="0"/>
          <c:showPercent val="0"/>
          <c:showBubbleSize val="0"/>
        </c:dLbls>
        <c:marker val="1"/>
        <c:smooth val="0"/>
        <c:axId val="182514048"/>
        <c:axId val="182515584"/>
      </c:lineChart>
      <c:catAx>
        <c:axId val="182514048"/>
        <c:scaling>
          <c:orientation val="minMax"/>
        </c:scaling>
        <c:delete val="0"/>
        <c:axPos val="b"/>
        <c:majorTickMark val="out"/>
        <c:minorTickMark val="none"/>
        <c:tickLblPos val="low"/>
        <c:txPr>
          <a:bodyPr/>
          <a:lstStyle/>
          <a:p>
            <a:pPr>
              <a:defRPr sz="1200" baseline="0"/>
            </a:pPr>
            <a:endParaRPr lang="ja-JP"/>
          </a:p>
        </c:txPr>
        <c:crossAx val="182515584"/>
        <c:crosses val="autoZero"/>
        <c:auto val="1"/>
        <c:lblAlgn val="ctr"/>
        <c:lblOffset val="100"/>
        <c:noMultiLvlLbl val="0"/>
      </c:catAx>
      <c:valAx>
        <c:axId val="182515584"/>
        <c:scaling>
          <c:orientation val="minMax"/>
          <c:max val="2000"/>
          <c:min val="0"/>
        </c:scaling>
        <c:delete val="0"/>
        <c:axPos val="l"/>
        <c:majorGridlines/>
        <c:numFmt formatCode="#,##0_);[Red]\(#,##0\)" sourceLinked="1"/>
        <c:majorTickMark val="out"/>
        <c:minorTickMark val="none"/>
        <c:tickLblPos val="nextTo"/>
        <c:crossAx val="182514048"/>
        <c:crosses val="autoZero"/>
        <c:crossBetween val="between"/>
        <c:majorUnit val="500"/>
      </c:valAx>
    </c:plotArea>
    <c:plotVisOnly val="1"/>
    <c:dispBlanksAs val="gap"/>
    <c:showDLblsOverMax val="0"/>
  </c:chart>
  <c:txPr>
    <a:bodyPr/>
    <a:lstStyle/>
    <a:p>
      <a:pPr>
        <a:defRPr sz="1800"/>
      </a:pPr>
      <a:endParaRPr lang="ja-JP"/>
    </a:p>
  </c:txPr>
  <c:externalData r:id="rId1">
    <c:autoUpdate val="0"/>
  </c:externalData>
</c:chartSpace>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421E91ED-8809-450D-B537-3428FB30B86B}" type="datetimeFigureOut">
              <a:rPr kumimoji="1" lang="ja-JP" altLang="en-US" smtClean="0"/>
              <a:t>2017/8/17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3B9D512B-9496-4BB6-95CF-C0C78E2418C9}" type="slidenum">
              <a:rPr kumimoji="1" lang="ja-JP" altLang="en-US" smtClean="0"/>
              <a:t>‹#›</a:t>
            </a:fld>
            <a:endParaRPr kumimoji="1" lang="ja-JP" altLang="en-US"/>
          </a:p>
        </p:txBody>
      </p:sp>
    </p:spTree>
    <p:extLst>
      <p:ext uri="{BB962C8B-B14F-4D97-AF65-F5344CB8AC3E}">
        <p14:creationId xmlns:p14="http://schemas.microsoft.com/office/powerpoint/2010/main" val="27208202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4ADE181-DEA0-4A15-A972-6DFFF62033D7}" type="datetimeFigureOut">
              <a:rPr kumimoji="1" lang="ja-JP" altLang="en-US" smtClean="0"/>
              <a:t>2017/8/17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E014B4B-45C1-43C2-94F6-19E004CCD275}" type="slidenum">
              <a:rPr kumimoji="1" lang="ja-JP" altLang="en-US" smtClean="0"/>
              <a:t>‹#›</a:t>
            </a:fld>
            <a:endParaRPr kumimoji="1" lang="ja-JP" altLang="en-US"/>
          </a:p>
        </p:txBody>
      </p:sp>
    </p:spTree>
    <p:extLst>
      <p:ext uri="{BB962C8B-B14F-4D97-AF65-F5344CB8AC3E}">
        <p14:creationId xmlns:p14="http://schemas.microsoft.com/office/powerpoint/2010/main" val="27501984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1</a:t>
            </a:fld>
            <a:endParaRPr kumimoji="1" lang="ja-JP" altLang="en-US"/>
          </a:p>
        </p:txBody>
      </p:sp>
    </p:spTree>
    <p:extLst>
      <p:ext uri="{BB962C8B-B14F-4D97-AF65-F5344CB8AC3E}">
        <p14:creationId xmlns:p14="http://schemas.microsoft.com/office/powerpoint/2010/main" val="2125023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2</a:t>
            </a:fld>
            <a:endParaRPr kumimoji="1" lang="ja-JP" altLang="en-US"/>
          </a:p>
        </p:txBody>
      </p:sp>
    </p:spTree>
    <p:extLst>
      <p:ext uri="{BB962C8B-B14F-4D97-AF65-F5344CB8AC3E}">
        <p14:creationId xmlns:p14="http://schemas.microsoft.com/office/powerpoint/2010/main" val="2869578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6</a:t>
            </a:fld>
            <a:endParaRPr kumimoji="1" lang="ja-JP" altLang="en-US"/>
          </a:p>
        </p:txBody>
      </p:sp>
    </p:spTree>
    <p:extLst>
      <p:ext uri="{BB962C8B-B14F-4D97-AF65-F5344CB8AC3E}">
        <p14:creationId xmlns:p14="http://schemas.microsoft.com/office/powerpoint/2010/main" val="2967854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7</a:t>
            </a:fld>
            <a:endParaRPr kumimoji="1" lang="ja-JP" altLang="en-US"/>
          </a:p>
        </p:txBody>
      </p:sp>
    </p:spTree>
    <p:extLst>
      <p:ext uri="{BB962C8B-B14F-4D97-AF65-F5344CB8AC3E}">
        <p14:creationId xmlns:p14="http://schemas.microsoft.com/office/powerpoint/2010/main" val="2192818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014B4B-45C1-43C2-94F6-19E004CCD275}" type="slidenum">
              <a:rPr kumimoji="1" lang="ja-JP" altLang="en-US" smtClean="0"/>
              <a:t>8</a:t>
            </a:fld>
            <a:endParaRPr kumimoji="1" lang="ja-JP" altLang="en-US"/>
          </a:p>
        </p:txBody>
      </p:sp>
    </p:spTree>
    <p:extLst>
      <p:ext uri="{BB962C8B-B14F-4D97-AF65-F5344CB8AC3E}">
        <p14:creationId xmlns:p14="http://schemas.microsoft.com/office/powerpoint/2010/main" val="2192818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3879610-EE9E-4B59-940C-C9B8998688A6}" type="datetime1">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359454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077A87-E9F4-44E6-ADC2-D7CB8716A0AD}" type="datetime1">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779012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5562A29-A293-4CFE-99CF-672EA51AE03C}" type="datetime1">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403446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6C97243-BC6B-487E-8877-AD716F444254}" type="datetime1">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775584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00349AA-8712-49C5-B9B4-32A31CC122F7}" type="datetime1">
              <a:rPr kumimoji="1" lang="ja-JP" altLang="en-US" smtClean="0"/>
              <a:t>2017/8/17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22779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C65BA9-1322-4EF1-A339-B109DE353162}" type="datetime1">
              <a:rPr kumimoji="1" lang="ja-JP" altLang="en-US" smtClean="0"/>
              <a:t>2017/8/17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3616741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7EF3820-0BBE-436B-B415-EBD7A131CB38}" type="datetime1">
              <a:rPr kumimoji="1" lang="ja-JP" altLang="en-US" smtClean="0"/>
              <a:t>2017/8/17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40999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FE137AA-6CC4-47EF-8CAF-8207B66E7E9F}" type="datetime1">
              <a:rPr kumimoji="1" lang="ja-JP" altLang="en-US" smtClean="0"/>
              <a:t>2017/8/17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3045223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641FEAA-D9EC-40D3-A690-17D059948EAC}" type="datetime1">
              <a:rPr kumimoji="1" lang="ja-JP" altLang="en-US" smtClean="0"/>
              <a:t>2017/8/17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19509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5AA867-9A29-4F48-A8A3-80299B354082}" type="datetime1">
              <a:rPr kumimoji="1" lang="ja-JP" altLang="en-US" smtClean="0"/>
              <a:t>2017/8/17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66229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05893C2-E931-413B-A146-45EB36FBD2FB}" type="datetime1">
              <a:rPr kumimoji="1" lang="ja-JP" altLang="en-US" smtClean="0"/>
              <a:t>2017/8/17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163649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7AA38-F9EA-472A-9535-BB8C86D9FCAD}" type="datetime1">
              <a:rPr kumimoji="1" lang="ja-JP" altLang="en-US" smtClean="0"/>
              <a:t>2017/8/17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DB7B8-DE6D-47A4-800A-8EB75B199486}" type="slidenum">
              <a:rPr kumimoji="1" lang="ja-JP" altLang="en-US" smtClean="0"/>
              <a:t>‹#›</a:t>
            </a:fld>
            <a:endParaRPr kumimoji="1" lang="ja-JP" altLang="en-US"/>
          </a:p>
        </p:txBody>
      </p:sp>
    </p:spTree>
    <p:extLst>
      <p:ext uri="{BB962C8B-B14F-4D97-AF65-F5344CB8AC3E}">
        <p14:creationId xmlns:p14="http://schemas.microsoft.com/office/powerpoint/2010/main" val="2647526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8" Type="http://schemas.openxmlformats.org/officeDocument/2006/relationships/package" Target="../embeddings/Microsoft_Excel_Worksheet6.xlsx"/><Relationship Id="rId3" Type="http://schemas.openxmlformats.org/officeDocument/2006/relationships/notesSlide" Target="../notesSlides/notesSlide4.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Excel_Worksheet5.xlsx"/><Relationship Id="rId4" Type="http://schemas.openxmlformats.org/officeDocument/2006/relationships/oleObject" Target="../embeddings/oleObject1.bin"/><Relationship Id="rId9" Type="http://schemas.openxmlformats.org/officeDocument/2006/relationships/image" Target="../media/image2.emf"/></Relationships>
</file>

<file path=ppt/slides/_rels/slide8.xml.rels><?xml version="1.0" encoding="UTF-8" standalone="yes"?>
<Relationships xmlns="http://schemas.openxmlformats.org/package/2006/relationships"><Relationship Id="rId8" Type="http://schemas.openxmlformats.org/officeDocument/2006/relationships/package" Target="../embeddings/Microsoft_Excel_Worksheet8.xlsx"/><Relationship Id="rId3" Type="http://schemas.openxmlformats.org/officeDocument/2006/relationships/notesSlide" Target="../notesSlides/notesSlide5.xml"/><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Excel_Worksheet7.xlsx"/><Relationship Id="rId4" Type="http://schemas.openxmlformats.org/officeDocument/2006/relationships/oleObject" Target="../embeddings/oleObject3.bin"/><Relationship Id="rId9"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lstStyle/>
          <a:p>
            <a:r>
              <a:rPr kumimoji="1" lang="ja-JP" altLang="en-US" dirty="0" smtClean="0"/>
              <a:t>教職員数管理目標について</a:t>
            </a:r>
            <a:r>
              <a:rPr kumimoji="1" lang="ja-JP" altLang="en-US" sz="4000" dirty="0" smtClean="0"/>
              <a:t>（案）</a:t>
            </a:r>
            <a:endParaRPr kumimoji="1" lang="ja-JP" altLang="en-US" dirty="0"/>
          </a:p>
        </p:txBody>
      </p:sp>
      <p:sp>
        <p:nvSpPr>
          <p:cNvPr id="3" name="サブタイトル 2"/>
          <p:cNvSpPr>
            <a:spLocks noGrp="1"/>
          </p:cNvSpPr>
          <p:nvPr>
            <p:ph type="subTitle" idx="1"/>
          </p:nvPr>
        </p:nvSpPr>
        <p:spPr>
          <a:xfrm>
            <a:off x="1371600" y="4149080"/>
            <a:ext cx="6400800" cy="1752600"/>
          </a:xfrm>
        </p:spPr>
        <p:txBody>
          <a:bodyPr/>
          <a:lstStyle/>
          <a:p>
            <a:endParaRPr kumimoji="1" lang="en-US" altLang="ja-JP" dirty="0" smtClean="0"/>
          </a:p>
          <a:p>
            <a:r>
              <a:rPr lang="ja-JP" altLang="en-US" dirty="0" smtClean="0"/>
              <a:t>大 阪 府 教 育 庁</a:t>
            </a:r>
            <a:endParaRPr kumimoji="1" lang="ja-JP" altLang="en-US" dirty="0"/>
          </a:p>
        </p:txBody>
      </p:sp>
      <p:sp>
        <p:nvSpPr>
          <p:cNvPr id="4" name="テキスト ボックス 3"/>
          <p:cNvSpPr txBox="1"/>
          <p:nvPr/>
        </p:nvSpPr>
        <p:spPr>
          <a:xfrm>
            <a:off x="154250" y="2732615"/>
            <a:ext cx="400110" cy="1512168"/>
          </a:xfrm>
          <a:prstGeom prst="rect">
            <a:avLst/>
          </a:prstGeom>
          <a:noFill/>
        </p:spPr>
        <p:txBody>
          <a:bodyPr vert="vert" wrap="square" rtlCol="0">
            <a:spAutoFit/>
          </a:bodyPr>
          <a:lstStyle/>
          <a:p>
            <a:pPr algn="ctr"/>
            <a:r>
              <a:rPr lang="ja-JP" altLang="en-US" sz="1400" dirty="0" smtClean="0"/>
              <a:t>１</a:t>
            </a:r>
            <a:r>
              <a:rPr lang="ja-JP" altLang="ja-JP" sz="1400" dirty="0" smtClean="0"/>
              <a:t>―</a:t>
            </a:r>
            <a:r>
              <a:rPr lang="ja-JP" altLang="en-US" sz="1400" dirty="0" smtClean="0"/>
              <a:t>２</a:t>
            </a:r>
            <a:endParaRPr lang="en-US" altLang="ja-JP" sz="1400" dirty="0" smtClean="0"/>
          </a:p>
        </p:txBody>
      </p:sp>
    </p:spTree>
    <p:extLst>
      <p:ext uri="{BB962C8B-B14F-4D97-AF65-F5344CB8AC3E}">
        <p14:creationId xmlns:p14="http://schemas.microsoft.com/office/powerpoint/2010/main" val="2996429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476672"/>
            <a:ext cx="8784976" cy="720080"/>
          </a:xfr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r>
              <a:rPr lang="ja-JP" altLang="en-US" sz="2800" dirty="0" smtClean="0"/>
              <a:t>「</a:t>
            </a:r>
            <a:r>
              <a:rPr lang="ja-JP" altLang="en-US" sz="2800" dirty="0"/>
              <a:t>教職員数管理目標」～策定の</a:t>
            </a:r>
            <a:r>
              <a:rPr lang="ja-JP" altLang="en-US" sz="2800" dirty="0" smtClean="0"/>
              <a:t>根拠～</a:t>
            </a:r>
            <a:endParaRPr kumimoji="1" lang="ja-JP" altLang="en-US" sz="2800" dirty="0"/>
          </a:p>
        </p:txBody>
      </p:sp>
      <p:sp>
        <p:nvSpPr>
          <p:cNvPr id="3" name="コンテンツ プレースホルダー 2"/>
          <p:cNvSpPr>
            <a:spLocks noGrp="1"/>
          </p:cNvSpPr>
          <p:nvPr>
            <p:ph idx="1"/>
          </p:nvPr>
        </p:nvSpPr>
        <p:spPr>
          <a:xfrm>
            <a:off x="179512" y="1412776"/>
            <a:ext cx="8784976" cy="2088232"/>
          </a:xfrm>
          <a:solidFill>
            <a:srgbClr val="92D050"/>
          </a:solidFill>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ja-JP" altLang="en-US" sz="1400" dirty="0"/>
              <a:t>　</a:t>
            </a:r>
            <a:r>
              <a:rPr lang="zh-CN" altLang="en-US" sz="1400" b="1" dirty="0" smtClean="0">
                <a:latin typeface="ＭＳ Ｐゴシック" panose="020B0600070205080204" pitchFamily="50" charset="-128"/>
                <a:ea typeface="ＭＳ Ｐゴシック" panose="020B0600070205080204" pitchFamily="50" charset="-128"/>
              </a:rPr>
              <a:t>■</a:t>
            </a:r>
            <a:r>
              <a:rPr lang="zh-CN" altLang="en-US" sz="1400" b="1" dirty="0">
                <a:latin typeface="ＭＳ Ｐゴシック" panose="020B0600070205080204" pitchFamily="50" charset="-128"/>
                <a:ea typeface="ＭＳ Ｐゴシック" panose="020B0600070205080204" pitchFamily="50" charset="-128"/>
              </a:rPr>
              <a:t>職員基本条例</a:t>
            </a:r>
            <a:r>
              <a:rPr lang="zh-CN" altLang="en-US" sz="1400" dirty="0">
                <a:latin typeface="ＭＳ Ｐゴシック" panose="020B0600070205080204" pitchFamily="50" charset="-128"/>
                <a:ea typeface="ＭＳ Ｐゴシック" panose="020B0600070205080204" pitchFamily="50" charset="-128"/>
              </a:rPr>
              <a:t>（平成</a:t>
            </a:r>
            <a:r>
              <a:rPr lang="en-US" altLang="zh-CN" sz="1400" dirty="0">
                <a:latin typeface="ＭＳ Ｐゴシック" panose="020B0600070205080204" pitchFamily="50" charset="-128"/>
                <a:ea typeface="ＭＳ Ｐゴシック" panose="020B0600070205080204" pitchFamily="50" charset="-128"/>
              </a:rPr>
              <a:t>24</a:t>
            </a:r>
            <a:r>
              <a:rPr lang="zh-CN" altLang="en-US" sz="1400" dirty="0">
                <a:latin typeface="ＭＳ Ｐゴシック" panose="020B0600070205080204" pitchFamily="50" charset="-128"/>
                <a:ea typeface="ＭＳ Ｐゴシック" panose="020B0600070205080204" pitchFamily="50" charset="-128"/>
              </a:rPr>
              <a:t>年大阪府条例</a:t>
            </a:r>
            <a:r>
              <a:rPr lang="en-US" altLang="zh-CN" sz="1400" dirty="0">
                <a:latin typeface="ＭＳ Ｐゴシック" panose="020B0600070205080204" pitchFamily="50" charset="-128"/>
                <a:ea typeface="ＭＳ Ｐゴシック" panose="020B0600070205080204" pitchFamily="50" charset="-128"/>
              </a:rPr>
              <a:t>86</a:t>
            </a:r>
            <a:r>
              <a:rPr lang="zh-CN" altLang="en-US" sz="1400" dirty="0">
                <a:latin typeface="ＭＳ Ｐゴシック" panose="020B0600070205080204" pitchFamily="50" charset="-128"/>
                <a:ea typeface="ＭＳ Ｐゴシック" panose="020B0600070205080204" pitchFamily="50" charset="-128"/>
              </a:rPr>
              <a:t>号） </a:t>
            </a:r>
          </a:p>
          <a:p>
            <a:pPr marL="0" indent="0">
              <a:buNone/>
            </a:pPr>
            <a:r>
              <a:rPr lang="ja-JP" altLang="en-US" sz="1400" dirty="0" smtClean="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組織及び定数） </a:t>
            </a:r>
          </a:p>
          <a:p>
            <a:pPr marL="0" indent="0">
              <a:buNone/>
            </a:pPr>
            <a:r>
              <a:rPr lang="ja-JP" altLang="en-US" sz="1400" dirty="0" smtClean="0">
                <a:latin typeface="ＭＳ Ｐゴシック" panose="020B0600070205080204" pitchFamily="50" charset="-128"/>
                <a:ea typeface="ＭＳ Ｐゴシック" panose="020B0600070205080204" pitchFamily="50" charset="-128"/>
              </a:rPr>
              <a:t>　　第三条 </a:t>
            </a:r>
            <a:r>
              <a:rPr lang="ja-JP" altLang="en-US" sz="1400" dirty="0">
                <a:latin typeface="ＭＳ Ｐゴシック" panose="020B0600070205080204" pitchFamily="50" charset="-128"/>
                <a:ea typeface="ＭＳ Ｐゴシック" panose="020B0600070205080204" pitchFamily="50" charset="-128"/>
              </a:rPr>
              <a:t>任命権者は、最少の経費で最大の効果を挙げるため、簡素で効率的な組織の運営に努めるものとする。 </a:t>
            </a:r>
          </a:p>
          <a:p>
            <a:pPr marL="0" indent="0">
              <a:buNone/>
            </a:pPr>
            <a:r>
              <a:rPr lang="ja-JP" altLang="en-US" sz="1400" dirty="0" smtClean="0">
                <a:latin typeface="ＭＳ Ｐゴシック" panose="020B0600070205080204" pitchFamily="50" charset="-128"/>
                <a:ea typeface="ＭＳ Ｐゴシック" panose="020B0600070205080204" pitchFamily="50" charset="-128"/>
              </a:rPr>
              <a:t>　　２ </a:t>
            </a:r>
            <a:r>
              <a:rPr lang="ja-JP" altLang="en-US" sz="1400" dirty="0">
                <a:latin typeface="ＭＳ Ｐゴシック" panose="020B0600070205080204" pitchFamily="50" charset="-128"/>
                <a:ea typeface="ＭＳ Ｐゴシック" panose="020B0600070205080204" pitchFamily="50" charset="-128"/>
              </a:rPr>
              <a:t>全ての職は、組織運営及び業務の必要性の有無に基づき設置し、適正に管理するものとする。 </a:t>
            </a:r>
          </a:p>
          <a:p>
            <a:pPr marL="0" indent="0">
              <a:buNone/>
            </a:pPr>
            <a:r>
              <a:rPr lang="ja-JP" altLang="en-US" sz="1400" dirty="0" smtClean="0">
                <a:latin typeface="ＭＳ Ｐゴシック" panose="020B0600070205080204" pitchFamily="50" charset="-128"/>
                <a:ea typeface="ＭＳ Ｐゴシック" panose="020B0600070205080204" pitchFamily="50" charset="-128"/>
              </a:rPr>
              <a:t>　　３ </a:t>
            </a:r>
            <a:r>
              <a:rPr lang="ja-JP" altLang="en-US" sz="1400" dirty="0">
                <a:latin typeface="ＭＳ Ｐゴシック" panose="020B0600070205080204" pitchFamily="50" charset="-128"/>
                <a:ea typeface="ＭＳ Ｐゴシック" panose="020B0600070205080204" pitchFamily="50" charset="-128"/>
              </a:rPr>
              <a:t>任命権者は、五年ごとに職員数の管理目標を定め、これを公表するものとする。ただし、必要があると</a:t>
            </a:r>
            <a:r>
              <a:rPr lang="ja-JP" altLang="en-US" sz="1400" dirty="0" smtClean="0">
                <a:latin typeface="ＭＳ Ｐゴシック" panose="020B0600070205080204" pitchFamily="50" charset="-128"/>
                <a:ea typeface="ＭＳ Ｐゴシック" panose="020B0600070205080204" pitchFamily="50" charset="-128"/>
              </a:rPr>
              <a:t>認める</a:t>
            </a:r>
            <a:endParaRPr lang="en-US" altLang="ja-JP" sz="1400" dirty="0" smtClean="0">
              <a:latin typeface="ＭＳ Ｐゴシック" panose="020B0600070205080204" pitchFamily="50" charset="-128"/>
              <a:ea typeface="ＭＳ Ｐゴシック" panose="020B0600070205080204" pitchFamily="50" charset="-128"/>
            </a:endParaRPr>
          </a:p>
          <a:p>
            <a:pPr marL="0" indent="0">
              <a:buNone/>
            </a:pPr>
            <a:r>
              <a:rPr lang="ja-JP" altLang="en-US" sz="1400" dirty="0">
                <a:latin typeface="ＭＳ Ｐゴシック" panose="020B0600070205080204" pitchFamily="50" charset="-128"/>
                <a:ea typeface="ＭＳ Ｐゴシック" panose="020B0600070205080204" pitchFamily="50" charset="-128"/>
              </a:rPr>
              <a:t>　</a:t>
            </a:r>
            <a:r>
              <a:rPr lang="ja-JP" altLang="en-US" sz="1400" dirty="0" smtClean="0">
                <a:latin typeface="ＭＳ Ｐゴシック" panose="020B0600070205080204" pitchFamily="50" charset="-128"/>
                <a:ea typeface="ＭＳ Ｐゴシック" panose="020B0600070205080204" pitchFamily="50" charset="-128"/>
              </a:rPr>
              <a:t>　　とき</a:t>
            </a:r>
            <a:r>
              <a:rPr lang="ja-JP" altLang="en-US" sz="1400" dirty="0">
                <a:latin typeface="ＭＳ Ｐゴシック" panose="020B0600070205080204" pitchFamily="50" charset="-128"/>
                <a:ea typeface="ＭＳ Ｐゴシック" panose="020B0600070205080204" pitchFamily="50" charset="-128"/>
              </a:rPr>
              <a:t>は、これを変更することができる。 </a:t>
            </a:r>
          </a:p>
          <a:p>
            <a:pPr marL="0" indent="0">
              <a:buNone/>
            </a:pPr>
            <a:r>
              <a:rPr lang="ja-JP" altLang="en-US" sz="1400" dirty="0" smtClean="0"/>
              <a:t>　　４ </a:t>
            </a:r>
            <a:r>
              <a:rPr lang="ja-JP" altLang="en-US" sz="1400" dirty="0"/>
              <a:t>前項の目標を設定し、又は変更する場合は、地方公共団体の運営に関し、識見を有する者の意見を聴くもの </a:t>
            </a:r>
          </a:p>
          <a:p>
            <a:pPr marL="0" indent="0">
              <a:buNone/>
            </a:pPr>
            <a:r>
              <a:rPr lang="ja-JP" altLang="en-US" sz="1400" dirty="0" smtClean="0"/>
              <a:t>　　　と</a:t>
            </a:r>
            <a:r>
              <a:rPr lang="ja-JP" altLang="en-US" sz="1400" dirty="0"/>
              <a:t>する。 </a:t>
            </a:r>
            <a:endParaRPr kumimoji="1" lang="ja-JP" altLang="en-US" sz="1400" dirty="0"/>
          </a:p>
        </p:txBody>
      </p:sp>
      <p:sp>
        <p:nvSpPr>
          <p:cNvPr id="4" name="コンテンツ プレースホルダー 2"/>
          <p:cNvSpPr txBox="1">
            <a:spLocks/>
          </p:cNvSpPr>
          <p:nvPr/>
        </p:nvSpPr>
        <p:spPr>
          <a:xfrm>
            <a:off x="179512" y="3645024"/>
            <a:ext cx="8784976" cy="2736304"/>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400" dirty="0"/>
              <a:t>　</a:t>
            </a:r>
            <a:r>
              <a:rPr lang="ja-JP" altLang="en-US" sz="1500" b="1" dirty="0" smtClean="0"/>
              <a:t>■対 </a:t>
            </a:r>
            <a:r>
              <a:rPr lang="ja-JP" altLang="en-US" sz="1500" b="1" dirty="0"/>
              <a:t>象 </a:t>
            </a:r>
          </a:p>
          <a:p>
            <a:pPr marL="0" indent="0">
              <a:buNone/>
            </a:pPr>
            <a:r>
              <a:rPr lang="ja-JP" altLang="en-US" sz="1500" dirty="0" smtClean="0"/>
              <a:t>　　</a:t>
            </a:r>
            <a:r>
              <a:rPr lang="ja-JP" altLang="en-US" sz="1500" dirty="0"/>
              <a:t>〇</a:t>
            </a:r>
            <a:r>
              <a:rPr lang="ja-JP" altLang="en-US" sz="1500" dirty="0" smtClean="0"/>
              <a:t>　市町村</a:t>
            </a:r>
            <a:r>
              <a:rPr lang="ja-JP" altLang="en-US" sz="1500" dirty="0"/>
              <a:t>立学校職員給与負担法第１条及び第２条に規定する職員（以下「府費負担教職員」という。）のうち </a:t>
            </a:r>
            <a:endParaRPr lang="ja-JP" altLang="en-US" sz="1500" dirty="0" smtClean="0"/>
          </a:p>
          <a:p>
            <a:pPr marL="0" indent="0">
              <a:buNone/>
            </a:pPr>
            <a:r>
              <a:rPr lang="ja-JP" altLang="en-US" sz="1500" dirty="0" smtClean="0"/>
              <a:t>　　　　 府教育委員会が任命権を有する</a:t>
            </a:r>
            <a:r>
              <a:rPr lang="ja-JP" altLang="en-US" sz="1500" dirty="0"/>
              <a:t>教職員（</a:t>
            </a:r>
            <a:r>
              <a:rPr lang="en-US" altLang="ja-JP" sz="1500" dirty="0"/>
              <a:t>※</a:t>
            </a:r>
            <a:r>
              <a:rPr lang="ja-JP" altLang="en-US" sz="1500" dirty="0" smtClean="0"/>
              <a:t>）</a:t>
            </a:r>
            <a:endParaRPr lang="en-US" altLang="ja-JP" sz="1500" dirty="0" smtClean="0"/>
          </a:p>
          <a:p>
            <a:pPr marL="0" indent="0">
              <a:buNone/>
            </a:pPr>
            <a:r>
              <a:rPr lang="ja-JP" altLang="en-US" sz="1500" dirty="0" smtClean="0"/>
              <a:t>　　　　　</a:t>
            </a:r>
            <a:r>
              <a:rPr lang="en-US" altLang="ja-JP" sz="1500" dirty="0" smtClean="0"/>
              <a:t>※</a:t>
            </a:r>
            <a:r>
              <a:rPr lang="ja-JP" altLang="en-US" sz="1500" dirty="0"/>
              <a:t>　</a:t>
            </a:r>
            <a:r>
              <a:rPr lang="ja-JP" altLang="en-US" sz="1500" dirty="0" smtClean="0"/>
              <a:t>豊中市</a:t>
            </a:r>
            <a:r>
              <a:rPr lang="ja-JP" altLang="en-US" sz="1500" dirty="0"/>
              <a:t>、池田市、箕面市、豊能町、能勢町の市（町）立の小・中学校を除く。</a:t>
            </a:r>
            <a:endParaRPr lang="en-US" altLang="ja-JP" sz="1500" dirty="0"/>
          </a:p>
          <a:p>
            <a:pPr marL="0" indent="0">
              <a:buNone/>
            </a:pPr>
            <a:r>
              <a:rPr lang="ja-JP" altLang="en-US" sz="1500" dirty="0" smtClean="0"/>
              <a:t>      ○</a:t>
            </a:r>
            <a:r>
              <a:rPr lang="ja-JP" altLang="en-US" sz="1500" dirty="0"/>
              <a:t>　府立学校の教職員 </a:t>
            </a:r>
            <a:endParaRPr lang="en-US" altLang="ja-JP" sz="1500" dirty="0"/>
          </a:p>
          <a:p>
            <a:pPr marL="0" indent="0">
              <a:buNone/>
            </a:pPr>
            <a:r>
              <a:rPr lang="ja-JP" altLang="en-US" sz="1500" dirty="0"/>
              <a:t>　　　</a:t>
            </a:r>
            <a:endParaRPr lang="ja-JP" altLang="en-US" sz="1500" dirty="0" smtClean="0"/>
          </a:p>
          <a:p>
            <a:pPr marL="0" indent="0">
              <a:buNone/>
            </a:pPr>
            <a:r>
              <a:rPr lang="ja-JP" altLang="en-US" sz="1500" dirty="0" smtClean="0"/>
              <a:t>　</a:t>
            </a:r>
            <a:r>
              <a:rPr lang="ja-JP" altLang="en-US" sz="1500" b="1" dirty="0" smtClean="0"/>
              <a:t>■</a:t>
            </a:r>
            <a:r>
              <a:rPr lang="ja-JP" altLang="en-US" sz="1500" b="1" dirty="0"/>
              <a:t>目標の前提条件 </a:t>
            </a:r>
          </a:p>
          <a:p>
            <a:pPr marL="0" indent="0">
              <a:buNone/>
            </a:pPr>
            <a:r>
              <a:rPr lang="ja-JP" altLang="en-US" sz="1500" dirty="0" smtClean="0"/>
              <a:t>　　・</a:t>
            </a:r>
            <a:r>
              <a:rPr lang="ja-JP" altLang="en-US" sz="1500" dirty="0"/>
              <a:t>現在の児童生徒数、既出生者数をもと</a:t>
            </a:r>
            <a:r>
              <a:rPr lang="ja-JP" altLang="en-US" sz="1500" dirty="0">
                <a:solidFill>
                  <a:schemeClr val="tx1"/>
                </a:solidFill>
              </a:rPr>
              <a:t>に</a:t>
            </a:r>
            <a:r>
              <a:rPr lang="ja-JP" altLang="en-US" sz="1500" dirty="0" smtClean="0">
                <a:solidFill>
                  <a:schemeClr val="tx1"/>
                </a:solidFill>
              </a:rPr>
              <a:t>平成</a:t>
            </a:r>
            <a:r>
              <a:rPr lang="en-US" altLang="ja-JP" sz="1500" dirty="0" smtClean="0">
                <a:solidFill>
                  <a:schemeClr val="tx1"/>
                </a:solidFill>
              </a:rPr>
              <a:t>30</a:t>
            </a:r>
            <a:r>
              <a:rPr lang="ja-JP" altLang="en-US" sz="1500" dirty="0" smtClean="0">
                <a:solidFill>
                  <a:schemeClr val="tx1"/>
                </a:solidFill>
              </a:rPr>
              <a:t>～</a:t>
            </a:r>
            <a:r>
              <a:rPr lang="en-US" altLang="ja-JP" sz="1500" dirty="0" smtClean="0">
                <a:solidFill>
                  <a:schemeClr val="tx1"/>
                </a:solidFill>
              </a:rPr>
              <a:t>34</a:t>
            </a:r>
            <a:r>
              <a:rPr lang="ja-JP" altLang="en-US" sz="1500" dirty="0" smtClean="0">
                <a:solidFill>
                  <a:schemeClr val="tx1"/>
                </a:solidFill>
              </a:rPr>
              <a:t>年度</a:t>
            </a:r>
            <a:r>
              <a:rPr lang="ja-JP" altLang="en-US" sz="1500" dirty="0"/>
              <a:t>（</a:t>
            </a:r>
            <a:r>
              <a:rPr lang="en-US" altLang="ja-JP" sz="1500" dirty="0"/>
              <a:t>5</a:t>
            </a:r>
            <a:r>
              <a:rPr lang="ja-JP" altLang="en-US" sz="1500" dirty="0"/>
              <a:t>年間）の児童生徒数を推計。 </a:t>
            </a:r>
          </a:p>
          <a:p>
            <a:pPr marL="0" indent="0">
              <a:buNone/>
            </a:pPr>
            <a:r>
              <a:rPr lang="ja-JP" altLang="en-US" sz="1500" dirty="0" smtClean="0"/>
              <a:t>　　・</a:t>
            </a:r>
            <a:r>
              <a:rPr lang="ja-JP" altLang="en-US" sz="1500" dirty="0"/>
              <a:t>当該児童生徒数の推計をもとに、法令の算定基準等により措置する教職</a:t>
            </a:r>
            <a:r>
              <a:rPr lang="ja-JP" altLang="en-US" sz="1500" dirty="0" smtClean="0"/>
              <a:t>員数を算出。 </a:t>
            </a:r>
            <a:endParaRPr lang="ja-JP" altLang="en-US" sz="1500" dirty="0"/>
          </a:p>
          <a:p>
            <a:pPr marL="0" indent="0">
              <a:buNone/>
            </a:pPr>
            <a:r>
              <a:rPr lang="ja-JP" altLang="en-US" sz="1500" dirty="0" smtClean="0"/>
              <a:t>　　</a:t>
            </a:r>
            <a:r>
              <a:rPr lang="ja-JP" altLang="en-US" sz="1500" dirty="0" smtClean="0">
                <a:solidFill>
                  <a:schemeClr val="tx1"/>
                </a:solidFill>
              </a:rPr>
              <a:t>・</a:t>
            </a:r>
            <a:r>
              <a:rPr lang="ja-JP" altLang="en-US" sz="1500" dirty="0">
                <a:solidFill>
                  <a:schemeClr val="tx1"/>
                </a:solidFill>
              </a:rPr>
              <a:t>児童生徒数や国の定数改善など前提条件に大きな変動があった</a:t>
            </a:r>
            <a:r>
              <a:rPr lang="ja-JP" altLang="en-US" sz="1500" dirty="0" smtClean="0">
                <a:solidFill>
                  <a:schemeClr val="tx1"/>
                </a:solidFill>
              </a:rPr>
              <a:t>場合は、</a:t>
            </a:r>
            <a:r>
              <a:rPr lang="ja-JP" altLang="en-US" sz="1500" dirty="0">
                <a:solidFill>
                  <a:schemeClr val="tx1"/>
                </a:solidFill>
              </a:rPr>
              <a:t>必要</a:t>
            </a:r>
            <a:r>
              <a:rPr lang="ja-JP" altLang="en-US" sz="1500" dirty="0"/>
              <a:t>に応じ目標を再策定する</a:t>
            </a:r>
            <a:r>
              <a:rPr lang="ja-JP" altLang="en-US" sz="1500" dirty="0" smtClean="0"/>
              <a:t>。</a:t>
            </a:r>
            <a:endParaRPr lang="ja-JP" altLang="en-US" sz="1500" dirty="0"/>
          </a:p>
        </p:txBody>
      </p:sp>
      <p:sp>
        <p:nvSpPr>
          <p:cNvPr id="5" name="スライド番号プレースホルダー 3"/>
          <p:cNvSpPr>
            <a:spLocks noGrp="1"/>
          </p:cNvSpPr>
          <p:nvPr>
            <p:ph type="sldNum" sz="quarter" idx="12"/>
          </p:nvPr>
        </p:nvSpPr>
        <p:spPr>
          <a:xfrm>
            <a:off x="6588224" y="6482035"/>
            <a:ext cx="2133600" cy="365125"/>
          </a:xfrm>
        </p:spPr>
        <p:txBody>
          <a:bodyPr/>
          <a:lstStyle/>
          <a:p>
            <a:r>
              <a:rPr kumimoji="1" lang="ja-JP" altLang="en-US" dirty="0" smtClean="0"/>
              <a:t>１</a:t>
            </a:r>
            <a:endParaRPr kumimoji="1" lang="ja-JP" altLang="en-US" dirty="0"/>
          </a:p>
        </p:txBody>
      </p:sp>
      <p:sp>
        <p:nvSpPr>
          <p:cNvPr id="6" name="テキスト ボックス 5"/>
          <p:cNvSpPr txBox="1"/>
          <p:nvPr/>
        </p:nvSpPr>
        <p:spPr>
          <a:xfrm>
            <a:off x="-116928" y="2732615"/>
            <a:ext cx="400110" cy="1512168"/>
          </a:xfrm>
          <a:prstGeom prst="rect">
            <a:avLst/>
          </a:prstGeom>
          <a:noFill/>
        </p:spPr>
        <p:txBody>
          <a:bodyPr vert="vert" wrap="square" rtlCol="0">
            <a:spAutoFit/>
          </a:bodyPr>
          <a:lstStyle/>
          <a:p>
            <a:pPr algn="ctr"/>
            <a:r>
              <a:rPr lang="ja-JP" altLang="en-US" sz="1400" dirty="0" smtClean="0"/>
              <a:t>１</a:t>
            </a:r>
            <a:r>
              <a:rPr lang="ja-JP" altLang="ja-JP" sz="1400" dirty="0" smtClean="0"/>
              <a:t>―</a:t>
            </a:r>
            <a:r>
              <a:rPr lang="ja-JP" altLang="en-US" sz="1400" dirty="0" smtClean="0"/>
              <a:t>３</a:t>
            </a:r>
            <a:endParaRPr kumimoji="1" lang="ja-JP" altLang="en-US" sz="1400" dirty="0"/>
          </a:p>
        </p:txBody>
      </p:sp>
    </p:spTree>
    <p:extLst>
      <p:ext uri="{BB962C8B-B14F-4D97-AF65-F5344CB8AC3E}">
        <p14:creationId xmlns:p14="http://schemas.microsoft.com/office/powerpoint/2010/main" val="3429195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418654"/>
            <a:ext cx="8640960" cy="706090"/>
          </a:xfr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r>
              <a:rPr lang="zh-TW" altLang="en-US" sz="2800" dirty="0" smtClean="0">
                <a:latin typeface="ＭＳ Ｐゴシック" panose="020B0600070205080204" pitchFamily="50" charset="-128"/>
                <a:ea typeface="ＭＳ Ｐゴシック" panose="020B0600070205080204" pitchFamily="50" charset="-128"/>
              </a:rPr>
              <a:t>「</a:t>
            </a:r>
            <a:r>
              <a:rPr lang="zh-TW" altLang="en-US" sz="2800" dirty="0">
                <a:latin typeface="ＭＳ Ｐゴシック" panose="020B0600070205080204" pitchFamily="50" charset="-128"/>
                <a:ea typeface="ＭＳ Ｐゴシック" panose="020B0600070205080204" pitchFamily="50" charset="-128"/>
              </a:rPr>
              <a:t>教職</a:t>
            </a:r>
            <a:r>
              <a:rPr lang="zh-TW" altLang="en-US" sz="2800" dirty="0" smtClean="0">
                <a:latin typeface="ＭＳ Ｐゴシック" panose="020B0600070205080204" pitchFamily="50" charset="-128"/>
                <a:ea typeface="ＭＳ Ｐゴシック" panose="020B0600070205080204" pitchFamily="50" charset="-128"/>
              </a:rPr>
              <a:t>員</a:t>
            </a:r>
            <a:r>
              <a:rPr lang="ja-JP" altLang="en-US" sz="2800" dirty="0" smtClean="0">
                <a:latin typeface="ＭＳ Ｐゴシック" panose="020B0600070205080204" pitchFamily="50" charset="-128"/>
                <a:ea typeface="ＭＳ Ｐゴシック" panose="020B0600070205080204" pitchFamily="50" charset="-128"/>
              </a:rPr>
              <a:t>数</a:t>
            </a:r>
            <a:r>
              <a:rPr lang="zh-TW" altLang="en-US" sz="2800" dirty="0" smtClean="0">
                <a:latin typeface="ＭＳ Ｐゴシック" panose="020B0600070205080204" pitchFamily="50" charset="-128"/>
                <a:ea typeface="ＭＳ Ｐゴシック" panose="020B0600070205080204" pitchFamily="50" charset="-128"/>
              </a:rPr>
              <a:t>管理</a:t>
            </a:r>
            <a:r>
              <a:rPr lang="zh-TW" altLang="en-US" sz="2800" dirty="0">
                <a:latin typeface="ＭＳ Ｐゴシック" panose="020B0600070205080204" pitchFamily="50" charset="-128"/>
                <a:ea typeface="ＭＳ Ｐゴシック" panose="020B0600070205080204" pitchFamily="50" charset="-128"/>
              </a:rPr>
              <a:t>目標」～</a:t>
            </a:r>
            <a:r>
              <a:rPr lang="zh-TW" altLang="en-US" sz="2800" dirty="0" smtClean="0">
                <a:solidFill>
                  <a:schemeClr val="tx1"/>
                </a:solidFill>
                <a:latin typeface="ＭＳ Ｐゴシック" panose="020B0600070205080204" pitchFamily="50" charset="-128"/>
                <a:ea typeface="ＭＳ Ｐゴシック" panose="020B0600070205080204" pitchFamily="50" charset="-128"/>
              </a:rPr>
              <a:t>平成</a:t>
            </a:r>
            <a:r>
              <a:rPr lang="ja-JP" altLang="en-US" sz="2800" dirty="0" smtClean="0">
                <a:solidFill>
                  <a:schemeClr val="tx1"/>
                </a:solidFill>
                <a:latin typeface="ＭＳ Ｐゴシック" panose="020B0600070205080204" pitchFamily="50" charset="-128"/>
                <a:ea typeface="ＭＳ Ｐゴシック" panose="020B0600070205080204" pitchFamily="50" charset="-128"/>
              </a:rPr>
              <a:t>３０</a:t>
            </a:r>
            <a:r>
              <a:rPr lang="zh-TW" altLang="en-US" sz="28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2800" dirty="0" smtClean="0">
                <a:solidFill>
                  <a:schemeClr val="tx1"/>
                </a:solidFill>
                <a:latin typeface="ＭＳ Ｐゴシック" panose="020B0600070205080204" pitchFamily="50" charset="-128"/>
                <a:ea typeface="ＭＳ Ｐゴシック" panose="020B0600070205080204" pitchFamily="50" charset="-128"/>
              </a:rPr>
              <a:t>３４</a:t>
            </a:r>
            <a:r>
              <a:rPr lang="zh-TW" altLang="en-US" sz="2800" dirty="0" smtClean="0">
                <a:solidFill>
                  <a:schemeClr val="tx1"/>
                </a:solidFill>
                <a:latin typeface="ＭＳ Ｐゴシック" panose="020B0600070205080204" pitchFamily="50" charset="-128"/>
                <a:ea typeface="ＭＳ Ｐゴシック" panose="020B0600070205080204" pitchFamily="50" charset="-128"/>
              </a:rPr>
              <a:t>年度</a:t>
            </a:r>
            <a:r>
              <a:rPr lang="zh-TW" altLang="en-US" sz="2800" dirty="0">
                <a:solidFill>
                  <a:schemeClr val="tx1"/>
                </a:solidFill>
                <a:latin typeface="ＭＳ Ｐゴシック" panose="020B0600070205080204" pitchFamily="50" charset="-128"/>
                <a:ea typeface="ＭＳ Ｐゴシック" panose="020B0600070205080204" pitchFamily="50" charset="-128"/>
              </a:rPr>
              <a:t>～ </a:t>
            </a:r>
            <a:endParaRPr kumimoji="1" lang="ja-JP" altLang="en-US" sz="2800" dirty="0">
              <a:solidFill>
                <a:schemeClr val="tx1"/>
              </a:solidFill>
              <a:latin typeface="ＭＳ Ｐゴシック" panose="020B0600070205080204" pitchFamily="50" charset="-128"/>
              <a:ea typeface="ＭＳ Ｐゴシック" panose="020B0600070205080204" pitchFamily="50" charset="-128"/>
            </a:endParaRPr>
          </a:p>
        </p:txBody>
      </p:sp>
      <p:sp>
        <p:nvSpPr>
          <p:cNvPr id="3" name="コンテンツ プレースホルダー 2"/>
          <p:cNvSpPr>
            <a:spLocks noGrp="1"/>
          </p:cNvSpPr>
          <p:nvPr>
            <p:ph idx="1"/>
          </p:nvPr>
        </p:nvSpPr>
        <p:spPr>
          <a:xfrm>
            <a:off x="251520" y="1312169"/>
            <a:ext cx="8640960" cy="5069159"/>
          </a:xfrm>
        </p:spPr>
        <p:txBody>
          <a:bodyPr>
            <a:normAutofit fontScale="92500"/>
          </a:bodyPr>
          <a:lstStyle/>
          <a:p>
            <a:pPr marL="0" indent="0">
              <a:buNone/>
            </a:pPr>
            <a:r>
              <a:rPr lang="ja-JP" altLang="en-US" sz="1400" dirty="0" smtClean="0"/>
              <a:t>■</a:t>
            </a:r>
            <a:r>
              <a:rPr lang="ja-JP" altLang="en-US" sz="1400" dirty="0"/>
              <a:t>職員基本条例第</a:t>
            </a:r>
            <a:r>
              <a:rPr lang="en-US" altLang="ja-JP" sz="1400" dirty="0"/>
              <a:t>3</a:t>
            </a:r>
            <a:r>
              <a:rPr lang="ja-JP" altLang="en-US" sz="1400" dirty="0"/>
              <a:t>条第</a:t>
            </a:r>
            <a:r>
              <a:rPr lang="en-US" altLang="ja-JP" sz="1400" dirty="0"/>
              <a:t>3</a:t>
            </a:r>
            <a:r>
              <a:rPr lang="ja-JP" altLang="en-US" sz="1400" dirty="0"/>
              <a:t>項の規定に</a:t>
            </a:r>
            <a:r>
              <a:rPr lang="ja-JP" altLang="en-US" sz="1400" dirty="0" smtClean="0"/>
              <a:t>基づき、平成</a:t>
            </a:r>
            <a:r>
              <a:rPr lang="en-US" altLang="ja-JP" sz="1400" dirty="0" smtClean="0"/>
              <a:t>30</a:t>
            </a:r>
            <a:r>
              <a:rPr lang="ja-JP" altLang="en-US" sz="1400" dirty="0" smtClean="0"/>
              <a:t>～平成</a:t>
            </a:r>
            <a:r>
              <a:rPr lang="en-US" altLang="ja-JP" sz="1400" dirty="0" smtClean="0"/>
              <a:t>34</a:t>
            </a:r>
            <a:r>
              <a:rPr lang="ja-JP" altLang="en-US" sz="1400" dirty="0" smtClean="0"/>
              <a:t>年度</a:t>
            </a:r>
            <a:r>
              <a:rPr lang="ja-JP" altLang="en-US" sz="1400" dirty="0"/>
              <a:t>までの</a:t>
            </a:r>
            <a:r>
              <a:rPr lang="en-US" altLang="ja-JP" sz="1400" dirty="0"/>
              <a:t>5</a:t>
            </a:r>
            <a:r>
              <a:rPr lang="ja-JP" altLang="en-US" sz="1400" dirty="0"/>
              <a:t>年間を教職員数</a:t>
            </a:r>
            <a:r>
              <a:rPr lang="ja-JP" altLang="en-US" sz="1400" dirty="0" smtClean="0"/>
              <a:t>管理の</a:t>
            </a:r>
            <a:r>
              <a:rPr lang="ja-JP" altLang="en-US" sz="1400" dirty="0"/>
              <a:t>期間として設定</a:t>
            </a:r>
            <a:r>
              <a:rPr lang="ja-JP" altLang="en-US" sz="1400" dirty="0" smtClean="0"/>
              <a:t>。</a:t>
            </a:r>
            <a:endParaRPr lang="en-US" altLang="ja-JP" sz="1400" dirty="0" smtClean="0"/>
          </a:p>
          <a:p>
            <a:pPr marL="0" indent="0">
              <a:buNone/>
            </a:pPr>
            <a:r>
              <a:rPr lang="ja-JP" altLang="en-US" sz="1400" dirty="0" smtClean="0"/>
              <a:t>　</a:t>
            </a:r>
            <a:r>
              <a:rPr lang="ja-JP" altLang="en-US" sz="1400" dirty="0"/>
              <a:t> </a:t>
            </a:r>
            <a:r>
              <a:rPr lang="ja-JP" altLang="en-US" sz="1400" dirty="0" smtClean="0"/>
              <a:t> 全体</a:t>
            </a:r>
            <a:r>
              <a:rPr lang="ja-JP" altLang="en-US" sz="1400" dirty="0"/>
              <a:t>として児童生徒数は毎年度減少する傾向にあり、それに伴い、教職員数についても減少する傾向にある。</a:t>
            </a:r>
            <a:endParaRPr lang="en-US" altLang="ja-JP" sz="1400" dirty="0" smtClean="0"/>
          </a:p>
          <a:p>
            <a:pPr marL="0" indent="0">
              <a:buNone/>
            </a:pPr>
            <a:r>
              <a:rPr lang="ja-JP" altLang="en-US" sz="1400" dirty="0" smtClean="0"/>
              <a:t>　　　　　　　　　　　　　　　　　　　　　　　　　　　　　　　　　　　　　　　　　　　　　　　　　　　　　　　　　　　　　　　　　　　　　　（単位：人）</a:t>
            </a:r>
            <a:endParaRPr lang="en-US" altLang="ja-JP" sz="1400" dirty="0"/>
          </a:p>
          <a:p>
            <a:pPr marL="0" indent="0">
              <a:buNone/>
            </a:pPr>
            <a:endParaRPr lang="en-US" altLang="ja-JP" sz="1400" dirty="0" smtClean="0"/>
          </a:p>
          <a:p>
            <a:pPr marL="0" indent="0">
              <a:buNone/>
            </a:pPr>
            <a:endParaRPr lang="en-US" altLang="ja-JP" sz="1400" dirty="0"/>
          </a:p>
          <a:p>
            <a:pPr marL="0" indent="0">
              <a:buNone/>
            </a:pPr>
            <a:endParaRPr lang="en-US" altLang="ja-JP" sz="1400" dirty="0" smtClean="0"/>
          </a:p>
          <a:p>
            <a:pPr marL="0" indent="0">
              <a:buNone/>
            </a:pPr>
            <a:endParaRPr lang="en-US" altLang="ja-JP" sz="1400" dirty="0"/>
          </a:p>
          <a:p>
            <a:pPr marL="0" indent="0">
              <a:buNone/>
            </a:pPr>
            <a:endParaRPr lang="en-US" altLang="ja-JP" sz="1400" dirty="0" smtClean="0"/>
          </a:p>
          <a:p>
            <a:pPr marL="0" indent="0">
              <a:buNone/>
            </a:pPr>
            <a:endParaRPr lang="en-US" altLang="ja-JP" sz="1400" dirty="0"/>
          </a:p>
          <a:p>
            <a:pPr marL="0" indent="0">
              <a:buNone/>
            </a:pPr>
            <a:endParaRPr lang="en-US" altLang="ja-JP" sz="1400" dirty="0" smtClean="0"/>
          </a:p>
          <a:p>
            <a:pPr marL="0" indent="0">
              <a:buNone/>
            </a:pPr>
            <a:endParaRPr lang="en-US" altLang="ja-JP" sz="1400" dirty="0"/>
          </a:p>
          <a:p>
            <a:pPr marL="0" indent="0">
              <a:buNone/>
            </a:pPr>
            <a:endParaRPr lang="en-US" altLang="ja-JP" sz="1400" dirty="0" smtClean="0"/>
          </a:p>
          <a:p>
            <a:pPr marL="0" indent="0">
              <a:buNone/>
            </a:pPr>
            <a:endParaRPr lang="en-US" altLang="ja-JP" sz="1400" dirty="0" smtClean="0"/>
          </a:p>
          <a:p>
            <a:pPr marL="0" indent="0">
              <a:buNone/>
            </a:pPr>
            <a:endParaRPr lang="ja-JP" altLang="en-US" sz="1400" dirty="0"/>
          </a:p>
          <a:p>
            <a:pPr marL="0" indent="0">
              <a:buNone/>
            </a:pPr>
            <a:r>
              <a:rPr lang="ja-JP" altLang="en-US" sz="1400" dirty="0" smtClean="0"/>
              <a:t>　　</a:t>
            </a:r>
            <a:endParaRPr lang="en-US" altLang="ja-JP" sz="1400" dirty="0" smtClean="0"/>
          </a:p>
          <a:p>
            <a:pPr marL="0" indent="0">
              <a:buNone/>
            </a:pPr>
            <a:r>
              <a:rPr lang="ja-JP" altLang="en-US" sz="1400" dirty="0" smtClean="0"/>
              <a:t>　</a:t>
            </a:r>
            <a:r>
              <a:rPr lang="ja-JP" altLang="en-US" sz="1400" b="1" dirty="0" smtClean="0"/>
              <a:t>■管理の方針等 </a:t>
            </a:r>
          </a:p>
          <a:p>
            <a:pPr marL="0" indent="0">
              <a:buNone/>
            </a:pPr>
            <a:r>
              <a:rPr lang="ja-JP" altLang="en-US" sz="1400" dirty="0" smtClean="0"/>
              <a:t>　　・</a:t>
            </a:r>
            <a:r>
              <a:rPr lang="ja-JP" altLang="en-US" sz="1400" dirty="0"/>
              <a:t>教育水準の維持向上に向け</a:t>
            </a:r>
            <a:r>
              <a:rPr lang="ja-JP" altLang="en-US" sz="1400" dirty="0" smtClean="0"/>
              <a:t>、国</a:t>
            </a:r>
            <a:r>
              <a:rPr lang="ja-JP" altLang="en-US" sz="1400" dirty="0"/>
              <a:t>措置定数の確保に努め、教育課題等に対応した重点的な教職員の配置</a:t>
            </a:r>
            <a:r>
              <a:rPr lang="ja-JP" altLang="en-US" sz="1400" dirty="0" smtClean="0"/>
              <a:t>を行う。 </a:t>
            </a:r>
            <a:endParaRPr lang="ja-JP" altLang="en-US" sz="1400" dirty="0"/>
          </a:p>
          <a:p>
            <a:pPr marL="0" indent="0">
              <a:buNone/>
            </a:pPr>
            <a:r>
              <a:rPr lang="ja-JP" altLang="en-US" sz="1400" dirty="0" smtClean="0"/>
              <a:t>　　・平成</a:t>
            </a:r>
            <a:r>
              <a:rPr lang="en-US" altLang="ja-JP" sz="1400" dirty="0" smtClean="0"/>
              <a:t>30</a:t>
            </a:r>
            <a:r>
              <a:rPr lang="ja-JP" altLang="en-US" sz="1400" dirty="0" smtClean="0"/>
              <a:t>年度</a:t>
            </a:r>
            <a:r>
              <a:rPr lang="ja-JP" altLang="en-US" sz="1400" dirty="0"/>
              <a:t>以降</a:t>
            </a:r>
            <a:r>
              <a:rPr lang="ja-JP" altLang="en-US" sz="1400" dirty="0" smtClean="0"/>
              <a:t>の教職員数</a:t>
            </a:r>
            <a:r>
              <a:rPr lang="ja-JP" altLang="en-US" sz="1400" dirty="0"/>
              <a:t>は</a:t>
            </a:r>
            <a:r>
              <a:rPr lang="ja-JP" altLang="en-US" sz="1400" dirty="0" smtClean="0"/>
              <a:t>、毎年度、児童</a:t>
            </a:r>
            <a:r>
              <a:rPr lang="ja-JP" altLang="en-US" sz="1400" dirty="0"/>
              <a:t>生徒数をもと</a:t>
            </a:r>
            <a:r>
              <a:rPr lang="ja-JP" altLang="en-US" sz="1400" dirty="0" smtClean="0"/>
              <a:t>に法令</a:t>
            </a:r>
            <a:r>
              <a:rPr lang="ja-JP" altLang="en-US" sz="1400" dirty="0"/>
              <a:t>の算定基準等に</a:t>
            </a:r>
            <a:r>
              <a:rPr lang="ja-JP" altLang="en-US" sz="1400" dirty="0" smtClean="0"/>
              <a:t>より算出し府</a:t>
            </a:r>
            <a:r>
              <a:rPr lang="ja-JP" altLang="en-US" sz="1400" dirty="0"/>
              <a:t>議会での議決を</a:t>
            </a:r>
            <a:r>
              <a:rPr lang="ja-JP" altLang="en-US" sz="1400" dirty="0" smtClean="0"/>
              <a:t>経た</a:t>
            </a:r>
            <a:endParaRPr lang="en-US" altLang="ja-JP" sz="1400" dirty="0" smtClean="0"/>
          </a:p>
          <a:p>
            <a:pPr marL="0" indent="0">
              <a:buNone/>
            </a:pPr>
            <a:r>
              <a:rPr lang="ja-JP" altLang="en-US" sz="1400" dirty="0"/>
              <a:t>　</a:t>
            </a:r>
            <a:r>
              <a:rPr lang="ja-JP" altLang="en-US" sz="1400" dirty="0" smtClean="0"/>
              <a:t>　　上でその範囲内で配置数を確定する </a:t>
            </a:r>
            <a:r>
              <a:rPr lang="ja-JP" altLang="en-US" sz="1400" dirty="0"/>
              <a:t>。</a:t>
            </a:r>
            <a:endParaRPr lang="en-US" altLang="ja-JP" sz="1400" dirty="0" smtClean="0"/>
          </a:p>
        </p:txBody>
      </p:sp>
      <p:sp>
        <p:nvSpPr>
          <p:cNvPr id="4" name="スライド番号プレースホルダー 3"/>
          <p:cNvSpPr>
            <a:spLocks noGrp="1"/>
          </p:cNvSpPr>
          <p:nvPr>
            <p:ph type="sldNum" sz="quarter" idx="12"/>
          </p:nvPr>
        </p:nvSpPr>
        <p:spPr/>
        <p:txBody>
          <a:bodyPr/>
          <a:lstStyle/>
          <a:p>
            <a:r>
              <a:rPr kumimoji="1" lang="en-US" altLang="ja-JP" dirty="0" smtClean="0"/>
              <a:t>2</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1484701469"/>
              </p:ext>
            </p:extLst>
          </p:nvPr>
        </p:nvGraphicFramePr>
        <p:xfrm>
          <a:off x="311349" y="2132857"/>
          <a:ext cx="8568952" cy="2376264"/>
        </p:xfrm>
        <a:graphic>
          <a:graphicData uri="http://schemas.openxmlformats.org/drawingml/2006/table">
            <a:tbl>
              <a:tblPr firstRow="1" bandRow="1">
                <a:tableStyleId>{5C22544A-7EE6-4342-B048-85BDC9FD1C3A}</a:tableStyleId>
              </a:tblPr>
              <a:tblGrid>
                <a:gridCol w="1224136"/>
                <a:gridCol w="1224136"/>
                <a:gridCol w="1224136"/>
                <a:gridCol w="1224136"/>
                <a:gridCol w="1224136"/>
                <a:gridCol w="1224136"/>
                <a:gridCol w="1224136"/>
              </a:tblGrid>
              <a:tr h="553111">
                <a:tc>
                  <a:txBody>
                    <a:bodyPr/>
                    <a:lstStyle/>
                    <a:p>
                      <a:endParaRPr kumimoji="1" lang="ja-JP" altLang="en-US" sz="1600" dirty="0"/>
                    </a:p>
                  </a:txBody>
                  <a:tcPr/>
                </a:tc>
                <a:tc>
                  <a:txBody>
                    <a:bodyPr/>
                    <a:lstStyle/>
                    <a:p>
                      <a:pPr algn="ctr"/>
                      <a:r>
                        <a:rPr kumimoji="1" lang="ja-JP" altLang="en-US" sz="1400" dirty="0" smtClean="0"/>
                        <a:t>平成</a:t>
                      </a:r>
                      <a:r>
                        <a:rPr kumimoji="1" lang="en-US" altLang="ja-JP" sz="1400" dirty="0" smtClean="0"/>
                        <a:t>29</a:t>
                      </a:r>
                      <a:r>
                        <a:rPr kumimoji="1" lang="ja-JP" altLang="en-US" sz="1400" dirty="0" smtClean="0"/>
                        <a:t>年度</a:t>
                      </a:r>
                      <a:endParaRPr kumimoji="1" lang="en-US" altLang="ja-JP" sz="1400" dirty="0" smtClean="0"/>
                    </a:p>
                  </a:txBody>
                  <a:tcPr anchor="ctr"/>
                </a:tc>
                <a:tc>
                  <a:txBody>
                    <a:bodyPr/>
                    <a:lstStyle/>
                    <a:p>
                      <a:pPr algn="ctr"/>
                      <a:r>
                        <a:rPr kumimoji="1" lang="ja-JP" altLang="en-US" sz="1400" dirty="0" smtClean="0"/>
                        <a:t>平成</a:t>
                      </a:r>
                      <a:r>
                        <a:rPr kumimoji="1" lang="en-US" altLang="ja-JP" sz="1400" dirty="0" smtClean="0"/>
                        <a:t>30</a:t>
                      </a:r>
                      <a:r>
                        <a:rPr kumimoji="1" lang="ja-JP" altLang="en-US" sz="1400" dirty="0" smtClean="0"/>
                        <a:t>年度</a:t>
                      </a:r>
                      <a:endParaRPr kumimoji="1" lang="en-US" altLang="ja-JP" sz="1400" dirty="0" smtClean="0"/>
                    </a:p>
                  </a:txBody>
                  <a:tcPr anchor="ctr"/>
                </a:tc>
                <a:tc>
                  <a:txBody>
                    <a:bodyPr/>
                    <a:lstStyle/>
                    <a:p>
                      <a:pPr algn="ctr"/>
                      <a:r>
                        <a:rPr kumimoji="1" lang="ja-JP" altLang="en-US" sz="1400" dirty="0" smtClean="0"/>
                        <a:t>平成</a:t>
                      </a:r>
                      <a:r>
                        <a:rPr kumimoji="1" lang="en-US" altLang="ja-JP" sz="1400" dirty="0" smtClean="0"/>
                        <a:t>31</a:t>
                      </a:r>
                      <a:r>
                        <a:rPr kumimoji="1" lang="ja-JP" altLang="en-US" sz="1400" dirty="0" smtClean="0"/>
                        <a:t>年度</a:t>
                      </a:r>
                      <a:endParaRPr kumimoji="1" lang="ja-JP" altLang="en-US" sz="1400" dirty="0"/>
                    </a:p>
                  </a:txBody>
                  <a:tcPr anchor="ctr"/>
                </a:tc>
                <a:tc>
                  <a:txBody>
                    <a:bodyPr/>
                    <a:lstStyle/>
                    <a:p>
                      <a:pPr algn="ctr"/>
                      <a:r>
                        <a:rPr kumimoji="1" lang="ja-JP" altLang="en-US" sz="1400" dirty="0" smtClean="0"/>
                        <a:t>平成</a:t>
                      </a:r>
                      <a:r>
                        <a:rPr kumimoji="1" lang="en-US" altLang="ja-JP" sz="1400" dirty="0" smtClean="0"/>
                        <a:t>32</a:t>
                      </a:r>
                      <a:r>
                        <a:rPr kumimoji="1" lang="ja-JP" altLang="en-US" sz="1400" dirty="0" smtClean="0"/>
                        <a:t>年度</a:t>
                      </a:r>
                      <a:endParaRPr kumimoji="1" lang="ja-JP" altLang="en-US" sz="1400" dirty="0"/>
                    </a:p>
                  </a:txBody>
                  <a:tcPr anchor="ctr"/>
                </a:tc>
                <a:tc>
                  <a:txBody>
                    <a:bodyPr/>
                    <a:lstStyle/>
                    <a:p>
                      <a:pPr algn="ctr"/>
                      <a:r>
                        <a:rPr kumimoji="1" lang="ja-JP" altLang="en-US" sz="1400" dirty="0" smtClean="0"/>
                        <a:t>平成</a:t>
                      </a:r>
                      <a:r>
                        <a:rPr kumimoji="1" lang="en-US" altLang="ja-JP" sz="1400" dirty="0" smtClean="0"/>
                        <a:t>33</a:t>
                      </a:r>
                      <a:r>
                        <a:rPr kumimoji="1" lang="ja-JP" altLang="en-US" sz="1400" dirty="0" smtClean="0"/>
                        <a:t>年度</a:t>
                      </a:r>
                      <a:endParaRPr kumimoji="1" lang="ja-JP" altLang="en-US" sz="1400" dirty="0"/>
                    </a:p>
                  </a:txBody>
                  <a:tcPr anchor="ctr"/>
                </a:tc>
                <a:tc>
                  <a:txBody>
                    <a:bodyPr/>
                    <a:lstStyle/>
                    <a:p>
                      <a:pPr algn="ctr"/>
                      <a:r>
                        <a:rPr kumimoji="1" lang="ja-JP" altLang="en-US" sz="1400" dirty="0" smtClean="0"/>
                        <a:t>平成</a:t>
                      </a:r>
                      <a:r>
                        <a:rPr kumimoji="1" lang="en-US" altLang="ja-JP" sz="1400" dirty="0" smtClean="0"/>
                        <a:t>34</a:t>
                      </a:r>
                      <a:r>
                        <a:rPr kumimoji="1" lang="ja-JP" altLang="en-US" sz="1400" dirty="0" smtClean="0"/>
                        <a:t>年度</a:t>
                      </a:r>
                      <a:endParaRPr kumimoji="1" lang="ja-JP" altLang="en-US" sz="1400" dirty="0"/>
                    </a:p>
                  </a:txBody>
                  <a:tcPr anchor="ctr"/>
                </a:tc>
              </a:tr>
              <a:tr h="943055">
                <a:tc>
                  <a:txBody>
                    <a:bodyPr/>
                    <a:lstStyle/>
                    <a:p>
                      <a:r>
                        <a:rPr kumimoji="1" lang="ja-JP" altLang="en-US" sz="1600" b="1" dirty="0" smtClean="0">
                          <a:latin typeface="+mn-ea"/>
                          <a:ea typeface="+mn-ea"/>
                        </a:rPr>
                        <a:t>教職員数</a:t>
                      </a:r>
                      <a:endParaRPr kumimoji="1" lang="en-US" altLang="ja-JP" sz="1600" b="1" dirty="0" smtClean="0">
                        <a:latin typeface="+mn-ea"/>
                        <a:ea typeface="+mn-ea"/>
                      </a:endParaRPr>
                    </a:p>
                    <a:p>
                      <a:r>
                        <a:rPr kumimoji="1" lang="ja-JP" altLang="en-US" sz="1600" b="1" dirty="0" smtClean="0">
                          <a:latin typeface="+mn-ea"/>
                          <a:ea typeface="+mn-ea"/>
                        </a:rPr>
                        <a:t>（対前年度）</a:t>
                      </a:r>
                      <a:endParaRPr kumimoji="1" lang="ja-JP" altLang="en-US" sz="1600" b="1" dirty="0">
                        <a:latin typeface="+mn-ea"/>
                        <a:ea typeface="+mn-ea"/>
                      </a:endParaRPr>
                    </a:p>
                  </a:txBody>
                  <a:tcPr anchor="ctr"/>
                </a:tc>
                <a:tc>
                  <a:txBody>
                    <a:bodyPr/>
                    <a:lstStyle/>
                    <a:p>
                      <a:pPr algn="r"/>
                      <a:r>
                        <a:rPr kumimoji="1" lang="en-US" altLang="ja-JP" sz="2400" b="1" dirty="0" smtClean="0"/>
                        <a:t>38,209</a:t>
                      </a:r>
                      <a:endParaRPr kumimoji="1" lang="ja-JP" altLang="en-US" sz="1600" b="1" dirty="0" smtClean="0"/>
                    </a:p>
                  </a:txBody>
                  <a:tcPr/>
                </a:tc>
                <a:tc>
                  <a:txBody>
                    <a:bodyPr/>
                    <a:lstStyle/>
                    <a:p>
                      <a:pPr algn="r"/>
                      <a:r>
                        <a:rPr kumimoji="1" lang="en-US" altLang="ja-JP" sz="2400" b="1" dirty="0" smtClean="0"/>
                        <a:t>37,824</a:t>
                      </a:r>
                    </a:p>
                    <a:p>
                      <a:pPr algn="r"/>
                      <a:r>
                        <a:rPr kumimoji="1" lang="ja-JP" altLang="en-US" sz="1600" b="1" dirty="0" smtClean="0"/>
                        <a:t>（▲</a:t>
                      </a:r>
                      <a:r>
                        <a:rPr kumimoji="1" lang="en-US" altLang="ja-JP" sz="1600" b="1" dirty="0" smtClean="0"/>
                        <a:t>385</a:t>
                      </a:r>
                      <a:r>
                        <a:rPr kumimoji="1" lang="ja-JP" altLang="en-US" sz="1600" b="1" dirty="0" smtClean="0"/>
                        <a:t>）</a:t>
                      </a:r>
                      <a:endParaRPr kumimoji="1" lang="ja-JP" altLang="en-US" sz="1600" b="1" dirty="0"/>
                    </a:p>
                  </a:txBody>
                  <a:tcPr/>
                </a:tc>
                <a:tc>
                  <a:txBody>
                    <a:bodyPr/>
                    <a:lstStyle/>
                    <a:p>
                      <a:pPr algn="r"/>
                      <a:r>
                        <a:rPr kumimoji="1" lang="en-US" altLang="ja-JP" sz="2400" b="1" dirty="0" smtClean="0"/>
                        <a:t>37,538</a:t>
                      </a:r>
                    </a:p>
                    <a:p>
                      <a:pPr algn="r"/>
                      <a:r>
                        <a:rPr kumimoji="1" lang="ja-JP" altLang="en-US" sz="1600" b="1" dirty="0" smtClean="0"/>
                        <a:t>（▲</a:t>
                      </a:r>
                      <a:r>
                        <a:rPr kumimoji="1" lang="en-US" altLang="ja-JP" sz="1600" b="1" dirty="0" smtClean="0"/>
                        <a:t>286</a:t>
                      </a:r>
                      <a:r>
                        <a:rPr kumimoji="1" lang="ja-JP" altLang="en-US" sz="1600" b="1" dirty="0" smtClean="0"/>
                        <a:t>）</a:t>
                      </a:r>
                      <a:endParaRPr kumimoji="1" lang="ja-JP" altLang="en-US" sz="1600" b="1" dirty="0"/>
                    </a:p>
                  </a:txBody>
                  <a:tcPr/>
                </a:tc>
                <a:tc>
                  <a:txBody>
                    <a:bodyPr/>
                    <a:lstStyle/>
                    <a:p>
                      <a:pPr algn="r"/>
                      <a:r>
                        <a:rPr kumimoji="1" lang="en-US" altLang="ja-JP" sz="2400" b="1" dirty="0" smtClean="0"/>
                        <a:t>37,233</a:t>
                      </a:r>
                    </a:p>
                    <a:p>
                      <a:pPr algn="r"/>
                      <a:r>
                        <a:rPr kumimoji="1" lang="ja-JP" altLang="en-US" sz="1600" b="1" dirty="0" smtClean="0"/>
                        <a:t>（▲</a:t>
                      </a:r>
                      <a:r>
                        <a:rPr kumimoji="1" lang="en-US" altLang="ja-JP" sz="1600" b="1" dirty="0" smtClean="0"/>
                        <a:t>305</a:t>
                      </a:r>
                      <a:r>
                        <a:rPr kumimoji="1" lang="ja-JP" altLang="en-US" sz="1600" b="1" dirty="0" smtClean="0"/>
                        <a:t>）</a:t>
                      </a:r>
                      <a:endParaRPr kumimoji="1" lang="ja-JP" altLang="en-US" sz="1600" b="1" dirty="0"/>
                    </a:p>
                  </a:txBody>
                  <a:tcPr/>
                </a:tc>
                <a:tc>
                  <a:txBody>
                    <a:bodyPr/>
                    <a:lstStyle/>
                    <a:p>
                      <a:pPr algn="r"/>
                      <a:r>
                        <a:rPr kumimoji="1" lang="en-US" altLang="ja-JP" sz="2400" b="1" dirty="0" smtClean="0"/>
                        <a:t>37,003</a:t>
                      </a:r>
                    </a:p>
                    <a:p>
                      <a:pPr algn="r"/>
                      <a:r>
                        <a:rPr kumimoji="1" lang="ja-JP" altLang="en-US" sz="1600" b="1" dirty="0" smtClean="0"/>
                        <a:t>（▲</a:t>
                      </a:r>
                      <a:r>
                        <a:rPr kumimoji="1" lang="en-US" altLang="ja-JP" sz="1600" b="1" dirty="0" smtClean="0"/>
                        <a:t>230</a:t>
                      </a:r>
                      <a:r>
                        <a:rPr kumimoji="1" lang="ja-JP" altLang="en-US" sz="1600" b="1" dirty="0" smtClean="0"/>
                        <a:t>）</a:t>
                      </a:r>
                      <a:endParaRPr kumimoji="1" lang="ja-JP" altLang="en-US" sz="1600" b="1" dirty="0"/>
                    </a:p>
                  </a:txBody>
                  <a:tcPr/>
                </a:tc>
                <a:tc>
                  <a:txBody>
                    <a:bodyPr/>
                    <a:lstStyle/>
                    <a:p>
                      <a:pPr algn="r"/>
                      <a:r>
                        <a:rPr kumimoji="1" lang="en-US" altLang="ja-JP" sz="2400" b="1" dirty="0" smtClean="0"/>
                        <a:t>36,860</a:t>
                      </a:r>
                    </a:p>
                    <a:p>
                      <a:pPr algn="r"/>
                      <a:r>
                        <a:rPr kumimoji="1" lang="ja-JP" altLang="en-US" sz="1600" b="1" dirty="0" smtClean="0"/>
                        <a:t>（▲</a:t>
                      </a:r>
                      <a:r>
                        <a:rPr kumimoji="1" lang="en-US" altLang="ja-JP" sz="1600" b="1" dirty="0" smtClean="0"/>
                        <a:t>143</a:t>
                      </a:r>
                      <a:r>
                        <a:rPr kumimoji="1" lang="ja-JP" altLang="en-US" sz="1600" b="1" dirty="0" smtClean="0"/>
                        <a:t>）</a:t>
                      </a:r>
                      <a:endParaRPr kumimoji="1" lang="ja-JP" altLang="en-US" sz="1600" b="1" dirty="0"/>
                    </a:p>
                  </a:txBody>
                  <a:tcPr/>
                </a:tc>
              </a:tr>
              <a:tr h="880098">
                <a:tc>
                  <a:txBody>
                    <a:bodyPr/>
                    <a:lstStyle/>
                    <a:p>
                      <a:r>
                        <a:rPr kumimoji="1" lang="ja-JP" altLang="en-US" sz="1600" dirty="0" smtClean="0"/>
                        <a:t>児童生徒数（対前年度）</a:t>
                      </a:r>
                      <a:endParaRPr kumimoji="1" lang="ja-JP" altLang="en-US" sz="1600" dirty="0"/>
                    </a:p>
                  </a:txBody>
                  <a:tcPr anchor="ctr"/>
                </a:tc>
                <a:tc>
                  <a:txBody>
                    <a:bodyPr/>
                    <a:lstStyle/>
                    <a:p>
                      <a:pPr algn="r"/>
                      <a:r>
                        <a:rPr kumimoji="1" lang="en-US" altLang="ja-JP" sz="2400" dirty="0" smtClean="0"/>
                        <a:t>488,121</a:t>
                      </a:r>
                    </a:p>
                  </a:txBody>
                  <a:tcPr/>
                </a:tc>
                <a:tc>
                  <a:txBody>
                    <a:bodyPr/>
                    <a:lstStyle/>
                    <a:p>
                      <a:pPr algn="r"/>
                      <a:r>
                        <a:rPr kumimoji="1" lang="en-US" altLang="ja-JP" sz="2400" dirty="0" smtClean="0"/>
                        <a:t>479,283</a:t>
                      </a:r>
                    </a:p>
                    <a:p>
                      <a:pPr algn="r"/>
                      <a:r>
                        <a:rPr kumimoji="1" lang="ja-JP" altLang="en-US" sz="1600" dirty="0" smtClean="0"/>
                        <a:t>（▲</a:t>
                      </a:r>
                      <a:r>
                        <a:rPr kumimoji="1" lang="en-US" altLang="ja-JP" sz="1600" dirty="0" smtClean="0"/>
                        <a:t>8,838</a:t>
                      </a:r>
                      <a:r>
                        <a:rPr kumimoji="1" lang="ja-JP" altLang="en-US" sz="1600" dirty="0" smtClean="0"/>
                        <a:t>）</a:t>
                      </a:r>
                      <a:endParaRPr kumimoji="1" lang="ja-JP" altLang="en-US" sz="1600" dirty="0"/>
                    </a:p>
                  </a:txBody>
                  <a:tcPr/>
                </a:tc>
                <a:tc>
                  <a:txBody>
                    <a:bodyPr/>
                    <a:lstStyle/>
                    <a:p>
                      <a:pPr algn="r"/>
                      <a:r>
                        <a:rPr kumimoji="1" lang="en-US" altLang="ja-JP" sz="2400" dirty="0" smtClean="0"/>
                        <a:t>470,622</a:t>
                      </a:r>
                    </a:p>
                    <a:p>
                      <a:pPr algn="r"/>
                      <a:r>
                        <a:rPr kumimoji="1" lang="ja-JP" altLang="en-US" sz="1600" dirty="0" smtClean="0"/>
                        <a:t>（▲</a:t>
                      </a:r>
                      <a:r>
                        <a:rPr kumimoji="1" lang="en-US" altLang="ja-JP" sz="1600" dirty="0" smtClean="0"/>
                        <a:t>8,661</a:t>
                      </a:r>
                      <a:r>
                        <a:rPr kumimoji="1" lang="ja-JP" altLang="en-US" sz="1600" dirty="0" smtClean="0"/>
                        <a:t>）</a:t>
                      </a:r>
                      <a:endParaRPr kumimoji="1" lang="ja-JP" altLang="en-US" sz="1600" dirty="0"/>
                    </a:p>
                  </a:txBody>
                  <a:tcPr/>
                </a:tc>
                <a:tc>
                  <a:txBody>
                    <a:bodyPr/>
                    <a:lstStyle/>
                    <a:p>
                      <a:pPr algn="r"/>
                      <a:r>
                        <a:rPr kumimoji="1" lang="en-US" altLang="ja-JP" sz="2400" dirty="0" smtClean="0"/>
                        <a:t>462,398</a:t>
                      </a:r>
                    </a:p>
                    <a:p>
                      <a:pPr algn="r"/>
                      <a:r>
                        <a:rPr kumimoji="1" lang="ja-JP" altLang="en-US" sz="1600" dirty="0" smtClean="0"/>
                        <a:t>（▲</a:t>
                      </a:r>
                      <a:r>
                        <a:rPr kumimoji="1" lang="en-US" altLang="ja-JP" sz="1600" dirty="0" smtClean="0"/>
                        <a:t>8,224</a:t>
                      </a:r>
                      <a:r>
                        <a:rPr kumimoji="1" lang="ja-JP" altLang="en-US" sz="1600" dirty="0" smtClean="0"/>
                        <a:t>）</a:t>
                      </a:r>
                      <a:endParaRPr kumimoji="1" lang="ja-JP" altLang="en-US" sz="1600" dirty="0"/>
                    </a:p>
                  </a:txBody>
                  <a:tcPr/>
                </a:tc>
                <a:tc>
                  <a:txBody>
                    <a:bodyPr/>
                    <a:lstStyle/>
                    <a:p>
                      <a:pPr algn="r"/>
                      <a:r>
                        <a:rPr kumimoji="1" lang="en-US" altLang="ja-JP" sz="2400" dirty="0" smtClean="0"/>
                        <a:t>454,844</a:t>
                      </a:r>
                    </a:p>
                    <a:p>
                      <a:pPr algn="r"/>
                      <a:r>
                        <a:rPr kumimoji="1" lang="ja-JP" altLang="en-US" sz="1600" dirty="0" smtClean="0"/>
                        <a:t>（▲</a:t>
                      </a:r>
                      <a:r>
                        <a:rPr kumimoji="1" lang="en-US" altLang="ja-JP" sz="1600" dirty="0" smtClean="0"/>
                        <a:t>7,554</a:t>
                      </a:r>
                      <a:r>
                        <a:rPr kumimoji="1" lang="ja-JP" altLang="en-US" sz="1600" dirty="0" smtClean="0"/>
                        <a:t>）</a:t>
                      </a:r>
                      <a:endParaRPr kumimoji="1" lang="ja-JP" altLang="en-US" sz="1600" dirty="0"/>
                    </a:p>
                  </a:txBody>
                  <a:tcPr/>
                </a:tc>
                <a:tc>
                  <a:txBody>
                    <a:bodyPr/>
                    <a:lstStyle/>
                    <a:p>
                      <a:pPr algn="r"/>
                      <a:r>
                        <a:rPr kumimoji="1" lang="en-US" altLang="ja-JP" sz="2400" dirty="0" smtClean="0"/>
                        <a:t>448,997</a:t>
                      </a:r>
                    </a:p>
                    <a:p>
                      <a:pPr algn="r"/>
                      <a:r>
                        <a:rPr kumimoji="1" lang="ja-JP" altLang="en-US" sz="1600" dirty="0" smtClean="0"/>
                        <a:t>（▲</a:t>
                      </a:r>
                      <a:r>
                        <a:rPr kumimoji="1" lang="en-US" altLang="ja-JP" sz="1600" dirty="0" smtClean="0"/>
                        <a:t>5,847</a:t>
                      </a:r>
                      <a:r>
                        <a:rPr kumimoji="1" lang="ja-JP" altLang="en-US" sz="1600" dirty="0" smtClean="0"/>
                        <a:t>）</a:t>
                      </a:r>
                      <a:endParaRPr kumimoji="1" lang="ja-JP" altLang="en-US" sz="1600" dirty="0"/>
                    </a:p>
                  </a:txBody>
                  <a:tcPr/>
                </a:tc>
              </a:tr>
            </a:tbl>
          </a:graphicData>
        </a:graphic>
      </p:graphicFrame>
      <p:sp>
        <p:nvSpPr>
          <p:cNvPr id="6" name="正方形/長方形 5"/>
          <p:cNvSpPr/>
          <p:nvPr/>
        </p:nvSpPr>
        <p:spPr>
          <a:xfrm>
            <a:off x="2759621" y="2132856"/>
            <a:ext cx="6120680" cy="2376265"/>
          </a:xfrm>
          <a:prstGeom prst="rect">
            <a:avLst/>
          </a:prstGeom>
          <a:no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9306" y="2732615"/>
            <a:ext cx="400110" cy="1512168"/>
          </a:xfrm>
          <a:prstGeom prst="rect">
            <a:avLst/>
          </a:prstGeom>
          <a:noFill/>
        </p:spPr>
        <p:txBody>
          <a:bodyPr vert="vert" wrap="square" rtlCol="0">
            <a:spAutoFit/>
          </a:bodyPr>
          <a:lstStyle/>
          <a:p>
            <a:pPr algn="ctr"/>
            <a:r>
              <a:rPr lang="ja-JP" altLang="en-US" sz="1400" dirty="0" smtClean="0"/>
              <a:t>１</a:t>
            </a:r>
            <a:r>
              <a:rPr lang="ja-JP" altLang="ja-JP" sz="1400" dirty="0" smtClean="0"/>
              <a:t>―</a:t>
            </a:r>
            <a:r>
              <a:rPr lang="ja-JP" altLang="en-US" sz="1400" dirty="0" smtClean="0"/>
              <a:t>４</a:t>
            </a:r>
            <a:endParaRPr kumimoji="1" lang="ja-JP" altLang="en-US" sz="1400" dirty="0"/>
          </a:p>
        </p:txBody>
      </p:sp>
    </p:spTree>
    <p:extLst>
      <p:ext uri="{BB962C8B-B14F-4D97-AF65-F5344CB8AC3E}">
        <p14:creationId xmlns:p14="http://schemas.microsoft.com/office/powerpoint/2010/main" val="413676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720080"/>
          </a:xfr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r>
              <a:rPr lang="ja-JP" altLang="en-US" sz="2800" dirty="0" smtClean="0"/>
              <a:t>教職</a:t>
            </a:r>
            <a:r>
              <a:rPr lang="ja-JP" altLang="en-US" sz="2800" dirty="0"/>
              <a:t>員数管理目標に</a:t>
            </a:r>
            <a:r>
              <a:rPr lang="ja-JP" altLang="en-US" sz="2800" dirty="0" smtClean="0"/>
              <a:t>対する有識者の</a:t>
            </a:r>
            <a:r>
              <a:rPr lang="ja-JP" altLang="en-US" sz="2800" dirty="0"/>
              <a:t>意見 </a:t>
            </a:r>
            <a:endParaRPr kumimoji="1" lang="ja-JP" altLang="en-US" sz="2800" dirty="0"/>
          </a:p>
        </p:txBody>
      </p:sp>
      <p:sp>
        <p:nvSpPr>
          <p:cNvPr id="3" name="コンテンツ プレースホルダー 2"/>
          <p:cNvSpPr>
            <a:spLocks noGrp="1"/>
          </p:cNvSpPr>
          <p:nvPr>
            <p:ph idx="1"/>
          </p:nvPr>
        </p:nvSpPr>
        <p:spPr>
          <a:xfrm>
            <a:off x="323528" y="1484784"/>
            <a:ext cx="8496944" cy="4824536"/>
          </a:xfrm>
          <a:solidFill>
            <a:srgbClr val="92D050"/>
          </a:solidFill>
        </p:spPr>
        <p:style>
          <a:lnRef idx="2">
            <a:schemeClr val="dk1"/>
          </a:lnRef>
          <a:fillRef idx="1">
            <a:schemeClr val="lt1"/>
          </a:fillRef>
          <a:effectRef idx="0">
            <a:schemeClr val="dk1"/>
          </a:effectRef>
          <a:fontRef idx="minor">
            <a:schemeClr val="dk1"/>
          </a:fontRef>
        </p:style>
        <p:txBody>
          <a:bodyPr>
            <a:normAutofit fontScale="25000" lnSpcReduction="20000"/>
          </a:bodyPr>
          <a:lstStyle/>
          <a:p>
            <a:pPr marL="0" indent="0">
              <a:buNone/>
            </a:pPr>
            <a:endParaRPr lang="en-US" altLang="ja-JP" dirty="0" smtClean="0"/>
          </a:p>
          <a:p>
            <a:pPr marL="0" indent="0">
              <a:lnSpc>
                <a:spcPct val="120000"/>
              </a:lnSpc>
              <a:buNone/>
            </a:pPr>
            <a:r>
              <a:rPr lang="ja-JP" altLang="en-US" sz="5600" b="1" dirty="0" smtClean="0">
                <a:latin typeface="+mn-ea"/>
              </a:rPr>
              <a:t>■</a:t>
            </a:r>
            <a:r>
              <a:rPr lang="ja-JP" altLang="en-US" sz="5600" b="1" dirty="0">
                <a:latin typeface="+mn-ea"/>
              </a:rPr>
              <a:t>教職員数管理目標に</a:t>
            </a:r>
            <a:r>
              <a:rPr lang="ja-JP" altLang="en-US" sz="5600" b="1" dirty="0" smtClean="0">
                <a:latin typeface="+mn-ea"/>
              </a:rPr>
              <a:t>対する</a:t>
            </a:r>
            <a:r>
              <a:rPr lang="ja-JP" altLang="en-US" sz="5600" b="1" dirty="0">
                <a:latin typeface="+mn-ea"/>
              </a:rPr>
              <a:t>有識者</a:t>
            </a:r>
            <a:r>
              <a:rPr lang="ja-JP" altLang="en-US" sz="5600" b="1" dirty="0" smtClean="0">
                <a:latin typeface="+mn-ea"/>
              </a:rPr>
              <a:t>の</a:t>
            </a:r>
            <a:r>
              <a:rPr lang="ja-JP" altLang="en-US" sz="5600" b="1" dirty="0">
                <a:latin typeface="+mn-ea"/>
              </a:rPr>
              <a:t>意見 </a:t>
            </a:r>
            <a:r>
              <a:rPr lang="ja-JP" altLang="en-US" sz="5600" dirty="0" smtClean="0">
                <a:latin typeface="+mn-ea"/>
              </a:rPr>
              <a:t>　　　　　　　　　　　　　　　　　　　　　　　（</a:t>
            </a:r>
            <a:r>
              <a:rPr lang="en-US" altLang="ja-JP" sz="5600" dirty="0" smtClean="0">
                <a:latin typeface="+mn-ea"/>
              </a:rPr>
              <a:t>50</a:t>
            </a:r>
            <a:r>
              <a:rPr lang="ja-JP" altLang="en-US" sz="5600" dirty="0" smtClean="0">
                <a:latin typeface="+mn-ea"/>
              </a:rPr>
              <a:t>音順）</a:t>
            </a:r>
            <a:endParaRPr lang="ja-JP" altLang="en-US" sz="5600" dirty="0">
              <a:latin typeface="+mn-ea"/>
            </a:endParaRPr>
          </a:p>
          <a:p>
            <a:pPr marL="0" indent="0">
              <a:lnSpc>
                <a:spcPct val="120000"/>
              </a:lnSpc>
              <a:buNone/>
            </a:pPr>
            <a:r>
              <a:rPr lang="zh-TW" altLang="en-US" sz="5600" dirty="0">
                <a:latin typeface="ＭＳ Ｐゴシック" panose="020B0600070205080204" pitchFamily="50" charset="-128"/>
                <a:ea typeface="ＭＳ Ｐゴシック" panose="020B0600070205080204" pitchFamily="50" charset="-128"/>
              </a:rPr>
              <a:t>　</a:t>
            </a:r>
            <a:r>
              <a:rPr lang="zh-TW" altLang="en-US" sz="5600" dirty="0" smtClean="0">
                <a:latin typeface="ＭＳ Ｐゴシック" panose="020B0600070205080204" pitchFamily="50" charset="-128"/>
                <a:ea typeface="ＭＳ Ｐゴシック" panose="020B0600070205080204" pitchFamily="50" charset="-128"/>
              </a:rPr>
              <a:t>池田</a:t>
            </a:r>
            <a:r>
              <a:rPr lang="zh-TW" altLang="en-US" sz="5600" dirty="0">
                <a:latin typeface="ＭＳ Ｐゴシック" panose="020B0600070205080204" pitchFamily="50" charset="-128"/>
                <a:ea typeface="ＭＳ Ｐゴシック" panose="020B0600070205080204" pitchFamily="50" charset="-128"/>
              </a:rPr>
              <a:t>　</a:t>
            </a:r>
            <a:r>
              <a:rPr lang="zh-TW" altLang="en-US" sz="5600" dirty="0" smtClean="0">
                <a:latin typeface="ＭＳ Ｐゴシック" panose="020B0600070205080204" pitchFamily="50" charset="-128"/>
                <a:ea typeface="ＭＳ Ｐゴシック" panose="020B0600070205080204" pitchFamily="50" charset="-128"/>
              </a:rPr>
              <a:t>康</a:t>
            </a:r>
            <a:r>
              <a:rPr lang="ja-JP" altLang="en-US" sz="5600" dirty="0" smtClean="0">
                <a:latin typeface="ＭＳ Ｐゴシック" panose="020B0600070205080204" pitchFamily="50" charset="-128"/>
                <a:ea typeface="ＭＳ Ｐゴシック" panose="020B0600070205080204" pitchFamily="50" charset="-128"/>
              </a:rPr>
              <a:t>　氏</a:t>
            </a:r>
            <a:r>
              <a:rPr lang="en-US" altLang="ja-JP" sz="5600" dirty="0" smtClean="0">
                <a:latin typeface="ＭＳ Ｐゴシック" panose="020B0600070205080204" pitchFamily="50" charset="-128"/>
                <a:ea typeface="ＭＳ Ｐゴシック" panose="020B0600070205080204" pitchFamily="50" charset="-128"/>
              </a:rPr>
              <a:t>【</a:t>
            </a:r>
            <a:r>
              <a:rPr lang="zh-TW" altLang="en-US" sz="5600" dirty="0">
                <a:latin typeface="ＭＳ Ｐゴシック" panose="020B0600070205080204" pitchFamily="50" charset="-128"/>
                <a:ea typeface="ＭＳ Ｐゴシック" panose="020B0600070205080204" pitchFamily="50" charset="-128"/>
              </a:rPr>
              <a:t>西日本電信電話株式</a:t>
            </a:r>
            <a:r>
              <a:rPr lang="zh-TW" altLang="en-US" sz="5600" dirty="0" smtClean="0">
                <a:latin typeface="ＭＳ Ｐゴシック" panose="020B0600070205080204" pitchFamily="50" charset="-128"/>
                <a:ea typeface="ＭＳ Ｐゴシック" panose="020B0600070205080204" pitchFamily="50" charset="-128"/>
              </a:rPr>
              <a:t>会社</a:t>
            </a:r>
            <a:r>
              <a:rPr lang="ja-JP" altLang="en-US" sz="5600" dirty="0" smtClean="0">
                <a:latin typeface="ＭＳ Ｐゴシック" panose="020B0600070205080204" pitchFamily="50" charset="-128"/>
                <a:ea typeface="ＭＳ Ｐゴシック" panose="020B0600070205080204" pitchFamily="50" charset="-128"/>
              </a:rPr>
              <a:t>　</a:t>
            </a:r>
            <a:r>
              <a:rPr lang="zh-TW" altLang="en-US" sz="5600" dirty="0" smtClean="0">
                <a:latin typeface="ＭＳ Ｐゴシック" panose="020B0600070205080204" pitchFamily="50" charset="-128"/>
                <a:ea typeface="ＭＳ Ｐゴシック" panose="020B0600070205080204" pitchFamily="50" charset="-128"/>
              </a:rPr>
              <a:t>取締役</a:t>
            </a:r>
            <a:r>
              <a:rPr lang="zh-TW" altLang="en-US" sz="5600" dirty="0">
                <a:latin typeface="ＭＳ Ｐゴシック" panose="020B0600070205080204" pitchFamily="50" charset="-128"/>
                <a:ea typeface="ＭＳ Ｐゴシック" panose="020B0600070205080204" pitchFamily="50" charset="-128"/>
              </a:rPr>
              <a:t>　人事</a:t>
            </a:r>
            <a:r>
              <a:rPr lang="zh-TW" altLang="en-US" sz="5600" dirty="0" smtClean="0">
                <a:latin typeface="ＭＳ Ｐゴシック" panose="020B0600070205080204" pitchFamily="50" charset="-128"/>
                <a:ea typeface="ＭＳ Ｐゴシック" panose="020B0600070205080204" pitchFamily="50" charset="-128"/>
              </a:rPr>
              <a:t>部長</a:t>
            </a:r>
            <a:r>
              <a:rPr lang="en-US" altLang="ja-JP" sz="5600" dirty="0" smtClean="0">
                <a:latin typeface="ＭＳ Ｐゴシック" panose="020B0600070205080204" pitchFamily="50" charset="-128"/>
                <a:ea typeface="ＭＳ Ｐゴシック" panose="020B0600070205080204" pitchFamily="50" charset="-128"/>
              </a:rPr>
              <a:t>】</a:t>
            </a:r>
            <a:endParaRPr lang="zh-TW" altLang="en-US" sz="5600" dirty="0">
              <a:latin typeface="ＭＳ Ｐゴシック" panose="020B0600070205080204" pitchFamily="50" charset="-128"/>
              <a:ea typeface="ＭＳ Ｐゴシック" panose="020B0600070205080204" pitchFamily="50" charset="-128"/>
            </a:endParaRPr>
          </a:p>
          <a:p>
            <a:pPr marL="0" indent="0">
              <a:lnSpc>
                <a:spcPct val="120000"/>
              </a:lnSpc>
              <a:buNone/>
            </a:pPr>
            <a:r>
              <a:rPr lang="ja-JP" altLang="en-US" sz="5600" dirty="0">
                <a:latin typeface="ＭＳ Ｐゴシック" panose="020B0600070205080204" pitchFamily="50" charset="-128"/>
                <a:ea typeface="ＭＳ Ｐゴシック" panose="020B0600070205080204" pitchFamily="50" charset="-128"/>
              </a:rPr>
              <a:t>　</a:t>
            </a:r>
            <a:r>
              <a:rPr lang="ja-JP" altLang="en-US" sz="5600" dirty="0" smtClean="0">
                <a:latin typeface="ＭＳ Ｐゴシック" panose="020B0600070205080204" pitchFamily="50" charset="-128"/>
                <a:ea typeface="ＭＳ Ｐゴシック" panose="020B0600070205080204" pitchFamily="50" charset="-128"/>
              </a:rPr>
              <a:t>岡田</a:t>
            </a:r>
            <a:r>
              <a:rPr lang="ja-JP" altLang="en-US" sz="5600" dirty="0">
                <a:latin typeface="ＭＳ Ｐゴシック" panose="020B0600070205080204" pitchFamily="50" charset="-128"/>
                <a:ea typeface="ＭＳ Ｐゴシック" panose="020B0600070205080204" pitchFamily="50" charset="-128"/>
              </a:rPr>
              <a:t>　</a:t>
            </a:r>
            <a:r>
              <a:rPr lang="ja-JP" altLang="en-US" sz="5600" dirty="0" smtClean="0">
                <a:latin typeface="ＭＳ Ｐゴシック" panose="020B0600070205080204" pitchFamily="50" charset="-128"/>
                <a:ea typeface="ＭＳ Ｐゴシック" panose="020B0600070205080204" pitchFamily="50" charset="-128"/>
              </a:rPr>
              <a:t>耕治氏</a:t>
            </a:r>
            <a:r>
              <a:rPr lang="en-US" altLang="ja-JP" sz="5600" dirty="0" smtClean="0">
                <a:latin typeface="ＭＳ Ｐゴシック" panose="020B0600070205080204" pitchFamily="50" charset="-128"/>
                <a:ea typeface="ＭＳ Ｐゴシック" panose="020B0600070205080204" pitchFamily="50" charset="-128"/>
              </a:rPr>
              <a:t>【</a:t>
            </a:r>
            <a:r>
              <a:rPr lang="ja-JP" altLang="en-US" sz="5600" dirty="0" smtClean="0">
                <a:latin typeface="ＭＳ Ｐゴシック" panose="020B0600070205080204" pitchFamily="50" charset="-128"/>
                <a:ea typeface="ＭＳ Ｐゴシック" panose="020B0600070205080204" pitchFamily="50" charset="-128"/>
              </a:rPr>
              <a:t>国立大学法人　大阪教育大学　教職教育研究センター</a:t>
            </a:r>
            <a:r>
              <a:rPr lang="ja-JP" altLang="en-US" sz="5600" dirty="0">
                <a:latin typeface="ＭＳ Ｐゴシック" panose="020B0600070205080204" pitchFamily="50" charset="-128"/>
                <a:ea typeface="ＭＳ Ｐゴシック" panose="020B0600070205080204" pitchFamily="50" charset="-128"/>
              </a:rPr>
              <a:t>　</a:t>
            </a:r>
            <a:r>
              <a:rPr lang="ja-JP" altLang="en-US" sz="5600" dirty="0" smtClean="0">
                <a:latin typeface="ＭＳ Ｐゴシック" panose="020B0600070205080204" pitchFamily="50" charset="-128"/>
                <a:ea typeface="ＭＳ Ｐゴシック" panose="020B0600070205080204" pitchFamily="50" charset="-128"/>
              </a:rPr>
              <a:t>教授</a:t>
            </a:r>
            <a:r>
              <a:rPr lang="en-US" altLang="ja-JP" sz="5600" dirty="0" smtClean="0">
                <a:latin typeface="ＭＳ Ｐゴシック" panose="020B0600070205080204" pitchFamily="50" charset="-128"/>
                <a:ea typeface="ＭＳ Ｐゴシック" panose="020B0600070205080204" pitchFamily="50" charset="-128"/>
              </a:rPr>
              <a:t>】</a:t>
            </a:r>
          </a:p>
          <a:p>
            <a:pPr marL="0" indent="0">
              <a:lnSpc>
                <a:spcPct val="120000"/>
              </a:lnSpc>
              <a:buNone/>
            </a:pPr>
            <a:r>
              <a:rPr lang="ja-JP" altLang="en-US" sz="5600" dirty="0">
                <a:latin typeface="ＭＳ Ｐゴシック" panose="020B0600070205080204" pitchFamily="50" charset="-128"/>
                <a:ea typeface="ＭＳ Ｐゴシック" panose="020B0600070205080204" pitchFamily="50" charset="-128"/>
              </a:rPr>
              <a:t>　</a:t>
            </a:r>
            <a:r>
              <a:rPr lang="ja-JP" altLang="en-US" sz="5600" dirty="0" smtClean="0">
                <a:latin typeface="ＭＳ Ｐゴシック" panose="020B0600070205080204" pitchFamily="50" charset="-128"/>
                <a:ea typeface="ＭＳ Ｐゴシック" panose="020B0600070205080204" pitchFamily="50" charset="-128"/>
              </a:rPr>
              <a:t>小林　礼治氏</a:t>
            </a:r>
            <a:r>
              <a:rPr lang="en-US" altLang="ja-JP" sz="5600" dirty="0" smtClean="0">
                <a:latin typeface="ＭＳ Ｐゴシック" panose="020B0600070205080204" pitchFamily="50" charset="-128"/>
                <a:ea typeface="ＭＳ Ｐゴシック" panose="020B0600070205080204" pitchFamily="50" charset="-128"/>
              </a:rPr>
              <a:t>【</a:t>
            </a:r>
            <a:r>
              <a:rPr lang="ja-JP" altLang="en-US" sz="5600" dirty="0">
                <a:latin typeface="ＭＳ Ｐゴシック" panose="020B0600070205080204" pitchFamily="50" charset="-128"/>
                <a:ea typeface="ＭＳ Ｐゴシック" panose="020B0600070205080204" pitchFamily="50" charset="-128"/>
              </a:rPr>
              <a:t>有限責任　あずさ監査</a:t>
            </a:r>
            <a:r>
              <a:rPr lang="ja-JP" altLang="en-US" sz="5600" dirty="0" smtClean="0">
                <a:latin typeface="ＭＳ Ｐゴシック" panose="020B0600070205080204" pitchFamily="50" charset="-128"/>
                <a:ea typeface="ＭＳ Ｐゴシック" panose="020B0600070205080204" pitchFamily="50" charset="-128"/>
              </a:rPr>
              <a:t>法人　パブリックセクター部　パートナー</a:t>
            </a:r>
            <a:r>
              <a:rPr lang="ja-JP" altLang="en-US" sz="5600" dirty="0">
                <a:latin typeface="ＭＳ Ｐゴシック" panose="020B0600070205080204" pitchFamily="50" charset="-128"/>
                <a:ea typeface="ＭＳ Ｐゴシック" panose="020B0600070205080204" pitchFamily="50" charset="-128"/>
              </a:rPr>
              <a:t>　公認会計士</a:t>
            </a:r>
            <a:r>
              <a:rPr lang="en-US" altLang="ja-JP" sz="5600" dirty="0">
                <a:latin typeface="ＭＳ Ｐゴシック" panose="020B0600070205080204" pitchFamily="50" charset="-128"/>
                <a:ea typeface="ＭＳ Ｐゴシック" panose="020B0600070205080204" pitchFamily="50" charset="-128"/>
              </a:rPr>
              <a:t>】</a:t>
            </a:r>
            <a:r>
              <a:rPr lang="ja-JP" altLang="en-US" sz="5600" dirty="0">
                <a:latin typeface="ＭＳ Ｐゴシック" panose="020B0600070205080204" pitchFamily="50" charset="-128"/>
                <a:ea typeface="ＭＳ Ｐゴシック" panose="020B0600070205080204" pitchFamily="50" charset="-128"/>
              </a:rPr>
              <a:t>　</a:t>
            </a:r>
            <a:endParaRPr lang="en-US" altLang="ja-JP" sz="5600" dirty="0">
              <a:latin typeface="ＭＳ Ｐゴシック" panose="020B0600070205080204" pitchFamily="50" charset="-128"/>
              <a:ea typeface="ＭＳ Ｐゴシック" panose="020B0600070205080204" pitchFamily="50" charset="-128"/>
            </a:endParaRPr>
          </a:p>
          <a:p>
            <a:pPr marL="0" indent="0">
              <a:lnSpc>
                <a:spcPct val="120000"/>
              </a:lnSpc>
              <a:buNone/>
            </a:pPr>
            <a:r>
              <a:rPr lang="ja-JP" altLang="en-US" sz="5600" dirty="0" smtClean="0">
                <a:latin typeface="ＭＳ Ｐゴシック" panose="020B0600070205080204" pitchFamily="50" charset="-128"/>
                <a:ea typeface="ＭＳ Ｐゴシック" panose="020B0600070205080204" pitchFamily="50" charset="-128"/>
              </a:rPr>
              <a:t>　</a:t>
            </a:r>
            <a:r>
              <a:rPr lang="zh-TW" altLang="en-US" sz="5600" dirty="0" smtClean="0">
                <a:latin typeface="ＭＳ Ｐゴシック" panose="020B0600070205080204" pitchFamily="50" charset="-128"/>
                <a:ea typeface="ＭＳ Ｐゴシック" panose="020B0600070205080204" pitchFamily="50" charset="-128"/>
              </a:rPr>
              <a:t>矢代</a:t>
            </a:r>
            <a:r>
              <a:rPr lang="ja-JP" altLang="en-US" sz="5600" dirty="0" smtClean="0">
                <a:latin typeface="ＭＳ Ｐゴシック" panose="020B0600070205080204" pitchFamily="50" charset="-128"/>
                <a:ea typeface="ＭＳ Ｐゴシック" panose="020B0600070205080204" pitchFamily="50" charset="-128"/>
              </a:rPr>
              <a:t>　</a:t>
            </a:r>
            <a:r>
              <a:rPr lang="zh-TW" altLang="en-US" sz="5600" dirty="0" smtClean="0">
                <a:latin typeface="ＭＳ Ｐゴシック" panose="020B0600070205080204" pitchFamily="50" charset="-128"/>
                <a:ea typeface="ＭＳ Ｐゴシック" panose="020B0600070205080204" pitchFamily="50" charset="-128"/>
              </a:rPr>
              <a:t>了詞</a:t>
            </a:r>
            <a:r>
              <a:rPr lang="ja-JP" altLang="en-US" sz="5600" dirty="0" smtClean="0">
                <a:latin typeface="ＭＳ Ｐゴシック" panose="020B0600070205080204" pitchFamily="50" charset="-128"/>
                <a:ea typeface="ＭＳ Ｐゴシック" panose="020B0600070205080204" pitchFamily="50" charset="-128"/>
              </a:rPr>
              <a:t>氏</a:t>
            </a:r>
            <a:r>
              <a:rPr lang="en-US" altLang="ja-JP" sz="5600" dirty="0" smtClean="0">
                <a:latin typeface="ＭＳ Ｐゴシック" panose="020B0600070205080204" pitchFamily="50" charset="-128"/>
                <a:ea typeface="ＭＳ Ｐゴシック" panose="020B0600070205080204" pitchFamily="50" charset="-128"/>
              </a:rPr>
              <a:t>【</a:t>
            </a:r>
            <a:r>
              <a:rPr lang="zh-TW" altLang="en-US" sz="5600" dirty="0">
                <a:latin typeface="ＭＳ Ｐゴシック" panose="020B0600070205080204" pitchFamily="50" charset="-128"/>
                <a:ea typeface="ＭＳ Ｐゴシック" panose="020B0600070205080204" pitchFamily="50" charset="-128"/>
              </a:rPr>
              <a:t>株式会社</a:t>
            </a:r>
            <a:r>
              <a:rPr lang="zh-TW" altLang="en-US" sz="5600" dirty="0" smtClean="0">
                <a:latin typeface="ＭＳ Ｐゴシック" panose="020B0600070205080204" pitchFamily="50" charset="-128"/>
                <a:ea typeface="ＭＳ Ｐゴシック" panose="020B0600070205080204" pitchFamily="50" charset="-128"/>
              </a:rPr>
              <a:t>竹中工務店</a:t>
            </a:r>
            <a:r>
              <a:rPr lang="ja-JP" altLang="en-US" sz="5600" dirty="0" smtClean="0">
                <a:latin typeface="ＭＳ Ｐゴシック" panose="020B0600070205080204" pitchFamily="50" charset="-128"/>
                <a:ea typeface="ＭＳ Ｐゴシック" panose="020B0600070205080204" pitchFamily="50" charset="-128"/>
              </a:rPr>
              <a:t>　</a:t>
            </a:r>
            <a:r>
              <a:rPr lang="zh-TW" altLang="en-US" sz="5600" dirty="0" smtClean="0">
                <a:latin typeface="ＭＳ Ｐゴシック" panose="020B0600070205080204" pitchFamily="50" charset="-128"/>
                <a:ea typeface="ＭＳ Ｐゴシック" panose="020B0600070205080204" pitchFamily="50" charset="-128"/>
              </a:rPr>
              <a:t>人事室</a:t>
            </a:r>
            <a:r>
              <a:rPr lang="ja-JP" altLang="en-US" sz="5600" dirty="0" smtClean="0">
                <a:latin typeface="ＭＳ Ｐゴシック" panose="020B0600070205080204" pitchFamily="50" charset="-128"/>
                <a:ea typeface="ＭＳ Ｐゴシック" panose="020B0600070205080204" pitchFamily="50" charset="-128"/>
              </a:rPr>
              <a:t>　</a:t>
            </a:r>
            <a:r>
              <a:rPr lang="zh-TW" altLang="en-US" sz="5600" dirty="0" smtClean="0">
                <a:latin typeface="ＭＳ Ｐゴシック" panose="020B0600070205080204" pitchFamily="50" charset="-128"/>
                <a:ea typeface="ＭＳ Ｐゴシック" panose="020B0600070205080204" pitchFamily="50" charset="-128"/>
              </a:rPr>
              <a:t>人事</a:t>
            </a:r>
            <a:r>
              <a:rPr lang="zh-TW" altLang="en-US" sz="5600" dirty="0">
                <a:latin typeface="ＭＳ Ｐゴシック" panose="020B0600070205080204" pitchFamily="50" charset="-128"/>
                <a:ea typeface="ＭＳ Ｐゴシック" panose="020B0600070205080204" pitchFamily="50" charset="-128"/>
              </a:rPr>
              <a:t>管理</a:t>
            </a:r>
            <a:r>
              <a:rPr lang="zh-TW" altLang="en-US" sz="5600" dirty="0" smtClean="0">
                <a:latin typeface="ＭＳ Ｐゴシック" panose="020B0600070205080204" pitchFamily="50" charset="-128"/>
                <a:ea typeface="ＭＳ Ｐゴシック" panose="020B0600070205080204" pitchFamily="50" charset="-128"/>
              </a:rPr>
              <a:t>部長</a:t>
            </a:r>
            <a:r>
              <a:rPr lang="en-US" altLang="ja-JP" sz="5600" dirty="0" smtClean="0">
                <a:latin typeface="ＭＳ Ｐゴシック" panose="020B0600070205080204" pitchFamily="50" charset="-128"/>
                <a:ea typeface="ＭＳ Ｐゴシック" panose="020B0600070205080204" pitchFamily="50" charset="-128"/>
              </a:rPr>
              <a:t>】</a:t>
            </a:r>
            <a:endParaRPr lang="zh-TW" altLang="en-US" sz="5600" dirty="0">
              <a:latin typeface="ＭＳ Ｐゴシック" panose="020B0600070205080204" pitchFamily="50" charset="-128"/>
              <a:ea typeface="ＭＳ Ｐゴシック" panose="020B0600070205080204" pitchFamily="50" charset="-128"/>
            </a:endParaRPr>
          </a:p>
          <a:p>
            <a:pPr marL="0" indent="0">
              <a:lnSpc>
                <a:spcPct val="120000"/>
              </a:lnSpc>
              <a:buNone/>
            </a:pPr>
            <a:endParaRPr lang="en-US" altLang="ja-JP" sz="5600" dirty="0"/>
          </a:p>
          <a:p>
            <a:pPr marL="0" indent="0">
              <a:lnSpc>
                <a:spcPct val="120000"/>
              </a:lnSpc>
              <a:buNone/>
            </a:pPr>
            <a:r>
              <a:rPr lang="ja-JP" altLang="en-US" sz="5600" dirty="0" smtClean="0"/>
              <a:t>（主な意見）</a:t>
            </a:r>
            <a:endParaRPr lang="en-US" altLang="ja-JP" sz="5600" dirty="0" smtClean="0"/>
          </a:p>
          <a:p>
            <a:pPr marL="0" indent="0">
              <a:lnSpc>
                <a:spcPct val="120000"/>
              </a:lnSpc>
              <a:buNone/>
            </a:pPr>
            <a:r>
              <a:rPr lang="ja-JP" altLang="en-US" sz="5600" dirty="0"/>
              <a:t>　</a:t>
            </a:r>
            <a:r>
              <a:rPr lang="ja-JP" altLang="en-US" sz="5600" dirty="0" smtClean="0"/>
              <a:t>・</a:t>
            </a:r>
            <a:r>
              <a:rPr lang="ja-JP" altLang="en-US" sz="5600" dirty="0"/>
              <a:t>年度ごとの</a:t>
            </a:r>
            <a:r>
              <a:rPr lang="ja-JP" altLang="en-US" sz="5600" dirty="0" smtClean="0"/>
              <a:t>採用数 </a:t>
            </a:r>
            <a:r>
              <a:rPr lang="ja-JP" altLang="en-US" sz="5600" dirty="0"/>
              <a:t>に</a:t>
            </a:r>
            <a:r>
              <a:rPr lang="ja-JP" altLang="en-US" sz="5600" dirty="0" smtClean="0"/>
              <a:t>歪みが</a:t>
            </a:r>
            <a:r>
              <a:rPr lang="ja-JP" altLang="en-US" sz="5600" dirty="0"/>
              <a:t>できると、その溝はなかなか</a:t>
            </a:r>
            <a:r>
              <a:rPr lang="ja-JP" altLang="en-US" sz="5600" dirty="0" smtClean="0"/>
              <a:t>埋まらない。本</a:t>
            </a:r>
            <a:r>
              <a:rPr lang="ja-JP" altLang="en-US" sz="5600" dirty="0"/>
              <a:t>目標は</a:t>
            </a:r>
            <a:r>
              <a:rPr lang="ja-JP" altLang="en-US" sz="5600" dirty="0" smtClean="0"/>
              <a:t>児童</a:t>
            </a:r>
            <a:r>
              <a:rPr lang="ja-JP" altLang="en-US" sz="5600" dirty="0"/>
              <a:t>生徒数が減少する</a:t>
            </a:r>
            <a:r>
              <a:rPr lang="ja-JP" altLang="en-US" sz="5600" dirty="0" smtClean="0"/>
              <a:t>中</a:t>
            </a:r>
            <a:endParaRPr lang="en-US" altLang="ja-JP" sz="5600" dirty="0" smtClean="0"/>
          </a:p>
          <a:p>
            <a:pPr marL="0" indent="0">
              <a:lnSpc>
                <a:spcPct val="120000"/>
              </a:lnSpc>
              <a:buNone/>
            </a:pPr>
            <a:r>
              <a:rPr lang="ja-JP" altLang="en-US" sz="5600" dirty="0"/>
              <a:t>　 </a:t>
            </a:r>
            <a:r>
              <a:rPr lang="ja-JP" altLang="en-US" sz="5600" dirty="0" smtClean="0"/>
              <a:t> でも、年度ごとの新規採用者数に大きな差が生じないようバランスの取れた採用になっている。</a:t>
            </a:r>
            <a:endParaRPr lang="en-US" altLang="ja-JP" sz="5600" dirty="0" smtClean="0"/>
          </a:p>
          <a:p>
            <a:pPr marL="0" indent="0">
              <a:lnSpc>
                <a:spcPct val="120000"/>
              </a:lnSpc>
              <a:buNone/>
            </a:pPr>
            <a:r>
              <a:rPr lang="ja-JP" altLang="en-US" sz="5600" dirty="0"/>
              <a:t>　</a:t>
            </a:r>
            <a:r>
              <a:rPr lang="ja-JP" altLang="en-US" sz="5600" dirty="0" smtClean="0"/>
              <a:t>・児童</a:t>
            </a:r>
            <a:r>
              <a:rPr lang="ja-JP" altLang="en-US" sz="5600" dirty="0"/>
              <a:t>生徒数の</a:t>
            </a:r>
            <a:r>
              <a:rPr lang="ja-JP" altLang="en-US" sz="5600" dirty="0" smtClean="0"/>
              <a:t>減少に</a:t>
            </a:r>
            <a:r>
              <a:rPr lang="ja-JP" altLang="en-US" sz="5600" dirty="0"/>
              <a:t>よって、新規採用数が減少するのは一定</a:t>
            </a:r>
            <a:r>
              <a:rPr lang="ja-JP" altLang="en-US" sz="5600" dirty="0" smtClean="0"/>
              <a:t>仕方ないが、本目標はゆるやかな減少に</a:t>
            </a:r>
            <a:endParaRPr lang="en-US" altLang="ja-JP" sz="5600" dirty="0" smtClean="0"/>
          </a:p>
          <a:p>
            <a:pPr marL="0" indent="0">
              <a:lnSpc>
                <a:spcPct val="120000"/>
              </a:lnSpc>
              <a:buNone/>
            </a:pPr>
            <a:r>
              <a:rPr lang="ja-JP" altLang="en-US" sz="5600" dirty="0"/>
              <a:t>　</a:t>
            </a:r>
            <a:r>
              <a:rPr lang="ja-JP" altLang="en-US" sz="5600" dirty="0" smtClean="0"/>
              <a:t>　とどめている。</a:t>
            </a:r>
            <a:endParaRPr lang="en-US" altLang="ja-JP" sz="5600" dirty="0" smtClean="0"/>
          </a:p>
          <a:p>
            <a:pPr marL="0" indent="0">
              <a:lnSpc>
                <a:spcPct val="120000"/>
              </a:lnSpc>
              <a:buNone/>
            </a:pPr>
            <a:r>
              <a:rPr lang="ja-JP" altLang="en-US" sz="5600" dirty="0"/>
              <a:t>　・</a:t>
            </a:r>
            <a:r>
              <a:rPr lang="ja-JP" altLang="en-US" sz="5600" dirty="0" smtClean="0"/>
              <a:t>新規</a:t>
            </a:r>
            <a:r>
              <a:rPr lang="ja-JP" altLang="en-US" sz="5600" dirty="0" smtClean="0">
                <a:solidFill>
                  <a:schemeClr val="tx1"/>
                </a:solidFill>
              </a:rPr>
              <a:t>採用数に</a:t>
            </a:r>
            <a:r>
              <a:rPr lang="ja-JP" altLang="en-US" sz="5600" dirty="0">
                <a:solidFill>
                  <a:schemeClr val="tx1"/>
                </a:solidFill>
              </a:rPr>
              <a:t>ついては</a:t>
            </a:r>
            <a:r>
              <a:rPr lang="ja-JP" altLang="en-US" sz="5600" dirty="0" smtClean="0">
                <a:solidFill>
                  <a:schemeClr val="tx1"/>
                </a:solidFill>
              </a:rPr>
              <a:t>、年度ごとに大きな差が生じておらず、長期スパンでみるとバランスが取れている。</a:t>
            </a:r>
            <a:endParaRPr lang="en-US" altLang="ja-JP" sz="5600" dirty="0">
              <a:solidFill>
                <a:schemeClr val="tx1"/>
              </a:solidFill>
            </a:endParaRPr>
          </a:p>
          <a:p>
            <a:pPr marL="0" indent="0">
              <a:lnSpc>
                <a:spcPct val="120000"/>
              </a:lnSpc>
              <a:buNone/>
            </a:pPr>
            <a:r>
              <a:rPr lang="ja-JP" altLang="en-US" sz="5600" dirty="0"/>
              <a:t>　・定数内の教員は原則、正規教員を充てるべき。</a:t>
            </a:r>
            <a:r>
              <a:rPr lang="ja-JP" altLang="en-US" sz="5600" dirty="0">
                <a:latin typeface="+mn-ea"/>
              </a:rPr>
              <a:t>講師数を縮減していくことは一定評価</a:t>
            </a:r>
            <a:r>
              <a:rPr lang="ja-JP" altLang="en-US" sz="5600" dirty="0" smtClean="0"/>
              <a:t>。</a:t>
            </a:r>
            <a:endParaRPr lang="ja-JP" altLang="en-US" sz="5600" dirty="0"/>
          </a:p>
          <a:p>
            <a:pPr marL="0" indent="0">
              <a:lnSpc>
                <a:spcPct val="120000"/>
              </a:lnSpc>
              <a:buNone/>
            </a:pPr>
            <a:r>
              <a:rPr lang="ja-JP" altLang="en-US" sz="5600" dirty="0">
                <a:solidFill>
                  <a:schemeClr val="tx1"/>
                </a:solidFill>
              </a:rPr>
              <a:t>　</a:t>
            </a:r>
            <a:r>
              <a:rPr lang="ja-JP" altLang="en-US" sz="5600" dirty="0" smtClean="0">
                <a:solidFill>
                  <a:schemeClr val="tx1"/>
                </a:solidFill>
              </a:rPr>
              <a:t>・定数内</a:t>
            </a:r>
            <a:r>
              <a:rPr lang="ja-JP" altLang="en-US" sz="5600" dirty="0">
                <a:solidFill>
                  <a:schemeClr val="tx1"/>
                </a:solidFill>
              </a:rPr>
              <a:t>講師数を</a:t>
            </a:r>
            <a:r>
              <a:rPr lang="ja-JP" altLang="en-US" sz="5600" dirty="0" smtClean="0">
                <a:solidFill>
                  <a:schemeClr val="tx1"/>
                </a:solidFill>
              </a:rPr>
              <a:t>減少させすぎる</a:t>
            </a:r>
            <a:r>
              <a:rPr lang="ja-JP" altLang="en-US" sz="5600" dirty="0">
                <a:solidFill>
                  <a:schemeClr val="tx1"/>
                </a:solidFill>
              </a:rPr>
              <a:t>と</a:t>
            </a:r>
            <a:r>
              <a:rPr lang="ja-JP" altLang="en-US" sz="5600" dirty="0" smtClean="0">
                <a:solidFill>
                  <a:schemeClr val="tx1"/>
                </a:solidFill>
              </a:rPr>
              <a:t>、将来的に過員が生じる等、人事面での影響が</a:t>
            </a:r>
            <a:r>
              <a:rPr lang="ja-JP" altLang="en-US" sz="5600" dirty="0">
                <a:solidFill>
                  <a:schemeClr val="tx1"/>
                </a:solidFill>
              </a:rPr>
              <a:t>考えられる</a:t>
            </a:r>
            <a:r>
              <a:rPr lang="ja-JP" altLang="en-US" sz="5600" dirty="0" smtClean="0">
                <a:solidFill>
                  <a:schemeClr val="tx1"/>
                </a:solidFill>
              </a:rPr>
              <a:t>が、本目標は</a:t>
            </a:r>
            <a:endParaRPr lang="en-US" altLang="ja-JP" sz="5600" dirty="0" smtClean="0">
              <a:solidFill>
                <a:schemeClr val="tx1"/>
              </a:solidFill>
            </a:endParaRPr>
          </a:p>
          <a:p>
            <a:pPr marL="0" indent="0">
              <a:lnSpc>
                <a:spcPct val="120000"/>
              </a:lnSpc>
              <a:buNone/>
            </a:pPr>
            <a:r>
              <a:rPr lang="ja-JP" altLang="en-US" sz="5600" dirty="0">
                <a:solidFill>
                  <a:schemeClr val="tx1"/>
                </a:solidFill>
              </a:rPr>
              <a:t>　</a:t>
            </a:r>
            <a:r>
              <a:rPr lang="ja-JP" altLang="en-US" sz="5600" dirty="0" smtClean="0">
                <a:solidFill>
                  <a:schemeClr val="tx1"/>
                </a:solidFill>
              </a:rPr>
              <a:t>　</a:t>
            </a:r>
            <a:r>
              <a:rPr lang="ja-JP" altLang="en-US" sz="5600" smtClean="0">
                <a:solidFill>
                  <a:schemeClr val="tx1"/>
                </a:solidFill>
              </a:rPr>
              <a:t>その点を考慮</a:t>
            </a:r>
            <a:r>
              <a:rPr lang="ja-JP" altLang="en-US" sz="5600" dirty="0" smtClean="0">
                <a:solidFill>
                  <a:schemeClr val="tx1"/>
                </a:solidFill>
              </a:rPr>
              <a:t>したものとなっている。</a:t>
            </a:r>
            <a:endParaRPr lang="en-US" altLang="ja-JP" sz="5600" dirty="0" smtClean="0">
              <a:solidFill>
                <a:schemeClr val="tx1"/>
              </a:solidFill>
            </a:endParaRPr>
          </a:p>
          <a:p>
            <a:pPr marL="0" indent="0">
              <a:lnSpc>
                <a:spcPct val="120000"/>
              </a:lnSpc>
              <a:buNone/>
            </a:pPr>
            <a:r>
              <a:rPr lang="ja-JP" altLang="en-US" sz="5600" dirty="0" smtClean="0"/>
              <a:t>　・経験豊富で優秀な再任用の確保に努めるべき。</a:t>
            </a:r>
            <a:endParaRPr lang="en-US" altLang="ja-JP" sz="5600" dirty="0" smtClean="0"/>
          </a:p>
          <a:p>
            <a:pPr marL="0" indent="0">
              <a:lnSpc>
                <a:spcPct val="120000"/>
              </a:lnSpc>
              <a:buNone/>
            </a:pPr>
            <a:r>
              <a:rPr kumimoji="1" lang="ja-JP" altLang="en-US" sz="5600" dirty="0" smtClean="0">
                <a:latin typeface="+mn-ea"/>
              </a:rPr>
              <a:t>　</a:t>
            </a:r>
            <a:r>
              <a:rPr lang="ja-JP" altLang="en-US" sz="5600" dirty="0" smtClean="0"/>
              <a:t>・優秀</a:t>
            </a:r>
            <a:r>
              <a:rPr lang="ja-JP" altLang="en-US" sz="5600" dirty="0"/>
              <a:t>な新規採用者の確保について、どのような取組みを</a:t>
            </a:r>
            <a:r>
              <a:rPr lang="ja-JP" altLang="en-US" sz="5600" dirty="0" smtClean="0"/>
              <a:t>行って</a:t>
            </a:r>
            <a:r>
              <a:rPr lang="ja-JP" altLang="en-US" sz="5600" dirty="0"/>
              <a:t>きたのか</a:t>
            </a:r>
            <a:r>
              <a:rPr lang="ja-JP" altLang="en-US" sz="5600" dirty="0" smtClean="0"/>
              <a:t>。今後も幅広く優秀な人材を確保　　</a:t>
            </a:r>
            <a:endParaRPr lang="en-US" altLang="ja-JP" sz="5600" dirty="0" smtClean="0"/>
          </a:p>
          <a:p>
            <a:pPr marL="0" indent="0">
              <a:lnSpc>
                <a:spcPct val="120000"/>
              </a:lnSpc>
              <a:buNone/>
            </a:pPr>
            <a:r>
              <a:rPr lang="ja-JP" altLang="en-US" sz="5600" dirty="0"/>
              <a:t>　</a:t>
            </a:r>
            <a:r>
              <a:rPr lang="ja-JP" altLang="en-US" sz="5600" dirty="0" smtClean="0"/>
              <a:t>　するためには、更なる工夫・改善が必要。</a:t>
            </a:r>
            <a:endParaRPr lang="en-US" altLang="ja-JP" sz="5600" dirty="0"/>
          </a:p>
          <a:p>
            <a:pPr marL="0" indent="0">
              <a:lnSpc>
                <a:spcPct val="120000"/>
              </a:lnSpc>
              <a:buNone/>
            </a:pPr>
            <a:r>
              <a:rPr lang="ja-JP" altLang="en-US" sz="4800" dirty="0">
                <a:latin typeface="+mn-ea"/>
              </a:rPr>
              <a:t>　</a:t>
            </a:r>
            <a:endParaRPr kumimoji="1" lang="en-US" altLang="ja-JP" sz="4800" dirty="0">
              <a:latin typeface="+mn-ea"/>
            </a:endParaRPr>
          </a:p>
        </p:txBody>
      </p:sp>
      <p:sp>
        <p:nvSpPr>
          <p:cNvPr id="4" name="スライド番号プレースホルダー 3"/>
          <p:cNvSpPr>
            <a:spLocks noGrp="1"/>
          </p:cNvSpPr>
          <p:nvPr>
            <p:ph type="sldNum" sz="quarter" idx="12"/>
          </p:nvPr>
        </p:nvSpPr>
        <p:spPr/>
        <p:txBody>
          <a:bodyPr/>
          <a:lstStyle/>
          <a:p>
            <a:r>
              <a:rPr kumimoji="1" lang="en-US" altLang="ja-JP" dirty="0" smtClean="0"/>
              <a:t>3</a:t>
            </a:r>
            <a:endParaRPr kumimoji="1" lang="ja-JP" altLang="en-US" dirty="0"/>
          </a:p>
        </p:txBody>
      </p:sp>
      <p:sp>
        <p:nvSpPr>
          <p:cNvPr id="5" name="テキスト ボックス 4"/>
          <p:cNvSpPr txBox="1"/>
          <p:nvPr/>
        </p:nvSpPr>
        <p:spPr>
          <a:xfrm>
            <a:off x="-63137" y="2732615"/>
            <a:ext cx="400110" cy="1512168"/>
          </a:xfrm>
          <a:prstGeom prst="rect">
            <a:avLst/>
          </a:prstGeom>
          <a:noFill/>
        </p:spPr>
        <p:txBody>
          <a:bodyPr vert="vert" wrap="square" rtlCol="0">
            <a:spAutoFit/>
          </a:bodyPr>
          <a:lstStyle/>
          <a:p>
            <a:pPr algn="ctr"/>
            <a:r>
              <a:rPr lang="ja-JP" altLang="en-US" sz="1400" dirty="0" smtClean="0"/>
              <a:t>１</a:t>
            </a:r>
            <a:r>
              <a:rPr lang="ja-JP" altLang="ja-JP" sz="1400" dirty="0" smtClean="0"/>
              <a:t>―</a:t>
            </a:r>
            <a:r>
              <a:rPr lang="ja-JP" altLang="en-US" sz="1400" dirty="0" smtClean="0"/>
              <a:t>５</a:t>
            </a:r>
            <a:endParaRPr kumimoji="1" lang="ja-JP" altLang="en-US" sz="1400" dirty="0"/>
          </a:p>
        </p:txBody>
      </p:sp>
    </p:spTree>
    <p:extLst>
      <p:ext uri="{BB962C8B-B14F-4D97-AF65-F5344CB8AC3E}">
        <p14:creationId xmlns:p14="http://schemas.microsoft.com/office/powerpoint/2010/main" val="1731830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20688"/>
            <a:ext cx="8568952" cy="720080"/>
          </a:xfr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Autofit/>
          </a:bodyPr>
          <a:lstStyle/>
          <a:p>
            <a:r>
              <a:rPr lang="en-US" altLang="ja-JP" sz="2600" dirty="0" smtClean="0"/>
              <a:t>《</a:t>
            </a:r>
            <a:r>
              <a:rPr lang="ja-JP" altLang="en-US" sz="2600" dirty="0"/>
              <a:t>参考１</a:t>
            </a:r>
            <a:r>
              <a:rPr lang="en-US" altLang="ja-JP" sz="2600" dirty="0"/>
              <a:t>》 </a:t>
            </a:r>
            <a:r>
              <a:rPr lang="ja-JP" altLang="en-US" sz="2600" dirty="0" smtClean="0"/>
              <a:t>今後</a:t>
            </a:r>
            <a:r>
              <a:rPr lang="en-US" altLang="ja-JP" sz="2600" dirty="0"/>
              <a:t>10</a:t>
            </a:r>
            <a:r>
              <a:rPr lang="ja-JP" altLang="en-US" sz="2600" dirty="0" smtClean="0"/>
              <a:t>年間（</a:t>
            </a:r>
            <a:r>
              <a:rPr lang="ja-JP" altLang="en-US" sz="2600" dirty="0" smtClean="0">
                <a:solidFill>
                  <a:schemeClr val="tx1"/>
                </a:solidFill>
              </a:rPr>
              <a:t>平成</a:t>
            </a:r>
            <a:r>
              <a:rPr lang="en-US" altLang="ja-JP" sz="2600" dirty="0" smtClean="0">
                <a:solidFill>
                  <a:schemeClr val="tx1"/>
                </a:solidFill>
              </a:rPr>
              <a:t>30</a:t>
            </a:r>
            <a:r>
              <a:rPr lang="ja-JP" altLang="en-US" sz="2600" dirty="0" smtClean="0">
                <a:solidFill>
                  <a:schemeClr val="tx1"/>
                </a:solidFill>
              </a:rPr>
              <a:t>～</a:t>
            </a:r>
            <a:r>
              <a:rPr lang="en-US" altLang="ja-JP" sz="2600" dirty="0" smtClean="0">
                <a:solidFill>
                  <a:schemeClr val="tx1"/>
                </a:solidFill>
              </a:rPr>
              <a:t>39</a:t>
            </a:r>
            <a:r>
              <a:rPr lang="ja-JP" altLang="en-US" sz="2600" dirty="0" smtClean="0"/>
              <a:t>年度</a:t>
            </a:r>
            <a:r>
              <a:rPr lang="ja-JP" altLang="en-US" sz="2600" dirty="0"/>
              <a:t>）の教員採用の方針 </a:t>
            </a:r>
            <a:endParaRPr kumimoji="1" lang="ja-JP" altLang="en-US" sz="2600" dirty="0"/>
          </a:p>
        </p:txBody>
      </p:sp>
      <p:sp>
        <p:nvSpPr>
          <p:cNvPr id="4" name="スライド番号プレースホルダー 3"/>
          <p:cNvSpPr>
            <a:spLocks noGrp="1"/>
          </p:cNvSpPr>
          <p:nvPr>
            <p:ph type="sldNum" sz="quarter" idx="12"/>
          </p:nvPr>
        </p:nvSpPr>
        <p:spPr/>
        <p:txBody>
          <a:bodyPr/>
          <a:lstStyle/>
          <a:p>
            <a:r>
              <a:rPr lang="en-US" altLang="ja-JP" dirty="0"/>
              <a:t>4</a:t>
            </a:r>
            <a:endParaRPr kumimoji="1" lang="ja-JP" altLang="en-US" dirty="0"/>
          </a:p>
        </p:txBody>
      </p:sp>
      <p:sp>
        <p:nvSpPr>
          <p:cNvPr id="5" name="コンテンツ プレースホルダー 2"/>
          <p:cNvSpPr txBox="1">
            <a:spLocks/>
          </p:cNvSpPr>
          <p:nvPr/>
        </p:nvSpPr>
        <p:spPr>
          <a:xfrm>
            <a:off x="323528" y="1772816"/>
            <a:ext cx="8568952" cy="4608512"/>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vert="horz" lIns="91440" tIns="45720" rIns="91440" bIns="45720" rtlCol="0" anchor="ctr" anchorCtr="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dk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dk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dk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dk1"/>
                </a:solidFill>
                <a:latin typeface="+mn-lt"/>
                <a:ea typeface="+mn-ea"/>
                <a:cs typeface="+mn-cs"/>
              </a:defRPr>
            </a:lvl9pPr>
          </a:lstStyle>
          <a:p>
            <a:pPr marL="0" indent="0">
              <a:buNone/>
            </a:pPr>
            <a:r>
              <a:rPr lang="ja-JP" altLang="en-US" sz="1400" b="1" dirty="0" smtClean="0"/>
              <a:t>■</a:t>
            </a:r>
            <a:r>
              <a:rPr lang="ja-JP" altLang="en-US" sz="1400" b="1" dirty="0"/>
              <a:t>教員採用の方針 </a:t>
            </a:r>
          </a:p>
          <a:p>
            <a:pPr marL="0" indent="0">
              <a:buNone/>
            </a:pPr>
            <a:endParaRPr lang="en-US" altLang="ja-JP" sz="1400" dirty="0" smtClean="0"/>
          </a:p>
          <a:p>
            <a:pPr marL="0" indent="0">
              <a:buNone/>
            </a:pPr>
            <a:r>
              <a:rPr lang="ja-JP" altLang="en-US" sz="1400" dirty="0" smtClean="0"/>
              <a:t>　</a:t>
            </a:r>
            <a:r>
              <a:rPr lang="ja-JP" altLang="en-US" sz="1400" b="1" dirty="0" smtClean="0"/>
              <a:t>・平成</a:t>
            </a:r>
            <a:r>
              <a:rPr lang="en-US" altLang="ja-JP" sz="1400" b="1" dirty="0" smtClean="0">
                <a:solidFill>
                  <a:schemeClr val="tx1"/>
                </a:solidFill>
              </a:rPr>
              <a:t>30</a:t>
            </a:r>
            <a:r>
              <a:rPr lang="ja-JP" altLang="en-US" sz="1400" b="1" dirty="0" smtClean="0">
                <a:solidFill>
                  <a:schemeClr val="tx1"/>
                </a:solidFill>
              </a:rPr>
              <a:t>～</a:t>
            </a:r>
            <a:r>
              <a:rPr lang="en-US" altLang="ja-JP" sz="1400" b="1" dirty="0" smtClean="0">
                <a:solidFill>
                  <a:schemeClr val="tx1"/>
                </a:solidFill>
              </a:rPr>
              <a:t>39</a:t>
            </a:r>
            <a:r>
              <a:rPr lang="ja-JP" altLang="en-US" sz="1400" b="1" dirty="0" smtClean="0">
                <a:solidFill>
                  <a:schemeClr val="tx1"/>
                </a:solidFill>
              </a:rPr>
              <a:t>年度</a:t>
            </a:r>
            <a:r>
              <a:rPr lang="ja-JP" altLang="en-US" sz="1400" b="1" dirty="0">
                <a:solidFill>
                  <a:schemeClr val="tx1"/>
                </a:solidFill>
              </a:rPr>
              <a:t>の採用方針</a:t>
            </a:r>
            <a:r>
              <a:rPr lang="en-US" altLang="ja-JP" sz="1400" b="1" dirty="0" smtClean="0">
                <a:solidFill>
                  <a:schemeClr val="tx1"/>
                </a:solidFill>
              </a:rPr>
              <a:t>--------</a:t>
            </a:r>
            <a:r>
              <a:rPr lang="ja-JP" altLang="en-US" sz="1400" b="1" dirty="0" smtClean="0">
                <a:solidFill>
                  <a:schemeClr val="tx1"/>
                </a:solidFill>
              </a:rPr>
              <a:t>新規採用者数及び講師数の計画的な管理</a:t>
            </a:r>
            <a:endParaRPr lang="ja-JP" altLang="en-US" sz="1400" b="1" dirty="0">
              <a:solidFill>
                <a:schemeClr val="tx1"/>
              </a:solidFill>
            </a:endParaRPr>
          </a:p>
          <a:p>
            <a:pPr marL="0" indent="0">
              <a:buNone/>
            </a:pPr>
            <a:r>
              <a:rPr lang="ja-JP" altLang="en-US" sz="1400" dirty="0" smtClean="0">
                <a:solidFill>
                  <a:schemeClr val="tx1"/>
                </a:solidFill>
              </a:rPr>
              <a:t>　</a:t>
            </a:r>
            <a:r>
              <a:rPr lang="ja-JP" altLang="en-US" sz="1400" dirty="0">
                <a:solidFill>
                  <a:schemeClr val="tx1"/>
                </a:solidFill>
              </a:rPr>
              <a:t>　</a:t>
            </a:r>
            <a:r>
              <a:rPr lang="ja-JP" altLang="en-US" sz="1400" dirty="0" smtClean="0">
                <a:solidFill>
                  <a:schemeClr val="tx1"/>
                </a:solidFill>
              </a:rPr>
              <a:t>　児童生徒数の減少に伴い、教諭数は減少傾向にあり、教諭の新規需要数も今後縮減していくことが</a:t>
            </a:r>
            <a:endParaRPr lang="en-US" altLang="ja-JP" sz="1400" dirty="0" smtClean="0">
              <a:solidFill>
                <a:schemeClr val="tx1"/>
              </a:solidFill>
            </a:endParaRPr>
          </a:p>
          <a:p>
            <a:pPr marL="0" indent="0">
              <a:buNone/>
            </a:pPr>
            <a:r>
              <a:rPr lang="ja-JP" altLang="en-US" sz="1400" dirty="0">
                <a:solidFill>
                  <a:schemeClr val="tx1"/>
                </a:solidFill>
              </a:rPr>
              <a:t>　</a:t>
            </a:r>
            <a:r>
              <a:rPr lang="ja-JP" altLang="en-US" sz="1400" dirty="0" smtClean="0">
                <a:solidFill>
                  <a:schemeClr val="tx1"/>
                </a:solidFill>
              </a:rPr>
              <a:t>   見込まれる。また、教諭</a:t>
            </a:r>
            <a:r>
              <a:rPr lang="ja-JP" altLang="en-US" sz="1400" dirty="0">
                <a:solidFill>
                  <a:schemeClr val="tx1"/>
                </a:solidFill>
              </a:rPr>
              <a:t>の定数管理の観点から一定の講師の</a:t>
            </a:r>
            <a:r>
              <a:rPr lang="ja-JP" altLang="en-US" sz="1400" dirty="0" smtClean="0">
                <a:solidFill>
                  <a:schemeClr val="tx1"/>
                </a:solidFill>
              </a:rPr>
              <a:t>配置は必要であると考える。</a:t>
            </a:r>
            <a:endParaRPr lang="en-US" altLang="ja-JP" sz="1400" dirty="0" smtClean="0">
              <a:solidFill>
                <a:schemeClr val="tx1"/>
              </a:solidFill>
            </a:endParaRPr>
          </a:p>
          <a:p>
            <a:pPr marL="0" indent="0">
              <a:buNone/>
            </a:pPr>
            <a:r>
              <a:rPr lang="ja-JP" altLang="en-US" sz="1400" dirty="0" smtClean="0">
                <a:solidFill>
                  <a:schemeClr val="tx1"/>
                </a:solidFill>
              </a:rPr>
              <a:t> 　　  こうした点を踏まえ、将来を見据え、教諭</a:t>
            </a:r>
            <a:r>
              <a:rPr lang="ja-JP" altLang="en-US" sz="1400" dirty="0">
                <a:solidFill>
                  <a:schemeClr val="tx1"/>
                </a:solidFill>
              </a:rPr>
              <a:t>の有する経験や指導方法の円滑な伝承、学校運営体制</a:t>
            </a:r>
            <a:r>
              <a:rPr lang="ja-JP" altLang="en-US" sz="1400" dirty="0" smtClean="0">
                <a:solidFill>
                  <a:schemeClr val="tx1"/>
                </a:solidFill>
              </a:rPr>
              <a:t>の</a:t>
            </a:r>
            <a:endParaRPr lang="en-US" altLang="ja-JP" sz="1400" dirty="0" smtClean="0">
              <a:solidFill>
                <a:schemeClr val="tx1"/>
              </a:solidFill>
            </a:endParaRPr>
          </a:p>
          <a:p>
            <a:pPr marL="0" indent="0">
              <a:buNone/>
            </a:pPr>
            <a:r>
              <a:rPr lang="ja-JP" altLang="en-US" sz="1400" dirty="0">
                <a:solidFill>
                  <a:schemeClr val="tx1"/>
                </a:solidFill>
              </a:rPr>
              <a:t>　</a:t>
            </a:r>
            <a:r>
              <a:rPr lang="ja-JP" altLang="en-US" sz="1400" dirty="0" smtClean="0">
                <a:solidFill>
                  <a:schemeClr val="tx1"/>
                </a:solidFill>
              </a:rPr>
              <a:t>　維持、管理職の確保が期待できるバランスのとれた年齢構成とするため、新規採用をできる限り平準化させ</a:t>
            </a:r>
            <a:endParaRPr lang="en-US" altLang="ja-JP" sz="1400" dirty="0" smtClean="0">
              <a:solidFill>
                <a:schemeClr val="tx1"/>
              </a:solidFill>
            </a:endParaRPr>
          </a:p>
          <a:p>
            <a:pPr marL="0" indent="0">
              <a:buNone/>
            </a:pPr>
            <a:r>
              <a:rPr lang="ja-JP" altLang="en-US" sz="1400" dirty="0">
                <a:solidFill>
                  <a:schemeClr val="tx1"/>
                </a:solidFill>
              </a:rPr>
              <a:t>　</a:t>
            </a:r>
            <a:r>
              <a:rPr lang="ja-JP" altLang="en-US" sz="1400" dirty="0" smtClean="0">
                <a:solidFill>
                  <a:schemeClr val="tx1"/>
                </a:solidFill>
              </a:rPr>
              <a:t>　つつ、講師数の調整を図りながら、計画性をもって新規採用者数及び講師数を管理していく。</a:t>
            </a:r>
          </a:p>
          <a:p>
            <a:pPr marL="0" indent="0">
              <a:buNone/>
            </a:pPr>
            <a:endParaRPr lang="en-US" altLang="ja-JP" sz="1400" dirty="0" smtClean="0">
              <a:solidFill>
                <a:schemeClr val="tx1"/>
              </a:solidFill>
            </a:endParaRPr>
          </a:p>
          <a:p>
            <a:pPr marL="0" indent="0">
              <a:buNone/>
            </a:pPr>
            <a:r>
              <a:rPr lang="ja-JP" altLang="en-US" sz="1400" b="1" dirty="0" smtClean="0">
                <a:solidFill>
                  <a:schemeClr val="tx1"/>
                </a:solidFill>
              </a:rPr>
              <a:t>　・新規</a:t>
            </a:r>
            <a:r>
              <a:rPr lang="ja-JP" altLang="en-US" sz="1400" b="1" dirty="0">
                <a:solidFill>
                  <a:schemeClr val="tx1"/>
                </a:solidFill>
              </a:rPr>
              <a:t>採用者の確保に向けて </a:t>
            </a:r>
          </a:p>
          <a:p>
            <a:pPr marL="0" indent="0">
              <a:buNone/>
            </a:pPr>
            <a:r>
              <a:rPr lang="ja-JP" altLang="en-US" sz="1400" dirty="0" smtClean="0">
                <a:solidFill>
                  <a:schemeClr val="tx1"/>
                </a:solidFill>
              </a:rPr>
              <a:t>　　　現計画期間（平成</a:t>
            </a:r>
            <a:r>
              <a:rPr lang="en-US" altLang="ja-JP" sz="1400" dirty="0" smtClean="0">
                <a:solidFill>
                  <a:schemeClr val="tx1"/>
                </a:solidFill>
              </a:rPr>
              <a:t>25</a:t>
            </a:r>
            <a:r>
              <a:rPr lang="ja-JP" altLang="en-US" sz="1400" dirty="0" smtClean="0">
                <a:solidFill>
                  <a:schemeClr val="tx1"/>
                </a:solidFill>
              </a:rPr>
              <a:t>～</a:t>
            </a:r>
            <a:r>
              <a:rPr lang="en-US" altLang="ja-JP" sz="1400" dirty="0" smtClean="0">
                <a:solidFill>
                  <a:schemeClr val="tx1"/>
                </a:solidFill>
              </a:rPr>
              <a:t>29</a:t>
            </a:r>
            <a:r>
              <a:rPr lang="ja-JP" altLang="en-US" sz="1400" dirty="0" smtClean="0">
                <a:solidFill>
                  <a:schemeClr val="tx1"/>
                </a:solidFill>
              </a:rPr>
              <a:t>年度）中、教員採用選考テストにおいて、資格や経験に応じての加点制度の導入</a:t>
            </a:r>
            <a:endParaRPr lang="en-US" altLang="ja-JP" sz="1400" dirty="0" smtClean="0">
              <a:solidFill>
                <a:schemeClr val="tx1"/>
              </a:solidFill>
            </a:endParaRPr>
          </a:p>
          <a:p>
            <a:pPr marL="0" indent="0">
              <a:buNone/>
            </a:pPr>
            <a:r>
              <a:rPr lang="ja-JP" altLang="en-US" sz="1400" dirty="0">
                <a:solidFill>
                  <a:schemeClr val="tx1"/>
                </a:solidFill>
              </a:rPr>
              <a:t>　</a:t>
            </a:r>
            <a:r>
              <a:rPr lang="ja-JP" altLang="en-US" sz="1400" dirty="0" smtClean="0">
                <a:solidFill>
                  <a:schemeClr val="tx1"/>
                </a:solidFill>
              </a:rPr>
              <a:t>　など選考方法に</a:t>
            </a:r>
            <a:r>
              <a:rPr lang="ja-JP" altLang="en-US" sz="1400" dirty="0" smtClean="0"/>
              <a:t>ついて改善を図りながら、優秀な人材の確保に努めてきた。</a:t>
            </a:r>
            <a:endParaRPr lang="en-US" altLang="ja-JP" sz="1400" dirty="0" smtClean="0"/>
          </a:p>
          <a:p>
            <a:pPr marL="0" indent="0">
              <a:buNone/>
            </a:pPr>
            <a:r>
              <a:rPr lang="ja-JP" altLang="en-US" sz="1400" dirty="0"/>
              <a:t>　</a:t>
            </a:r>
            <a:r>
              <a:rPr lang="ja-JP" altLang="en-US" sz="1400" dirty="0" smtClean="0"/>
              <a:t>　　今後も引き続き、更なる工夫・改善を図りながら、幅広く</a:t>
            </a:r>
            <a:r>
              <a:rPr lang="ja-JP" altLang="en-US" sz="1400" dirty="0"/>
              <a:t>優秀な</a:t>
            </a:r>
            <a:r>
              <a:rPr lang="ja-JP" altLang="en-US" sz="1400" dirty="0" smtClean="0"/>
              <a:t>人材の確保に努める。</a:t>
            </a:r>
            <a:endParaRPr lang="ja-JP" altLang="en-US" sz="1400" dirty="0"/>
          </a:p>
        </p:txBody>
      </p:sp>
      <p:sp>
        <p:nvSpPr>
          <p:cNvPr id="6" name="テキスト ボックス 5"/>
          <p:cNvSpPr txBox="1"/>
          <p:nvPr/>
        </p:nvSpPr>
        <p:spPr>
          <a:xfrm>
            <a:off x="-25451" y="2732615"/>
            <a:ext cx="400110" cy="1512168"/>
          </a:xfrm>
          <a:prstGeom prst="rect">
            <a:avLst/>
          </a:prstGeom>
          <a:noFill/>
        </p:spPr>
        <p:txBody>
          <a:bodyPr vert="vert" wrap="square" rtlCol="0">
            <a:spAutoFit/>
          </a:bodyPr>
          <a:lstStyle/>
          <a:p>
            <a:pPr algn="ctr"/>
            <a:r>
              <a:rPr lang="ja-JP" altLang="en-US" sz="1400" dirty="0" smtClean="0"/>
              <a:t>１</a:t>
            </a:r>
            <a:r>
              <a:rPr lang="ja-JP" altLang="ja-JP" sz="1400" dirty="0" smtClean="0"/>
              <a:t>―</a:t>
            </a:r>
            <a:r>
              <a:rPr lang="ja-JP" altLang="en-US" sz="1400" dirty="0" smtClean="0"/>
              <a:t>６</a:t>
            </a:r>
            <a:endParaRPr kumimoji="1" lang="ja-JP" altLang="en-US" sz="1400" dirty="0"/>
          </a:p>
        </p:txBody>
      </p:sp>
    </p:spTree>
    <p:extLst>
      <p:ext uri="{BB962C8B-B14F-4D97-AF65-F5344CB8AC3E}">
        <p14:creationId xmlns:p14="http://schemas.microsoft.com/office/powerpoint/2010/main" val="2485209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634082"/>
          </a:xfrm>
          <a:solidFill>
            <a:schemeClr val="accent1">
              <a:lumMod val="40000"/>
              <a:lumOff val="60000"/>
            </a:schemeClr>
          </a:solidFill>
        </p:spPr>
        <p:style>
          <a:lnRef idx="2">
            <a:schemeClr val="dk1"/>
          </a:lnRef>
          <a:fillRef idx="1">
            <a:schemeClr val="lt1"/>
          </a:fillRef>
          <a:effectRef idx="0">
            <a:schemeClr val="dk1"/>
          </a:effectRef>
          <a:fontRef idx="minor">
            <a:schemeClr val="dk1"/>
          </a:fontRef>
        </p:style>
        <p:txBody>
          <a:bodyPr>
            <a:normAutofit/>
          </a:bodyPr>
          <a:lstStyle/>
          <a:p>
            <a:r>
              <a:rPr lang="en-US" altLang="ja-JP" sz="3100" dirty="0" smtClean="0"/>
              <a:t>《</a:t>
            </a:r>
            <a:r>
              <a:rPr lang="ja-JP" altLang="en-US" sz="3100" dirty="0"/>
              <a:t>参考２</a:t>
            </a:r>
            <a:r>
              <a:rPr lang="en-US" altLang="ja-JP" sz="3100" dirty="0"/>
              <a:t>》 </a:t>
            </a:r>
            <a:r>
              <a:rPr lang="ja-JP" altLang="en-US" sz="3100" dirty="0"/>
              <a:t>教諭定数の見込み（全校種） </a:t>
            </a:r>
            <a:r>
              <a:rPr lang="en-US" altLang="ja-JP" sz="1200" dirty="0"/>
              <a:t>※</a:t>
            </a:r>
            <a:r>
              <a:rPr lang="ja-JP" altLang="en-US" sz="1200" dirty="0"/>
              <a:t>１ </a:t>
            </a:r>
            <a:endParaRPr kumimoji="1" lang="ja-JP" altLang="en-US" sz="12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260824589"/>
              </p:ext>
            </p:extLst>
          </p:nvPr>
        </p:nvGraphicFramePr>
        <p:xfrm>
          <a:off x="251520" y="1124744"/>
          <a:ext cx="8229600" cy="1612776"/>
        </p:xfrm>
        <a:graphic>
          <a:graphicData uri="http://schemas.openxmlformats.org/drawingml/2006/chart">
            <c:chart xmlns:c="http://schemas.openxmlformats.org/drawingml/2006/chart" xmlns:r="http://schemas.openxmlformats.org/officeDocument/2006/relationships" r:id="rId3"/>
          </a:graphicData>
        </a:graphic>
      </p:graphicFrame>
      <p:sp>
        <p:nvSpPr>
          <p:cNvPr id="4" name="スライド番号プレースホルダー 3"/>
          <p:cNvSpPr>
            <a:spLocks noGrp="1"/>
          </p:cNvSpPr>
          <p:nvPr>
            <p:ph type="sldNum" sz="quarter" idx="12"/>
          </p:nvPr>
        </p:nvSpPr>
        <p:spPr>
          <a:xfrm>
            <a:off x="6576168" y="6452799"/>
            <a:ext cx="2133600" cy="365125"/>
          </a:xfrm>
        </p:spPr>
        <p:txBody>
          <a:bodyPr/>
          <a:lstStyle/>
          <a:p>
            <a:r>
              <a:rPr kumimoji="1" lang="en-US" altLang="ja-JP" dirty="0" smtClean="0"/>
              <a:t>5</a:t>
            </a:r>
            <a:endParaRPr kumimoji="1" lang="ja-JP" altLang="en-US" dirty="0"/>
          </a:p>
        </p:txBody>
      </p:sp>
      <p:graphicFrame>
        <p:nvGraphicFramePr>
          <p:cNvPr id="6" name="コンテンツ プレースホルダー 4"/>
          <p:cNvGraphicFramePr>
            <a:graphicFrameLocks/>
          </p:cNvGraphicFramePr>
          <p:nvPr>
            <p:extLst>
              <p:ext uri="{D42A27DB-BD31-4B8C-83A1-F6EECF244321}">
                <p14:modId xmlns:p14="http://schemas.microsoft.com/office/powerpoint/2010/main" val="1423726540"/>
              </p:ext>
            </p:extLst>
          </p:nvPr>
        </p:nvGraphicFramePr>
        <p:xfrm>
          <a:off x="251520" y="2420888"/>
          <a:ext cx="8229600" cy="129614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コンテンツ プレースホルダー 4"/>
          <p:cNvGraphicFramePr>
            <a:graphicFrameLocks/>
          </p:cNvGraphicFramePr>
          <p:nvPr>
            <p:extLst>
              <p:ext uri="{D42A27DB-BD31-4B8C-83A1-F6EECF244321}">
                <p14:modId xmlns:p14="http://schemas.microsoft.com/office/powerpoint/2010/main" val="2171262306"/>
              </p:ext>
            </p:extLst>
          </p:nvPr>
        </p:nvGraphicFramePr>
        <p:xfrm>
          <a:off x="251520" y="3501008"/>
          <a:ext cx="8208912" cy="122413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コンテンツ プレースホルダー 4"/>
          <p:cNvGraphicFramePr>
            <a:graphicFrameLocks/>
          </p:cNvGraphicFramePr>
          <p:nvPr>
            <p:extLst>
              <p:ext uri="{D42A27DB-BD31-4B8C-83A1-F6EECF244321}">
                <p14:modId xmlns:p14="http://schemas.microsoft.com/office/powerpoint/2010/main" val="2368067613"/>
              </p:ext>
            </p:extLst>
          </p:nvPr>
        </p:nvGraphicFramePr>
        <p:xfrm>
          <a:off x="251520" y="4581128"/>
          <a:ext cx="8229600" cy="1944216"/>
        </p:xfrm>
        <a:graphic>
          <a:graphicData uri="http://schemas.openxmlformats.org/drawingml/2006/chart">
            <c:chart xmlns:c="http://schemas.openxmlformats.org/drawingml/2006/chart" xmlns:r="http://schemas.openxmlformats.org/officeDocument/2006/relationships" r:id="rId6"/>
          </a:graphicData>
        </a:graphic>
      </p:graphicFrame>
      <p:sp>
        <p:nvSpPr>
          <p:cNvPr id="3" name="四角形吹き出し 2"/>
          <p:cNvSpPr/>
          <p:nvPr/>
        </p:nvSpPr>
        <p:spPr>
          <a:xfrm>
            <a:off x="6588224" y="1268760"/>
            <a:ext cx="1152128" cy="288000"/>
          </a:xfrm>
          <a:prstGeom prst="wedgeRectCallout">
            <a:avLst>
              <a:gd name="adj1" fmla="val -42215"/>
              <a:gd name="adj2" fmla="val 144968"/>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smtClean="0">
                <a:solidFill>
                  <a:sysClr val="windowText" lastClr="000000"/>
                </a:solidFill>
              </a:rPr>
              <a:t>児童生徒数</a:t>
            </a:r>
            <a:endParaRPr kumimoji="1" lang="ja-JP" altLang="en-US" sz="1400" dirty="0">
              <a:solidFill>
                <a:sysClr val="windowText" lastClr="000000"/>
              </a:solidFill>
            </a:endParaRPr>
          </a:p>
        </p:txBody>
      </p:sp>
      <p:sp>
        <p:nvSpPr>
          <p:cNvPr id="9" name="四角形吹き出し 8"/>
          <p:cNvSpPr/>
          <p:nvPr/>
        </p:nvSpPr>
        <p:spPr>
          <a:xfrm>
            <a:off x="6588224" y="2564904"/>
            <a:ext cx="1152128" cy="288000"/>
          </a:xfrm>
          <a:prstGeom prst="wedgeRectCallout">
            <a:avLst>
              <a:gd name="adj1" fmla="val -32963"/>
              <a:gd name="adj2" fmla="val 95701"/>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smtClean="0">
                <a:solidFill>
                  <a:sysClr val="windowText" lastClr="000000"/>
                </a:solidFill>
              </a:rPr>
              <a:t>教諭定数</a:t>
            </a:r>
            <a:r>
              <a:rPr kumimoji="1" lang="en-US" altLang="ja-JP" sz="1050" dirty="0" smtClean="0">
                <a:solidFill>
                  <a:sysClr val="windowText" lastClr="000000"/>
                </a:solidFill>
              </a:rPr>
              <a:t>※</a:t>
            </a:r>
            <a:r>
              <a:rPr kumimoji="1" lang="ja-JP" altLang="en-US" sz="1050" dirty="0" smtClean="0">
                <a:solidFill>
                  <a:sysClr val="windowText" lastClr="000000"/>
                </a:solidFill>
              </a:rPr>
              <a:t>２</a:t>
            </a:r>
            <a:endParaRPr kumimoji="1" lang="ja-JP" altLang="en-US" sz="1050" dirty="0">
              <a:solidFill>
                <a:sysClr val="windowText" lastClr="000000"/>
              </a:solidFill>
            </a:endParaRPr>
          </a:p>
        </p:txBody>
      </p:sp>
      <p:sp>
        <p:nvSpPr>
          <p:cNvPr id="11" name="四角形吹き出し 10"/>
          <p:cNvSpPr/>
          <p:nvPr/>
        </p:nvSpPr>
        <p:spPr>
          <a:xfrm>
            <a:off x="5480484" y="4680180"/>
            <a:ext cx="1107740" cy="288000"/>
          </a:xfrm>
          <a:prstGeom prst="wedgeRectCallout">
            <a:avLst>
              <a:gd name="adj1" fmla="val -18291"/>
              <a:gd name="adj2" fmla="val 140157"/>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smtClean="0">
                <a:solidFill>
                  <a:sysClr val="windowText" lastClr="000000"/>
                </a:solidFill>
              </a:rPr>
              <a:t>新規採用数</a:t>
            </a:r>
            <a:endParaRPr kumimoji="1" lang="ja-JP" altLang="en-US" sz="1050" dirty="0">
              <a:solidFill>
                <a:sysClr val="windowText" lastClr="000000"/>
              </a:solidFill>
            </a:endParaRPr>
          </a:p>
        </p:txBody>
      </p:sp>
      <p:sp>
        <p:nvSpPr>
          <p:cNvPr id="13" name="テキスト ボックス 12"/>
          <p:cNvSpPr txBox="1"/>
          <p:nvPr/>
        </p:nvSpPr>
        <p:spPr>
          <a:xfrm>
            <a:off x="263425" y="6309320"/>
            <a:ext cx="8568952" cy="430887"/>
          </a:xfrm>
          <a:prstGeom prst="rect">
            <a:avLst/>
          </a:prstGeom>
          <a:noFill/>
        </p:spPr>
        <p:txBody>
          <a:bodyPr wrap="square" rtlCol="0">
            <a:spAutoFit/>
          </a:bodyPr>
          <a:lstStyle/>
          <a:p>
            <a:r>
              <a:rPr lang="en-US" altLang="ja-JP" sz="1100" dirty="0" smtClean="0"/>
              <a:t>※</a:t>
            </a:r>
            <a:r>
              <a:rPr lang="ja-JP" altLang="en-US" sz="1100" dirty="0"/>
              <a:t>１ </a:t>
            </a:r>
            <a:r>
              <a:rPr lang="ja-JP" altLang="en-US" sz="1100" dirty="0" smtClean="0"/>
              <a:t>対象者は府内</a:t>
            </a:r>
            <a:r>
              <a:rPr lang="ja-JP" altLang="en-US" sz="1100" dirty="0"/>
              <a:t>公立小・中学校（大阪市、堺市、豊中市、池田市、箕面市、豊能町、能勢町の市（町）立を除く。）</a:t>
            </a:r>
            <a:r>
              <a:rPr lang="ja-JP" altLang="en-US" sz="1100" dirty="0" smtClean="0"/>
              <a:t>、高等</a:t>
            </a:r>
            <a:r>
              <a:rPr lang="ja-JP" altLang="en-US" sz="1100" dirty="0"/>
              <a:t>学校・支援</a:t>
            </a:r>
            <a:r>
              <a:rPr lang="ja-JP" altLang="en-US" sz="1100" dirty="0" smtClean="0"/>
              <a:t>学校とする。 </a:t>
            </a:r>
            <a:endParaRPr lang="ja-JP" altLang="en-US" sz="1100" dirty="0"/>
          </a:p>
          <a:p>
            <a:r>
              <a:rPr lang="en-US" altLang="ja-JP" sz="1100" dirty="0"/>
              <a:t>※</a:t>
            </a:r>
            <a:r>
              <a:rPr lang="ja-JP" altLang="en-US" sz="1100" dirty="0"/>
              <a:t>２ 教諭定数</a:t>
            </a:r>
            <a:r>
              <a:rPr lang="ja-JP" altLang="en-US" sz="1100" dirty="0" smtClean="0"/>
              <a:t>は教頭を含み、校長、養護</a:t>
            </a:r>
            <a:r>
              <a:rPr lang="ja-JP" altLang="en-US" sz="1100" dirty="0"/>
              <a:t>教諭及び栄養教諭を除く。 </a:t>
            </a:r>
            <a:endParaRPr kumimoji="1" lang="ja-JP" altLang="en-US" sz="1100" dirty="0"/>
          </a:p>
        </p:txBody>
      </p:sp>
      <p:sp>
        <p:nvSpPr>
          <p:cNvPr id="14" name="テキスト ボックス 13"/>
          <p:cNvSpPr txBox="1"/>
          <p:nvPr/>
        </p:nvSpPr>
        <p:spPr>
          <a:xfrm>
            <a:off x="755576" y="6047710"/>
            <a:ext cx="936104" cy="261610"/>
          </a:xfrm>
          <a:prstGeom prst="rect">
            <a:avLst/>
          </a:prstGeom>
          <a:noFill/>
        </p:spPr>
        <p:txBody>
          <a:bodyPr wrap="square" rtlCol="0">
            <a:spAutoFit/>
          </a:bodyPr>
          <a:lstStyle/>
          <a:p>
            <a:r>
              <a:rPr lang="ja-JP" altLang="en-US" sz="1100" dirty="0" smtClean="0"/>
              <a:t>（単位：人）</a:t>
            </a:r>
            <a:endParaRPr kumimoji="1" lang="ja-JP" altLang="en-US" sz="1100" dirty="0"/>
          </a:p>
        </p:txBody>
      </p:sp>
      <p:sp>
        <p:nvSpPr>
          <p:cNvPr id="15" name="正方形/長方形 14"/>
          <p:cNvSpPr/>
          <p:nvPr/>
        </p:nvSpPr>
        <p:spPr>
          <a:xfrm>
            <a:off x="1943708" y="1268760"/>
            <a:ext cx="3204356" cy="4712213"/>
          </a:xfrm>
          <a:prstGeom prst="rect">
            <a:avLst/>
          </a:prstGeom>
          <a:noFill/>
          <a:ln w="635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左右矢印 15"/>
          <p:cNvSpPr/>
          <p:nvPr/>
        </p:nvSpPr>
        <p:spPr>
          <a:xfrm>
            <a:off x="1943708" y="5580174"/>
            <a:ext cx="3204356" cy="467536"/>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教職員数管理期間</a:t>
            </a:r>
            <a:endParaRPr kumimoji="1" lang="ja-JP" altLang="en-US" sz="1400" dirty="0">
              <a:solidFill>
                <a:schemeClr val="tx1"/>
              </a:solidFill>
            </a:endParaRPr>
          </a:p>
        </p:txBody>
      </p:sp>
      <p:sp>
        <p:nvSpPr>
          <p:cNvPr id="17" name="四角形吹き出し 16"/>
          <p:cNvSpPr/>
          <p:nvPr/>
        </p:nvSpPr>
        <p:spPr>
          <a:xfrm>
            <a:off x="2195736" y="4392180"/>
            <a:ext cx="1152128" cy="288000"/>
          </a:xfrm>
          <a:prstGeom prst="wedgeRectCallout">
            <a:avLst>
              <a:gd name="adj1" fmla="val -15906"/>
              <a:gd name="adj2" fmla="val -110988"/>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dirty="0" smtClean="0">
                <a:solidFill>
                  <a:sysClr val="windowText" lastClr="000000"/>
                </a:solidFill>
              </a:rPr>
              <a:t>定数内講師</a:t>
            </a:r>
            <a:endParaRPr kumimoji="1" lang="en-US" altLang="ja-JP" sz="1400" dirty="0" smtClean="0">
              <a:solidFill>
                <a:sysClr val="windowText" lastClr="000000"/>
              </a:solidFill>
            </a:endParaRPr>
          </a:p>
        </p:txBody>
      </p:sp>
      <p:sp>
        <p:nvSpPr>
          <p:cNvPr id="18" name="テキスト ボックス 17"/>
          <p:cNvSpPr txBox="1"/>
          <p:nvPr/>
        </p:nvSpPr>
        <p:spPr>
          <a:xfrm>
            <a:off x="-53369" y="2732615"/>
            <a:ext cx="400110" cy="1512168"/>
          </a:xfrm>
          <a:prstGeom prst="rect">
            <a:avLst/>
          </a:prstGeom>
          <a:noFill/>
        </p:spPr>
        <p:txBody>
          <a:bodyPr vert="vert" wrap="square" rtlCol="0">
            <a:spAutoFit/>
          </a:bodyPr>
          <a:lstStyle/>
          <a:p>
            <a:pPr algn="ctr"/>
            <a:r>
              <a:rPr lang="ja-JP" altLang="en-US" sz="1400" dirty="0" smtClean="0"/>
              <a:t>１</a:t>
            </a:r>
            <a:r>
              <a:rPr lang="ja-JP" altLang="ja-JP" sz="1400" dirty="0" smtClean="0"/>
              <a:t>―</a:t>
            </a:r>
            <a:r>
              <a:rPr lang="ja-JP" altLang="en-US" sz="1400" dirty="0" smtClean="0"/>
              <a:t>７</a:t>
            </a:r>
            <a:endParaRPr kumimoji="1" lang="ja-JP" altLang="en-US" sz="1400" dirty="0"/>
          </a:p>
        </p:txBody>
      </p:sp>
    </p:spTree>
    <p:extLst>
      <p:ext uri="{BB962C8B-B14F-4D97-AF65-F5344CB8AC3E}">
        <p14:creationId xmlns:p14="http://schemas.microsoft.com/office/powerpoint/2010/main" val="10682365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48680"/>
            <a:ext cx="8229600" cy="648072"/>
          </a:xfr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en-US" altLang="ja-JP" sz="2400" dirty="0" smtClean="0">
                <a:solidFill>
                  <a:schemeClr val="tx1"/>
                </a:solidFill>
              </a:rPr>
              <a:t>《</a:t>
            </a:r>
            <a:r>
              <a:rPr lang="ja-JP" altLang="en-US" sz="2400" dirty="0">
                <a:solidFill>
                  <a:schemeClr val="tx1"/>
                </a:solidFill>
              </a:rPr>
              <a:t>参考３－① </a:t>
            </a:r>
            <a:r>
              <a:rPr lang="en-US" altLang="ja-JP" sz="2400" dirty="0">
                <a:solidFill>
                  <a:schemeClr val="tx1"/>
                </a:solidFill>
              </a:rPr>
              <a:t>》 </a:t>
            </a:r>
            <a:r>
              <a:rPr lang="ja-JP" altLang="en-US" sz="2400" dirty="0">
                <a:solidFill>
                  <a:schemeClr val="tx1"/>
                </a:solidFill>
              </a:rPr>
              <a:t>教諭数の見込み ～校種別</a:t>
            </a:r>
            <a:r>
              <a:rPr lang="ja-JP" altLang="en-US" sz="1600" dirty="0">
                <a:solidFill>
                  <a:schemeClr val="tx1"/>
                </a:solidFill>
              </a:rPr>
              <a:t>（小学校・中学校）</a:t>
            </a:r>
            <a:r>
              <a:rPr lang="ja-JP" altLang="en-US" sz="2400" dirty="0">
                <a:solidFill>
                  <a:schemeClr val="tx1"/>
                </a:solidFill>
              </a:rPr>
              <a:t>～ </a:t>
            </a:r>
            <a:endParaRPr kumimoji="1" lang="ja-JP" altLang="en-US" sz="2400" dirty="0">
              <a:solidFill>
                <a:schemeClr val="tx1"/>
              </a:solidFill>
            </a:endParaRPr>
          </a:p>
        </p:txBody>
      </p:sp>
      <p:sp>
        <p:nvSpPr>
          <p:cNvPr id="4" name="スライド番号プレースホルダー 3"/>
          <p:cNvSpPr>
            <a:spLocks noGrp="1"/>
          </p:cNvSpPr>
          <p:nvPr>
            <p:ph type="sldNum" sz="quarter" idx="12"/>
          </p:nvPr>
        </p:nvSpPr>
        <p:spPr>
          <a:xfrm>
            <a:off x="6545658" y="6437222"/>
            <a:ext cx="2133600" cy="365125"/>
          </a:xfrm>
        </p:spPr>
        <p:txBody>
          <a:bodyPr/>
          <a:lstStyle/>
          <a:p>
            <a:r>
              <a:rPr lang="en-US" altLang="ja-JP" dirty="0"/>
              <a:t>6</a:t>
            </a:r>
            <a:endParaRPr kumimoji="1" lang="ja-JP" altLang="en-US" dirty="0"/>
          </a:p>
        </p:txBody>
      </p:sp>
      <p:graphicFrame>
        <p:nvGraphicFramePr>
          <p:cNvPr id="10" name="オブジェクト 9"/>
          <p:cNvGraphicFramePr>
            <a:graphicFrameLocks noChangeAspect="1"/>
          </p:cNvGraphicFramePr>
          <p:nvPr>
            <p:extLst>
              <p:ext uri="{D42A27DB-BD31-4B8C-83A1-F6EECF244321}">
                <p14:modId xmlns:p14="http://schemas.microsoft.com/office/powerpoint/2010/main" val="3554797325"/>
              </p:ext>
            </p:extLst>
          </p:nvPr>
        </p:nvGraphicFramePr>
        <p:xfrm>
          <a:off x="539750" y="1412875"/>
          <a:ext cx="8351838" cy="2419350"/>
        </p:xfrm>
        <a:graphic>
          <a:graphicData uri="http://schemas.openxmlformats.org/presentationml/2006/ole">
            <mc:AlternateContent xmlns:mc="http://schemas.openxmlformats.org/markup-compatibility/2006">
              <mc:Choice xmlns:v="urn:schemas-microsoft-com:vml" Requires="v">
                <p:oleObj spid="_x0000_s3360" name="ワークシート" r:id="rId5" imgW="8581960" imgH="2124107" progId="Excel.Sheet.12">
                  <p:embed/>
                </p:oleObj>
              </mc:Choice>
              <mc:Fallback>
                <p:oleObj name="ワークシート" r:id="rId5" imgW="8581960" imgH="2124107" progId="Excel.Sheet.12">
                  <p:embed/>
                  <p:pic>
                    <p:nvPicPr>
                      <p:cNvPr id="0" name=""/>
                      <p:cNvPicPr/>
                      <p:nvPr/>
                    </p:nvPicPr>
                    <p:blipFill>
                      <a:blip r:embed="rId6"/>
                      <a:stretch>
                        <a:fillRect/>
                      </a:stretch>
                    </p:blipFill>
                    <p:spPr>
                      <a:xfrm>
                        <a:off x="539750" y="1412875"/>
                        <a:ext cx="8351838" cy="2419350"/>
                      </a:xfrm>
                      <a:prstGeom prst="rect">
                        <a:avLst/>
                      </a:prstGeom>
                    </p:spPr>
                  </p:pic>
                </p:oleObj>
              </mc:Fallback>
            </mc:AlternateContent>
          </a:graphicData>
        </a:graphic>
      </p:graphicFrame>
      <p:graphicFrame>
        <p:nvGraphicFramePr>
          <p:cNvPr id="12" name="オブジェクト 11"/>
          <p:cNvGraphicFramePr>
            <a:graphicFrameLocks/>
          </p:cNvGraphicFramePr>
          <p:nvPr>
            <p:extLst>
              <p:ext uri="{D42A27DB-BD31-4B8C-83A1-F6EECF244321}">
                <p14:modId xmlns:p14="http://schemas.microsoft.com/office/powerpoint/2010/main" val="948605054"/>
              </p:ext>
            </p:extLst>
          </p:nvPr>
        </p:nvGraphicFramePr>
        <p:xfrm>
          <a:off x="539750" y="4017963"/>
          <a:ext cx="8351838" cy="2419350"/>
        </p:xfrm>
        <a:graphic>
          <a:graphicData uri="http://schemas.openxmlformats.org/presentationml/2006/ole">
            <mc:AlternateContent xmlns:mc="http://schemas.openxmlformats.org/markup-compatibility/2006">
              <mc:Choice xmlns:v="urn:schemas-microsoft-com:vml" Requires="v">
                <p:oleObj spid="_x0000_s3361" name="ワークシート" r:id="rId8" imgW="8581960" imgH="2124107" progId="Excel.Sheet.12">
                  <p:embed/>
                </p:oleObj>
              </mc:Choice>
              <mc:Fallback>
                <p:oleObj name="ワークシート" r:id="rId8" imgW="8581960" imgH="2124107" progId="Excel.Sheet.12">
                  <p:embed/>
                  <p:pic>
                    <p:nvPicPr>
                      <p:cNvPr id="0" name=""/>
                      <p:cNvPicPr/>
                      <p:nvPr/>
                    </p:nvPicPr>
                    <p:blipFill>
                      <a:blip r:embed="rId9"/>
                      <a:stretch>
                        <a:fillRect/>
                      </a:stretch>
                    </p:blipFill>
                    <p:spPr>
                      <a:xfrm>
                        <a:off x="539750" y="4017963"/>
                        <a:ext cx="8351838" cy="2419350"/>
                      </a:xfrm>
                      <a:prstGeom prst="rect">
                        <a:avLst/>
                      </a:prstGeom>
                    </p:spPr>
                  </p:pic>
                </p:oleObj>
              </mc:Fallback>
            </mc:AlternateContent>
          </a:graphicData>
        </a:graphic>
      </p:graphicFrame>
      <p:sp>
        <p:nvSpPr>
          <p:cNvPr id="13" name="テキスト ボックス 12"/>
          <p:cNvSpPr txBox="1"/>
          <p:nvPr/>
        </p:nvSpPr>
        <p:spPr>
          <a:xfrm>
            <a:off x="467544" y="6309320"/>
            <a:ext cx="8136904" cy="261610"/>
          </a:xfrm>
          <a:prstGeom prst="rect">
            <a:avLst/>
          </a:prstGeom>
          <a:noFill/>
        </p:spPr>
        <p:txBody>
          <a:bodyPr wrap="square" rtlCol="0">
            <a:spAutoFit/>
          </a:bodyPr>
          <a:lstStyle/>
          <a:p>
            <a:r>
              <a:rPr lang="en-US" altLang="ja-JP" sz="1100" dirty="0" smtClean="0"/>
              <a:t>※</a:t>
            </a:r>
            <a:r>
              <a:rPr lang="ja-JP" altLang="en-US" sz="1100" dirty="0" smtClean="0"/>
              <a:t>国の定数改善に</a:t>
            </a:r>
            <a:r>
              <a:rPr lang="ja-JP" altLang="en-US" sz="1100" dirty="0"/>
              <a:t>ついて</a:t>
            </a:r>
            <a:r>
              <a:rPr lang="ja-JP" altLang="en-US" sz="1100" dirty="0" smtClean="0"/>
              <a:t>は見込まず</a:t>
            </a:r>
            <a:r>
              <a:rPr lang="ja-JP" altLang="en-US" sz="1100" dirty="0"/>
              <a:t>。 </a:t>
            </a:r>
            <a:endParaRPr kumimoji="1" lang="ja-JP" altLang="en-US" sz="1100" dirty="0"/>
          </a:p>
        </p:txBody>
      </p:sp>
      <p:sp>
        <p:nvSpPr>
          <p:cNvPr id="14" name="正方形/長方形 13"/>
          <p:cNvSpPr/>
          <p:nvPr/>
        </p:nvSpPr>
        <p:spPr>
          <a:xfrm>
            <a:off x="3059831" y="1581147"/>
            <a:ext cx="2940919" cy="4657728"/>
          </a:xfrm>
          <a:prstGeom prst="rect">
            <a:avLst/>
          </a:prstGeom>
          <a:noFill/>
          <a:ln w="444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5705" y="2732615"/>
            <a:ext cx="400110" cy="1512168"/>
          </a:xfrm>
          <a:prstGeom prst="rect">
            <a:avLst/>
          </a:prstGeom>
          <a:noFill/>
        </p:spPr>
        <p:txBody>
          <a:bodyPr vert="vert" wrap="square" rtlCol="0">
            <a:spAutoFit/>
          </a:bodyPr>
          <a:lstStyle/>
          <a:p>
            <a:pPr algn="ctr"/>
            <a:r>
              <a:rPr lang="ja-JP" altLang="en-US" sz="1400" dirty="0" smtClean="0"/>
              <a:t>１</a:t>
            </a:r>
            <a:r>
              <a:rPr lang="ja-JP" altLang="ja-JP" sz="1400" dirty="0" smtClean="0"/>
              <a:t>―</a:t>
            </a:r>
            <a:r>
              <a:rPr lang="ja-JP" altLang="en-US" sz="1400" dirty="0" smtClean="0"/>
              <a:t>８</a:t>
            </a:r>
            <a:endParaRPr kumimoji="1" lang="ja-JP" altLang="en-US" sz="1400" dirty="0"/>
          </a:p>
        </p:txBody>
      </p:sp>
    </p:spTree>
    <p:extLst>
      <p:ext uri="{BB962C8B-B14F-4D97-AF65-F5344CB8AC3E}">
        <p14:creationId xmlns:p14="http://schemas.microsoft.com/office/powerpoint/2010/main" val="34915234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48680"/>
            <a:ext cx="8229600" cy="648072"/>
          </a:xfrm>
          <a:solidFill>
            <a:schemeClr val="accent1">
              <a:lumMod val="40000"/>
              <a:lumOff val="60000"/>
            </a:schemeClr>
          </a:solidFill>
        </p:spPr>
        <p:style>
          <a:lnRef idx="2">
            <a:schemeClr val="accent1"/>
          </a:lnRef>
          <a:fillRef idx="1">
            <a:schemeClr val="lt1"/>
          </a:fillRef>
          <a:effectRef idx="0">
            <a:schemeClr val="accent1"/>
          </a:effectRef>
          <a:fontRef idx="minor">
            <a:schemeClr val="dk1"/>
          </a:fontRef>
        </p:style>
        <p:txBody>
          <a:bodyPr>
            <a:normAutofit/>
          </a:bodyPr>
          <a:lstStyle/>
          <a:p>
            <a:r>
              <a:rPr lang="en-US" altLang="ja-JP" sz="2400" dirty="0" smtClean="0">
                <a:solidFill>
                  <a:schemeClr val="tx1"/>
                </a:solidFill>
              </a:rPr>
              <a:t>《</a:t>
            </a:r>
            <a:r>
              <a:rPr lang="ja-JP" altLang="en-US" sz="2400" dirty="0">
                <a:solidFill>
                  <a:schemeClr val="tx1"/>
                </a:solidFill>
              </a:rPr>
              <a:t>参考</a:t>
            </a:r>
            <a:r>
              <a:rPr lang="ja-JP" altLang="en-US" sz="2400" dirty="0" smtClean="0">
                <a:solidFill>
                  <a:schemeClr val="tx1"/>
                </a:solidFill>
              </a:rPr>
              <a:t>３－② </a:t>
            </a:r>
            <a:r>
              <a:rPr lang="en-US" altLang="ja-JP" sz="2400" dirty="0">
                <a:solidFill>
                  <a:schemeClr val="tx1"/>
                </a:solidFill>
              </a:rPr>
              <a:t>》 </a:t>
            </a:r>
            <a:r>
              <a:rPr lang="ja-JP" altLang="en-US" sz="2400" dirty="0">
                <a:solidFill>
                  <a:schemeClr val="tx1"/>
                </a:solidFill>
              </a:rPr>
              <a:t>教諭数の見込み ～校種別</a:t>
            </a:r>
            <a:r>
              <a:rPr lang="ja-JP" altLang="en-US" sz="1600" dirty="0" smtClean="0">
                <a:solidFill>
                  <a:schemeClr val="tx1"/>
                </a:solidFill>
              </a:rPr>
              <a:t>（高等学校・支援学校</a:t>
            </a:r>
            <a:r>
              <a:rPr lang="ja-JP" altLang="en-US" sz="1600" dirty="0">
                <a:solidFill>
                  <a:schemeClr val="tx1"/>
                </a:solidFill>
              </a:rPr>
              <a:t>）</a:t>
            </a:r>
            <a:r>
              <a:rPr lang="ja-JP" altLang="en-US" sz="2400" dirty="0">
                <a:solidFill>
                  <a:schemeClr val="tx1"/>
                </a:solidFill>
              </a:rPr>
              <a:t>～ </a:t>
            </a:r>
            <a:endParaRPr kumimoji="1" lang="ja-JP" altLang="en-US" sz="2400" dirty="0">
              <a:solidFill>
                <a:schemeClr val="tx1"/>
              </a:solidFill>
            </a:endParaRPr>
          </a:p>
        </p:txBody>
      </p:sp>
      <p:sp>
        <p:nvSpPr>
          <p:cNvPr id="4" name="スライド番号プレースホルダー 3"/>
          <p:cNvSpPr>
            <a:spLocks noGrp="1"/>
          </p:cNvSpPr>
          <p:nvPr>
            <p:ph type="sldNum" sz="quarter" idx="12"/>
          </p:nvPr>
        </p:nvSpPr>
        <p:spPr>
          <a:xfrm>
            <a:off x="6545658" y="6437222"/>
            <a:ext cx="2133600" cy="365125"/>
          </a:xfrm>
        </p:spPr>
        <p:txBody>
          <a:bodyPr/>
          <a:lstStyle/>
          <a:p>
            <a:r>
              <a:rPr lang="en-US" altLang="ja-JP" dirty="0" smtClean="0"/>
              <a:t>7</a:t>
            </a:r>
            <a:endParaRPr kumimoji="1" lang="ja-JP" altLang="en-US" dirty="0"/>
          </a:p>
        </p:txBody>
      </p:sp>
      <p:graphicFrame>
        <p:nvGraphicFramePr>
          <p:cNvPr id="10" name="オブジェクト 9"/>
          <p:cNvGraphicFramePr>
            <a:graphicFrameLocks noChangeAspect="1"/>
          </p:cNvGraphicFramePr>
          <p:nvPr>
            <p:extLst>
              <p:ext uri="{D42A27DB-BD31-4B8C-83A1-F6EECF244321}">
                <p14:modId xmlns:p14="http://schemas.microsoft.com/office/powerpoint/2010/main" val="3151604990"/>
              </p:ext>
            </p:extLst>
          </p:nvPr>
        </p:nvGraphicFramePr>
        <p:xfrm>
          <a:off x="539750" y="1412875"/>
          <a:ext cx="8351838" cy="2419350"/>
        </p:xfrm>
        <a:graphic>
          <a:graphicData uri="http://schemas.openxmlformats.org/presentationml/2006/ole">
            <mc:AlternateContent xmlns:mc="http://schemas.openxmlformats.org/markup-compatibility/2006">
              <mc:Choice xmlns:v="urn:schemas-microsoft-com:vml" Requires="v">
                <p:oleObj spid="_x0000_s8306" name="ワークシート" r:id="rId5" imgW="8581960" imgH="2124107" progId="Excel.Sheet.12">
                  <p:embed/>
                </p:oleObj>
              </mc:Choice>
              <mc:Fallback>
                <p:oleObj name="ワークシート" r:id="rId5" imgW="8581960" imgH="2124107" progId="Excel.Sheet.12">
                  <p:embed/>
                  <p:pic>
                    <p:nvPicPr>
                      <p:cNvPr id="0" name=""/>
                      <p:cNvPicPr/>
                      <p:nvPr/>
                    </p:nvPicPr>
                    <p:blipFill>
                      <a:blip r:embed="rId6"/>
                      <a:stretch>
                        <a:fillRect/>
                      </a:stretch>
                    </p:blipFill>
                    <p:spPr>
                      <a:xfrm>
                        <a:off x="539750" y="1412875"/>
                        <a:ext cx="8351838" cy="2419350"/>
                      </a:xfrm>
                      <a:prstGeom prst="rect">
                        <a:avLst/>
                      </a:prstGeom>
                    </p:spPr>
                  </p:pic>
                </p:oleObj>
              </mc:Fallback>
            </mc:AlternateContent>
          </a:graphicData>
        </a:graphic>
      </p:graphicFrame>
      <p:graphicFrame>
        <p:nvGraphicFramePr>
          <p:cNvPr id="12" name="オブジェクト 11"/>
          <p:cNvGraphicFramePr>
            <a:graphicFrameLocks/>
          </p:cNvGraphicFramePr>
          <p:nvPr>
            <p:extLst>
              <p:ext uri="{D42A27DB-BD31-4B8C-83A1-F6EECF244321}">
                <p14:modId xmlns:p14="http://schemas.microsoft.com/office/powerpoint/2010/main" val="1575355305"/>
              </p:ext>
            </p:extLst>
          </p:nvPr>
        </p:nvGraphicFramePr>
        <p:xfrm>
          <a:off x="539750" y="4017963"/>
          <a:ext cx="8351838" cy="2419350"/>
        </p:xfrm>
        <a:graphic>
          <a:graphicData uri="http://schemas.openxmlformats.org/presentationml/2006/ole">
            <mc:AlternateContent xmlns:mc="http://schemas.openxmlformats.org/markup-compatibility/2006">
              <mc:Choice xmlns:v="urn:schemas-microsoft-com:vml" Requires="v">
                <p:oleObj spid="_x0000_s8307" name="ワークシート" r:id="rId8" imgW="8581960" imgH="2124107" progId="Excel.Sheet.12">
                  <p:embed/>
                </p:oleObj>
              </mc:Choice>
              <mc:Fallback>
                <p:oleObj name="ワークシート" r:id="rId8" imgW="8581960" imgH="2124107" progId="Excel.Sheet.12">
                  <p:embed/>
                  <p:pic>
                    <p:nvPicPr>
                      <p:cNvPr id="0" name=""/>
                      <p:cNvPicPr/>
                      <p:nvPr/>
                    </p:nvPicPr>
                    <p:blipFill>
                      <a:blip r:embed="rId9"/>
                      <a:stretch>
                        <a:fillRect/>
                      </a:stretch>
                    </p:blipFill>
                    <p:spPr>
                      <a:xfrm>
                        <a:off x="539750" y="4017963"/>
                        <a:ext cx="8351838" cy="2419350"/>
                      </a:xfrm>
                      <a:prstGeom prst="rect">
                        <a:avLst/>
                      </a:prstGeom>
                    </p:spPr>
                  </p:pic>
                </p:oleObj>
              </mc:Fallback>
            </mc:AlternateContent>
          </a:graphicData>
        </a:graphic>
      </p:graphicFrame>
      <p:sp>
        <p:nvSpPr>
          <p:cNvPr id="14" name="正方形/長方形 13"/>
          <p:cNvSpPr/>
          <p:nvPr/>
        </p:nvSpPr>
        <p:spPr>
          <a:xfrm>
            <a:off x="3059831" y="1581147"/>
            <a:ext cx="2940919" cy="4657728"/>
          </a:xfrm>
          <a:prstGeom prst="rect">
            <a:avLst/>
          </a:prstGeom>
          <a:noFill/>
          <a:ln w="444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61555" y="2732615"/>
            <a:ext cx="400110" cy="1512168"/>
          </a:xfrm>
          <a:prstGeom prst="rect">
            <a:avLst/>
          </a:prstGeom>
          <a:noFill/>
        </p:spPr>
        <p:txBody>
          <a:bodyPr vert="vert" wrap="square" rtlCol="0">
            <a:spAutoFit/>
          </a:bodyPr>
          <a:lstStyle/>
          <a:p>
            <a:pPr algn="ctr"/>
            <a:r>
              <a:rPr lang="ja-JP" altLang="en-US" sz="1400" dirty="0" smtClean="0"/>
              <a:t>１</a:t>
            </a:r>
            <a:r>
              <a:rPr lang="ja-JP" altLang="ja-JP" sz="1400" dirty="0" smtClean="0"/>
              <a:t>―</a:t>
            </a:r>
            <a:r>
              <a:rPr lang="ja-JP" altLang="en-US" sz="1400" dirty="0" smtClean="0"/>
              <a:t>９</a:t>
            </a:r>
            <a:endParaRPr kumimoji="1" lang="ja-JP" altLang="en-US" sz="1400" dirty="0"/>
          </a:p>
        </p:txBody>
      </p:sp>
    </p:spTree>
    <p:extLst>
      <p:ext uri="{BB962C8B-B14F-4D97-AF65-F5344CB8AC3E}">
        <p14:creationId xmlns:p14="http://schemas.microsoft.com/office/powerpoint/2010/main" val="29513286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2370</TotalTime>
  <Words>356</Words>
  <Application>Microsoft Office PowerPoint</Application>
  <PresentationFormat>画面に合わせる (4:3)</PresentationFormat>
  <Paragraphs>140</Paragraphs>
  <Slides>8</Slides>
  <Notes>5</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Office ​​テーマ</vt:lpstr>
      <vt:lpstr>ワークシート</vt:lpstr>
      <vt:lpstr>教職員数管理目標について（案）</vt:lpstr>
      <vt:lpstr>「教職員数管理目標」～策定の根拠～</vt:lpstr>
      <vt:lpstr>「教職員数管理目標」～平成３０～３４年度～ </vt:lpstr>
      <vt:lpstr>教職員数管理目標に対する有識者の意見 </vt:lpstr>
      <vt:lpstr>《参考１》 今後10年間（平成30～39年度）の教員採用の方針 </vt:lpstr>
      <vt:lpstr>《参考２》 教諭定数の見込み（全校種） ※１ </vt:lpstr>
      <vt:lpstr>《参考３－① 》 教諭数の見込み ～校種別（小学校・中学校）～ </vt:lpstr>
      <vt:lpstr>《参考３－② 》 教諭数の見込み ～校種別（高等学校・支援学校）～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教職員数管理目標について</dc:title>
  <dc:creator>User</dc:creator>
  <cp:lastModifiedBy>府教委</cp:lastModifiedBy>
  <cp:revision>243</cp:revision>
  <cp:lastPrinted>2017-08-16T05:30:08Z</cp:lastPrinted>
  <dcterms:created xsi:type="dcterms:W3CDTF">2016-12-17T15:38:32Z</dcterms:created>
  <dcterms:modified xsi:type="dcterms:W3CDTF">2017-08-17T04:57:38Z</dcterms:modified>
</cp:coreProperties>
</file>