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70"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9412" autoAdjust="0"/>
  </p:normalViewPr>
  <p:slideViewPr>
    <p:cSldViewPr>
      <p:cViewPr>
        <p:scale>
          <a:sx n="125" d="100"/>
          <a:sy n="125" d="100"/>
        </p:scale>
        <p:origin x="-696" y="44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7A2E0C7-61C5-4A46-8F8F-6C05940A7034}" type="datetimeFigureOut">
              <a:rPr kumimoji="1" lang="ja-JP" altLang="en-US" smtClean="0"/>
              <a:t>2017/3/17</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E22F96-B712-4FC7-B43A-93BB9BC54FA4}" type="slidenum">
              <a:rPr kumimoji="1" lang="ja-JP" altLang="en-US" smtClean="0"/>
              <a:t>‹#›</a:t>
            </a:fld>
            <a:endParaRPr kumimoji="1" lang="ja-JP" altLang="en-US"/>
          </a:p>
        </p:txBody>
      </p:sp>
    </p:spTree>
    <p:extLst>
      <p:ext uri="{BB962C8B-B14F-4D97-AF65-F5344CB8AC3E}">
        <p14:creationId xmlns:p14="http://schemas.microsoft.com/office/powerpoint/2010/main" val="33099731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15967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44165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11404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78126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55854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11334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78018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9407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458641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5750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2017/3/17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89577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AF81187-8043-40F4-8DA0-6FA3D121FFF0}" type="datetimeFigureOut">
              <a:rPr kumimoji="1" lang="ja-JP" altLang="en-US" smtClean="0"/>
              <a:t>2017/3/17</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913641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0688" y="272480"/>
            <a:ext cx="5832650" cy="324036"/>
          </a:xfrm>
          <a:prstGeom prst="rect">
            <a:avLst/>
          </a:prstGeom>
          <a:gradFill>
            <a:gsLst>
              <a:gs pos="0">
                <a:schemeClr val="accent1">
                  <a:tint val="66000"/>
                  <a:satMod val="160000"/>
                </a:schemeClr>
              </a:gs>
              <a:gs pos="11000">
                <a:schemeClr val="accent1">
                  <a:tint val="44500"/>
                  <a:satMod val="160000"/>
                </a:schemeClr>
              </a:gs>
              <a:gs pos="100000">
                <a:schemeClr val="accent1">
                  <a:tint val="23500"/>
                  <a:satMod val="160000"/>
                </a:schemeClr>
              </a:gs>
            </a:gsLst>
            <a:lin ang="5400000" scaled="0"/>
          </a:gra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HGS創英角ｺﾞｼｯｸUB" pitchFamily="50" charset="-128"/>
                <a:ea typeface="HGS創英角ｺﾞｼｯｸUB" pitchFamily="50" charset="-128"/>
              </a:rPr>
              <a:t>平成３０年度大阪府公立学校教員採用選考テストについて</a:t>
            </a:r>
            <a:endParaRPr kumimoji="1" lang="ja-JP" altLang="en-US" sz="1400" b="1" dirty="0">
              <a:solidFill>
                <a:schemeClr val="tx1"/>
              </a:solidFill>
              <a:latin typeface="HGS創英角ｺﾞｼｯｸUB" pitchFamily="50" charset="-128"/>
              <a:ea typeface="HGS創英角ｺﾞｼｯｸUB"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669423561"/>
              </p:ext>
            </p:extLst>
          </p:nvPr>
        </p:nvGraphicFramePr>
        <p:xfrm>
          <a:off x="476672" y="992560"/>
          <a:ext cx="6120680" cy="5695000"/>
        </p:xfrm>
        <a:graphic>
          <a:graphicData uri="http://schemas.openxmlformats.org/drawingml/2006/table">
            <a:tbl>
              <a:tblPr/>
              <a:tblGrid>
                <a:gridCol w="792088"/>
                <a:gridCol w="1152128"/>
                <a:gridCol w="1728192"/>
                <a:gridCol w="1512168"/>
                <a:gridCol w="936104"/>
              </a:tblGrid>
              <a:tr h="216415">
                <a:tc gridSpan="2">
                  <a:txBody>
                    <a:bodyPr/>
                    <a:lstStyle/>
                    <a:p>
                      <a:pPr algn="ctr">
                        <a:lnSpc>
                          <a:spcPts val="1200"/>
                        </a:lnSpc>
                        <a:spcAft>
                          <a:spcPts val="0"/>
                        </a:spcAft>
                      </a:pP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校 　 種 　 等</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lnSpc>
                          <a:spcPts val="1200"/>
                        </a:lnSpc>
                        <a:spcAft>
                          <a:spcPts val="0"/>
                        </a:spcAft>
                      </a:pPr>
                      <a:r>
                        <a:rPr 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H</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30</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年度採用予定数</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H2</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9</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年度</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採用</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予定数</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前年度比較</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r>
              <a:tr h="431657">
                <a:tc gridSpan="2">
                  <a:txBody>
                    <a:bodyPr/>
                    <a:lstStyle/>
                    <a:p>
                      <a:pPr algn="ctr">
                        <a:lnSpc>
                          <a:spcPts val="12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小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学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校</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ysDash"/>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rowSpan="2">
                  <a:txBody>
                    <a:bodyPr/>
                    <a:lstStyle/>
                    <a:p>
                      <a:pPr marR="139700" algn="r">
                        <a:lnSpc>
                          <a:spcPts val="8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約６５０名</a:t>
                      </a:r>
                    </a:p>
                    <a:p>
                      <a:pPr marR="139700" algn="r">
                        <a:lnSpc>
                          <a:spcPts val="800"/>
                        </a:lnSpc>
                        <a:spcAft>
                          <a:spcPts val="0"/>
                        </a:spcAft>
                      </a:pP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800"/>
                        </a:lnSpc>
                        <a:spcAft>
                          <a:spcPts val="0"/>
                        </a:spcAft>
                      </a:pP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8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小中</a:t>
                      </a:r>
                      <a:r>
                        <a:rPr lang="ja-JP" sz="1000" b="1" kern="100" dirty="0">
                          <a:effectLst/>
                          <a:latin typeface="HGS創英ﾌﾟﾚｾﾞﾝｽEB" panose="02020800000000000000" pitchFamily="18" charset="-128"/>
                          <a:ea typeface="HGS創英ﾌﾟﾚｾﾞﾝｽEB" panose="02020800000000000000" pitchFamily="18" charset="-128"/>
                          <a:cs typeface="Times New Roman"/>
                        </a:rPr>
                        <a:t>いきいき</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連携</a:t>
                      </a:r>
                      <a:r>
                        <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p>
                    <a:p>
                      <a:pPr marR="139700" algn="r">
                        <a:lnSpc>
                          <a:spcPts val="1200"/>
                        </a:lnSpc>
                        <a:spcAft>
                          <a:spcPts val="0"/>
                        </a:spcAft>
                      </a:pP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５０</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39700" algn="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７１０名</a:t>
                      </a:r>
                    </a:p>
                    <a:p>
                      <a:pPr marR="139700" algn="r">
                        <a:lnSpc>
                          <a:spcPts val="1200"/>
                        </a:lnSpc>
                        <a:spcAft>
                          <a:spcPts val="0"/>
                        </a:spcAft>
                      </a:pPr>
                      <a:endPar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300"/>
                        </a:lnSpc>
                        <a:spcAft>
                          <a:spcPts val="0"/>
                        </a:spcAft>
                      </a:pP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a:t>
                      </a:r>
                      <a:r>
                        <a:rPr 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小中いきいき</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連携</a:t>
                      </a:r>
                    </a:p>
                    <a:p>
                      <a:pPr marR="139700" algn="r">
                        <a:lnSpc>
                          <a:spcPts val="1200"/>
                        </a:lnSpc>
                        <a:spcAft>
                          <a:spcPts val="0"/>
                        </a:spcAft>
                      </a:pPr>
                      <a:r>
                        <a:rPr lang="ja-JP" altLang="en-US" sz="900" b="1" kern="100" dirty="0" smtClean="0">
                          <a:effectLst/>
                          <a:latin typeface="HGS創英ﾌﾟﾚｾﾞﾝｽEB" panose="02020800000000000000" pitchFamily="18" charset="-128"/>
                          <a:ea typeface="HGS創英ﾌﾟﾚｾﾞﾝｽEB" panose="02020800000000000000" pitchFamily="18" charset="-128"/>
                          <a:cs typeface="Times New Roman"/>
                        </a:rPr>
                        <a:t>　　　　　約</a:t>
                      </a:r>
                      <a:r>
                        <a:rPr lang="en-US" alt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rPr>
                        <a:t>50</a:t>
                      </a:r>
                      <a:r>
                        <a:rPr 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0" marR="152400" lvl="0" indent="0" algn="r" defTabSz="914400" rtl="0" eaLnBrk="1" fontAlgn="auto" latinLnBrk="0" hangingPunct="1">
                        <a:lnSpc>
                          <a:spcPts val="1200"/>
                        </a:lnSpc>
                        <a:spcBef>
                          <a:spcPts val="0"/>
                        </a:spcBef>
                        <a:spcAft>
                          <a:spcPts val="0"/>
                        </a:spcAft>
                        <a:buClrTx/>
                        <a:buSzTx/>
                        <a:buFontTx/>
                        <a:buNone/>
                        <a:tabLst/>
                        <a:defRPr/>
                      </a:pP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r>
                        <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60</a:t>
                      </a: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名</a:t>
                      </a:r>
                    </a:p>
                    <a:p>
                      <a:pPr marL="0" marR="152400" lvl="0" indent="0" algn="l" defTabSz="914400" rtl="0" eaLnBrk="1" fontAlgn="auto" latinLnBrk="0" hangingPunct="1">
                        <a:lnSpc>
                          <a:spcPts val="1200"/>
                        </a:lnSpc>
                        <a:spcBef>
                          <a:spcPts val="0"/>
                        </a:spcBef>
                        <a:spcAft>
                          <a:spcPts val="0"/>
                        </a:spcAft>
                        <a:buClrTx/>
                        <a:buSzTx/>
                        <a:buFontTx/>
                        <a:buNone/>
                        <a:tabLst/>
                        <a:defRPr/>
                      </a:pPr>
                      <a:endPar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p>
                      <a:pPr marL="0" marR="152400" lvl="0" indent="0" algn="l" defTabSz="914400" rtl="0" eaLnBrk="1" fontAlgn="auto" latinLnBrk="0" hangingPunct="1">
                        <a:lnSpc>
                          <a:spcPts val="1200"/>
                        </a:lnSpc>
                        <a:spcBef>
                          <a:spcPts val="0"/>
                        </a:spcBef>
                        <a:spcAft>
                          <a:spcPts val="0"/>
                        </a:spcAft>
                        <a:buClrTx/>
                        <a:buSzTx/>
                        <a:buFontTx/>
                        <a:buNone/>
                        <a:tabLst/>
                        <a:defRPr/>
                      </a:pPr>
                      <a:endPar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p>
                      <a:pPr marL="0" marR="152400" lvl="0" indent="0" algn="ctr" defTabSz="914400" rtl="0" eaLnBrk="1" fontAlgn="auto" latinLnBrk="0" hangingPunct="1">
                        <a:lnSpc>
                          <a:spcPts val="1200"/>
                        </a:lnSpc>
                        <a:spcBef>
                          <a:spcPts val="0"/>
                        </a:spcBef>
                        <a:spcAft>
                          <a:spcPts val="0"/>
                        </a:spcAft>
                        <a:buClrTx/>
                        <a:buSzTx/>
                        <a:buFontTx/>
                        <a:buNone/>
                        <a:tabLst/>
                        <a:defRPr/>
                      </a:pPr>
                      <a:r>
                        <a:rPr kumimoji="1" lang="ja-JP" altLang="en-US" sz="10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　 </a:t>
                      </a:r>
                      <a:r>
                        <a:rPr kumimoji="1" lang="en-US" altLang="ja-JP" sz="10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0</a:t>
                      </a:r>
                      <a:r>
                        <a:rPr kumimoji="1" lang="ja-JP" altLang="en-US" sz="10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名）</a:t>
                      </a:r>
                      <a:endParaRPr kumimoji="1" lang="en-US" altLang="ja-JP" sz="10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288032">
                <a:tc gridSpan="2">
                  <a:txBody>
                    <a:bodyPr/>
                    <a:lstStyle/>
                    <a:p>
                      <a:pPr algn="ctr">
                        <a:lnSpc>
                          <a:spcPts val="1200"/>
                        </a:lnSpc>
                        <a:spcAft>
                          <a:spcPts val="0"/>
                        </a:spcAft>
                      </a:pPr>
                      <a:r>
                        <a:rPr lang="ja-JP" sz="1100" b="1" kern="0" spc="235" dirty="0" smtClean="0">
                          <a:effectLst/>
                          <a:latin typeface="HGS創英ﾌﾟﾚｾﾞﾝｽEB" panose="02020800000000000000" pitchFamily="18" charset="-128"/>
                          <a:ea typeface="HGS創英ﾌﾟﾚｾﾞﾝｽEB" panose="02020800000000000000" pitchFamily="18" charset="-128"/>
                          <a:cs typeface="Times New Roman"/>
                        </a:rPr>
                        <a:t>小中いきいき</a:t>
                      </a:r>
                      <a:r>
                        <a:rPr lang="ja-JP" sz="1100" b="1" kern="0" spc="235" dirty="0">
                          <a:effectLst/>
                          <a:latin typeface="HGS創英ﾌﾟﾚｾﾞﾝｽEB" panose="02020800000000000000" pitchFamily="18" charset="-128"/>
                          <a:ea typeface="HGS創英ﾌﾟﾚｾﾞﾝｽEB" panose="02020800000000000000" pitchFamily="18" charset="-128"/>
                          <a:cs typeface="Times New Roman"/>
                        </a:rPr>
                        <a:t>連携</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ysDash"/>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32048">
                <a:tc gridSpan="2">
                  <a:txBody>
                    <a:bodyPr/>
                    <a:lstStyle/>
                    <a:p>
                      <a:pPr algn="ctr">
                        <a:lnSpc>
                          <a:spcPts val="1200"/>
                        </a:lnSpc>
                        <a:spcAft>
                          <a:spcPts val="0"/>
                        </a:spcAft>
                        <a:tabLst>
                          <a:tab pos="1485900" algn="l"/>
                        </a:tabLst>
                      </a:pP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中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2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３５０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26035" indent="558800" algn="r">
                        <a:lnSpc>
                          <a:spcPts val="1200"/>
                        </a:lnSpc>
                        <a:spcAft>
                          <a:spcPts val="0"/>
                        </a:spcAft>
                      </a:pPr>
                      <a:r>
                        <a:rPr lang="en-US" altLang="ja-JP"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４４０</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r>
                        <a:rPr lang="ja-JP" altLang="en-US" sz="600" b="1" kern="100" dirty="0" smtClean="0">
                          <a:effectLst/>
                          <a:latin typeface="HGS創英ﾌﾟﾚｾﾞﾝｽEB" panose="02020800000000000000" pitchFamily="18" charset="-128"/>
                          <a:ea typeface="HGS創英ﾌﾟﾚｾﾞﾝｽEB" panose="02020800000000000000" pitchFamily="18" charset="-128"/>
                          <a:cs typeface="Times New Roman"/>
                        </a:rPr>
                        <a:t>（注</a:t>
                      </a:r>
                      <a:r>
                        <a:rPr lang="en-US" altLang="ja-JP" sz="600" b="1" kern="100" dirty="0" smtClean="0">
                          <a:effectLst/>
                          <a:latin typeface="HGS創英ﾌﾟﾚｾﾞﾝｽEB" panose="02020800000000000000" pitchFamily="18" charset="-128"/>
                          <a:ea typeface="HGS創英ﾌﾟﾚｾﾞﾝｽEB" panose="02020800000000000000" pitchFamily="18" charset="-128"/>
                          <a:cs typeface="Times New Roman"/>
                        </a:rPr>
                        <a:t>1</a:t>
                      </a:r>
                      <a:r>
                        <a:rPr lang="ja-JP" altLang="en-US" sz="6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152400" lvl="0" indent="0" algn="r" defTabSz="914400" rtl="0" eaLnBrk="1" fontAlgn="auto" latinLnBrk="0"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90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60040">
                <a:tc gridSpan="2">
                  <a:txBody>
                    <a:bodyPr/>
                    <a:lstStyle/>
                    <a:p>
                      <a:pPr algn="ctr">
                        <a:lnSpc>
                          <a:spcPts val="1200"/>
                        </a:lnSpc>
                        <a:spcAft>
                          <a:spcPts val="0"/>
                        </a:spcAft>
                        <a:tabLst>
                          <a:tab pos="1485900" algn="l"/>
                        </a:tabLs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高</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等</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2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p>
                    <a:p>
                      <a:pPr marR="139700" algn="r">
                        <a:lnSpc>
                          <a:spcPts val="12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２３０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p>
                      <a:pPr marL="0" marR="0" lvl="0" indent="0" algn="l" defTabSz="914400" rtl="0" eaLnBrk="1" fontAlgn="auto" latinLnBrk="0" hangingPunct="1">
                        <a:lnSpc>
                          <a:spcPts val="1200"/>
                        </a:lnSpc>
                        <a:spcBef>
                          <a:spcPts val="0"/>
                        </a:spcBef>
                        <a:spcAft>
                          <a:spcPts val="0"/>
                        </a:spcAft>
                        <a:buClrTx/>
                        <a:buSzTx/>
                        <a:buFontTx/>
                        <a:buNone/>
                        <a:tabLst/>
                        <a:defRPr/>
                      </a:pP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26035" indent="558800" algn="r">
                        <a:lnSpc>
                          <a:spcPts val="1200"/>
                        </a:lnSpc>
                        <a:spcAft>
                          <a:spcPts val="0"/>
                        </a:spcAft>
                      </a:pPr>
                      <a:r>
                        <a:rPr lang="en-US" altLang="ja-JP"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４７０</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26035" indent="558800" algn="r">
                        <a:lnSpc>
                          <a:spcPts val="1200"/>
                        </a:lnSpc>
                        <a:spcAft>
                          <a:spcPts val="0"/>
                        </a:spcAft>
                      </a:pPr>
                      <a:r>
                        <a:rPr lang="en-US" altLang="ja-JP" sz="6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600" b="1" kern="100" dirty="0" smtClean="0">
                          <a:effectLst/>
                          <a:latin typeface="HGS創英ﾌﾟﾚｾﾞﾝｽEB" panose="02020800000000000000" pitchFamily="18" charset="-128"/>
                          <a:ea typeface="HGS創英ﾌﾟﾚｾﾞﾝｽEB" panose="02020800000000000000" pitchFamily="18" charset="-128"/>
                          <a:cs typeface="Times New Roman"/>
                        </a:rPr>
                        <a:t>注２</a:t>
                      </a:r>
                      <a:r>
                        <a:rPr lang="en-US" altLang="ja-JP" sz="6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endParaRPr lang="ja-JP" altLang="en-US" sz="6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152400" lvl="0" indent="0" algn="r" defTabSz="914400" rtl="0" eaLnBrk="1" fontAlgn="auto" latinLnBrk="0"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240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60040">
                <a:tc rowSpan="6">
                  <a:txBody>
                    <a:bodyPr/>
                    <a:lstStyle/>
                    <a:p>
                      <a:pPr algn="ct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特</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別</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支</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援</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幼</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稚</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部</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a:t>
                      </a:r>
                    </a:p>
                    <a:p>
                      <a:pPr algn="ctr">
                        <a:lnSpc>
                          <a:spcPts val="12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小学部共通</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52400" algn="r">
                        <a:lnSpc>
                          <a:spcPts val="12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６０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200"/>
                        </a:lnSpc>
                        <a:spcAft>
                          <a:spcPts val="0"/>
                        </a:spcAft>
                      </a:pPr>
                      <a:endPar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200"/>
                        </a:lnSpc>
                        <a:spcAft>
                          <a:spcPts val="0"/>
                        </a:spcAft>
                      </a:pP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うち、男性３０名</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女性３０名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52400" algn="r">
                        <a:lnSpc>
                          <a:spcPts val="1200"/>
                        </a:lnSpc>
                        <a:spcAft>
                          <a:spcPts val="0"/>
                        </a:spcAft>
                      </a:pPr>
                      <a:r>
                        <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８０</a:t>
                      </a:r>
                      <a:r>
                        <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200"/>
                        </a:lnSpc>
                        <a:spcAft>
                          <a:spcPts val="0"/>
                        </a:spcAft>
                      </a:pPr>
                      <a:endPar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200"/>
                        </a:lnSpc>
                        <a:spcAft>
                          <a:spcPts val="0"/>
                        </a:spcAft>
                      </a:pP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200"/>
                        </a:lnSpc>
                        <a:spcAft>
                          <a:spcPts val="0"/>
                        </a:spcAft>
                      </a:pP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うち、男性</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40</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200"/>
                        </a:lnSpc>
                        <a:spcAft>
                          <a:spcPts val="0"/>
                        </a:spcAft>
                      </a:pP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女性</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40</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8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52400" algn="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20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31244">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小</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16828">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中　学　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４０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約１１０名</a:t>
                      </a:r>
                      <a:endParaRPr lang="en-US" altLang="ja-JP" sz="10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1200"/>
                        </a:lnSpc>
                        <a:spcAft>
                          <a:spcPts val="0"/>
                        </a:spcAft>
                      </a:pPr>
                      <a:r>
                        <a:rPr lang="en-US" altLang="ja-JP" sz="600" b="1" kern="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600" b="1" kern="0" dirty="0" smtClean="0">
                          <a:effectLst/>
                          <a:latin typeface="HGS創英ﾌﾟﾚｾﾞﾝｽEB" panose="02020800000000000000" pitchFamily="18" charset="-128"/>
                          <a:ea typeface="HGS創英ﾌﾟﾚｾﾞﾝｽEB" panose="02020800000000000000" pitchFamily="18" charset="-128"/>
                          <a:cs typeface="Times New Roman"/>
                        </a:rPr>
                        <a:t>注１</a:t>
                      </a:r>
                      <a:r>
                        <a:rPr lang="en-US" altLang="ja-JP" sz="600" b="1" kern="0" dirty="0" smtClean="0">
                          <a:effectLst/>
                          <a:latin typeface="HGS創英ﾌﾟﾚｾﾞﾝｽEB" panose="02020800000000000000" pitchFamily="18" charset="-128"/>
                          <a:ea typeface="HGS創英ﾌﾟﾚｾﾞﾝｽEB" panose="02020800000000000000" pitchFamily="18" charset="-128"/>
                          <a:cs typeface="Times New Roman"/>
                        </a:rPr>
                        <a:t>)</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70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32008">
                <a:tc vMerge="1">
                  <a:txBody>
                    <a:bodyPr/>
                    <a:lstStyle/>
                    <a:p>
                      <a:endParaRPr kumimoji="1" lang="ja-JP" altLang="en-US"/>
                    </a:p>
                  </a:txBody>
                  <a:tcPr/>
                </a:tc>
                <a:tc>
                  <a:txBody>
                    <a:bodyPr/>
                    <a:lstStyle/>
                    <a:p>
                      <a:pPr algn="ct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高　等　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１２０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約２１０名</a:t>
                      </a:r>
                      <a:endParaRPr lang="en-US" altLang="ja-JP" sz="10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1200"/>
                        </a:lnSpc>
                        <a:spcAft>
                          <a:spcPts val="0"/>
                        </a:spcAft>
                      </a:pPr>
                      <a:r>
                        <a:rPr lang="en-US" altLang="ja-JP" sz="600" b="1" kern="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600" b="1" kern="0" dirty="0" smtClean="0">
                          <a:effectLst/>
                          <a:latin typeface="HGS創英ﾌﾟﾚｾﾞﾝｽEB" panose="02020800000000000000" pitchFamily="18" charset="-128"/>
                          <a:ea typeface="HGS創英ﾌﾟﾚｾﾞﾝｽEB" panose="02020800000000000000" pitchFamily="18" charset="-128"/>
                          <a:cs typeface="Times New Roman"/>
                        </a:rPr>
                        <a:t>注２</a:t>
                      </a:r>
                      <a:r>
                        <a:rPr lang="en-US" altLang="ja-JP" sz="600" b="1" kern="0" dirty="0" smtClean="0">
                          <a:effectLst/>
                          <a:latin typeface="HGS創英ﾌﾟﾚｾﾞﾝｽEB" panose="02020800000000000000" pitchFamily="18" charset="-128"/>
                          <a:ea typeface="HGS創英ﾌﾟﾚｾﾞﾝｽEB" panose="02020800000000000000" pitchFamily="18" charset="-128"/>
                          <a:cs typeface="Times New Roman"/>
                        </a:rPr>
                        <a:t>)</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90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32008">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自立活動</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algn="ctr">
                        <a:lnSpc>
                          <a:spcPts val="1200"/>
                        </a:lnSpc>
                        <a:spcAft>
                          <a:spcPts val="0"/>
                        </a:spcAft>
                      </a:pP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肢体不自由教育</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endParaRPr lang="ja-JP" sz="8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約１０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若</a:t>
                      </a:r>
                      <a:r>
                        <a:rPr lang="en-US" sz="1000" b="1" kern="0" dirty="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干</a:t>
                      </a:r>
                      <a:r>
                        <a:rPr lang="en-US" sz="1000" b="1" kern="0" dirty="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latinLnBrk="1">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32008">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理　　療</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若</a:t>
                      </a:r>
                      <a:r>
                        <a:rPr lang="en-US" sz="1100" b="1" kern="0" dirty="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干</a:t>
                      </a:r>
                      <a:r>
                        <a:rPr lang="en-US" sz="1100" b="1" kern="0" dirty="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若</a:t>
                      </a:r>
                      <a:r>
                        <a:rPr lang="en-US" sz="1000" b="1" kern="0" dirty="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干</a:t>
                      </a:r>
                      <a:r>
                        <a:rPr lang="en-US" sz="1000" b="1" kern="0" dirty="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latinLnBrk="1">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431284">
                <a:tc gridSpan="2">
                  <a:txBody>
                    <a:bodyPr/>
                    <a:lstStyle/>
                    <a:p>
                      <a:pPr algn="ct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養</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護</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教</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諭</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３５名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４５</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10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432048">
                <a:tc gridSpan="2">
                  <a:txBody>
                    <a:bodyPr/>
                    <a:lstStyle/>
                    <a:p>
                      <a:pPr algn="ct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養</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教</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諭</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52400" algn="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１５</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約</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１</a:t>
                      </a: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５</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1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514616">
                <a:tc gridSpan="2">
                  <a:txBody>
                    <a:bodyPr/>
                    <a:lstStyle/>
                    <a:p>
                      <a:pPr algn="ctr">
                        <a:lnSpc>
                          <a:spcPts val="1200"/>
                        </a:lnSpc>
                        <a:spcAft>
                          <a:spcPts val="0"/>
                        </a:spcAft>
                      </a:pPr>
                      <a:r>
                        <a:rPr lang="ja-JP" altLang="en-US" sz="1100" b="1" kern="100" dirty="0" err="1" smtClean="0">
                          <a:effectLst/>
                          <a:latin typeface="HGS創英ﾌﾟﾚｾﾞﾝｽEB" panose="02020800000000000000" pitchFamily="18" charset="-128"/>
                          <a:ea typeface="HGS創英ﾌﾟﾚｾﾞﾝｽEB" panose="02020800000000000000" pitchFamily="18" charset="-128"/>
                          <a:cs typeface="Times New Roman"/>
                        </a:rPr>
                        <a:t>身体障がい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者対象の選考</a:t>
                      </a:r>
                    </a:p>
                    <a:p>
                      <a:pPr algn="ctr">
                        <a:lnSpc>
                          <a:spcPts val="1200"/>
                        </a:lnSpc>
                        <a:spcAft>
                          <a:spcPts val="0"/>
                        </a:spcAft>
                      </a:pP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採用予定数は全体数に含む</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l">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約１０名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約１０名　</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487564">
                <a:tc gridSpan="2">
                  <a:txBody>
                    <a:bodyPr/>
                    <a:lstStyle/>
                    <a:p>
                      <a:pPr algn="ctr">
                        <a:lnSpc>
                          <a:spcPts val="12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合　　</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計</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a:lnSpc>
                          <a:spcPts val="12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１，５１０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ts val="12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約２，</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０８０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570</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4" name="テキスト ボックス 3"/>
          <p:cNvSpPr txBox="1"/>
          <p:nvPr/>
        </p:nvSpPr>
        <p:spPr>
          <a:xfrm>
            <a:off x="521628" y="704528"/>
            <a:ext cx="1107996" cy="276999"/>
          </a:xfrm>
          <a:prstGeom prst="rect">
            <a:avLst/>
          </a:prstGeom>
          <a:noFill/>
        </p:spPr>
        <p:txBody>
          <a:bodyPr wrap="none" rtlCol="0">
            <a:spAutoFit/>
          </a:bodyPr>
          <a:lstStyle/>
          <a:p>
            <a:r>
              <a:rPr kumimoji="1" lang="ja-JP" altLang="en-US" sz="1200" dirty="0" smtClean="0">
                <a:latin typeface="HGP創英ﾌﾟﾚｾﾞﾝｽEB" panose="02020800000000000000" pitchFamily="18" charset="-128"/>
                <a:ea typeface="HGP創英ﾌﾟﾚｾﾞﾝｽEB" panose="02020800000000000000" pitchFamily="18" charset="-128"/>
              </a:rPr>
              <a:t>■採用予定数</a:t>
            </a:r>
            <a:endParaRPr kumimoji="1" lang="ja-JP" altLang="en-US" sz="1200" dirty="0">
              <a:latin typeface="HGP創英ﾌﾟﾚｾﾞﾝｽEB" panose="02020800000000000000" pitchFamily="18" charset="-128"/>
              <a:ea typeface="HGP創英ﾌﾟﾚｾﾞﾝｽEB" panose="02020800000000000000" pitchFamily="18" charset="-128"/>
            </a:endParaRPr>
          </a:p>
        </p:txBody>
      </p:sp>
      <p:sp>
        <p:nvSpPr>
          <p:cNvPr id="5" name="大かっこ 4"/>
          <p:cNvSpPr/>
          <p:nvPr/>
        </p:nvSpPr>
        <p:spPr>
          <a:xfrm>
            <a:off x="2564904" y="1568624"/>
            <a:ext cx="1509131"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大かっこ 8"/>
          <p:cNvSpPr/>
          <p:nvPr/>
        </p:nvSpPr>
        <p:spPr>
          <a:xfrm>
            <a:off x="4248552" y="1568624"/>
            <a:ext cx="1368152"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大かっこ 13"/>
          <p:cNvSpPr/>
          <p:nvPr/>
        </p:nvSpPr>
        <p:spPr>
          <a:xfrm>
            <a:off x="2806494" y="3118912"/>
            <a:ext cx="1287758" cy="28080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大かっこ 14"/>
          <p:cNvSpPr/>
          <p:nvPr/>
        </p:nvSpPr>
        <p:spPr>
          <a:xfrm>
            <a:off x="4539560" y="3085788"/>
            <a:ext cx="1072500"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角丸四角形 18"/>
          <p:cNvSpPr/>
          <p:nvPr/>
        </p:nvSpPr>
        <p:spPr>
          <a:xfrm>
            <a:off x="521628" y="6897216"/>
            <a:ext cx="6182818" cy="1823576"/>
          </a:xfrm>
          <a:prstGeom prst="roundRect">
            <a:avLst>
              <a:gd name="adj" fmla="val 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ts val="1500"/>
              </a:lnSpc>
            </a:pPr>
            <a:r>
              <a:rPr lang="ja-JP" altLang="en-US" sz="1200" kern="100" dirty="0" smtClean="0">
                <a:solidFill>
                  <a:schemeClr val="tx1"/>
                </a:solidFill>
                <a:latin typeface="Century"/>
                <a:ea typeface="HGP創英角ｺﾞｼｯｸUB"/>
                <a:cs typeface="Times New Roman"/>
              </a:rPr>
              <a:t>■選考日程等</a:t>
            </a: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願書</a:t>
            </a:r>
            <a:r>
              <a:rPr lang="ja-JP" altLang="en-US" sz="1100" kern="100" dirty="0">
                <a:solidFill>
                  <a:schemeClr val="tx1"/>
                </a:solidFill>
                <a:latin typeface="Century"/>
                <a:ea typeface="HGP創英角ｺﾞｼｯｸUB"/>
                <a:cs typeface="Times New Roman"/>
              </a:rPr>
              <a:t>受付期間　 </a:t>
            </a:r>
            <a:r>
              <a:rPr lang="en-US" altLang="ja-JP" sz="1100" kern="100" dirty="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４月３日（月）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時～５月２日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火</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)17</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時</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電子申請（インターネット）のみ</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endPar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schemeClr val="tx1"/>
                </a:solidFill>
                <a:latin typeface="Century"/>
                <a:ea typeface="HGP創英角ｺﾞｼｯｸUB"/>
                <a:cs typeface="Times New Roman"/>
              </a:rPr>
              <a:t>　◇　一次選考 　　　　</a:t>
            </a:r>
            <a:r>
              <a:rPr lang="en-US" altLang="ja-JP" sz="1100" kern="100" dirty="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筆答テスト ：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７月１日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endPar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二次</a:t>
            </a:r>
            <a:r>
              <a:rPr lang="ja-JP" altLang="en-US" sz="1100" kern="100" dirty="0">
                <a:solidFill>
                  <a:schemeClr val="tx1"/>
                </a:solidFill>
                <a:latin typeface="Century"/>
                <a:ea typeface="HGP創英角ｺﾞｼｯｸUB"/>
                <a:cs typeface="Times New Roman"/>
              </a:rPr>
              <a:t>選考　　　　 </a:t>
            </a:r>
            <a:r>
              <a:rPr lang="en-US" altLang="ja-JP" sz="1100" kern="100" dirty="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面接</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テスト ：　　　　　７月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19</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水</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21</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金</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22</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23</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日（日）</a:t>
            </a:r>
            <a:endPar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三次</a:t>
            </a:r>
            <a:r>
              <a:rPr lang="ja-JP" altLang="en-US" sz="1100" kern="100" dirty="0">
                <a:solidFill>
                  <a:schemeClr val="tx1"/>
                </a:solidFill>
                <a:latin typeface="Century"/>
                <a:ea typeface="HGP創英角ｺﾞｼｯｸUB"/>
                <a:cs typeface="Times New Roman"/>
              </a:rPr>
              <a:t>選考　　　　 </a:t>
            </a:r>
            <a:r>
              <a:rPr lang="en-US" altLang="ja-JP" sz="1100" kern="100" dirty="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筆答、実技</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テスト ：　８月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17</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木</a:t>
            </a:r>
            <a:r>
              <a:rPr lang="en-US" altLang="ja-JP" sz="1100" kern="10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19</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26</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27</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Century"/>
                <a:ea typeface="HGP創英角ｺﾞｼｯｸUB"/>
                <a:cs typeface="Times New Roman"/>
              </a:rPr>
              <a:t>　　</a:t>
            </a:r>
            <a:endParaRPr lang="en-US" altLang="ja-JP" sz="1100" kern="100" dirty="0" smtClean="0">
              <a:solidFill>
                <a:schemeClr val="tx1"/>
              </a:solidFill>
              <a:latin typeface="Century"/>
              <a:ea typeface="HGP創英角ｺﾞｼｯｸUB"/>
              <a:cs typeface="Times New Roman"/>
            </a:endParaRP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面接テスト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８月下</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旬～</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９月下旬</a:t>
            </a: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結果発表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一次選考</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７月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14</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金</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p>
          <a:p>
            <a:pPr>
              <a:lnSpc>
                <a:spcPts val="1500"/>
              </a:lnSpc>
            </a:pP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（予定）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二次</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選考</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８月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木</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p>
          <a:p>
            <a:pPr>
              <a:lnSpc>
                <a:spcPts val="1500"/>
              </a:lnSpc>
            </a:pP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三次選考</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金</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p>
        </p:txBody>
      </p:sp>
      <p:sp>
        <p:nvSpPr>
          <p:cNvPr id="16" name="大かっこ 15"/>
          <p:cNvSpPr/>
          <p:nvPr/>
        </p:nvSpPr>
        <p:spPr>
          <a:xfrm>
            <a:off x="3018325" y="5798927"/>
            <a:ext cx="1075927" cy="24761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大かっこ 16"/>
          <p:cNvSpPr/>
          <p:nvPr/>
        </p:nvSpPr>
        <p:spPr>
          <a:xfrm>
            <a:off x="4648492" y="5798927"/>
            <a:ext cx="963568" cy="24761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546564" y="8769424"/>
            <a:ext cx="6015258" cy="769441"/>
          </a:xfrm>
          <a:prstGeom prst="rect">
            <a:avLst/>
          </a:prstGeom>
          <a:noFill/>
        </p:spPr>
        <p:txBody>
          <a:bodyPr wrap="square" rtlCol="0">
            <a:spAutoFit/>
          </a:bodyPr>
          <a:lstStyle/>
          <a:p>
            <a:r>
              <a:rPr kumimoji="1" lang="ja-JP" altLang="en-US" sz="1100" dirty="0" smtClean="0">
                <a:latin typeface="HGP創英ﾌﾟﾚｾﾞﾝｽEB" panose="02020800000000000000" pitchFamily="18" charset="-128"/>
                <a:ea typeface="HGP創英ﾌﾟﾚｾﾞﾝｽEB" panose="02020800000000000000" pitchFamily="18" charset="-128"/>
              </a:rPr>
              <a:t>■　</a:t>
            </a:r>
            <a:r>
              <a:rPr lang="ja-JP" altLang="en-US" sz="1100" b="1" dirty="0" smtClean="0">
                <a:latin typeface="HGP創英ﾌﾟﾚｾﾞﾝｽEB" panose="02020800000000000000" pitchFamily="18" charset="-128"/>
                <a:ea typeface="HGP創英ﾌﾟﾚｾﾞﾝｽEB" panose="02020800000000000000" pitchFamily="18" charset="-128"/>
              </a:rPr>
              <a:t>大阪</a:t>
            </a:r>
            <a:r>
              <a:rPr lang="ja-JP" altLang="en-US" sz="1100" b="1" dirty="0">
                <a:latin typeface="HGP創英ﾌﾟﾚｾﾞﾝｽEB" panose="02020800000000000000" pitchFamily="18" charset="-128"/>
                <a:ea typeface="HGP創英ﾌﾟﾚｾﾞﾝｽEB" panose="02020800000000000000" pitchFamily="18" charset="-128"/>
              </a:rPr>
              <a:t>の教員を志す方に採用選考テストの計画的な受験準備を支援するため</a:t>
            </a:r>
            <a:r>
              <a:rPr lang="ja-JP" altLang="en-US" sz="1100" b="1" dirty="0" smtClean="0">
                <a:latin typeface="HGP創英ﾌﾟﾚｾﾞﾝｽEB" panose="02020800000000000000" pitchFamily="18" charset="-128"/>
                <a:ea typeface="HGP創英ﾌﾟﾚｾﾞﾝｽEB" panose="02020800000000000000" pitchFamily="18" charset="-128"/>
              </a:rPr>
              <a:t>、</a:t>
            </a:r>
            <a:r>
              <a:rPr lang="ja-JP" altLang="en-US" sz="1100" b="1" dirty="0">
                <a:latin typeface="HGP創英ﾌﾟﾚｾﾞﾝｽEB" panose="02020800000000000000" pitchFamily="18" charset="-128"/>
                <a:ea typeface="HGP創英ﾌﾟﾚｾﾞﾝｽEB" panose="02020800000000000000" pitchFamily="18" charset="-128"/>
              </a:rPr>
              <a:t>平成</a:t>
            </a:r>
            <a:r>
              <a:rPr lang="en-US" altLang="ja-JP" sz="1100" b="1" dirty="0">
                <a:latin typeface="HGP創英ﾌﾟﾚｾﾞﾝｽEB" panose="02020800000000000000" pitchFamily="18" charset="-128"/>
                <a:ea typeface="HGP創英ﾌﾟﾚｾﾞﾝｽEB" panose="02020800000000000000" pitchFamily="18" charset="-128"/>
              </a:rPr>
              <a:t>29</a:t>
            </a:r>
            <a:r>
              <a:rPr lang="ja-JP" altLang="en-US" sz="1100" b="1" dirty="0">
                <a:latin typeface="HGP創英ﾌﾟﾚｾﾞﾝｽEB" panose="02020800000000000000" pitchFamily="18" charset="-128"/>
                <a:ea typeface="HGP創英ﾌﾟﾚｾﾞﾝｽEB" panose="02020800000000000000" pitchFamily="18" charset="-128"/>
              </a:rPr>
              <a:t>年度</a:t>
            </a:r>
            <a:r>
              <a:rPr lang="ja-JP" altLang="en-US" sz="1100" b="1" dirty="0" smtClean="0">
                <a:latin typeface="HGP創英ﾌﾟﾚｾﾞﾝｽEB" panose="02020800000000000000" pitchFamily="18" charset="-128"/>
                <a:ea typeface="HGP創英ﾌﾟﾚｾﾞﾝｽEB" panose="02020800000000000000" pitchFamily="18" charset="-128"/>
              </a:rPr>
              <a:t>教員</a:t>
            </a:r>
            <a:endParaRPr lang="en-US" altLang="ja-JP" sz="1100" b="1" dirty="0" smtClean="0">
              <a:latin typeface="HGP創英ﾌﾟﾚｾﾞﾝｽEB" panose="02020800000000000000" pitchFamily="18" charset="-128"/>
              <a:ea typeface="HGP創英ﾌﾟﾚｾﾞﾝｽEB" panose="02020800000000000000" pitchFamily="18" charset="-128"/>
            </a:endParaRPr>
          </a:p>
          <a:p>
            <a:r>
              <a:rPr lang="ja-JP" altLang="en-US" sz="1100" b="1" dirty="0" smtClean="0">
                <a:latin typeface="HGP創英ﾌﾟﾚｾﾞﾝｽEB" panose="02020800000000000000" pitchFamily="18" charset="-128"/>
                <a:ea typeface="HGP創英ﾌﾟﾚｾﾞﾝｽEB" panose="02020800000000000000" pitchFamily="18" charset="-128"/>
              </a:rPr>
              <a:t>　 チャレンジテストを実施。受付期間</a:t>
            </a:r>
            <a:r>
              <a:rPr lang="ja-JP" altLang="en-US" sz="1100" b="1" dirty="0">
                <a:latin typeface="HGP創英ﾌﾟﾚｾﾞﾝｽEB" panose="02020800000000000000" pitchFamily="18" charset="-128"/>
                <a:ea typeface="HGP創英ﾌﾟﾚｾﾞﾝｽEB" panose="02020800000000000000" pitchFamily="18" charset="-128"/>
              </a:rPr>
              <a:t>、方法等の詳細は、平成</a:t>
            </a:r>
            <a:r>
              <a:rPr lang="en-US" altLang="ja-JP" sz="1100" b="1" dirty="0" smtClean="0">
                <a:latin typeface="HGP創英ﾌﾟﾚｾﾞﾝｽEB" panose="02020800000000000000" pitchFamily="18" charset="-128"/>
                <a:ea typeface="HGP創英ﾌﾟﾚｾﾞﾝｽEB" panose="02020800000000000000" pitchFamily="18" charset="-128"/>
              </a:rPr>
              <a:t>29</a:t>
            </a:r>
            <a:r>
              <a:rPr lang="ja-JP" altLang="en-US" sz="1100" b="1" dirty="0" smtClean="0">
                <a:latin typeface="HGP創英ﾌﾟﾚｾﾞﾝｽEB" panose="02020800000000000000" pitchFamily="18" charset="-128"/>
                <a:ea typeface="HGP創英ﾌﾟﾚｾﾞﾝｽEB" panose="02020800000000000000" pitchFamily="18" charset="-128"/>
              </a:rPr>
              <a:t>年</a:t>
            </a:r>
            <a:r>
              <a:rPr lang="en-US" altLang="ja-JP" sz="1100" b="1" dirty="0">
                <a:latin typeface="HGP創英ﾌﾟﾚｾﾞﾝｽEB" panose="02020800000000000000" pitchFamily="18" charset="-128"/>
                <a:ea typeface="HGP創英ﾌﾟﾚｾﾞﾝｽEB" panose="02020800000000000000" pitchFamily="18" charset="-128"/>
              </a:rPr>
              <a:t>10</a:t>
            </a:r>
            <a:r>
              <a:rPr lang="ja-JP" altLang="en-US" sz="1100" b="1" dirty="0" smtClean="0">
                <a:latin typeface="HGP創英ﾌﾟﾚｾﾞﾝｽEB" panose="02020800000000000000" pitchFamily="18" charset="-128"/>
                <a:ea typeface="HGP創英ﾌﾟﾚｾﾞﾝｽEB" panose="02020800000000000000" pitchFamily="18" charset="-128"/>
              </a:rPr>
              <a:t>月下旬頃公表予定の受験</a:t>
            </a:r>
            <a:endParaRPr lang="en-US" altLang="ja-JP" sz="1100" b="1" dirty="0" smtClean="0">
              <a:latin typeface="HGP創英ﾌﾟﾚｾﾞﾝｽEB" panose="02020800000000000000" pitchFamily="18" charset="-128"/>
              <a:ea typeface="HGP創英ﾌﾟﾚｾﾞﾝｽEB" panose="02020800000000000000" pitchFamily="18" charset="-128"/>
            </a:endParaRPr>
          </a:p>
          <a:p>
            <a:r>
              <a:rPr lang="ja-JP" altLang="en-US" sz="1100" b="1" dirty="0" smtClean="0">
                <a:latin typeface="HGP創英ﾌﾟﾚｾﾞﾝｽEB" panose="02020800000000000000" pitchFamily="18" charset="-128"/>
                <a:ea typeface="HGP創英ﾌﾟﾚｾﾞﾝｽEB" panose="02020800000000000000" pitchFamily="18" charset="-128"/>
              </a:rPr>
              <a:t> 　案内</a:t>
            </a:r>
            <a:r>
              <a:rPr lang="ja-JP" altLang="en-US" sz="1100" b="1" dirty="0">
                <a:latin typeface="HGP創英ﾌﾟﾚｾﾞﾝｽEB" panose="02020800000000000000" pitchFamily="18" charset="-128"/>
                <a:ea typeface="HGP創英ﾌﾟﾚｾﾞﾝｽEB" panose="02020800000000000000" pitchFamily="18" charset="-128"/>
              </a:rPr>
              <a:t>に</a:t>
            </a:r>
            <a:r>
              <a:rPr lang="ja-JP" altLang="en-US" sz="1100" b="1" dirty="0" smtClean="0">
                <a:latin typeface="HGP創英ﾌﾟﾚｾﾞﾝｽEB" panose="02020800000000000000" pitchFamily="18" charset="-128"/>
                <a:ea typeface="HGP創英ﾌﾟﾚｾﾞﾝｽEB" panose="02020800000000000000" pitchFamily="18" charset="-128"/>
              </a:rPr>
              <a:t>記載。</a:t>
            </a:r>
            <a:endParaRPr lang="ja-JP" altLang="en-US" sz="1100" b="1" dirty="0">
              <a:latin typeface="HGP創英ﾌﾟﾚｾﾞﾝｽEB" panose="02020800000000000000" pitchFamily="18" charset="-128"/>
              <a:ea typeface="HGP創英ﾌﾟﾚｾﾞﾝｽEB" panose="02020800000000000000" pitchFamily="18" charset="-128"/>
            </a:endParaRPr>
          </a:p>
          <a:p>
            <a:endParaRPr kumimoji="1" lang="en-US" altLang="ja-JP" sz="1100" dirty="0" smtClean="0">
              <a:latin typeface="HGP創英ﾌﾟﾚｾﾞﾝｽEB" panose="02020800000000000000" pitchFamily="18" charset="-128"/>
              <a:ea typeface="HGP創英ﾌﾟﾚｾﾞﾝｽEB" panose="02020800000000000000" pitchFamily="18" charset="-128"/>
            </a:endParaRPr>
          </a:p>
        </p:txBody>
      </p:sp>
      <p:sp>
        <p:nvSpPr>
          <p:cNvPr id="21" name="テキスト ボックス 20"/>
          <p:cNvSpPr txBox="1"/>
          <p:nvPr/>
        </p:nvSpPr>
        <p:spPr>
          <a:xfrm>
            <a:off x="3203369" y="9408060"/>
            <a:ext cx="518091" cy="261610"/>
          </a:xfrm>
          <a:prstGeom prst="rect">
            <a:avLst/>
          </a:prstGeom>
          <a:noFill/>
        </p:spPr>
        <p:txBody>
          <a:bodyPr wrap="none" rtlCol="0">
            <a:spAutoFit/>
          </a:bodyPr>
          <a:lstStyle/>
          <a:p>
            <a:r>
              <a:rPr lang="ja-JP" altLang="en-US" sz="1100" smtClean="0"/>
              <a:t>１－２</a:t>
            </a:r>
            <a:endParaRPr kumimoji="1" lang="ja-JP" altLang="en-US" sz="1100" dirty="0"/>
          </a:p>
        </p:txBody>
      </p:sp>
      <p:sp>
        <p:nvSpPr>
          <p:cNvPr id="2" name="テキスト ボックス 1"/>
          <p:cNvSpPr txBox="1"/>
          <p:nvPr/>
        </p:nvSpPr>
        <p:spPr>
          <a:xfrm>
            <a:off x="620688" y="6689274"/>
            <a:ext cx="6083758" cy="246221"/>
          </a:xfrm>
          <a:prstGeom prst="rect">
            <a:avLst/>
          </a:prstGeom>
          <a:noFill/>
        </p:spPr>
        <p:txBody>
          <a:bodyPr wrap="square" rtlCol="0">
            <a:spAutoFit/>
          </a:bodyPr>
          <a:lstStyle/>
          <a:p>
            <a:pPr marR="139700">
              <a:lnSpc>
                <a:spcPts val="1200"/>
              </a:lnSpc>
            </a:pPr>
            <a:r>
              <a:rPr lang="en-US" altLang="ja-JP" sz="800" b="1" kern="0" dirty="0">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0" dirty="0" smtClean="0">
                <a:latin typeface="HGS創英ﾌﾟﾚｾﾞﾝｽEB" panose="02020800000000000000" pitchFamily="18" charset="-128"/>
                <a:ea typeface="HGS創英ﾌﾟﾚｾﾞﾝｽEB" panose="02020800000000000000" pitchFamily="18" charset="-128"/>
                <a:cs typeface="Times New Roman"/>
              </a:rPr>
              <a:t>注１</a:t>
            </a:r>
            <a:r>
              <a:rPr lang="en-US" altLang="ja-JP" sz="800" b="1" kern="0" dirty="0" smtClean="0">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0" dirty="0" smtClean="0">
                <a:latin typeface="HGS創英ﾌﾟﾚｾﾞﾝｽEB" panose="02020800000000000000" pitchFamily="18" charset="-128"/>
                <a:ea typeface="HGS創英ﾌﾟﾚｾﾞﾝｽEB" panose="02020800000000000000" pitchFamily="18" charset="-128"/>
                <a:cs typeface="Times New Roman"/>
              </a:rPr>
              <a:t>：中学校</a:t>
            </a:r>
            <a:r>
              <a:rPr lang="ja-JP" altLang="en-US" sz="800" b="1" kern="0" smtClean="0">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0" smtClean="0">
                <a:latin typeface="HGS創英ﾌﾟﾚｾﾞﾝｽEB" panose="02020800000000000000" pitchFamily="18" charset="-128"/>
                <a:ea typeface="HGS創英ﾌﾟﾚｾﾞﾝｽEB" panose="02020800000000000000" pitchFamily="18" charset="-128"/>
                <a:cs typeface="Times New Roman"/>
              </a:rPr>
              <a:t>中学部</a:t>
            </a:r>
            <a:r>
              <a:rPr lang="ja-JP" altLang="en-US" sz="800" b="1" kern="0" dirty="0" smtClean="0">
                <a:latin typeface="HGS創英ﾌﾟﾚｾﾞﾝｽEB" panose="02020800000000000000" pitchFamily="18" charset="-128"/>
                <a:ea typeface="HGS創英ﾌﾟﾚｾﾞﾝｽEB" panose="02020800000000000000" pitchFamily="18" charset="-128"/>
                <a:cs typeface="Times New Roman"/>
              </a:rPr>
              <a:t>（一括募集）約</a:t>
            </a:r>
            <a:r>
              <a:rPr lang="en-US" altLang="ja-JP" sz="800" b="1" kern="0" dirty="0" smtClean="0">
                <a:latin typeface="HGS創英ﾌﾟﾚｾﾞﾝｽEB" panose="02020800000000000000" pitchFamily="18" charset="-128"/>
                <a:ea typeface="HGS創英ﾌﾟﾚｾﾞﾝｽEB" panose="02020800000000000000" pitchFamily="18" charset="-128"/>
                <a:cs typeface="Times New Roman"/>
              </a:rPr>
              <a:t>550</a:t>
            </a:r>
            <a:r>
              <a:rPr lang="ja-JP" altLang="en-US" sz="800" b="1" kern="0" dirty="0" smtClean="0">
                <a:latin typeface="HGS創英ﾌﾟﾚｾﾞﾝｽEB" panose="02020800000000000000" pitchFamily="18" charset="-128"/>
                <a:ea typeface="HGS創英ﾌﾟﾚｾﾞﾝｽEB" panose="02020800000000000000" pitchFamily="18" charset="-128"/>
                <a:cs typeface="Times New Roman"/>
              </a:rPr>
              <a:t>名の内数　　　　</a:t>
            </a:r>
            <a:r>
              <a:rPr lang="en-US" altLang="ja-JP" sz="800" b="1" kern="0" dirty="0" smtClean="0">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0" dirty="0" smtClean="0">
                <a:latin typeface="HGS創英ﾌﾟﾚｾﾞﾝｽEB" panose="02020800000000000000" pitchFamily="18" charset="-128"/>
                <a:ea typeface="HGS創英ﾌﾟﾚｾﾞﾝｽEB" panose="02020800000000000000" pitchFamily="18" charset="-128"/>
                <a:cs typeface="Times New Roman"/>
              </a:rPr>
              <a:t>注２</a:t>
            </a:r>
            <a:r>
              <a:rPr lang="en-US" altLang="ja-JP" sz="800" b="1" kern="0" dirty="0" smtClean="0">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0" dirty="0" smtClean="0">
                <a:latin typeface="HGS創英ﾌﾟﾚｾﾞﾝｽEB" panose="02020800000000000000" pitchFamily="18" charset="-128"/>
                <a:ea typeface="HGS創英ﾌﾟﾚｾﾞﾝｽEB" panose="02020800000000000000" pitchFamily="18" charset="-128"/>
                <a:cs typeface="Times New Roman"/>
              </a:rPr>
              <a:t>：高等学校・高等部（一括募集）約</a:t>
            </a:r>
            <a:r>
              <a:rPr lang="en-US" altLang="ja-JP" sz="800" b="1" kern="0" dirty="0" smtClean="0">
                <a:latin typeface="HGS創英ﾌﾟﾚｾﾞﾝｽEB" panose="02020800000000000000" pitchFamily="18" charset="-128"/>
                <a:ea typeface="HGS創英ﾌﾟﾚｾﾞﾝｽEB" panose="02020800000000000000" pitchFamily="18" charset="-128"/>
                <a:cs typeface="Times New Roman"/>
              </a:rPr>
              <a:t>680</a:t>
            </a:r>
            <a:r>
              <a:rPr lang="ja-JP" altLang="en-US" sz="800" b="1" kern="0" dirty="0" smtClean="0">
                <a:latin typeface="HGS創英ﾌﾟﾚｾﾞﾝｽEB" panose="02020800000000000000" pitchFamily="18" charset="-128"/>
                <a:ea typeface="HGS創英ﾌﾟﾚｾﾞﾝｽEB" panose="02020800000000000000" pitchFamily="18" charset="-128"/>
                <a:cs typeface="Times New Roman"/>
              </a:rPr>
              <a:t>名の内数</a:t>
            </a:r>
            <a:endParaRPr lang="en-US" altLang="ja-JP" sz="800" b="1" kern="0" dirty="0">
              <a:latin typeface="HGS創英ﾌﾟﾚｾﾞﾝｽEB" panose="02020800000000000000" pitchFamily="18" charset="-128"/>
              <a:ea typeface="HGS創英ﾌﾟﾚｾﾞﾝｽEB" panose="02020800000000000000" pitchFamily="18" charset="-128"/>
              <a:cs typeface="Times New Roman"/>
            </a:endParaRPr>
          </a:p>
        </p:txBody>
      </p:sp>
    </p:spTree>
    <p:extLst>
      <p:ext uri="{BB962C8B-B14F-4D97-AF65-F5344CB8AC3E}">
        <p14:creationId xmlns:p14="http://schemas.microsoft.com/office/powerpoint/2010/main" val="248884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841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3766</TotalTime>
  <Words>201</Words>
  <Application>Microsoft Office PowerPoint</Application>
  <PresentationFormat>A4 210 x 297 mm</PresentationFormat>
  <Paragraphs>97</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519</cp:revision>
  <cp:lastPrinted>2017-03-17T02:35:38Z</cp:lastPrinted>
  <dcterms:created xsi:type="dcterms:W3CDTF">2011-11-14T08:07:12Z</dcterms:created>
  <dcterms:modified xsi:type="dcterms:W3CDTF">2017-03-17T02:38:02Z</dcterms:modified>
</cp:coreProperties>
</file>