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3681075" cy="9972675"/>
  <p:notesSz cx="9939338" cy="6807200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C10ECD17-876D-4E23-AAFD-21A22DE88E73}">
          <p14:sldIdLst>
            <p14:sldId id="25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7FF"/>
    <a:srgbClr val="ED1FA3"/>
    <a:srgbClr val="AEC87A"/>
    <a:srgbClr val="1B0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47" autoAdjust="0"/>
    <p:restoredTop sz="98763" autoAdjust="0"/>
  </p:normalViewPr>
  <p:slideViewPr>
    <p:cSldViewPr>
      <p:cViewPr>
        <p:scale>
          <a:sx n="100" d="100"/>
          <a:sy n="100" d="100"/>
        </p:scale>
        <p:origin x="270" y="-72"/>
      </p:cViewPr>
      <p:guideLst>
        <p:guide orient="horz" pos="3141"/>
        <p:guide pos="4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88425806405565E-2"/>
          <c:y val="7.8688896357132859E-2"/>
          <c:w val="0.92186836372807834"/>
          <c:h val="0.8585626207586667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大阪市</c:v>
                </c:pt>
              </c:strCache>
            </c:strRef>
          </c:tx>
          <c:spPr>
            <a:ln w="19050"/>
          </c:spPr>
          <c:marker>
            <c:symbol val="plus"/>
            <c:size val="6"/>
            <c:spPr>
              <a:noFill/>
            </c:spPr>
          </c:marker>
          <c:dLbls>
            <c:dLbl>
              <c:idx val="0"/>
              <c:layout>
                <c:manualLayout>
                  <c:x val="-2.6440989303445003E-2"/>
                  <c:y val="1.9660449868201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218273489651431E-2"/>
                  <c:y val="1.4684740810184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106915582754643E-2"/>
                  <c:y val="2.6632452128693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218273489651431E-2"/>
                  <c:y val="1.959723799736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106915582754643E-2"/>
                  <c:y val="2.3868935972829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995557675857858E-2"/>
                  <c:y val="1.2562023866042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5884199768961074E-2"/>
                  <c:y val="1.9597015420357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7772841862064289E-2"/>
                  <c:y val="1.7012228603505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218273489651431E-2"/>
                  <c:y val="2.242396602406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329780108524053E-2"/>
                  <c:y val="2.6695663999526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3995557675857858E-2"/>
                  <c:y val="1.9660449868201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5884199768961074E-2"/>
                  <c:y val="1.7894969025070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2106915582754643E-2"/>
                  <c:y val="2.3868935972829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2106915582754643E-2"/>
                  <c:y val="2.1042207946132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440989303445003E-2"/>
                  <c:y val="1.5630470525573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Sheet1!$B$1:$P$1</c:f>
              <c:strCache>
                <c:ptCount val="15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H31</c:v>
                </c:pt>
                <c:pt idx="8">
                  <c:v>H32</c:v>
                </c:pt>
                <c:pt idx="9">
                  <c:v>H33</c:v>
                </c:pt>
                <c:pt idx="10">
                  <c:v>H34</c:v>
                </c:pt>
                <c:pt idx="11">
                  <c:v>H35</c:v>
                </c:pt>
                <c:pt idx="12">
                  <c:v>H36</c:v>
                </c:pt>
                <c:pt idx="13">
                  <c:v>H37</c:v>
                </c:pt>
                <c:pt idx="14">
                  <c:v>H38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1437</c:v>
                </c:pt>
                <c:pt idx="1">
                  <c:v>1449</c:v>
                </c:pt>
                <c:pt idx="2">
                  <c:v>1544</c:v>
                </c:pt>
                <c:pt idx="3">
                  <c:v>1639</c:v>
                </c:pt>
                <c:pt idx="4">
                  <c:v>1724</c:v>
                </c:pt>
                <c:pt idx="5">
                  <c:v>1773</c:v>
                </c:pt>
                <c:pt idx="6">
                  <c:v>1837</c:v>
                </c:pt>
                <c:pt idx="7">
                  <c:v>1899</c:v>
                </c:pt>
                <c:pt idx="8">
                  <c:v>1960</c:v>
                </c:pt>
                <c:pt idx="9">
                  <c:v>2030</c:v>
                </c:pt>
                <c:pt idx="10">
                  <c:v>2095</c:v>
                </c:pt>
                <c:pt idx="11">
                  <c:v>2161</c:v>
                </c:pt>
                <c:pt idx="12">
                  <c:v>2226</c:v>
                </c:pt>
                <c:pt idx="13">
                  <c:v>2288</c:v>
                </c:pt>
                <c:pt idx="14">
                  <c:v>2334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豊能・三島</c:v>
                </c:pt>
              </c:strCache>
            </c:strRef>
          </c:tx>
          <c:spPr>
            <a:ln w="19050"/>
          </c:spPr>
          <c:marker>
            <c:symbol val="circle"/>
            <c:size val="6"/>
            <c:spPr>
              <a:ln w="3175"/>
            </c:spPr>
          </c:marker>
          <c:dLbls>
            <c:dLbl>
              <c:idx val="0"/>
              <c:layout>
                <c:manualLayout>
                  <c:x val="-2.8329631396548215E-2"/>
                  <c:y val="-3.417394741046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106915582754629E-2"/>
                  <c:y val="-2.3124180760083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995855099809527E-2"/>
                  <c:y val="-2.2383395741446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772841862064289E-2"/>
                  <c:y val="-1.8673543405966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884199768961074E-2"/>
                  <c:y val="-2.563046055784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329631396548215E-2"/>
                  <c:y val="-2.556697598193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2106915582754643E-2"/>
                  <c:y val="-2.224142973643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9661483955167505E-2"/>
                  <c:y val="-1.9593176665485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106915582754643E-2"/>
                  <c:y val="-2.047592768913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329631396548215E-2"/>
                  <c:y val="-2.135871713154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106915582754643E-2"/>
                  <c:y val="-2.0308148967231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106915582754643E-2"/>
                  <c:y val="-2.004521575311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329631396548215E-2"/>
                  <c:y val="-2.2803904980093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5884199768961074E-2"/>
                  <c:y val="-2.2835288338500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329631396548215E-2"/>
                  <c:y val="-2.6555054348813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i="1">
                    <a:latin typeface="HGP明朝E" panose="02020900000000000000" pitchFamily="18" charset="-128"/>
                    <a:ea typeface="HGP明朝E" panose="02020900000000000000" pitchFamily="18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Sheet1!$B$1:$P$1</c:f>
              <c:strCache>
                <c:ptCount val="15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H31</c:v>
                </c:pt>
                <c:pt idx="8">
                  <c:v>H32</c:v>
                </c:pt>
                <c:pt idx="9">
                  <c:v>H33</c:v>
                </c:pt>
                <c:pt idx="10">
                  <c:v>H34</c:v>
                </c:pt>
                <c:pt idx="11">
                  <c:v>H35</c:v>
                </c:pt>
                <c:pt idx="12">
                  <c:v>H36</c:v>
                </c:pt>
                <c:pt idx="13">
                  <c:v>H37</c:v>
                </c:pt>
                <c:pt idx="14">
                  <c:v>H38</c:v>
                </c:pt>
              </c:strCache>
            </c:strRef>
          </c:cat>
          <c:val>
            <c:numRef>
              <c:f>Sheet1!$B$3:$P$3</c:f>
              <c:numCache>
                <c:formatCode>General</c:formatCode>
                <c:ptCount val="15"/>
                <c:pt idx="0">
                  <c:v>1168</c:v>
                </c:pt>
                <c:pt idx="1">
                  <c:v>1228</c:v>
                </c:pt>
                <c:pt idx="2">
                  <c:v>1267</c:v>
                </c:pt>
                <c:pt idx="3">
                  <c:v>1323</c:v>
                </c:pt>
                <c:pt idx="4">
                  <c:v>1345</c:v>
                </c:pt>
                <c:pt idx="5">
                  <c:v>1379</c:v>
                </c:pt>
                <c:pt idx="6">
                  <c:v>1409</c:v>
                </c:pt>
                <c:pt idx="7">
                  <c:v>1437</c:v>
                </c:pt>
                <c:pt idx="8">
                  <c:v>1465</c:v>
                </c:pt>
                <c:pt idx="9">
                  <c:v>1487</c:v>
                </c:pt>
                <c:pt idx="10">
                  <c:v>1509</c:v>
                </c:pt>
                <c:pt idx="11">
                  <c:v>1530</c:v>
                </c:pt>
                <c:pt idx="12">
                  <c:v>1550</c:v>
                </c:pt>
                <c:pt idx="13">
                  <c:v>1571</c:v>
                </c:pt>
                <c:pt idx="14">
                  <c:v>1583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北河内</c:v>
                </c:pt>
              </c:strCache>
            </c:strRef>
          </c:tx>
          <c:spPr>
            <a:ln w="19050">
              <a:solidFill>
                <a:schemeClr val="accent3">
                  <a:lumMod val="75000"/>
                </a:schemeClr>
              </a:solidFill>
            </a:ln>
          </c:spPr>
          <c:marker>
            <c:symbol val="star"/>
            <c:size val="6"/>
            <c:spPr>
              <a:noFill/>
              <a:ln w="9525">
                <a:solidFill>
                  <a:schemeClr val="accent3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6440989303445003E-2"/>
                  <c:y val="1.708697370523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552347210341788E-2"/>
                  <c:y val="1.708697370523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329631396548215E-2"/>
                  <c:y val="2.1358678712784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995557675857858E-2"/>
                  <c:y val="2.135871713154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106915582754643E-2"/>
                  <c:y val="2.224142973643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995557675857858E-2"/>
                  <c:y val="2.1358678712784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2106915582754643E-2"/>
                  <c:y val="1.8852391646848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6440989303445003E-2"/>
                  <c:y val="1.8873360952242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441138015420838E-2"/>
                  <c:y val="1.5783826085446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329631396548215E-2"/>
                  <c:y val="1.3556052792595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218273489651431E-2"/>
                  <c:y val="1.295709805875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329631396548215E-2"/>
                  <c:y val="1.973514267049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3995557675857858E-2"/>
                  <c:y val="1.973487581710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440989303445003E-2"/>
                  <c:y val="1.260498122896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4552347210341788E-2"/>
                  <c:y val="2.1027701054273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Sheet1!$B$1:$P$1</c:f>
              <c:strCache>
                <c:ptCount val="15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H31</c:v>
                </c:pt>
                <c:pt idx="8">
                  <c:v>H32</c:v>
                </c:pt>
                <c:pt idx="9">
                  <c:v>H33</c:v>
                </c:pt>
                <c:pt idx="10">
                  <c:v>H34</c:v>
                </c:pt>
                <c:pt idx="11">
                  <c:v>H35</c:v>
                </c:pt>
                <c:pt idx="12">
                  <c:v>H36</c:v>
                </c:pt>
                <c:pt idx="13">
                  <c:v>H37</c:v>
                </c:pt>
                <c:pt idx="14">
                  <c:v>H38</c:v>
                </c:pt>
              </c:strCache>
            </c:strRef>
          </c:cat>
          <c:val>
            <c:numRef>
              <c:f>Sheet1!$B$4:$P$4</c:f>
              <c:numCache>
                <c:formatCode>General</c:formatCode>
                <c:ptCount val="15"/>
                <c:pt idx="0">
                  <c:v>873</c:v>
                </c:pt>
                <c:pt idx="1">
                  <c:v>872</c:v>
                </c:pt>
                <c:pt idx="2">
                  <c:v>922</c:v>
                </c:pt>
                <c:pt idx="3">
                  <c:v>1000</c:v>
                </c:pt>
                <c:pt idx="4">
                  <c:v>1061</c:v>
                </c:pt>
                <c:pt idx="5">
                  <c:v>1074</c:v>
                </c:pt>
                <c:pt idx="6">
                  <c:v>1104</c:v>
                </c:pt>
                <c:pt idx="7">
                  <c:v>1133</c:v>
                </c:pt>
                <c:pt idx="8">
                  <c:v>1159</c:v>
                </c:pt>
                <c:pt idx="9">
                  <c:v>1189</c:v>
                </c:pt>
                <c:pt idx="10">
                  <c:v>1218</c:v>
                </c:pt>
                <c:pt idx="11">
                  <c:v>1244</c:v>
                </c:pt>
                <c:pt idx="12">
                  <c:v>1269</c:v>
                </c:pt>
                <c:pt idx="13">
                  <c:v>1290</c:v>
                </c:pt>
                <c:pt idx="14">
                  <c:v>1314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中南河内</c:v>
                </c:pt>
              </c:strCache>
            </c:strRef>
          </c:tx>
          <c:spPr>
            <a:ln w="19050"/>
          </c:spPr>
          <c:marker>
            <c:symbol val="diamond"/>
            <c:size val="6"/>
            <c:spPr>
              <a:ln w="9525"/>
            </c:spPr>
          </c:marker>
          <c:dLbls>
            <c:dLbl>
              <c:idx val="0"/>
              <c:layout>
                <c:manualLayout>
                  <c:x val="-3.2106915582754643E-2"/>
                  <c:y val="1.708697370523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218273489651431E-2"/>
                  <c:y val="2.135871713154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329631396548215E-2"/>
                  <c:y val="1.9714226750526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884199768961074E-2"/>
                  <c:y val="2.563056782432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995557675857858E-2"/>
                  <c:y val="2.0166104769549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218273489651431E-2"/>
                  <c:y val="2.1479579073296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995557675857858E-2"/>
                  <c:y val="2.135871713154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995557675857858E-2"/>
                  <c:y val="2.0166104769549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106915582754643E-2"/>
                  <c:y val="1.973514267049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995557675857858E-2"/>
                  <c:y val="-2.1679197352833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3995557675857858E-2"/>
                  <c:y val="-1.8852658500241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3995557675857858E-2"/>
                  <c:y val="-1.708697370523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2106915582754643E-2"/>
                  <c:y val="-1.708697370523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995557675857858E-2"/>
                  <c:y val="-2.0807119361482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440989303445003E-2"/>
                  <c:y val="-2.0376204755713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i="1">
                    <a:latin typeface="HGP明朝E" panose="02020900000000000000" pitchFamily="18" charset="-128"/>
                    <a:ea typeface="HGP明朝E" panose="02020900000000000000" pitchFamily="18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Sheet1!$B$1:$P$1</c:f>
              <c:strCache>
                <c:ptCount val="15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H31</c:v>
                </c:pt>
                <c:pt idx="8">
                  <c:v>H32</c:v>
                </c:pt>
                <c:pt idx="9">
                  <c:v>H33</c:v>
                </c:pt>
                <c:pt idx="10">
                  <c:v>H34</c:v>
                </c:pt>
                <c:pt idx="11">
                  <c:v>H35</c:v>
                </c:pt>
                <c:pt idx="12">
                  <c:v>H36</c:v>
                </c:pt>
                <c:pt idx="13">
                  <c:v>H37</c:v>
                </c:pt>
                <c:pt idx="14">
                  <c:v>H38</c:v>
                </c:pt>
              </c:strCache>
            </c:strRef>
          </c:cat>
          <c:val>
            <c:numRef>
              <c:f>Sheet1!$B$5:$P$5</c:f>
              <c:numCache>
                <c:formatCode>General</c:formatCode>
                <c:ptCount val="15"/>
                <c:pt idx="0">
                  <c:v>1008</c:v>
                </c:pt>
                <c:pt idx="1">
                  <c:v>1067</c:v>
                </c:pt>
                <c:pt idx="2">
                  <c:v>1140</c:v>
                </c:pt>
                <c:pt idx="3">
                  <c:v>1198</c:v>
                </c:pt>
                <c:pt idx="4">
                  <c:v>1218</c:v>
                </c:pt>
                <c:pt idx="5">
                  <c:v>1258</c:v>
                </c:pt>
                <c:pt idx="6">
                  <c:v>1287</c:v>
                </c:pt>
                <c:pt idx="7">
                  <c:v>1311</c:v>
                </c:pt>
                <c:pt idx="8">
                  <c:v>1333</c:v>
                </c:pt>
                <c:pt idx="9">
                  <c:v>1360</c:v>
                </c:pt>
                <c:pt idx="10">
                  <c:v>1385</c:v>
                </c:pt>
                <c:pt idx="11">
                  <c:v>1407</c:v>
                </c:pt>
                <c:pt idx="12">
                  <c:v>1427</c:v>
                </c:pt>
                <c:pt idx="13">
                  <c:v>1444</c:v>
                </c:pt>
                <c:pt idx="14">
                  <c:v>1467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泉北・泉南</c:v>
                </c:pt>
              </c:strCache>
            </c:strRef>
          </c:tx>
          <c:spPr>
            <a:ln w="19050">
              <a:solidFill>
                <a:schemeClr val="accent5">
                  <a:lumMod val="75000"/>
                </a:schemeClr>
              </a:solidFill>
            </a:ln>
          </c:spPr>
          <c:marker>
            <c:symbol val="square"/>
            <c:size val="6"/>
            <c:spPr>
              <a:ln w="3175">
                <a:solidFill>
                  <a:schemeClr val="accent5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8329631396548215E-2"/>
                  <c:y val="2.156860257472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218273489651431E-2"/>
                  <c:y val="2.5567198558947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218273489651431E-2"/>
                  <c:y val="1.7990568327450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995557675857858E-2"/>
                  <c:y val="1.018798591444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995557675857858E-2"/>
                  <c:y val="2.3060758849606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218273489651431E-2"/>
                  <c:y val="-1.9393952381373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995557675857858E-2"/>
                  <c:y val="-2.6350001903033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329631396548215E-2"/>
                  <c:y val="-2.1689679059460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106915582754643E-2"/>
                  <c:y val="-2.135871713154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106915582754643E-2"/>
                  <c:y val="1.8479011099247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3995557675857858E-2"/>
                  <c:y val="1.697661628190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106915582754643E-2"/>
                  <c:y val="1.742844761216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329631396548215E-2"/>
                  <c:y val="1.7738274810047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995557675857858E-2"/>
                  <c:y val="1.9361974097823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440989303445003E-2"/>
                  <c:y val="1.416034937468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i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Sheet1!$B$1:$P$1</c:f>
              <c:strCache>
                <c:ptCount val="15"/>
                <c:pt idx="0">
                  <c:v>H24</c:v>
                </c:pt>
                <c:pt idx="1">
                  <c:v>H25</c:v>
                </c:pt>
                <c:pt idx="2">
                  <c:v>H26</c:v>
                </c:pt>
                <c:pt idx="3">
                  <c:v>H27</c:v>
                </c:pt>
                <c:pt idx="4">
                  <c:v>H28</c:v>
                </c:pt>
                <c:pt idx="5">
                  <c:v>H29</c:v>
                </c:pt>
                <c:pt idx="6">
                  <c:v>H30</c:v>
                </c:pt>
                <c:pt idx="7">
                  <c:v>H31</c:v>
                </c:pt>
                <c:pt idx="8">
                  <c:v>H32</c:v>
                </c:pt>
                <c:pt idx="9">
                  <c:v>H33</c:v>
                </c:pt>
                <c:pt idx="10">
                  <c:v>H34</c:v>
                </c:pt>
                <c:pt idx="11">
                  <c:v>H35</c:v>
                </c:pt>
                <c:pt idx="12">
                  <c:v>H36</c:v>
                </c:pt>
                <c:pt idx="13">
                  <c:v>H37</c:v>
                </c:pt>
                <c:pt idx="14">
                  <c:v>H38</c:v>
                </c:pt>
              </c:strCache>
            </c:strRef>
          </c:cat>
          <c:val>
            <c:numRef>
              <c:f>Sheet1!$B$6:$P$6</c:f>
              <c:numCache>
                <c:formatCode>General</c:formatCode>
                <c:ptCount val="15"/>
                <c:pt idx="0">
                  <c:v>1171</c:v>
                </c:pt>
                <c:pt idx="1">
                  <c:v>1206</c:v>
                </c:pt>
                <c:pt idx="2">
                  <c:v>1240</c:v>
                </c:pt>
                <c:pt idx="3">
                  <c:v>1255</c:v>
                </c:pt>
                <c:pt idx="4">
                  <c:v>1310</c:v>
                </c:pt>
                <c:pt idx="5">
                  <c:v>1307</c:v>
                </c:pt>
                <c:pt idx="6">
                  <c:v>1320</c:v>
                </c:pt>
                <c:pt idx="7">
                  <c:v>1332</c:v>
                </c:pt>
                <c:pt idx="8">
                  <c:v>1344</c:v>
                </c:pt>
                <c:pt idx="9">
                  <c:v>1351</c:v>
                </c:pt>
                <c:pt idx="10">
                  <c:v>1354</c:v>
                </c:pt>
                <c:pt idx="11">
                  <c:v>1359</c:v>
                </c:pt>
                <c:pt idx="12">
                  <c:v>1362</c:v>
                </c:pt>
                <c:pt idx="13">
                  <c:v>1364</c:v>
                </c:pt>
                <c:pt idx="14">
                  <c:v>1372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724160"/>
        <c:axId val="106435712"/>
      </c:lineChart>
      <c:catAx>
        <c:axId val="107724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106435712"/>
        <c:crosses val="autoZero"/>
        <c:auto val="1"/>
        <c:lblAlgn val="ctr"/>
        <c:lblOffset val="100"/>
        <c:noMultiLvlLbl val="0"/>
      </c:catAx>
      <c:valAx>
        <c:axId val="106435712"/>
        <c:scaling>
          <c:orientation val="minMax"/>
          <c:max val="2500"/>
          <c:min val="80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minorGridlines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/>
            </a:pPr>
            <a:endParaRPr lang="ja-JP"/>
          </a:p>
        </c:txPr>
        <c:crossAx val="107724160"/>
        <c:crosses val="autoZero"/>
        <c:crossBetween val="between"/>
        <c:minorUnit val="500"/>
      </c:valAx>
      <c:spPr>
        <a:solidFill>
          <a:schemeClr val="bg1">
            <a:lumMod val="85000"/>
          </a:schemeClr>
        </a:solidFill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428708577556411E-2"/>
          <c:y val="8.1692396537563536E-2"/>
          <c:w val="0.92380928845245125"/>
          <c:h val="0.90255971239977939"/>
        </c:manualLayout>
      </c:layout>
      <c:lineChart>
        <c:grouping val="standard"/>
        <c:varyColors val="0"/>
        <c:ser>
          <c:idx val="0"/>
          <c:order val="0"/>
          <c:tx>
            <c:strRef>
              <c:f>'[Microsoft PowerPoint 内のグラフ]Sheet1'!$A$7</c:f>
              <c:strCache>
                <c:ptCount val="1"/>
                <c:pt idx="0">
                  <c:v>総計</c:v>
                </c:pt>
              </c:strCache>
            </c:strRef>
          </c:tx>
          <c:marker>
            <c:symbol val="triangle"/>
            <c:size val="8"/>
          </c:marker>
          <c:dLbls>
            <c:dLbl>
              <c:idx val="0"/>
              <c:layout>
                <c:manualLayout>
                  <c:x val="-1.9022628405737192E-3"/>
                  <c:y val="-5.43546613636108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5105653394560227E-3"/>
                  <c:y val="-4.0370632792857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412678407347249E-2"/>
                  <c:y val="2.0225994188056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825506587377007E-2"/>
                  <c:y val="2.613070770640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727469882585704E-2"/>
                  <c:y val="2.1083755988040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7119017611020873E-2"/>
                  <c:y val="2.3719510853706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727469882585704E-2"/>
                  <c:y val="2.813284370554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2825356814694497E-2"/>
                  <c:y val="2.4956240243037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6629732723159424E-2"/>
                  <c:y val="2.5814002043021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727469882585635E-2"/>
                  <c:y val="2.8133258785053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4238035222041746E-2"/>
                  <c:y val="2.7591787568949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531696018368122E-2"/>
                  <c:y val="2.5814069238456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804226135782416E-2"/>
                  <c:y val="2.581406923845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6140148289932957E-2"/>
                  <c:y val="2.4956242710508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6140148289932957E-2"/>
                  <c:y val="2.4956242710508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'[Microsoft PowerPoint 内のグラフ]Sheet1'!$B$7:$P$7</c:f>
              <c:numCache>
                <c:formatCode>General</c:formatCode>
                <c:ptCount val="15"/>
                <c:pt idx="0">
                  <c:v>5657</c:v>
                </c:pt>
                <c:pt idx="1">
                  <c:v>5822</c:v>
                </c:pt>
                <c:pt idx="2">
                  <c:v>6113</c:v>
                </c:pt>
                <c:pt idx="3">
                  <c:v>6415</c:v>
                </c:pt>
                <c:pt idx="4">
                  <c:v>6658</c:v>
                </c:pt>
                <c:pt idx="5">
                  <c:v>6791</c:v>
                </c:pt>
                <c:pt idx="6">
                  <c:v>6957</c:v>
                </c:pt>
                <c:pt idx="7">
                  <c:v>7112</c:v>
                </c:pt>
                <c:pt idx="8">
                  <c:v>7261</c:v>
                </c:pt>
                <c:pt idx="9">
                  <c:v>7417</c:v>
                </c:pt>
                <c:pt idx="10">
                  <c:v>7561</c:v>
                </c:pt>
                <c:pt idx="11">
                  <c:v>7701</c:v>
                </c:pt>
                <c:pt idx="12">
                  <c:v>7834</c:v>
                </c:pt>
                <c:pt idx="13">
                  <c:v>7957</c:v>
                </c:pt>
                <c:pt idx="14">
                  <c:v>8070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135744"/>
        <c:axId val="109137280"/>
      </c:lineChart>
      <c:catAx>
        <c:axId val="109135744"/>
        <c:scaling>
          <c:orientation val="minMax"/>
        </c:scaling>
        <c:delete val="1"/>
        <c:axPos val="b"/>
        <c:majorTickMark val="out"/>
        <c:minorTickMark val="none"/>
        <c:tickLblPos val="nextTo"/>
        <c:crossAx val="109137280"/>
        <c:crosses val="autoZero"/>
        <c:auto val="1"/>
        <c:lblAlgn val="ctr"/>
        <c:lblOffset val="100"/>
        <c:noMultiLvlLbl val="0"/>
      </c:catAx>
      <c:valAx>
        <c:axId val="109137280"/>
        <c:scaling>
          <c:orientation val="minMax"/>
          <c:max val="8100"/>
          <c:min val="56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09135744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0.96358</cdr:x>
      <cdr:y>0.08127</cdr:y>
    </cdr:from>
    <cdr:to>
      <cdr:x>0.96358</cdr:x>
      <cdr:y>0.60909</cdr:y>
    </cdr:to>
    <cdr:cxnSp macro="">
      <cdr:nvCxnSpPr>
        <cdr:cNvPr id="3" name="直線矢印コネクタ 2"/>
        <cdr:cNvCxnSpPr/>
      </cdr:nvCxnSpPr>
      <cdr:spPr>
        <a:xfrm xmlns:a="http://schemas.openxmlformats.org/drawingml/2006/main">
          <a:off x="6433618" y="359963"/>
          <a:ext cx="0" cy="2337991"/>
        </a:xfrm>
        <a:prstGeom xmlns:a="http://schemas.openxmlformats.org/drawingml/2006/main" prst="straightConnector1">
          <a:avLst/>
        </a:prstGeom>
        <a:ln xmlns:a="http://schemas.openxmlformats.org/drawingml/2006/main" w="15875">
          <a:prstDash val="sysDot"/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0.81052</cdr:x>
      <cdr:y>0.28968</cdr:y>
    </cdr:from>
    <cdr:to>
      <cdr:x>0.97056</cdr:x>
      <cdr:y>0.34435</cdr:y>
    </cdr:to>
    <cdr:sp macro="" textlink="">
      <cdr:nvSpPr>
        <cdr:cNvPr id="7" name="角丸四角形 6"/>
        <cdr:cNvSpPr/>
      </cdr:nvSpPr>
      <cdr:spPr>
        <a:xfrm xmlns:a="http://schemas.openxmlformats.org/drawingml/2006/main">
          <a:off x="5411675" y="1424552"/>
          <a:ext cx="1068553" cy="268846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/>
        </a:solidFill>
        <a:ln xmlns:a="http://schemas.openxmlformats.org/drawingml/2006/main" w="19050">
          <a:solidFill>
            <a:schemeClr val="tx2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ja-JP" altLang="en-US" b="1" dirty="0" smtClean="0">
              <a:solidFill>
                <a:schemeClr val="bg1"/>
              </a:solidFill>
              <a:latin typeface="+mn-ea"/>
            </a:rPr>
            <a:t>約</a:t>
          </a:r>
          <a:r>
            <a:rPr lang="en-US" altLang="ja-JP" b="1" dirty="0" smtClean="0">
              <a:solidFill>
                <a:schemeClr val="bg1"/>
              </a:solidFill>
              <a:latin typeface="+mn-ea"/>
            </a:rPr>
            <a:t>1,400</a:t>
          </a:r>
          <a:r>
            <a:rPr lang="ja-JP" altLang="en-US" b="1" dirty="0" smtClean="0">
              <a:solidFill>
                <a:schemeClr val="bg1"/>
              </a:solidFill>
            </a:rPr>
            <a:t>人増</a:t>
          </a:r>
          <a:endParaRPr lang="ja-JP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06888" cy="341313"/>
          </a:xfrm>
          <a:prstGeom prst="rect">
            <a:avLst/>
          </a:prstGeom>
        </p:spPr>
        <p:txBody>
          <a:bodyPr vert="horz" lIns="91365" tIns="45680" rIns="91365" bIns="4568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85" y="3"/>
            <a:ext cx="4308475" cy="341313"/>
          </a:xfrm>
          <a:prstGeom prst="rect">
            <a:avLst/>
          </a:prstGeom>
        </p:spPr>
        <p:txBody>
          <a:bodyPr vert="horz" lIns="91365" tIns="45680" rIns="91365" bIns="45680" rtlCol="0"/>
          <a:lstStyle>
            <a:lvl1pPr algn="r">
              <a:defRPr sz="1200"/>
            </a:lvl1pPr>
          </a:lstStyle>
          <a:p>
            <a:fld id="{29D2F23D-A614-4065-91D1-06B8ADD0476A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5663" y="852488"/>
            <a:ext cx="31480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5" tIns="45680" rIns="91365" bIns="456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81" y="3276601"/>
            <a:ext cx="7951789" cy="2679700"/>
          </a:xfrm>
          <a:prstGeom prst="rect">
            <a:avLst/>
          </a:prstGeom>
        </p:spPr>
        <p:txBody>
          <a:bodyPr vert="horz" lIns="91365" tIns="45680" rIns="91365" bIns="4568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91"/>
            <a:ext cx="4306888" cy="341313"/>
          </a:xfrm>
          <a:prstGeom prst="rect">
            <a:avLst/>
          </a:prstGeom>
        </p:spPr>
        <p:txBody>
          <a:bodyPr vert="horz" lIns="91365" tIns="45680" rIns="91365" bIns="4568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85" y="6465891"/>
            <a:ext cx="4308475" cy="341313"/>
          </a:xfrm>
          <a:prstGeom prst="rect">
            <a:avLst/>
          </a:prstGeom>
        </p:spPr>
        <p:txBody>
          <a:bodyPr vert="horz" lIns="91365" tIns="45680" rIns="91365" bIns="45680" rtlCol="0" anchor="b"/>
          <a:lstStyle>
            <a:lvl1pPr algn="r">
              <a:defRPr sz="1200"/>
            </a:lvl1pPr>
          </a:lstStyle>
          <a:p>
            <a:fld id="{4D7E4542-CF95-4181-957E-9DC98A0DB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6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E4542-CF95-4181-957E-9DC98A0DB1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771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2017/2/20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角丸四角形 67"/>
          <p:cNvSpPr/>
          <p:nvPr/>
        </p:nvSpPr>
        <p:spPr>
          <a:xfrm>
            <a:off x="62775" y="6479712"/>
            <a:ext cx="6519109" cy="2395057"/>
          </a:xfrm>
          <a:prstGeom prst="roundRect">
            <a:avLst>
              <a:gd name="adj" fmla="val 2571"/>
            </a:avLst>
          </a:prstGeom>
          <a:noFill/>
          <a:ln w="127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　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 smtClean="0">
                <a:solidFill>
                  <a:prstClr val="black"/>
                </a:solidFill>
              </a:rPr>
              <a:t>　　　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　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62775" y="3770587"/>
            <a:ext cx="6519109" cy="2439886"/>
          </a:xfrm>
          <a:prstGeom prst="roundRect">
            <a:avLst>
              <a:gd name="adj" fmla="val 2571"/>
            </a:avLst>
          </a:prstGeom>
          <a:noFill/>
          <a:ln w="127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　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 smtClean="0">
                <a:solidFill>
                  <a:prstClr val="black"/>
                </a:solidFill>
              </a:rPr>
              <a:t>　　　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　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62775" y="917633"/>
            <a:ext cx="6515317" cy="2628543"/>
          </a:xfrm>
          <a:prstGeom prst="roundRect">
            <a:avLst>
              <a:gd name="adj" fmla="val 2571"/>
            </a:avLst>
          </a:prstGeom>
          <a:noFill/>
          <a:ln w="127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　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 smtClean="0">
                <a:solidFill>
                  <a:prstClr val="black"/>
                </a:solidFill>
              </a:rPr>
              <a:t>　　　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　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6758921" y="917633"/>
            <a:ext cx="6804000" cy="8907171"/>
          </a:xfrm>
          <a:prstGeom prst="roundRect">
            <a:avLst>
              <a:gd name="adj" fmla="val 2571"/>
            </a:avLst>
          </a:prstGeom>
          <a:noFill/>
          <a:ln w="127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　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 smtClean="0">
                <a:solidFill>
                  <a:prstClr val="black"/>
                </a:solidFill>
              </a:rPr>
              <a:t>　　　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　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0663" y="277146"/>
            <a:ext cx="13701738" cy="4286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200" kern="100" dirty="0" smtClean="0">
                <a:latin typeface="ＭＳ Ｐゴシック" panose="020B0600070205080204" pitchFamily="50" charset="-128"/>
                <a:cs typeface="Times New Roman"/>
              </a:rPr>
              <a:t>　　　　　　　　</a:t>
            </a:r>
            <a:r>
              <a:rPr lang="ja-JP" altLang="en-US" sz="2000" kern="100" dirty="0" smtClean="0">
                <a:latin typeface="ＭＳ Ｐゴシック" panose="020B0600070205080204" pitchFamily="50" charset="-128"/>
                <a:cs typeface="Times New Roman"/>
              </a:rPr>
              <a:t>大阪</a:t>
            </a:r>
            <a:r>
              <a:rPr lang="ja-JP" altLang="en-US" sz="2000" kern="100" dirty="0" smtClean="0">
                <a:solidFill>
                  <a:schemeClr val="bg1"/>
                </a:solidFill>
                <a:latin typeface="ＭＳ Ｐゴシック" panose="020B0600070205080204" pitchFamily="50" charset="-128"/>
                <a:cs typeface="Times New Roman"/>
              </a:rPr>
              <a:t>府立支援学校における知的</a:t>
            </a:r>
            <a:r>
              <a:rPr lang="ja-JP" altLang="en-US" sz="2000" kern="100" dirty="0" err="1" smtClean="0">
                <a:solidFill>
                  <a:schemeClr val="bg1"/>
                </a:solidFill>
                <a:latin typeface="ＭＳ Ｐゴシック" panose="020B0600070205080204" pitchFamily="50" charset="-128"/>
                <a:cs typeface="Times New Roman"/>
              </a:rPr>
              <a:t>障がい</a:t>
            </a:r>
            <a:r>
              <a:rPr lang="ja-JP" altLang="en-US" sz="2000" kern="100" dirty="0" smtClean="0">
                <a:latin typeface="ＭＳ Ｐゴシック" panose="020B0600070205080204" pitchFamily="50" charset="-128"/>
                <a:cs typeface="Times New Roman"/>
              </a:rPr>
              <a:t>児童生徒数の将来</a:t>
            </a:r>
            <a:r>
              <a:rPr lang="ja-JP" altLang="en-US" sz="2000" kern="100" smtClean="0">
                <a:latin typeface="ＭＳ Ｐゴシック" panose="020B0600070205080204" pitchFamily="50" charset="-128"/>
                <a:cs typeface="Times New Roman"/>
              </a:rPr>
              <a:t>推計                             </a:t>
            </a:r>
            <a:endParaRPr lang="ja-JP" altLang="en-US" sz="2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6135" y="1082926"/>
            <a:ext cx="6510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知的</a:t>
            </a:r>
            <a:r>
              <a:rPr lang="ja-JP" altLang="en-US" sz="1200" b="1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障がい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児童生徒数の将来推計を実施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2114177361"/>
              </p:ext>
            </p:extLst>
          </p:nvPr>
        </p:nvGraphicFramePr>
        <p:xfrm>
          <a:off x="6758193" y="4922240"/>
          <a:ext cx="6724408" cy="463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7" name="テキスト ボックス 96"/>
          <p:cNvSpPr txBox="1"/>
          <p:nvPr/>
        </p:nvSpPr>
        <p:spPr>
          <a:xfrm>
            <a:off x="90617" y="3906000"/>
            <a:ext cx="6476909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200"/>
              </a:lnSpc>
              <a:buFont typeface="Wingdings" panose="05000000000000000000" pitchFamily="2" charset="2"/>
              <a:buChar char="u"/>
            </a:pPr>
            <a:r>
              <a:rPr lang="ja-JP" altLang="en-US" sz="1100" b="1" dirty="0">
                <a:latin typeface="+mn-ea"/>
              </a:rPr>
              <a:t>基本</a:t>
            </a:r>
            <a:r>
              <a:rPr lang="ja-JP" altLang="en-US" sz="1100" b="1" dirty="0" smtClean="0">
                <a:latin typeface="+mn-ea"/>
              </a:rPr>
              <a:t>方針　　　</a:t>
            </a:r>
            <a:r>
              <a:rPr lang="ja-JP" altLang="en-US" sz="1100" dirty="0" smtClean="0">
                <a:latin typeface="+mn-ea"/>
              </a:rPr>
              <a:t>府内を</a:t>
            </a:r>
            <a:r>
              <a:rPr lang="ja-JP" altLang="en-US" sz="1100" b="1" u="sng" dirty="0">
                <a:latin typeface="+mn-ea"/>
              </a:rPr>
              <a:t>５</a:t>
            </a:r>
            <a:r>
              <a:rPr lang="ja-JP" altLang="en-US" sz="1100" b="1" u="sng" dirty="0" smtClean="0">
                <a:latin typeface="+mn-ea"/>
              </a:rPr>
              <a:t>地域</a:t>
            </a:r>
            <a:r>
              <a:rPr lang="ja-JP" altLang="en-US" sz="1100" dirty="0" smtClean="0">
                <a:latin typeface="+mn-ea"/>
              </a:rPr>
              <a:t>に分割し、地域ごとに知的</a:t>
            </a:r>
            <a:r>
              <a:rPr lang="ja-JP" altLang="en-US" sz="1100" dirty="0" err="1" smtClean="0">
                <a:latin typeface="+mn-ea"/>
              </a:rPr>
              <a:t>障がい</a:t>
            </a:r>
            <a:r>
              <a:rPr lang="ja-JP" altLang="en-US" sz="1100" dirty="0" smtClean="0">
                <a:latin typeface="+mn-ea"/>
              </a:rPr>
              <a:t>支援学校在籍児童</a:t>
            </a:r>
            <a:r>
              <a:rPr lang="ja-JP" altLang="en-US" sz="1100" dirty="0">
                <a:latin typeface="+mn-ea"/>
              </a:rPr>
              <a:t>生徒数</a:t>
            </a:r>
            <a:r>
              <a:rPr lang="ja-JP" altLang="en-US" sz="1100" dirty="0" smtClean="0">
                <a:latin typeface="+mn-ea"/>
              </a:rPr>
              <a:t>を推計 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　　　　　　　　　　</a:t>
            </a:r>
            <a:endParaRPr lang="en-US" altLang="ja-JP" sz="1100" dirty="0" smtClean="0">
              <a:latin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1100" b="1" dirty="0" smtClean="0">
                <a:latin typeface="+mn-ea"/>
              </a:rPr>
              <a:t>使用データ　　</a:t>
            </a:r>
            <a:r>
              <a:rPr lang="en-US" altLang="ja-JP" sz="1100" dirty="0" smtClean="0">
                <a:latin typeface="+mn-ea"/>
              </a:rPr>
              <a:t>『</a:t>
            </a:r>
            <a:r>
              <a:rPr lang="ja-JP" altLang="en-US" sz="1100" dirty="0" smtClean="0">
                <a:latin typeface="+mn-ea"/>
              </a:rPr>
              <a:t>日本の地域別将来推計人口（平成</a:t>
            </a:r>
            <a:r>
              <a:rPr lang="en-US" altLang="ja-JP" sz="1100" dirty="0" smtClean="0">
                <a:latin typeface="+mn-ea"/>
              </a:rPr>
              <a:t>25</a:t>
            </a:r>
            <a:r>
              <a:rPr lang="ja-JP" altLang="en-US" sz="1100" dirty="0" smtClean="0">
                <a:latin typeface="+mn-ea"/>
              </a:rPr>
              <a:t>年</a:t>
            </a:r>
            <a:r>
              <a:rPr lang="en-US" altLang="ja-JP" sz="1100" dirty="0" smtClean="0">
                <a:latin typeface="+mn-ea"/>
              </a:rPr>
              <a:t>3</a:t>
            </a:r>
            <a:r>
              <a:rPr lang="ja-JP" altLang="en-US" sz="1100" dirty="0" smtClean="0">
                <a:latin typeface="+mn-ea"/>
              </a:rPr>
              <a:t>月推計）</a:t>
            </a:r>
            <a:r>
              <a:rPr lang="en-US" altLang="ja-JP" sz="1100" dirty="0" smtClean="0">
                <a:latin typeface="+mn-ea"/>
              </a:rPr>
              <a:t>』</a:t>
            </a:r>
            <a:r>
              <a:rPr lang="ja-JP" altLang="en-US" sz="1100" dirty="0" smtClean="0">
                <a:latin typeface="+mn-ea"/>
              </a:rPr>
              <a:t>　（</a:t>
            </a:r>
            <a:r>
              <a:rPr lang="ja-JP" altLang="en-US" sz="1100" dirty="0">
                <a:latin typeface="+mn-ea"/>
              </a:rPr>
              <a:t>国立社会</a:t>
            </a:r>
            <a:r>
              <a:rPr lang="ja-JP" altLang="en-US" sz="1100" dirty="0" smtClean="0">
                <a:latin typeface="+mn-ea"/>
              </a:rPr>
              <a:t>保障・人口</a:t>
            </a:r>
            <a:r>
              <a:rPr lang="ja-JP" altLang="en-US" sz="1100" dirty="0">
                <a:latin typeface="+mn-ea"/>
              </a:rPr>
              <a:t>問題研究所</a:t>
            </a:r>
            <a:r>
              <a:rPr lang="ja-JP" altLang="en-US" sz="1100" dirty="0" smtClean="0">
                <a:latin typeface="+mn-ea"/>
              </a:rPr>
              <a:t>）</a:t>
            </a:r>
            <a:r>
              <a:rPr lang="ja-JP" altLang="en-US" sz="1100" dirty="0">
                <a:latin typeface="+mn-ea"/>
              </a:rPr>
              <a:t>　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+mn-ea"/>
              </a:rPr>
              <a:t>　</a:t>
            </a:r>
            <a:r>
              <a:rPr lang="ja-JP" altLang="en-US" sz="1100" dirty="0" smtClean="0">
                <a:latin typeface="+mn-ea"/>
              </a:rPr>
              <a:t>　　　　　　　　　　</a:t>
            </a:r>
            <a:r>
              <a:rPr lang="en-US" altLang="ja-JP" sz="1100" dirty="0" smtClean="0">
                <a:latin typeface="+mn-ea"/>
              </a:rPr>
              <a:t>『</a:t>
            </a:r>
            <a:r>
              <a:rPr lang="ja-JP" altLang="en-US" sz="1100" dirty="0" smtClean="0">
                <a:latin typeface="+mn-ea"/>
              </a:rPr>
              <a:t>府立知的</a:t>
            </a:r>
            <a:r>
              <a:rPr lang="ja-JP" altLang="en-US" sz="1100" dirty="0" err="1" smtClean="0">
                <a:latin typeface="+mn-ea"/>
              </a:rPr>
              <a:t>障がい</a:t>
            </a:r>
            <a:r>
              <a:rPr lang="ja-JP" altLang="en-US" sz="1100" dirty="0" smtClean="0">
                <a:latin typeface="+mn-ea"/>
              </a:rPr>
              <a:t>支援学校在籍者数</a:t>
            </a:r>
            <a:r>
              <a:rPr lang="en-US" altLang="ja-JP" sz="1100" dirty="0" smtClean="0">
                <a:latin typeface="+mn-ea"/>
              </a:rPr>
              <a:t>』</a:t>
            </a:r>
            <a:r>
              <a:rPr lang="ja-JP" altLang="en-US" sz="1100" dirty="0" smtClean="0">
                <a:latin typeface="+mn-ea"/>
              </a:rPr>
              <a:t>　</a:t>
            </a:r>
            <a:endParaRPr lang="en-US" altLang="ja-JP" sz="1100" dirty="0">
              <a:latin typeface="+mn-ea"/>
            </a:endParaRPr>
          </a:p>
          <a:p>
            <a:pPr marL="171450" indent="-171450">
              <a:lnSpc>
                <a:spcPts val="1200"/>
              </a:lnSpc>
              <a:buFont typeface="Wingdings" panose="05000000000000000000" pitchFamily="2" charset="2"/>
              <a:buChar char="u"/>
            </a:pPr>
            <a:r>
              <a:rPr lang="ja-JP" altLang="en-US" sz="1100" b="1" dirty="0" smtClean="0">
                <a:latin typeface="+mn-ea"/>
              </a:rPr>
              <a:t>推計手法</a:t>
            </a:r>
            <a:endParaRPr lang="ja-JP" altLang="en-US" sz="1100" dirty="0" smtClean="0">
              <a:latin typeface="+mn-ea"/>
            </a:endParaRPr>
          </a:p>
          <a:p>
            <a:pPr marL="133350"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①　年度ごとの「知的</a:t>
            </a:r>
            <a:r>
              <a:rPr lang="ja-JP" altLang="en-US" sz="1100" dirty="0" err="1" smtClean="0">
                <a:latin typeface="+mn-ea"/>
              </a:rPr>
              <a:t>障がい</a:t>
            </a:r>
            <a:r>
              <a:rPr lang="ja-JP" altLang="en-US" sz="1100" dirty="0" smtClean="0">
                <a:latin typeface="+mn-ea"/>
              </a:rPr>
              <a:t>支援学校</a:t>
            </a:r>
            <a:r>
              <a:rPr lang="ja-JP" altLang="en-US" sz="1100" u="sng" dirty="0" smtClean="0">
                <a:latin typeface="+mn-ea"/>
              </a:rPr>
              <a:t>在籍率</a:t>
            </a:r>
            <a:r>
              <a:rPr lang="ja-JP" altLang="en-US" sz="1100" dirty="0" smtClean="0">
                <a:latin typeface="+mn-ea"/>
              </a:rPr>
              <a:t>」を算出（平成</a:t>
            </a:r>
            <a:r>
              <a:rPr lang="en-US" altLang="ja-JP" sz="1100" dirty="0" smtClean="0">
                <a:latin typeface="+mn-ea"/>
              </a:rPr>
              <a:t>24</a:t>
            </a:r>
            <a:r>
              <a:rPr lang="ja-JP" altLang="en-US" sz="1100" dirty="0" smtClean="0">
                <a:latin typeface="+mn-ea"/>
              </a:rPr>
              <a:t>～</a:t>
            </a:r>
            <a:r>
              <a:rPr lang="en-US" altLang="ja-JP" sz="1100" dirty="0" smtClean="0">
                <a:latin typeface="+mn-ea"/>
              </a:rPr>
              <a:t>28</a:t>
            </a:r>
            <a:r>
              <a:rPr lang="ja-JP" altLang="en-US" sz="1100" dirty="0" smtClean="0">
                <a:latin typeface="+mn-ea"/>
              </a:rPr>
              <a:t>年度）</a:t>
            </a:r>
            <a:endParaRPr lang="en-US" altLang="ja-JP" sz="1100" dirty="0" smtClean="0">
              <a:latin typeface="+mn-ea"/>
            </a:endParaRPr>
          </a:p>
          <a:p>
            <a:pPr marL="133350"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　　　　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各学年の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</a:t>
            </a:r>
            <a:r>
              <a:rPr lang="ja-JP" altLang="en-US" sz="1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支援学校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在籍者数　／　各学年の全人口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33350"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　</a:t>
            </a:r>
            <a:endParaRPr lang="en-US" altLang="ja-JP" sz="1100" dirty="0">
              <a:latin typeface="+mn-ea"/>
            </a:endParaRPr>
          </a:p>
          <a:p>
            <a:pPr marL="133350"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②　将来の在籍率</a:t>
            </a:r>
            <a:r>
              <a:rPr lang="ja-JP" altLang="en-US" sz="1100" dirty="0">
                <a:latin typeface="+mn-ea"/>
              </a:rPr>
              <a:t>を</a:t>
            </a:r>
            <a:r>
              <a:rPr lang="ja-JP" altLang="en-US" sz="1100" dirty="0" smtClean="0">
                <a:latin typeface="+mn-ea"/>
              </a:rPr>
              <a:t>算出　　　　　　　　　　　　　　　　　　　　　　　　　　　　　　　　　　　　　　　　　</a:t>
            </a:r>
            <a:endParaRPr lang="en-US" altLang="ja-JP" sz="1100" dirty="0" smtClean="0">
              <a:latin typeface="+mn-ea"/>
            </a:endParaRPr>
          </a:p>
          <a:p>
            <a:pPr marL="133350"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　　　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）の過去５年間の増減傾向を平均化　　　　　   　　　　 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33350">
              <a:lnSpc>
                <a:spcPts val="1200"/>
              </a:lnSpc>
            </a:pP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33350">
              <a:lnSpc>
                <a:spcPts val="1200"/>
              </a:lnSpc>
            </a:pPr>
            <a:r>
              <a:rPr lang="ja-JP" altLang="en-US" sz="1100" dirty="0" smtClean="0">
                <a:latin typeface="+mn-ea"/>
              </a:rPr>
              <a:t>　③　将来の在籍者数を算出</a:t>
            </a:r>
            <a:endParaRPr lang="en-US" altLang="ja-JP" sz="1100" dirty="0" smtClean="0">
              <a:latin typeface="+mn-ea"/>
            </a:endParaRPr>
          </a:p>
          <a:p>
            <a:pPr marL="133350">
              <a:lnSpc>
                <a:spcPts val="1200"/>
              </a:lnSpc>
            </a:pPr>
            <a:r>
              <a:rPr lang="en-US" altLang="ja-JP" sz="1100" dirty="0">
                <a:latin typeface="+mn-ea"/>
              </a:rPr>
              <a:t> </a:t>
            </a:r>
            <a:r>
              <a:rPr lang="en-US" altLang="ja-JP" sz="1100" dirty="0" smtClean="0">
                <a:latin typeface="+mn-ea"/>
              </a:rPr>
              <a:t>     </a:t>
            </a:r>
            <a:r>
              <a:rPr lang="ja-JP" altLang="en-US" sz="1100" dirty="0" smtClean="0">
                <a:latin typeface="+mn-ea"/>
              </a:rPr>
              <a:t>　　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年度の各学年の全人口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886868" y="770772"/>
            <a:ext cx="1190429" cy="2937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36000" tIns="54000" rIns="36000" bIns="54000" rtlCol="0" anchor="ctr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推計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の結果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34868" y="798966"/>
            <a:ext cx="2097983" cy="23733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１．これまでの経緯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6" name="テキスト ボックス 74"/>
          <p:cNvSpPr txBox="1"/>
          <p:nvPr/>
        </p:nvSpPr>
        <p:spPr>
          <a:xfrm>
            <a:off x="331434" y="1310810"/>
            <a:ext cx="620641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・今後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年間で約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1,200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人増加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・「府立支援学校施設整備基本方針」を策定（平成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月）　府内４地域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新校整備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6" name="線吹き出し 1 (枠付き) 125"/>
          <p:cNvSpPr>
            <a:spLocks/>
          </p:cNvSpPr>
          <p:nvPr/>
        </p:nvSpPr>
        <p:spPr>
          <a:xfrm>
            <a:off x="10210277" y="7087885"/>
            <a:ext cx="981182" cy="153806"/>
          </a:xfrm>
          <a:prstGeom prst="borderCallout1">
            <a:avLst>
              <a:gd name="adj1" fmla="val 108875"/>
              <a:gd name="adj2" fmla="val 56345"/>
              <a:gd name="adj3" fmla="val 451298"/>
              <a:gd name="adj4" fmla="val 31228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 smtClean="0"/>
              <a:t>●豊能・三島</a:t>
            </a:r>
            <a:endParaRPr lang="ja-JP" sz="1050" dirty="0"/>
          </a:p>
        </p:txBody>
      </p:sp>
      <p:sp>
        <p:nvSpPr>
          <p:cNvPr id="127" name="線吹き出し 1 (枠付き) 126"/>
          <p:cNvSpPr>
            <a:spLocks/>
          </p:cNvSpPr>
          <p:nvPr/>
        </p:nvSpPr>
        <p:spPr>
          <a:xfrm>
            <a:off x="11983243" y="8861228"/>
            <a:ext cx="1048234" cy="147001"/>
          </a:xfrm>
          <a:prstGeom prst="borderCallout1">
            <a:avLst>
              <a:gd name="adj1" fmla="val 5842"/>
              <a:gd name="adj2" fmla="val 1543"/>
              <a:gd name="adj3" fmla="val -598407"/>
              <a:gd name="adj4" fmla="val -26452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/>
              <a:t>■泉北・泉南</a:t>
            </a:r>
            <a:endParaRPr lang="ja-JP" dirty="0"/>
          </a:p>
        </p:txBody>
      </p:sp>
      <p:sp>
        <p:nvSpPr>
          <p:cNvPr id="130" name="線吹き出し 1 (枠付き) 129"/>
          <p:cNvSpPr>
            <a:spLocks/>
          </p:cNvSpPr>
          <p:nvPr/>
        </p:nvSpPr>
        <p:spPr>
          <a:xfrm>
            <a:off x="11638153" y="7087885"/>
            <a:ext cx="1009247" cy="153806"/>
          </a:xfrm>
          <a:prstGeom prst="borderCallout1">
            <a:avLst>
              <a:gd name="adj1" fmla="val 104622"/>
              <a:gd name="adj2" fmla="val 67879"/>
              <a:gd name="adj3" fmla="val 474719"/>
              <a:gd name="adj4" fmla="val 48062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 smtClean="0"/>
              <a:t>◆中・南河内</a:t>
            </a:r>
            <a:endParaRPr lang="en-US" altLang="ja-JP" sz="1050" dirty="0" smtClean="0"/>
          </a:p>
        </p:txBody>
      </p:sp>
      <p:sp>
        <p:nvSpPr>
          <p:cNvPr id="131" name="線吹き出し 1 (枠付き) 130"/>
          <p:cNvSpPr>
            <a:spLocks/>
          </p:cNvSpPr>
          <p:nvPr/>
        </p:nvSpPr>
        <p:spPr>
          <a:xfrm>
            <a:off x="10726689" y="8861228"/>
            <a:ext cx="759358" cy="147001"/>
          </a:xfrm>
          <a:prstGeom prst="borderCallout1">
            <a:avLst>
              <a:gd name="adj1" fmla="val 14490"/>
              <a:gd name="adj2" fmla="val 1948"/>
              <a:gd name="adj3" fmla="val -269599"/>
              <a:gd name="adj4" fmla="val -20675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/>
              <a:t>＊北河内</a:t>
            </a:r>
            <a:endParaRPr lang="ja-JP" dirty="0"/>
          </a:p>
        </p:txBody>
      </p:sp>
      <p:sp>
        <p:nvSpPr>
          <p:cNvPr id="132" name="線吹き出し 1 (枠付き) 131"/>
          <p:cNvSpPr>
            <a:spLocks/>
          </p:cNvSpPr>
          <p:nvPr/>
        </p:nvSpPr>
        <p:spPr>
          <a:xfrm>
            <a:off x="9472094" y="6034795"/>
            <a:ext cx="803012" cy="153809"/>
          </a:xfrm>
          <a:prstGeom prst="borderCallout1">
            <a:avLst>
              <a:gd name="adj1" fmla="val 108500"/>
              <a:gd name="adj2" fmla="val 84449"/>
              <a:gd name="adj3" fmla="val 374046"/>
              <a:gd name="adj4" fmla="val 136460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50" dirty="0"/>
              <a:t>＋</a:t>
            </a:r>
            <a:r>
              <a:rPr lang="en-US" altLang="ja-JP" sz="1050" dirty="0" smtClean="0"/>
              <a:t> </a:t>
            </a:r>
            <a:r>
              <a:rPr lang="ja-JP" altLang="en-US" sz="1050" dirty="0" smtClean="0"/>
              <a:t>大阪市</a:t>
            </a:r>
            <a:endParaRPr lang="ja-JP" sz="1050" dirty="0"/>
          </a:p>
        </p:txBody>
      </p:sp>
      <p:sp>
        <p:nvSpPr>
          <p:cNvPr id="136" name="テキスト ボックス 74"/>
          <p:cNvSpPr txBox="1"/>
          <p:nvPr/>
        </p:nvSpPr>
        <p:spPr>
          <a:xfrm>
            <a:off x="107484" y="6675283"/>
            <a:ext cx="6487429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n"/>
            </a:pPr>
            <a:r>
              <a:rPr lang="ja-JP" altLang="en-US" sz="1200" b="1" dirty="0" smtClean="0">
                <a:latin typeface="+mj-ea"/>
              </a:rPr>
              <a:t>推計期間中（平成</a:t>
            </a:r>
            <a:r>
              <a:rPr lang="en-US" altLang="ja-JP" sz="1200" b="1" dirty="0" smtClean="0">
                <a:latin typeface="+mj-ea"/>
              </a:rPr>
              <a:t>38</a:t>
            </a:r>
            <a:r>
              <a:rPr lang="ja-JP" altLang="en-US" sz="1200" b="1" dirty="0" smtClean="0">
                <a:latin typeface="+mj-ea"/>
              </a:rPr>
              <a:t>年度まで）の今後</a:t>
            </a:r>
            <a:r>
              <a:rPr lang="en-US" altLang="ja-JP" sz="1200" b="1" dirty="0" smtClean="0">
                <a:latin typeface="+mj-ea"/>
              </a:rPr>
              <a:t>10</a:t>
            </a:r>
            <a:r>
              <a:rPr lang="ja-JP" altLang="en-US" sz="1200" b="1" dirty="0" smtClean="0">
                <a:latin typeface="+mj-ea"/>
              </a:rPr>
              <a:t>年間において、伸びは緩やかにはなるものの増加傾向</a:t>
            </a:r>
            <a:endParaRPr lang="en-US" altLang="ja-JP" sz="1200" b="1" dirty="0" smtClean="0">
              <a:latin typeface="+mj-ea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96135" y="1831942"/>
            <a:ext cx="6461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再推計を実施</a:t>
            </a:r>
            <a:endParaRPr lang="ja-JP" altLang="en-US" sz="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4868" y="3651920"/>
            <a:ext cx="2270265" cy="23733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２．平成</a:t>
            </a:r>
            <a:r>
              <a:rPr lang="en-US" altLang="ja-JP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年度推計の方法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34868" y="6361046"/>
            <a:ext cx="2270265" cy="23733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３．平成</a:t>
            </a:r>
            <a:r>
              <a:rPr lang="en-US" altLang="ja-JP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年度推計の結果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0" name="テキスト ボックス 74"/>
          <p:cNvSpPr txBox="1"/>
          <p:nvPr/>
        </p:nvSpPr>
        <p:spPr>
          <a:xfrm>
            <a:off x="84788" y="2555987"/>
            <a:ext cx="6441473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ja-JP" altLang="en-US" sz="1200" b="1" dirty="0" smtClean="0">
                <a:latin typeface="+mj-ea"/>
                <a:ea typeface="+mj-ea"/>
              </a:rPr>
              <a:t>平成</a:t>
            </a:r>
            <a:r>
              <a:rPr lang="en-US" altLang="ja-JP" sz="1200" b="1" dirty="0" smtClean="0">
                <a:latin typeface="+mj-ea"/>
                <a:ea typeface="+mj-ea"/>
              </a:rPr>
              <a:t>29</a:t>
            </a:r>
            <a:r>
              <a:rPr lang="ja-JP" altLang="en-US" sz="1200" b="1" dirty="0" smtClean="0">
                <a:latin typeface="+mj-ea"/>
                <a:ea typeface="+mj-ea"/>
              </a:rPr>
              <a:t>年</a:t>
            </a:r>
            <a:r>
              <a:rPr lang="ja-JP" altLang="en-US" sz="1200" b="1" dirty="0">
                <a:latin typeface="+mj-ea"/>
                <a:ea typeface="+mj-ea"/>
              </a:rPr>
              <a:t>３</a:t>
            </a:r>
            <a:r>
              <a:rPr lang="ja-JP" altLang="en-US" sz="1200" b="1" dirty="0" smtClean="0">
                <a:latin typeface="+mj-ea"/>
                <a:ea typeface="+mj-ea"/>
              </a:rPr>
              <a:t>月</a:t>
            </a:r>
            <a:r>
              <a:rPr lang="ja-JP" altLang="en-US" sz="1200" b="1" dirty="0">
                <a:latin typeface="+mj-ea"/>
                <a:ea typeface="+mj-ea"/>
              </a:rPr>
              <a:t>　</a:t>
            </a:r>
            <a:r>
              <a:rPr lang="ja-JP" altLang="en-US" sz="1200" b="1" dirty="0" smtClean="0">
                <a:latin typeface="+mj-ea"/>
                <a:ea typeface="+mj-ea"/>
              </a:rPr>
              <a:t>大阪</a:t>
            </a:r>
            <a:r>
              <a:rPr lang="ja-JP" altLang="en-US" sz="1200" b="1" dirty="0">
                <a:latin typeface="+mj-ea"/>
                <a:ea typeface="+mj-ea"/>
              </a:rPr>
              <a:t>市域を</a:t>
            </a:r>
            <a:r>
              <a:rPr lang="ja-JP" altLang="en-US" sz="1200" b="1" dirty="0" smtClean="0">
                <a:latin typeface="+mj-ea"/>
                <a:ea typeface="+mj-ea"/>
              </a:rPr>
              <a:t>含む知的</a:t>
            </a:r>
            <a:r>
              <a:rPr lang="ja-JP" altLang="en-US" sz="1200" b="1" dirty="0" err="1" smtClean="0">
                <a:latin typeface="+mj-ea"/>
                <a:ea typeface="+mj-ea"/>
              </a:rPr>
              <a:t>障がい</a:t>
            </a:r>
            <a:r>
              <a:rPr lang="ja-JP" altLang="en-US" sz="1200" b="1" dirty="0" smtClean="0">
                <a:latin typeface="+mj-ea"/>
                <a:ea typeface="+mj-ea"/>
              </a:rPr>
              <a:t>児童生徒数の将来推計を実施</a:t>
            </a:r>
            <a:endParaRPr lang="en-US" altLang="ja-JP" sz="1200" b="1" dirty="0" smtClean="0">
              <a:latin typeface="+mj-ea"/>
              <a:ea typeface="+mj-ea"/>
            </a:endParaRPr>
          </a:p>
        </p:txBody>
      </p:sp>
      <p:graphicFrame>
        <p:nvGraphicFramePr>
          <p:cNvPr id="70" name="グラフ 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901351"/>
              </p:ext>
            </p:extLst>
          </p:nvPr>
        </p:nvGraphicFramePr>
        <p:xfrm>
          <a:off x="6887639" y="953966"/>
          <a:ext cx="6676785" cy="4429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7" name="直線コネクタ 106"/>
          <p:cNvCxnSpPr/>
          <p:nvPr/>
        </p:nvCxnSpPr>
        <p:spPr>
          <a:xfrm flipH="1" flipV="1">
            <a:off x="9286927" y="998361"/>
            <a:ext cx="339" cy="8250429"/>
          </a:xfrm>
          <a:prstGeom prst="line">
            <a:avLst/>
          </a:prstGeom>
          <a:ln w="158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flipH="1">
            <a:off x="7218478" y="1247267"/>
            <a:ext cx="2068787" cy="6624"/>
          </a:xfrm>
          <a:prstGeom prst="line">
            <a:avLst/>
          </a:prstGeom>
          <a:ln w="15875">
            <a:prstDash val="solid"/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flipH="1" flipV="1">
            <a:off x="9260362" y="1240643"/>
            <a:ext cx="4139801" cy="6624"/>
          </a:xfrm>
          <a:prstGeom prst="line">
            <a:avLst/>
          </a:prstGeom>
          <a:ln w="15875" cap="flat">
            <a:prstDash val="dash"/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小波 17"/>
          <p:cNvSpPr/>
          <p:nvPr/>
        </p:nvSpPr>
        <p:spPr>
          <a:xfrm>
            <a:off x="10944817" y="5266371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小波 78"/>
          <p:cNvSpPr/>
          <p:nvPr/>
        </p:nvSpPr>
        <p:spPr>
          <a:xfrm>
            <a:off x="11565997" y="5266371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小波 85"/>
          <p:cNvSpPr/>
          <p:nvPr/>
        </p:nvSpPr>
        <p:spPr>
          <a:xfrm>
            <a:off x="12187177" y="5266371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小波 94"/>
          <p:cNvSpPr/>
          <p:nvPr/>
        </p:nvSpPr>
        <p:spPr>
          <a:xfrm>
            <a:off x="8465034" y="5276918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小波 100"/>
          <p:cNvSpPr/>
          <p:nvPr/>
        </p:nvSpPr>
        <p:spPr>
          <a:xfrm>
            <a:off x="9082370" y="5266371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小波 101"/>
          <p:cNvSpPr/>
          <p:nvPr/>
        </p:nvSpPr>
        <p:spPr>
          <a:xfrm>
            <a:off x="9703550" y="5266371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小波 104"/>
          <p:cNvSpPr/>
          <p:nvPr/>
        </p:nvSpPr>
        <p:spPr>
          <a:xfrm>
            <a:off x="10323637" y="5266371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線吹き出し 1 (枠付き) 116"/>
          <p:cNvSpPr>
            <a:spLocks/>
          </p:cNvSpPr>
          <p:nvPr/>
        </p:nvSpPr>
        <p:spPr>
          <a:xfrm>
            <a:off x="10117310" y="1795178"/>
            <a:ext cx="772553" cy="206842"/>
          </a:xfrm>
          <a:prstGeom prst="borderCallout1">
            <a:avLst>
              <a:gd name="adj1" fmla="val 53747"/>
              <a:gd name="adj2" fmla="val 96458"/>
              <a:gd name="adj3" fmla="val 232230"/>
              <a:gd name="adj4" fmla="val 159985"/>
            </a:avLst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50" dirty="0" smtClean="0"/>
              <a:t>▲　総計</a:t>
            </a:r>
            <a:endParaRPr lang="ja-JP" sz="1050" dirty="0"/>
          </a:p>
        </p:txBody>
      </p:sp>
      <p:sp>
        <p:nvSpPr>
          <p:cNvPr id="77" name="テキスト ボックス 74"/>
          <p:cNvSpPr txBox="1"/>
          <p:nvPr/>
        </p:nvSpPr>
        <p:spPr>
          <a:xfrm>
            <a:off x="326553" y="2073645"/>
            <a:ext cx="6126328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・増加の伸びは大幅に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鈍化するが、今後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年間で約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人増加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・地域間でバラつきが存在し、今後は通学区域割の変更などの対応の検討が必要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テキスト ボックス 74"/>
          <p:cNvSpPr txBox="1"/>
          <p:nvPr/>
        </p:nvSpPr>
        <p:spPr>
          <a:xfrm>
            <a:off x="215801" y="2795342"/>
            <a:ext cx="1568161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推計実施の趣旨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89" name="テキスト ボックス 74"/>
          <p:cNvSpPr txBox="1"/>
          <p:nvPr/>
        </p:nvSpPr>
        <p:spPr>
          <a:xfrm>
            <a:off x="281174" y="3034056"/>
            <a:ext cx="6265672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平成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大阪市立特別支援学校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校を大阪府に移管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 大阪市域も含めた教育環境の充実の検討にあたって、基礎資料として活用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6" name="テキスト ボックス 74"/>
          <p:cNvSpPr txBox="1"/>
          <p:nvPr/>
        </p:nvSpPr>
        <p:spPr>
          <a:xfrm>
            <a:off x="185819" y="7592149"/>
            <a:ext cx="63622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+mj-ea"/>
              </a:rPr>
              <a:t>これまでの増加の要因として考えられること　　　</a:t>
            </a:r>
            <a:r>
              <a:rPr lang="ja-JP" altLang="en-US" sz="1100" dirty="0">
                <a:latin typeface="+mj-ea"/>
              </a:rPr>
              <a:t>　</a:t>
            </a:r>
            <a:endParaRPr lang="en-US" altLang="ja-JP" sz="1100" dirty="0" smtClean="0">
              <a:latin typeface="+mj-ea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・学校教育法の一部改正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H19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）による「特別支援教育」の施行⇒保護者の支援教育への関心の深まり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・療育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手帳所持者（特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B2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）の増加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（府内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歳未満の療育手帳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B2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所持者　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H18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年度→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H26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 約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倍）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*上記に伴い、府内小中学校の支援学級在籍者数も大幅に増加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小中学校の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</a:t>
            </a:r>
            <a:r>
              <a:rPr lang="ja-JP" altLang="en-US" sz="105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」「自閉症・</a:t>
            </a:r>
            <a:r>
              <a:rPr lang="ja-JP" altLang="en-US" sz="105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情緒障がい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」支援学級在籍者  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H18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年度→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H28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約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2.6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倍</a:t>
            </a:r>
            <a:r>
              <a:rPr lang="ja-JP" altLang="en-US" sz="1050" dirty="0" smtClean="0">
                <a:latin typeface="+mj-ea"/>
              </a:rPr>
              <a:t>　　</a:t>
            </a:r>
            <a:r>
              <a:rPr lang="ja-JP" altLang="en-US" sz="1100" dirty="0" smtClean="0">
                <a:latin typeface="+mj-ea"/>
              </a:rPr>
              <a:t>　　</a:t>
            </a:r>
            <a:endParaRPr lang="en-US" altLang="ja-JP" sz="1100" dirty="0" smtClean="0">
              <a:latin typeface="+mj-ea"/>
            </a:endParaRPr>
          </a:p>
        </p:txBody>
      </p:sp>
      <p:sp>
        <p:nvSpPr>
          <p:cNvPr id="98" name="テキスト ボックス 74"/>
          <p:cNvSpPr txBox="1"/>
          <p:nvPr/>
        </p:nvSpPr>
        <p:spPr>
          <a:xfrm>
            <a:off x="107484" y="6969822"/>
            <a:ext cx="6487429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n"/>
            </a:pPr>
            <a:r>
              <a:rPr lang="en-US" altLang="ja-JP" sz="1200" b="1" dirty="0" smtClean="0">
                <a:latin typeface="+mj-ea"/>
              </a:rPr>
              <a:t>10</a:t>
            </a:r>
            <a:r>
              <a:rPr lang="ja-JP" altLang="en-US" sz="1200" b="1" dirty="0" smtClean="0">
                <a:latin typeface="+mj-ea"/>
              </a:rPr>
              <a:t>年後には、現在より全体で約</a:t>
            </a:r>
            <a:r>
              <a:rPr lang="en-US" altLang="ja-JP" sz="1200" b="1" dirty="0" smtClean="0">
                <a:latin typeface="+mj-ea"/>
              </a:rPr>
              <a:t>1,400</a:t>
            </a:r>
            <a:r>
              <a:rPr lang="ja-JP" altLang="en-US" sz="1200" b="1" dirty="0" smtClean="0">
                <a:latin typeface="+mj-ea"/>
              </a:rPr>
              <a:t>人増加見込み</a:t>
            </a:r>
            <a:endParaRPr lang="en-US" altLang="ja-JP" sz="1200" b="1" dirty="0" smtClean="0">
              <a:latin typeface="+mj-ea"/>
            </a:endParaRPr>
          </a:p>
        </p:txBody>
      </p:sp>
      <p:sp>
        <p:nvSpPr>
          <p:cNvPr id="99" name="テキスト ボックス 74"/>
          <p:cNvSpPr txBox="1"/>
          <p:nvPr/>
        </p:nvSpPr>
        <p:spPr>
          <a:xfrm>
            <a:off x="107484" y="7263809"/>
            <a:ext cx="6487429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n"/>
            </a:pPr>
            <a:r>
              <a:rPr lang="ja-JP" altLang="en-US" sz="1200" b="1" dirty="0" smtClean="0">
                <a:latin typeface="+mj-ea"/>
              </a:rPr>
              <a:t>地域</a:t>
            </a:r>
            <a:r>
              <a:rPr lang="ja-JP" altLang="en-US" sz="1200" b="1" dirty="0">
                <a:latin typeface="+mj-ea"/>
              </a:rPr>
              <a:t>に</a:t>
            </a:r>
            <a:r>
              <a:rPr lang="ja-JP" altLang="en-US" sz="1200" b="1" dirty="0" smtClean="0">
                <a:latin typeface="+mj-ea"/>
              </a:rPr>
              <a:t>より、今後の</a:t>
            </a:r>
            <a:r>
              <a:rPr lang="ja-JP" altLang="en-US" sz="1200" b="1" dirty="0">
                <a:latin typeface="+mj-ea"/>
              </a:rPr>
              <a:t>傾向</a:t>
            </a:r>
            <a:r>
              <a:rPr lang="ja-JP" altLang="en-US" sz="1200" b="1" dirty="0" smtClean="0">
                <a:latin typeface="+mj-ea"/>
              </a:rPr>
              <a:t>にバラつきあり　　　　</a:t>
            </a:r>
            <a:r>
              <a:rPr lang="ja-JP" altLang="en-US" sz="1100" dirty="0" smtClean="0">
                <a:latin typeface="+mj-ea"/>
              </a:rPr>
              <a:t>特に大阪</a:t>
            </a:r>
            <a:r>
              <a:rPr lang="ja-JP" altLang="en-US" sz="1100" dirty="0">
                <a:latin typeface="+mj-ea"/>
              </a:rPr>
              <a:t>市域</a:t>
            </a:r>
            <a:r>
              <a:rPr lang="ja-JP" altLang="en-US" sz="1100" dirty="0" smtClean="0">
                <a:latin typeface="+mj-ea"/>
              </a:rPr>
              <a:t>の顕著な増加が全体に影響　</a:t>
            </a:r>
            <a:endParaRPr lang="en-US" altLang="ja-JP" sz="1100" dirty="0" smtClean="0">
              <a:latin typeface="+mj-ea"/>
            </a:endParaRPr>
          </a:p>
        </p:txBody>
      </p:sp>
      <p:sp>
        <p:nvSpPr>
          <p:cNvPr id="55" name="小波 54"/>
          <p:cNvSpPr/>
          <p:nvPr/>
        </p:nvSpPr>
        <p:spPr>
          <a:xfrm>
            <a:off x="12806177" y="5270210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74"/>
          <p:cNvSpPr txBox="1"/>
          <p:nvPr/>
        </p:nvSpPr>
        <p:spPr>
          <a:xfrm>
            <a:off x="245205" y="9295080"/>
            <a:ext cx="619632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200" b="1" dirty="0" smtClean="0">
                <a:latin typeface="+mj-ea"/>
              </a:rPr>
              <a:t>将来</a:t>
            </a:r>
            <a:r>
              <a:rPr lang="ja-JP" altLang="en-US" sz="1200" b="1" dirty="0">
                <a:latin typeface="+mj-ea"/>
              </a:rPr>
              <a:t>推計の結果をふまえ、知的障</a:t>
            </a:r>
            <a:r>
              <a:rPr lang="ja-JP" altLang="en-US" sz="1200" b="1" dirty="0" smtClean="0">
                <a:latin typeface="+mj-ea"/>
              </a:rPr>
              <a:t>がいのある児童生徒の今後の教育環境のあり方について、</a:t>
            </a:r>
            <a:endParaRPr lang="en-US" altLang="ja-JP" sz="1200" b="1" dirty="0" smtClean="0">
              <a:latin typeface="+mj-ea"/>
            </a:endParaRPr>
          </a:p>
          <a:p>
            <a:pPr>
              <a:lnSpc>
                <a:spcPts val="1400"/>
              </a:lnSpc>
            </a:pPr>
            <a:r>
              <a:rPr lang="ja-JP" altLang="en-US" sz="1200" b="1" dirty="0" smtClean="0">
                <a:latin typeface="+mj-ea"/>
              </a:rPr>
              <a:t>平成</a:t>
            </a:r>
            <a:r>
              <a:rPr lang="en-US" altLang="ja-JP" sz="1200" b="1" dirty="0">
                <a:latin typeface="+mj-ea"/>
              </a:rPr>
              <a:t>29</a:t>
            </a:r>
            <a:r>
              <a:rPr lang="ja-JP" altLang="en-US" sz="1200" b="1" dirty="0">
                <a:latin typeface="+mj-ea"/>
              </a:rPr>
              <a:t>年度中</a:t>
            </a:r>
            <a:r>
              <a:rPr lang="ja-JP" altLang="en-US" sz="1200" b="1" dirty="0" smtClean="0">
                <a:latin typeface="+mj-ea"/>
              </a:rPr>
              <a:t>を目途に対応策を検討する。</a:t>
            </a:r>
            <a:endParaRPr lang="en-US" altLang="ja-JP" sz="1400" b="1" dirty="0" smtClean="0">
              <a:latin typeface="+mj-ea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7959919" y="975205"/>
            <a:ext cx="664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 smtClean="0"/>
              <a:t>実績値</a:t>
            </a:r>
            <a:endParaRPr kumimoji="1" lang="ja-JP" altLang="en-US" sz="1050" b="1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0901757" y="975205"/>
            <a:ext cx="664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 smtClean="0"/>
              <a:t>推計値</a:t>
            </a:r>
            <a:endParaRPr kumimoji="1" lang="ja-JP" altLang="en-US" sz="800" b="1" dirty="0"/>
          </a:p>
        </p:txBody>
      </p:sp>
      <p:sp>
        <p:nvSpPr>
          <p:cNvPr id="13" name="左大かっこ 12"/>
          <p:cNvSpPr/>
          <p:nvPr/>
        </p:nvSpPr>
        <p:spPr>
          <a:xfrm>
            <a:off x="185670" y="7619764"/>
            <a:ext cx="45719" cy="114193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大かっこ 13"/>
          <p:cNvSpPr/>
          <p:nvPr/>
        </p:nvSpPr>
        <p:spPr>
          <a:xfrm>
            <a:off x="6463329" y="7619764"/>
            <a:ext cx="45719" cy="114193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9165326" y="3651920"/>
            <a:ext cx="423483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小波 58"/>
          <p:cNvSpPr/>
          <p:nvPr/>
        </p:nvSpPr>
        <p:spPr>
          <a:xfrm>
            <a:off x="7217390" y="5265838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小波 59"/>
          <p:cNvSpPr/>
          <p:nvPr/>
        </p:nvSpPr>
        <p:spPr>
          <a:xfrm>
            <a:off x="7834329" y="5277156"/>
            <a:ext cx="621180" cy="250741"/>
          </a:xfrm>
          <a:prstGeom prst="doubleWave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74"/>
          <p:cNvSpPr txBox="1"/>
          <p:nvPr/>
        </p:nvSpPr>
        <p:spPr>
          <a:xfrm>
            <a:off x="4752189" y="5019236"/>
            <a:ext cx="1167946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・・・（Ａ）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テキスト ボックス 74"/>
          <p:cNvSpPr txBox="1"/>
          <p:nvPr/>
        </p:nvSpPr>
        <p:spPr>
          <a:xfrm>
            <a:off x="4752189" y="5455693"/>
            <a:ext cx="1167946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・・・（Ｂ）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80296" y="9130121"/>
            <a:ext cx="6514618" cy="694684"/>
          </a:xfrm>
          <a:prstGeom prst="roundRect">
            <a:avLst>
              <a:gd name="adj" fmla="val 11559"/>
            </a:avLst>
          </a:prstGeom>
          <a:noFill/>
          <a:ln w="127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　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 smtClean="0">
                <a:solidFill>
                  <a:prstClr val="black"/>
                </a:solidFill>
              </a:rPr>
              <a:t>　　　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　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34868" y="9011453"/>
            <a:ext cx="2250493" cy="23733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．今後の対応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2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AF93497F33E704B84EE572D58718B2F" ma:contentTypeVersion="0" ma:contentTypeDescription="新しいドキュメントを作成します。" ma:contentTypeScope="" ma:versionID="64e21305f25e00aad6f9532a60b4ab4e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5A9C16B-513D-458C-BAEE-67D3C4767D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291C18-31DD-4075-BD78-035617BA4A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C679EB4-87D3-43F5-B499-2AFBD05B2501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17009</TotalTime>
  <Words>337</Words>
  <Application>Microsoft Office PowerPoint</Application>
  <PresentationFormat>ユーザー設定</PresentationFormat>
  <Paragraphs>167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HOSTNAME</cp:lastModifiedBy>
  <cp:revision>1891</cp:revision>
  <cp:lastPrinted>2017-01-28T05:43:12Z</cp:lastPrinted>
  <dcterms:created xsi:type="dcterms:W3CDTF">2014-07-11T05:14:15Z</dcterms:created>
  <dcterms:modified xsi:type="dcterms:W3CDTF">2017-02-20T08:55:15Z</dcterms:modified>
</cp:coreProperties>
</file>