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603" r:id="rId2"/>
    <p:sldId id="602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CCFFCC"/>
    <a:srgbClr val="99FF99"/>
    <a:srgbClr val="FFFF99"/>
    <a:srgbClr val="FFE285"/>
    <a:srgbClr val="CEE1F2"/>
    <a:srgbClr val="C5E0B4"/>
    <a:srgbClr val="F4B183"/>
    <a:srgbClr val="FFD966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13" autoAdjust="0"/>
    <p:restoredTop sz="95186" autoAdjust="0"/>
  </p:normalViewPr>
  <p:slideViewPr>
    <p:cSldViewPr snapToGrid="0">
      <p:cViewPr varScale="1">
        <p:scale>
          <a:sx n="75" d="100"/>
          <a:sy n="75" d="100"/>
        </p:scale>
        <p:origin x="6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8BA0B-8806-4323-9584-74B7326DDDD0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1A5E5-E4DF-4E99-A882-49548D1835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034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7040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○ただし、設計の委託方法によって分けており、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設計者をプロポーザル方式によって選定する事業では、条件設定の基本計画段階で１回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プロポーザルの実施後に２回会議を実施をかんがえています。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4CED70-445C-4EB7-910B-E53761D2C42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6185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B00-6BA2-47A4-9087-F127ABFC18C8}" type="datetime1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80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7252-30BE-4476-B36B-5E6D08327871}" type="datetime1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10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6" y="365127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BF80-75A6-4B9A-9F73-4078AD690C92}" type="datetime1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86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C08E-8A5C-4552-9890-3737E3E1D2DD}" type="datetime1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13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0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0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5FC0-8ED4-487E-9D34-45C98C78C4FE}" type="datetime1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59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57E0-A9C7-49CF-A648-4D057E73C6E2}" type="datetime1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42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65130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5024-EF79-423A-ACA5-2CB284C06E52}" type="datetime1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86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1D4B-9E72-4FA3-A21D-8153BD06FB94}" type="datetime1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57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0360-C20E-4F53-B1F7-152C1BFAE83B}" type="datetime1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8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3" y="987430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23DF-A3F4-4505-9725-AF2565AC9411}" type="datetime1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9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3" y="987430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15E18-6333-4193-9ECA-593CDD3D9551}" type="datetime1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08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3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4675-6452-40F1-AB7D-F3C6D5FD136F}" type="datetime1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3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918368"/>
            <a:ext cx="7772400" cy="1922464"/>
          </a:xfrm>
        </p:spPr>
        <p:txBody>
          <a:bodyPr>
            <a:normAutofit/>
          </a:bodyPr>
          <a:lstStyle/>
          <a:p>
            <a:r>
              <a:rPr kumimoji="1" lang="ja-JP" altLang="en-US" sz="3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令和４年度大阪府景観審議会</a:t>
            </a:r>
            <a:r>
              <a:rPr kumimoji="1" lang="en-US" altLang="ja-JP" sz="3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3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3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第２回公共事業アドバイス部会</a:t>
            </a:r>
            <a:r>
              <a:rPr kumimoji="1" lang="en-US" altLang="ja-JP" sz="3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3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3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612900" y="2244329"/>
            <a:ext cx="6718300" cy="235426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議題：</a:t>
            </a:r>
            <a:r>
              <a:rPr lang="en-US" altLang="ja-JP" sz="3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大阪府立寝屋川高等学校改築工事</a:t>
            </a:r>
            <a:r>
              <a:rPr lang="en-US" altLang="ja-JP" sz="3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3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359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環状矢印 6"/>
          <p:cNvSpPr/>
          <p:nvPr/>
        </p:nvSpPr>
        <p:spPr>
          <a:xfrm rot="2036859">
            <a:off x="3445670" y="737445"/>
            <a:ext cx="2185988" cy="2218510"/>
          </a:xfrm>
          <a:prstGeom prst="circularArrow">
            <a:avLst>
              <a:gd name="adj1" fmla="val 6645"/>
              <a:gd name="adj2" fmla="val 765918"/>
              <a:gd name="adj3" fmla="val 8348741"/>
              <a:gd name="adj4" fmla="val 11614720"/>
              <a:gd name="adj5" fmla="val 127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30599" y="3450031"/>
            <a:ext cx="8888551" cy="3244035"/>
          </a:xfrm>
          <a:prstGeom prst="roundRect">
            <a:avLst>
              <a:gd name="adj" fmla="val 540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94321" y="6549913"/>
            <a:ext cx="20574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DB306B-CB1A-4F92-AE18-14C2D5855DB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4304" y="3196201"/>
            <a:ext cx="6790817" cy="4154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36000" tIns="0" rIns="36000" bIns="0" rtlCol="0">
            <a:spAutoFit/>
          </a:bodyPr>
          <a:lstStyle/>
          <a:p>
            <a:pPr marL="87308" marR="0" lvl="0" indent="-87308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 本文"/>
                <a:ea typeface="ＭＳ Ｐゴシック" panose="020B0600070205080204" pitchFamily="50" charset="-128"/>
                <a:cs typeface="+mn-cs"/>
              </a:rPr>
              <a:t>【Plan】 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 本文"/>
                <a:ea typeface="ＭＳ Ｐゴシック" panose="020B0600070205080204" pitchFamily="50" charset="-128"/>
                <a:cs typeface="+mn-cs"/>
              </a:rPr>
              <a:t>設計者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 本文"/>
                <a:ea typeface="ＭＳ Ｐゴシック" panose="020B0600070205080204" pitchFamily="50" charset="-128"/>
                <a:cs typeface="+mn-cs"/>
              </a:rPr>
              <a:t>を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 本文"/>
                <a:ea typeface="ＭＳ Ｐゴシック" panose="020B0600070205080204" pitchFamily="50" charset="-128"/>
                <a:cs typeface="+mn-cs"/>
              </a:rPr>
              <a:t>プロポーザル方式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 本文"/>
                <a:ea typeface="ＭＳ Ｐゴシック" panose="020B0600070205080204" pitchFamily="50" charset="-128"/>
                <a:cs typeface="+mn-cs"/>
              </a:rPr>
              <a:t>によって選定する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 本文"/>
                <a:ea typeface="ＭＳ Ｐゴシック" panose="020B0600070205080204" pitchFamily="50" charset="-128"/>
                <a:cs typeface="+mn-cs"/>
              </a:rPr>
              <a:t>事業の進め方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474175" y="3867025"/>
          <a:ext cx="3889603" cy="2749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482">
                  <a:extLst>
                    <a:ext uri="{9D8B030D-6E8A-4147-A177-3AD203B41FA5}">
                      <a16:colId xmlns:a16="http://schemas.microsoft.com/office/drawing/2014/main" val="2653172678"/>
                    </a:ext>
                  </a:extLst>
                </a:gridCol>
                <a:gridCol w="2397121">
                  <a:extLst>
                    <a:ext uri="{9D8B030D-6E8A-4147-A177-3AD203B41FA5}">
                      <a16:colId xmlns:a16="http://schemas.microsoft.com/office/drawing/2014/main" val="940484658"/>
                    </a:ext>
                  </a:extLst>
                </a:gridCol>
              </a:tblGrid>
              <a:tr h="6687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基本計画</a:t>
                      </a:r>
                    </a:p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（概略設計）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第１回アドバイザー会議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700883"/>
                  </a:ext>
                </a:extLst>
              </a:tr>
              <a:tr h="1410750">
                <a:tc gridSpan="2">
                  <a:txBody>
                    <a:bodyPr/>
                    <a:lstStyle/>
                    <a:p>
                      <a:pPr algn="l"/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/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条件設定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/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プロポーザルの実施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956195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ea"/>
                          <a:ea typeface="+mn-ea"/>
                        </a:rPr>
                        <a:t>基本設計</a:t>
                      </a:r>
                    </a:p>
                    <a:p>
                      <a:pPr algn="ctr"/>
                      <a:r>
                        <a:rPr kumimoji="1" lang="ja-JP" altLang="en-US" sz="1600" b="1" dirty="0" smtClean="0">
                          <a:latin typeface="+mn-ea"/>
                          <a:ea typeface="+mn-ea"/>
                        </a:rPr>
                        <a:t>（予備設計）</a:t>
                      </a:r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第２回アドバイザー会議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425503"/>
                  </a:ext>
                </a:extLst>
              </a:tr>
            </a:tbl>
          </a:graphicData>
        </a:graphic>
      </p:graphicFrame>
      <p:sp>
        <p:nvSpPr>
          <p:cNvPr id="24" name="下矢印 23"/>
          <p:cNvSpPr/>
          <p:nvPr/>
        </p:nvSpPr>
        <p:spPr>
          <a:xfrm>
            <a:off x="905301" y="4745442"/>
            <a:ext cx="649705" cy="276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 flipV="1">
            <a:off x="354304" y="5472522"/>
            <a:ext cx="8455973" cy="583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4504277" y="3675570"/>
            <a:ext cx="4306000" cy="164660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84138" marR="0" lvl="0" indent="-84138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・アドバイス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を踏まえて基本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計画を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進め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、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84138" marR="0" lvl="0" indent="-84138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 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  </a:t>
            </a:r>
            <a:r>
              <a:rPr kumimoji="1" lang="ja-JP" altLang="en-US" sz="16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</a:rPr>
              <a:t>プロポーザル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</a:rPr>
              <a:t>の</a:t>
            </a:r>
            <a:r>
              <a:rPr kumimoji="1" lang="ja-JP" altLang="en-US" sz="16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</a:rPr>
              <a:t>条件を設定</a:t>
            </a:r>
            <a:endParaRPr kumimoji="1" lang="en-US" altLang="ja-JP" sz="16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</a:endParaRPr>
          </a:p>
          <a:p>
            <a:pPr marL="108000" lvl="0" indent="-84138">
              <a:lnSpc>
                <a:spcPct val="150000"/>
              </a:lnSpc>
              <a:spcBef>
                <a:spcPts val="600"/>
              </a:spcBef>
              <a:defRPr/>
            </a:pPr>
            <a:r>
              <a:rPr kumimoji="1" lang="ja-JP" altLang="en-US" sz="1600" dirty="0" smtClean="0">
                <a:solidFill>
                  <a:prstClr val="black"/>
                </a:solidFill>
              </a:rPr>
              <a:t>・今後</a:t>
            </a:r>
            <a:r>
              <a:rPr kumimoji="1" lang="ja-JP" altLang="en-US" sz="1600" dirty="0">
                <a:solidFill>
                  <a:prstClr val="black"/>
                </a:solidFill>
              </a:rPr>
              <a:t>の基本設計の段階</a:t>
            </a:r>
            <a:r>
              <a:rPr kumimoji="1" lang="ja-JP" altLang="en-US" sz="1600" dirty="0" smtClean="0">
                <a:solidFill>
                  <a:prstClr val="black"/>
                </a:solidFill>
              </a:rPr>
              <a:t>で景観に考慮</a:t>
            </a:r>
            <a:r>
              <a:rPr kumimoji="1" lang="ja-JP" altLang="en-US" sz="1600" dirty="0">
                <a:solidFill>
                  <a:prstClr val="black"/>
                </a:solidFill>
              </a:rPr>
              <a:t>する</a:t>
            </a:r>
            <a:r>
              <a:rPr kumimoji="1" lang="ja-JP" altLang="en-US" sz="1600" dirty="0" smtClean="0">
                <a:solidFill>
                  <a:prstClr val="black"/>
                </a:solidFill>
              </a:rPr>
              <a:t>べきポイント</a:t>
            </a:r>
            <a:r>
              <a:rPr kumimoji="1" lang="ja-JP" altLang="en-US" sz="1600" dirty="0">
                <a:solidFill>
                  <a:prstClr val="black"/>
                </a:solidFill>
              </a:rPr>
              <a:t>のアドバイス</a:t>
            </a:r>
            <a:endParaRPr kumimoji="1" lang="en-US" altLang="ja-JP" sz="1400" dirty="0">
              <a:solidFill>
                <a:prstClr val="black"/>
              </a:solidFill>
            </a:endParaRPr>
          </a:p>
        </p:txBody>
      </p:sp>
      <p:sp>
        <p:nvSpPr>
          <p:cNvPr id="11" name="下矢印 10"/>
          <p:cNvSpPr/>
          <p:nvPr/>
        </p:nvSpPr>
        <p:spPr>
          <a:xfrm rot="16200000">
            <a:off x="4250021" y="6153805"/>
            <a:ext cx="649705" cy="276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530712" y="694063"/>
          <a:ext cx="8079888" cy="231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988">
                  <a:extLst>
                    <a:ext uri="{9D8B030D-6E8A-4147-A177-3AD203B41FA5}">
                      <a16:colId xmlns:a16="http://schemas.microsoft.com/office/drawing/2014/main" val="89295450"/>
                    </a:ext>
                  </a:extLst>
                </a:gridCol>
                <a:gridCol w="2425700">
                  <a:extLst>
                    <a:ext uri="{9D8B030D-6E8A-4147-A177-3AD203B41FA5}">
                      <a16:colId xmlns:a16="http://schemas.microsoft.com/office/drawing/2014/main" val="254549942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07987166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71165439"/>
                    </a:ext>
                  </a:extLst>
                </a:gridCol>
                <a:gridCol w="2451100">
                  <a:extLst>
                    <a:ext uri="{9D8B030D-6E8A-4147-A177-3AD203B41FA5}">
                      <a16:colId xmlns:a16="http://schemas.microsoft.com/office/drawing/2014/main" val="4055265728"/>
                    </a:ext>
                  </a:extLst>
                </a:gridCol>
              </a:tblGrid>
              <a:tr h="9753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Plan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景観形成の目標に沿った計画・設計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Do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景観形成の目標</a:t>
                      </a:r>
                    </a:p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の達成に向けた</a:t>
                      </a:r>
                    </a:p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公共事業の実施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463188"/>
                  </a:ext>
                </a:extLst>
              </a:tr>
              <a:tr h="33252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562752"/>
                  </a:ext>
                </a:extLst>
              </a:tr>
              <a:tr h="9753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Action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・事例の蓄積、活用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・職員の景観に関する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 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技術力向上（研修等）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Check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景観形成に寄与した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公共事業であるか評価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744377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/>
          </p:nvPr>
        </p:nvGraphicFramePr>
        <p:xfrm>
          <a:off x="4787808" y="5942732"/>
          <a:ext cx="3992715" cy="651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2047">
                  <a:extLst>
                    <a:ext uri="{9D8B030D-6E8A-4147-A177-3AD203B41FA5}">
                      <a16:colId xmlns:a16="http://schemas.microsoft.com/office/drawing/2014/main" val="2653172678"/>
                    </a:ext>
                  </a:extLst>
                </a:gridCol>
                <a:gridCol w="2460668">
                  <a:extLst>
                    <a:ext uri="{9D8B030D-6E8A-4147-A177-3AD203B41FA5}">
                      <a16:colId xmlns:a16="http://schemas.microsoft.com/office/drawing/2014/main" val="940484658"/>
                    </a:ext>
                  </a:extLst>
                </a:gridCol>
              </a:tblGrid>
              <a:tr h="6514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実施設計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（詳細設計）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第３回アドバイザー会議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700883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157450" y="133258"/>
            <a:ext cx="5836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20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本案件における本日のアドバイス部会の位置付け</a:t>
            </a:r>
            <a:endParaRPr kumimoji="1" lang="en-US" altLang="ja-JP" sz="20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30712" y="675458"/>
            <a:ext cx="3330088" cy="99123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74175" y="3867025"/>
            <a:ext cx="3889603" cy="6414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下矢印 12"/>
          <p:cNvSpPr/>
          <p:nvPr/>
        </p:nvSpPr>
        <p:spPr>
          <a:xfrm>
            <a:off x="1230153" y="1553489"/>
            <a:ext cx="399023" cy="1749829"/>
          </a:xfrm>
          <a:custGeom>
            <a:avLst/>
            <a:gdLst>
              <a:gd name="connsiteX0" fmla="*/ 0 w 292100"/>
              <a:gd name="connsiteY0" fmla="*/ 1291530 h 1437580"/>
              <a:gd name="connsiteX1" fmla="*/ 73025 w 292100"/>
              <a:gd name="connsiteY1" fmla="*/ 1291530 h 1437580"/>
              <a:gd name="connsiteX2" fmla="*/ 73025 w 292100"/>
              <a:gd name="connsiteY2" fmla="*/ 0 h 1437580"/>
              <a:gd name="connsiteX3" fmla="*/ 219075 w 292100"/>
              <a:gd name="connsiteY3" fmla="*/ 0 h 1437580"/>
              <a:gd name="connsiteX4" fmla="*/ 219075 w 292100"/>
              <a:gd name="connsiteY4" fmla="*/ 1291530 h 1437580"/>
              <a:gd name="connsiteX5" fmla="*/ 292100 w 292100"/>
              <a:gd name="connsiteY5" fmla="*/ 1291530 h 1437580"/>
              <a:gd name="connsiteX6" fmla="*/ 146050 w 292100"/>
              <a:gd name="connsiteY6" fmla="*/ 1437580 h 1437580"/>
              <a:gd name="connsiteX7" fmla="*/ 0 w 292100"/>
              <a:gd name="connsiteY7" fmla="*/ 1291530 h 1437580"/>
              <a:gd name="connsiteX0" fmla="*/ 0 w 292100"/>
              <a:gd name="connsiteY0" fmla="*/ 1291530 h 1437580"/>
              <a:gd name="connsiteX1" fmla="*/ 73025 w 292100"/>
              <a:gd name="connsiteY1" fmla="*/ 1291530 h 1437580"/>
              <a:gd name="connsiteX2" fmla="*/ 219075 w 292100"/>
              <a:gd name="connsiteY2" fmla="*/ 0 h 1437580"/>
              <a:gd name="connsiteX3" fmla="*/ 219075 w 292100"/>
              <a:gd name="connsiteY3" fmla="*/ 1291530 h 1437580"/>
              <a:gd name="connsiteX4" fmla="*/ 292100 w 292100"/>
              <a:gd name="connsiteY4" fmla="*/ 1291530 h 1437580"/>
              <a:gd name="connsiteX5" fmla="*/ 146050 w 292100"/>
              <a:gd name="connsiteY5" fmla="*/ 1437580 h 1437580"/>
              <a:gd name="connsiteX6" fmla="*/ 0 w 292100"/>
              <a:gd name="connsiteY6" fmla="*/ 1291530 h 1437580"/>
              <a:gd name="connsiteX0" fmla="*/ 60325 w 352425"/>
              <a:gd name="connsiteY0" fmla="*/ 1596330 h 1742380"/>
              <a:gd name="connsiteX1" fmla="*/ 133350 w 352425"/>
              <a:gd name="connsiteY1" fmla="*/ 1596330 h 1742380"/>
              <a:gd name="connsiteX2" fmla="*/ 0 w 352425"/>
              <a:gd name="connsiteY2" fmla="*/ 0 h 1742380"/>
              <a:gd name="connsiteX3" fmla="*/ 279400 w 352425"/>
              <a:gd name="connsiteY3" fmla="*/ 1596330 h 1742380"/>
              <a:gd name="connsiteX4" fmla="*/ 352425 w 352425"/>
              <a:gd name="connsiteY4" fmla="*/ 1596330 h 1742380"/>
              <a:gd name="connsiteX5" fmla="*/ 206375 w 352425"/>
              <a:gd name="connsiteY5" fmla="*/ 1742380 h 1742380"/>
              <a:gd name="connsiteX6" fmla="*/ 60325 w 352425"/>
              <a:gd name="connsiteY6" fmla="*/ 1596330 h 1742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2425" h="1742380">
                <a:moveTo>
                  <a:pt x="60325" y="1596330"/>
                </a:moveTo>
                <a:lnTo>
                  <a:pt x="133350" y="1596330"/>
                </a:lnTo>
                <a:lnTo>
                  <a:pt x="0" y="0"/>
                </a:lnTo>
                <a:lnTo>
                  <a:pt x="279400" y="1596330"/>
                </a:lnTo>
                <a:lnTo>
                  <a:pt x="352425" y="1596330"/>
                </a:lnTo>
                <a:lnTo>
                  <a:pt x="206375" y="1742380"/>
                </a:lnTo>
                <a:lnTo>
                  <a:pt x="60325" y="1596330"/>
                </a:lnTo>
                <a:close/>
              </a:path>
            </a:pathLst>
          </a:custGeom>
          <a:solidFill>
            <a:srgbClr val="0070C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613510" y="1310429"/>
            <a:ext cx="18379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公共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endParaRPr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ctr">
              <a:defRPr/>
            </a:pP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PDCA</a:t>
            </a:r>
          </a:p>
          <a:p>
            <a:pPr lvl="0" algn="ctr">
              <a:defRPr/>
            </a:pP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サイクル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制度</a:t>
            </a:r>
            <a:endParaRPr kumimoji="1" lang="en-US" altLang="ja-JP" sz="2000" b="1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077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10763</TotalTime>
  <Words>222</Words>
  <Application>Microsoft Office PowerPoint</Application>
  <PresentationFormat>画面に合わせる (4:3)</PresentationFormat>
  <Paragraphs>43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ＭＳ Ｐゴシック</vt:lpstr>
      <vt:lpstr>ＭＳ Ｐゴシック 本文</vt:lpstr>
      <vt:lpstr>游ゴシック</vt:lpstr>
      <vt:lpstr>Arial</vt:lpstr>
      <vt:lpstr>Calibri</vt:lpstr>
      <vt:lpstr>Cambria</vt:lpstr>
      <vt:lpstr>Office テーマ</vt:lpstr>
      <vt:lpstr>令和４年度大阪府景観審議会 第２回公共事業アドバイス部会 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森河　奨</dc:creator>
  <cp:lastModifiedBy>宇佐美　亮太</cp:lastModifiedBy>
  <cp:revision>818</cp:revision>
  <cp:lastPrinted>2022-12-15T00:30:12Z</cp:lastPrinted>
  <dcterms:created xsi:type="dcterms:W3CDTF">2018-12-04T04:57:03Z</dcterms:created>
  <dcterms:modified xsi:type="dcterms:W3CDTF">2022-12-22T04:54:15Z</dcterms:modified>
</cp:coreProperties>
</file>