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08" r:id="rId1"/>
  </p:sldMasterIdLst>
  <p:notesMasterIdLst>
    <p:notesMasterId r:id="rId43"/>
  </p:notesMasterIdLst>
  <p:handoutMasterIdLst>
    <p:handoutMasterId r:id="rId44"/>
  </p:handoutMasterIdLst>
  <p:sldIdLst>
    <p:sldId id="512" r:id="rId2"/>
    <p:sldId id="515" r:id="rId3"/>
    <p:sldId id="518" r:id="rId4"/>
    <p:sldId id="517" r:id="rId5"/>
    <p:sldId id="520" r:id="rId6"/>
    <p:sldId id="585" r:id="rId7"/>
    <p:sldId id="521" r:id="rId8"/>
    <p:sldId id="522" r:id="rId9"/>
    <p:sldId id="523" r:id="rId10"/>
    <p:sldId id="586" r:id="rId11"/>
    <p:sldId id="524" r:id="rId12"/>
    <p:sldId id="525" r:id="rId13"/>
    <p:sldId id="526" r:id="rId14"/>
    <p:sldId id="527" r:id="rId15"/>
    <p:sldId id="528" r:id="rId16"/>
    <p:sldId id="529" r:id="rId17"/>
    <p:sldId id="530" r:id="rId18"/>
    <p:sldId id="531" r:id="rId19"/>
    <p:sldId id="532" r:id="rId20"/>
    <p:sldId id="533" r:id="rId21"/>
    <p:sldId id="534" r:id="rId22"/>
    <p:sldId id="535" r:id="rId23"/>
    <p:sldId id="536" r:id="rId24"/>
    <p:sldId id="537" r:id="rId25"/>
    <p:sldId id="538" r:id="rId26"/>
    <p:sldId id="539" r:id="rId27"/>
    <p:sldId id="540" r:id="rId28"/>
    <p:sldId id="541" r:id="rId29"/>
    <p:sldId id="542" r:id="rId30"/>
    <p:sldId id="543" r:id="rId31"/>
    <p:sldId id="544" r:id="rId32"/>
    <p:sldId id="545" r:id="rId33"/>
    <p:sldId id="546" r:id="rId34"/>
    <p:sldId id="547" r:id="rId35"/>
    <p:sldId id="583" r:id="rId36"/>
    <p:sldId id="548" r:id="rId37"/>
    <p:sldId id="587" r:id="rId38"/>
    <p:sldId id="550" r:id="rId39"/>
    <p:sldId id="551" r:id="rId40"/>
    <p:sldId id="552" r:id="rId41"/>
    <p:sldId id="584" r:id="rId42"/>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9AAF9B8-B6CF-496E-8B4F-D80D518928E5}">
          <p14:sldIdLst>
            <p14:sldId id="512"/>
            <p14:sldId id="515"/>
            <p14:sldId id="518"/>
            <p14:sldId id="517"/>
            <p14:sldId id="520"/>
            <p14:sldId id="585"/>
            <p14:sldId id="521"/>
            <p14:sldId id="522"/>
            <p14:sldId id="523"/>
            <p14:sldId id="586"/>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83"/>
            <p14:sldId id="548"/>
            <p14:sldId id="587"/>
            <p14:sldId id="550"/>
            <p14:sldId id="551"/>
            <p14:sldId id="552"/>
            <p14:sldId id="58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FF"/>
    <a:srgbClr val="FFFFCC"/>
    <a:srgbClr val="7393A1"/>
    <a:srgbClr val="FAD9C2"/>
    <a:srgbClr val="FF99FF"/>
    <a:srgbClr val="99CCFF"/>
    <a:srgbClr val="CCCCFF"/>
    <a:srgbClr val="66FFFF"/>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4" autoAdjust="0"/>
    <p:restoredTop sz="93922" autoAdjust="0"/>
  </p:normalViewPr>
  <p:slideViewPr>
    <p:cSldViewPr snapToGrid="0">
      <p:cViewPr varScale="1">
        <p:scale>
          <a:sx n="68" d="100"/>
          <a:sy n="68" d="100"/>
        </p:scale>
        <p:origin x="768" y="66"/>
      </p:cViewPr>
      <p:guideLst>
        <p:guide orient="horz" pos="2160"/>
        <p:guide pos="2880"/>
      </p:guideLst>
    </p:cSldViewPr>
  </p:slideViewPr>
  <p:outlineViewPr>
    <p:cViewPr>
      <p:scale>
        <a:sx n="75" d="100"/>
        <a:sy n="75" d="100"/>
      </p:scale>
      <p:origin x="0" y="0"/>
    </p:cViewPr>
  </p:outlineViewPr>
  <p:notesTextViewPr>
    <p:cViewPr>
      <p:scale>
        <a:sx n="1" d="1"/>
        <a:sy n="1" d="1"/>
      </p:scale>
      <p:origin x="0" y="0"/>
    </p:cViewPr>
  </p:notesTextViewPr>
  <p:sorterViewPr>
    <p:cViewPr>
      <p:scale>
        <a:sx n="100" d="100"/>
        <a:sy n="100" d="100"/>
      </p:scale>
      <p:origin x="0" y="-11184"/>
    </p:cViewPr>
  </p:sorterViewPr>
  <p:notesViewPr>
    <p:cSldViewPr snapToGrid="0">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686482A6-B0B6-473C-9411-D17E5F36D71E}" type="datetimeFigureOut">
              <a:rPr kumimoji="1" lang="ja-JP" altLang="en-US" smtClean="0"/>
              <a:t>2022/12/9</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1FC636BB-200F-403B-959D-B8F5B5114CDB}" type="slidenum">
              <a:rPr kumimoji="1" lang="ja-JP" altLang="en-US" smtClean="0"/>
              <a:t>‹#›</a:t>
            </a:fld>
            <a:endParaRPr kumimoji="1" lang="ja-JP" altLang="en-US"/>
          </a:p>
        </p:txBody>
      </p:sp>
    </p:spTree>
    <p:extLst>
      <p:ext uri="{BB962C8B-B14F-4D97-AF65-F5344CB8AC3E}">
        <p14:creationId xmlns:p14="http://schemas.microsoft.com/office/powerpoint/2010/main" val="19135672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ノート プレースホルダー 7"/>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5518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9</a:t>
            </a:fld>
            <a:endParaRPr kumimoji="1" lang="ja-JP" altLang="en-US"/>
          </a:p>
        </p:txBody>
      </p:sp>
    </p:spTree>
    <p:extLst>
      <p:ext uri="{BB962C8B-B14F-4D97-AF65-F5344CB8AC3E}">
        <p14:creationId xmlns:p14="http://schemas.microsoft.com/office/powerpoint/2010/main" val="41190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1857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7026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2310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marL="278402" indent="-256939" defTabSz="466161">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13</a:t>
            </a:fld>
            <a:endParaRPr kumimoji="1" lang="ja-JP" altLang="en-US"/>
          </a:p>
        </p:txBody>
      </p:sp>
    </p:spTree>
    <p:extLst>
      <p:ext uri="{BB962C8B-B14F-4D97-AF65-F5344CB8AC3E}">
        <p14:creationId xmlns:p14="http://schemas.microsoft.com/office/powerpoint/2010/main" val="2110467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57077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59053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55448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19379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3070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42309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19</a:t>
            </a:fld>
            <a:endParaRPr kumimoji="1" lang="ja-JP" altLang="en-US"/>
          </a:p>
        </p:txBody>
      </p:sp>
    </p:spTree>
    <p:extLst>
      <p:ext uri="{BB962C8B-B14F-4D97-AF65-F5344CB8AC3E}">
        <p14:creationId xmlns:p14="http://schemas.microsoft.com/office/powerpoint/2010/main" val="2861102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59521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99131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74411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06299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6262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25</a:t>
            </a:fld>
            <a:endParaRPr kumimoji="1" lang="ja-JP" altLang="en-US"/>
          </a:p>
        </p:txBody>
      </p:sp>
    </p:spTree>
    <p:extLst>
      <p:ext uri="{BB962C8B-B14F-4D97-AF65-F5344CB8AC3E}">
        <p14:creationId xmlns:p14="http://schemas.microsoft.com/office/powerpoint/2010/main" val="3159404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98500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27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55639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28</a:t>
            </a:fld>
            <a:endParaRPr kumimoji="1" lang="ja-JP" altLang="en-US"/>
          </a:p>
        </p:txBody>
      </p:sp>
    </p:spTree>
    <p:extLst>
      <p:ext uri="{BB962C8B-B14F-4D97-AF65-F5344CB8AC3E}">
        <p14:creationId xmlns:p14="http://schemas.microsoft.com/office/powerpoint/2010/main" val="121085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2</a:t>
            </a:fld>
            <a:endParaRPr kumimoji="1" lang="ja-JP" altLang="en-US"/>
          </a:p>
        </p:txBody>
      </p:sp>
    </p:spTree>
    <p:extLst>
      <p:ext uri="{BB962C8B-B14F-4D97-AF65-F5344CB8AC3E}">
        <p14:creationId xmlns:p14="http://schemas.microsoft.com/office/powerpoint/2010/main" val="2817047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marL="0" marR="0" lvl="0" indent="0" algn="l" defTabSz="914354" rtl="0" eaLnBrk="1" fontAlgn="auto" latinLnBrk="0" hangingPunct="1">
              <a:lnSpc>
                <a:spcPct val="15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29</a:t>
            </a:fld>
            <a:endParaRPr kumimoji="1" lang="ja-JP" altLang="en-US"/>
          </a:p>
        </p:txBody>
      </p:sp>
    </p:spTree>
    <p:extLst>
      <p:ext uri="{BB962C8B-B14F-4D97-AF65-F5344CB8AC3E}">
        <p14:creationId xmlns:p14="http://schemas.microsoft.com/office/powerpoint/2010/main" val="2351834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30</a:t>
            </a:fld>
            <a:endParaRPr kumimoji="1" lang="ja-JP" altLang="en-US"/>
          </a:p>
        </p:txBody>
      </p:sp>
    </p:spTree>
    <p:extLst>
      <p:ext uri="{BB962C8B-B14F-4D97-AF65-F5344CB8AC3E}">
        <p14:creationId xmlns:p14="http://schemas.microsoft.com/office/powerpoint/2010/main" val="3797680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31</a:t>
            </a:fld>
            <a:endParaRPr kumimoji="1" lang="ja-JP" altLang="en-US"/>
          </a:p>
        </p:txBody>
      </p:sp>
    </p:spTree>
    <p:extLst>
      <p:ext uri="{BB962C8B-B14F-4D97-AF65-F5344CB8AC3E}">
        <p14:creationId xmlns:p14="http://schemas.microsoft.com/office/powerpoint/2010/main" val="186990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32</a:t>
            </a:fld>
            <a:endParaRPr kumimoji="1" lang="ja-JP" altLang="en-US"/>
          </a:p>
        </p:txBody>
      </p:sp>
    </p:spTree>
    <p:extLst>
      <p:ext uri="{BB962C8B-B14F-4D97-AF65-F5344CB8AC3E}">
        <p14:creationId xmlns:p14="http://schemas.microsoft.com/office/powerpoint/2010/main" val="3353709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33</a:t>
            </a:fld>
            <a:endParaRPr kumimoji="1" lang="ja-JP" altLang="en-US"/>
          </a:p>
        </p:txBody>
      </p:sp>
    </p:spTree>
    <p:extLst>
      <p:ext uri="{BB962C8B-B14F-4D97-AF65-F5344CB8AC3E}">
        <p14:creationId xmlns:p14="http://schemas.microsoft.com/office/powerpoint/2010/main" val="1154989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34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36092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35</a:t>
            </a:fld>
            <a:endParaRPr kumimoji="1" lang="ja-JP" altLang="en-US"/>
          </a:p>
        </p:txBody>
      </p:sp>
    </p:spTree>
    <p:extLst>
      <p:ext uri="{BB962C8B-B14F-4D97-AF65-F5344CB8AC3E}">
        <p14:creationId xmlns:p14="http://schemas.microsoft.com/office/powerpoint/2010/main" val="1174716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36</a:t>
            </a:fld>
            <a:endParaRPr kumimoji="1" lang="ja-JP" altLang="en-US"/>
          </a:p>
        </p:txBody>
      </p:sp>
    </p:spTree>
    <p:extLst>
      <p:ext uri="{BB962C8B-B14F-4D97-AF65-F5344CB8AC3E}">
        <p14:creationId xmlns:p14="http://schemas.microsoft.com/office/powerpoint/2010/main" val="1526124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37</a:t>
            </a:fld>
            <a:endParaRPr kumimoji="1" lang="ja-JP" altLang="en-US"/>
          </a:p>
        </p:txBody>
      </p:sp>
    </p:spTree>
    <p:extLst>
      <p:ext uri="{BB962C8B-B14F-4D97-AF65-F5344CB8AC3E}">
        <p14:creationId xmlns:p14="http://schemas.microsoft.com/office/powerpoint/2010/main" val="3781583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38</a:t>
            </a:fld>
            <a:endParaRPr kumimoji="1" lang="ja-JP" altLang="en-US"/>
          </a:p>
        </p:txBody>
      </p:sp>
    </p:spTree>
    <p:extLst>
      <p:ext uri="{BB962C8B-B14F-4D97-AF65-F5344CB8AC3E}">
        <p14:creationId xmlns:p14="http://schemas.microsoft.com/office/powerpoint/2010/main" val="412283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93098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39</a:t>
            </a:fld>
            <a:endParaRPr kumimoji="1" lang="ja-JP" altLang="en-US"/>
          </a:p>
        </p:txBody>
      </p:sp>
    </p:spTree>
    <p:extLst>
      <p:ext uri="{BB962C8B-B14F-4D97-AF65-F5344CB8AC3E}">
        <p14:creationId xmlns:p14="http://schemas.microsoft.com/office/powerpoint/2010/main" val="2203102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40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2457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2954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5</a:t>
            </a:fld>
            <a:endParaRPr kumimoji="1" lang="ja-JP" altLang="en-US"/>
          </a:p>
        </p:txBody>
      </p:sp>
    </p:spTree>
    <p:extLst>
      <p:ext uri="{BB962C8B-B14F-4D97-AF65-F5344CB8AC3E}">
        <p14:creationId xmlns:p14="http://schemas.microsoft.com/office/powerpoint/2010/main" val="414135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6</a:t>
            </a:fld>
            <a:endParaRPr kumimoji="1" lang="ja-JP" altLang="en-US"/>
          </a:p>
        </p:txBody>
      </p:sp>
    </p:spTree>
    <p:extLst>
      <p:ext uri="{BB962C8B-B14F-4D97-AF65-F5344CB8AC3E}">
        <p14:creationId xmlns:p14="http://schemas.microsoft.com/office/powerpoint/2010/main" val="173942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22934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pPr defTabSz="914328">
              <a:defRPr/>
            </a:pPr>
            <a:endParaRPr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9804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B02422C-ACFF-4FD2-A21C-1BE90F29CA85}" type="datetime1">
              <a:rPr kumimoji="1" lang="ja-JP" altLang="en-US" smtClean="0"/>
              <a:t>2022/12/9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4734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DC8ED5E-E1B4-452D-9C04-95C60389DC80}" type="datetime1">
              <a:rPr kumimoji="1" lang="ja-JP" altLang="en-US" smtClean="0"/>
              <a:t>2022/12/9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20369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6" y="365127"/>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C36645A-92B2-4BBE-BD45-B4A931159722}" type="datetime1">
              <a:rPr kumimoji="1" lang="ja-JP" altLang="en-US" smtClean="0"/>
              <a:t>2022/12/9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021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D152DD5-0140-4B6C-B416-E53AE2AB3C29}" type="datetime1">
              <a:rPr kumimoji="1" lang="ja-JP" altLang="en-US" smtClean="0"/>
              <a:t>2022/12/9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587346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DFD802A-9965-4D51-8733-F2AAE5834601}" type="datetime1">
              <a:rPr kumimoji="1" lang="ja-JP" altLang="en-US" smtClean="0"/>
              <a:t>2022/12/9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5720925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729D773-A713-4225-A5AD-CA4E8A148926}" type="datetime1">
              <a:rPr kumimoji="1" lang="ja-JP" altLang="en-US" smtClean="0"/>
              <a:t>2022/12/9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214841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30"/>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7" y="1681164"/>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7"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2FA4CF3E-B0F2-4634-AC3C-BF015326EE2E}" type="datetime1">
              <a:rPr kumimoji="1" lang="ja-JP" altLang="en-US" smtClean="0"/>
              <a:t>2022/12/9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73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F7D56C3-6A77-49DE-820A-51F0BE159BCD}" type="datetime1">
              <a:rPr kumimoji="1" lang="ja-JP" altLang="en-US" smtClean="0"/>
              <a:t>2022/12/9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52422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37B1-1FFA-421A-B22E-D611774DD246}" type="datetime1">
              <a:rPr kumimoji="1" lang="ja-JP" altLang="en-US" smtClean="0"/>
              <a:t>2022/12/9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33807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3" y="987430"/>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EB249E2-EDB7-48A7-823C-B928E1BA2DBF}" type="datetime1">
              <a:rPr kumimoji="1" lang="ja-JP" altLang="en-US" smtClean="0"/>
              <a:t>2022/12/9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178892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3" y="987430"/>
            <a:ext cx="462915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429BF3F-A2AC-4C1B-9CCF-A0B302A889C1}" type="datetime1">
              <a:rPr kumimoji="1" lang="ja-JP" altLang="en-US" smtClean="0"/>
              <a:t>2022/12/9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16630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30"/>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1"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9E7C8-9310-4E79-AD4E-176E78815853}" type="datetime1">
              <a:rPr kumimoji="1" lang="ja-JP" altLang="en-US" smtClean="0"/>
              <a:t>2022/12/9</a:t>
            </a:fld>
            <a:endParaRPr kumimoji="1" lang="ja-JP" altLang="en-US"/>
          </a:p>
        </p:txBody>
      </p:sp>
      <p:sp>
        <p:nvSpPr>
          <p:cNvPr id="5" name="Footer Placeholder 4"/>
          <p:cNvSpPr>
            <a:spLocks noGrp="1"/>
          </p:cNvSpPr>
          <p:nvPr>
            <p:ph type="ftr" sz="quarter" idx="3"/>
          </p:nvPr>
        </p:nvSpPr>
        <p:spPr>
          <a:xfrm>
            <a:off x="3028951"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4834485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tm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noProof="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議題２：</a:t>
            </a:r>
            <a:endParaRPr kumimoji="0"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994825" y="105976"/>
            <a:ext cx="1081178"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資料２</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1510115" y="2960072"/>
            <a:ext cx="6123792"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公共事業における景観面での</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PDCA</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サイクル制度について</a:t>
            </a:r>
            <a:r>
              <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報告</a:t>
            </a:r>
            <a:r>
              <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Tree>
    <p:extLst>
      <p:ext uri="{BB962C8B-B14F-4D97-AF65-F5344CB8AC3E}">
        <p14:creationId xmlns:p14="http://schemas.microsoft.com/office/powerpoint/2010/main" val="1529438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l="8798" t="17059" r="8913" b="9700"/>
          <a:stretch/>
        </p:blipFill>
        <p:spPr>
          <a:xfrm>
            <a:off x="-6089" y="914404"/>
            <a:ext cx="9150089" cy="5757445"/>
          </a:xfrm>
          <a:prstGeom prst="rect">
            <a:avLst/>
          </a:prstGeom>
        </p:spPr>
      </p:pic>
      <p:sp>
        <p:nvSpPr>
          <p:cNvPr id="6" name="スライド番号プレースホルダー 3"/>
          <p:cNvSpPr txBox="1">
            <a:spLocks/>
          </p:cNvSpPr>
          <p:nvPr/>
        </p:nvSpPr>
        <p:spPr>
          <a:xfrm>
            <a:off x="6682155" y="6377455"/>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3" name="正方形/長方形 2"/>
          <p:cNvSpPr/>
          <p:nvPr/>
        </p:nvSpPr>
        <p:spPr>
          <a:xfrm>
            <a:off x="-6089" y="0"/>
            <a:ext cx="9150089" cy="650635"/>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latin typeface="Meiryo UI" panose="020B0604030504040204" pitchFamily="50" charset="-128"/>
                <a:ea typeface="Meiryo UI" panose="020B0604030504040204" pitchFamily="50" charset="-128"/>
              </a:rPr>
              <a:t>既存モノレール駅舎（千里中央駅）</a:t>
            </a:r>
            <a:endParaRPr kumimoji="1" lang="ja-JP" altLang="en-US" sz="2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13399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838192" y="3013502"/>
            <a:ext cx="3467616" cy="830997"/>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（仮称</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）門真南駅</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07606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464" y="322024"/>
            <a:ext cx="15586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■付近見取図</a:t>
            </a:r>
          </a:p>
        </p:txBody>
      </p:sp>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l="992" t="1323" r="2150" b="5004"/>
          <a:stretch/>
        </p:blipFill>
        <p:spPr>
          <a:xfrm>
            <a:off x="532493" y="782870"/>
            <a:ext cx="7982858" cy="5573485"/>
          </a:xfrm>
          <a:prstGeom prst="rect">
            <a:avLst/>
          </a:prstGeom>
          <a:ln w="12700">
            <a:solidFill>
              <a:schemeClr val="tx1"/>
            </a:solidFill>
          </a:ln>
        </p:spPr>
      </p:pic>
      <p:sp>
        <p:nvSpPr>
          <p:cNvPr id="2" name="テキスト ボックス 1"/>
          <p:cNvSpPr txBox="1"/>
          <p:nvPr/>
        </p:nvSpPr>
        <p:spPr>
          <a:xfrm>
            <a:off x="3632581" y="4944236"/>
            <a:ext cx="4689988" cy="1200329"/>
          </a:xfrm>
          <a:prstGeom prst="rect">
            <a:avLst/>
          </a:prstGeom>
          <a:solidFill>
            <a:schemeClr val="bg1"/>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（規模）</a:t>
            </a:r>
            <a:endParaRPr kumimoji="0" lang="en-US" altLang="ja-JP"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ja-JP"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鉄骨造</a:t>
            </a:r>
            <a:r>
              <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（土木</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建築</a:t>
            </a:r>
            <a:r>
              <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構造物）、</a:t>
            </a:r>
            <a:endPar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地上</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a:t>
            </a:r>
            <a:r>
              <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階建て（</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a:t>
            </a:r>
            <a:r>
              <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階コンコース階、</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a:t>
            </a:r>
            <a:r>
              <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階ホーム階）</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、延べ面積約</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780</a:t>
            </a:r>
            <a:r>
              <a:rPr kumimoji="0" lang="ja-JP" altLang="en-US"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39080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905000" y="804701"/>
            <a:ext cx="50292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■前回アドバイス部会での意見</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p:cNvSpPr txBox="1"/>
          <p:nvPr/>
        </p:nvSpPr>
        <p:spPr>
          <a:xfrm>
            <a:off x="409575" y="2413337"/>
            <a:ext cx="8324850" cy="2862322"/>
          </a:xfrm>
          <a:prstGeom prst="rect">
            <a:avLst/>
          </a:prstGeom>
          <a:noFill/>
        </p:spPr>
        <p:txBody>
          <a:bodyPr wrap="square" rtlCol="0">
            <a:spAutoFit/>
          </a:bodyPr>
          <a:lstStyle/>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①モノレール１本で大阪の良さが伝わるように。</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5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地域の景観をリードするようなふさわしい風格を備えたデザインになるように、目標を立てていただきたい。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②延伸される駅と既設の駅ではデザインが</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異なる。</a:t>
            </a:r>
            <a:endParaRPr kumimoji="1" lang="en-US" altLang="ja-JP"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11113"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プラットホーム</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とコンコースの部分が分離したような形</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で既存の駅はデザインされていたので、踏襲していただきたい。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③メトロからの乗換えで歩道を通ってくる人からの目線での検討が必要。</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0071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1B9B67-EF4F-4B3F-9D96-856EED2597BD}"/>
              </a:ext>
            </a:extLst>
          </p:cNvPr>
          <p:cNvSpPr/>
          <p:nvPr/>
        </p:nvSpPr>
        <p:spPr>
          <a:xfrm>
            <a:off x="176464" y="322024"/>
            <a:ext cx="323908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コンセプト：（仮称）門真南駅</a:t>
            </a:r>
          </a:p>
        </p:txBody>
      </p:sp>
      <p:sp>
        <p:nvSpPr>
          <p:cNvPr id="11" name="正方形/長方形 10">
            <a:extLst>
              <a:ext uri="{FF2B5EF4-FFF2-40B4-BE49-F238E27FC236}">
                <a16:creationId xmlns:a16="http://schemas.microsoft.com/office/drawing/2014/main" id="{E1C86762-60DD-40B6-8F2C-F29353732B0D}"/>
              </a:ext>
            </a:extLst>
          </p:cNvPr>
          <p:cNvSpPr/>
          <p:nvPr/>
        </p:nvSpPr>
        <p:spPr>
          <a:xfrm>
            <a:off x="230252" y="813290"/>
            <a:ext cx="323908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緑あふれる住みたいまち</a:t>
            </a:r>
            <a:r>
              <a:rPr kumimoji="0"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矢印: 右 11">
            <a:extLst>
              <a:ext uri="{FF2B5EF4-FFF2-40B4-BE49-F238E27FC236}">
                <a16:creationId xmlns:a16="http://schemas.microsoft.com/office/drawing/2014/main" id="{9193A6F0-2242-46BF-A5A1-0C17A823AA4F}"/>
              </a:ext>
            </a:extLst>
          </p:cNvPr>
          <p:cNvSpPr>
            <a:spLocks noChangeAspect="1"/>
          </p:cNvSpPr>
          <p:nvPr/>
        </p:nvSpPr>
        <p:spPr>
          <a:xfrm>
            <a:off x="2869521" y="5181795"/>
            <a:ext cx="468000" cy="3716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E1C86762-60DD-40B6-8F2C-F29353732B0D}"/>
              </a:ext>
            </a:extLst>
          </p:cNvPr>
          <p:cNvSpPr/>
          <p:nvPr/>
        </p:nvSpPr>
        <p:spPr>
          <a:xfrm>
            <a:off x="297706" y="1326600"/>
            <a:ext cx="5081923" cy="170816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・計画地周辺には門真スポーツセンター、花博記念公園などの交流施設が立地。</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・大阪メトロ門真南駅に隣接する門真市浄化センター跡地の土地利用転換など、駅周辺のにぎわいの創出や交流人口の拡大に繋がる公共施設の再編、未利用地・公共用地の有効活用も検討されている。</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0" name="図 9">
            <a:extLst>
              <a:ext uri="{FF2B5EF4-FFF2-40B4-BE49-F238E27FC236}">
                <a16:creationId xmlns:a16="http://schemas.microsoft.com/office/drawing/2014/main" id="{5B6E9FE3-9E9F-4B4C-B2B7-987336E7F7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6510" r="63606" b="-1272"/>
          <a:stretch/>
        </p:blipFill>
        <p:spPr>
          <a:xfrm>
            <a:off x="297706" y="3034760"/>
            <a:ext cx="2724894" cy="2261140"/>
          </a:xfrm>
          <a:prstGeom prst="rect">
            <a:avLst/>
          </a:prstGeom>
        </p:spPr>
      </p:pic>
      <p:pic>
        <p:nvPicPr>
          <p:cNvPr id="9" name="図 8">
            <a:extLst>
              <a:ext uri="{FF2B5EF4-FFF2-40B4-BE49-F238E27FC236}">
                <a16:creationId xmlns:a16="http://schemas.microsoft.com/office/drawing/2014/main" id="{68D12916-76DA-4FB2-A48C-4F5C94B6C0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979"/>
          <a:stretch/>
        </p:blipFill>
        <p:spPr>
          <a:xfrm>
            <a:off x="3415553" y="4639800"/>
            <a:ext cx="5164476" cy="1827288"/>
          </a:xfrm>
          <a:prstGeom prst="rect">
            <a:avLst/>
          </a:prstGeom>
          <a:ln>
            <a:solidFill>
              <a:schemeClr val="accent1">
                <a:shade val="50000"/>
              </a:schemeClr>
            </a:solidFill>
          </a:ln>
        </p:spPr>
      </p:pic>
      <p:pic>
        <p:nvPicPr>
          <p:cNvPr id="13" name="図 12">
            <a:extLst>
              <a:ext uri="{FF2B5EF4-FFF2-40B4-BE49-F238E27FC236}">
                <a16:creationId xmlns:a16="http://schemas.microsoft.com/office/drawing/2014/main" id="{5B6E9FE3-9E9F-4B4C-B2B7-987336E7F7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2" t="10091" r="55392" b="57769"/>
          <a:stretch/>
        </p:blipFill>
        <p:spPr>
          <a:xfrm>
            <a:off x="5379629" y="1102522"/>
            <a:ext cx="3200400" cy="2090621"/>
          </a:xfrm>
          <a:prstGeom prst="rect">
            <a:avLst/>
          </a:prstGeom>
        </p:spPr>
      </p:pic>
      <p:sp>
        <p:nvSpPr>
          <p:cNvPr id="2" name="テキスト ボックス 1"/>
          <p:cNvSpPr txBox="1"/>
          <p:nvPr/>
        </p:nvSpPr>
        <p:spPr>
          <a:xfrm>
            <a:off x="5181600" y="326618"/>
            <a:ext cx="3556001" cy="58477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意見①への対応</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地域特性をふまえたコンセプトの設定</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pic>
        <p:nvPicPr>
          <p:cNvPr id="14" name="図 13">
            <a:extLst>
              <a:ext uri="{FF2B5EF4-FFF2-40B4-BE49-F238E27FC236}">
                <a16:creationId xmlns:a16="http://schemas.microsoft.com/office/drawing/2014/main" id="{5B6E9FE3-9E9F-4B4C-B2B7-987336E7F7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582" t="71595" r="4237" b="13176"/>
          <a:stretch/>
        </p:blipFill>
        <p:spPr>
          <a:xfrm>
            <a:off x="3009900" y="3212977"/>
            <a:ext cx="5714530" cy="1299514"/>
          </a:xfrm>
          <a:prstGeom prst="rect">
            <a:avLst/>
          </a:prstGeom>
        </p:spPr>
      </p:pic>
      <p:sp>
        <p:nvSpPr>
          <p:cNvPr id="1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657735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58178"/>
            <a:ext cx="8572500" cy="5880735"/>
          </a:xfrm>
          <a:prstGeom prst="rect">
            <a:avLst/>
          </a:prstGeom>
        </p:spPr>
      </p:pic>
      <p:sp>
        <p:nvSpPr>
          <p:cNvPr id="4" name="正方形/長方形 3"/>
          <p:cNvSpPr/>
          <p:nvPr/>
        </p:nvSpPr>
        <p:spPr>
          <a:xfrm>
            <a:off x="176463" y="322024"/>
            <a:ext cx="344019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パース：（</a:t>
            </a: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門真南駅　</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前回</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60856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55252" y="660578"/>
            <a:ext cx="9028765" cy="5760000"/>
          </a:xfrm>
          <a:prstGeom prst="rect">
            <a:avLst/>
          </a:prstGeom>
        </p:spPr>
      </p:pic>
      <p:sp>
        <p:nvSpPr>
          <p:cNvPr id="4" name="正方形/長方形 3"/>
          <p:cNvSpPr/>
          <p:nvPr/>
        </p:nvSpPr>
        <p:spPr>
          <a:xfrm>
            <a:off x="176464" y="322024"/>
            <a:ext cx="506427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パース</a:t>
            </a: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門真南駅　</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意見反映後</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テキスト ボックス 5"/>
          <p:cNvSpPr txBox="1"/>
          <p:nvPr/>
        </p:nvSpPr>
        <p:spPr>
          <a:xfrm>
            <a:off x="6057870" y="1011950"/>
            <a:ext cx="2670764" cy="107721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意見①への対応</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rgbClr val="FF0000"/>
                </a:solidFill>
                <a:latin typeface="Calibri" panose="020F0502020204030204"/>
                <a:ea typeface="ＭＳ Ｐゴシック" panose="020B0600070205080204" pitchFamily="50" charset="-128"/>
              </a:rPr>
              <a:t>コンセプトカラーの採用</a:t>
            </a:r>
            <a:endParaRPr kumimoji="1" lang="en-US" altLang="ja-JP"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意見②への対応</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ライン状のアクセントカラー</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cxnSp>
        <p:nvCxnSpPr>
          <p:cNvPr id="14" name="直線コネクタ 13"/>
          <p:cNvCxnSpPr>
            <a:stCxn id="6" idx="1"/>
          </p:cNvCxnSpPr>
          <p:nvPr/>
        </p:nvCxnSpPr>
        <p:spPr>
          <a:xfrm flipH="1">
            <a:off x="4625788" y="1550559"/>
            <a:ext cx="1432082" cy="1743152"/>
          </a:xfrm>
          <a:prstGeom prst="line">
            <a:avLst/>
          </a:prstGeom>
          <a:ln>
            <a:tailEnd type="triangle"/>
          </a:ln>
        </p:spPr>
        <p:style>
          <a:lnRef idx="3">
            <a:schemeClr val="dk1"/>
          </a:lnRef>
          <a:fillRef idx="0">
            <a:schemeClr val="dk1"/>
          </a:fillRef>
          <a:effectRef idx="2">
            <a:schemeClr val="dk1"/>
          </a:effectRef>
          <a:fontRef idx="minor">
            <a:schemeClr val="tx1"/>
          </a:fontRef>
        </p:style>
      </p:cxnSp>
      <p:sp>
        <p:nvSpPr>
          <p:cNvPr id="13" name="テキスト ボックス 12"/>
          <p:cNvSpPr txBox="1"/>
          <p:nvPr/>
        </p:nvSpPr>
        <p:spPr>
          <a:xfrm>
            <a:off x="5243570" y="5515720"/>
            <a:ext cx="3840447" cy="584775"/>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③</a:t>
            </a: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への対応</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大阪メトロから乗換えする人目線のパース</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grpSp>
        <p:nvGrpSpPr>
          <p:cNvPr id="12" name="グループ化 11"/>
          <p:cNvGrpSpPr/>
          <p:nvPr/>
        </p:nvGrpSpPr>
        <p:grpSpPr>
          <a:xfrm>
            <a:off x="272106" y="4928477"/>
            <a:ext cx="2866030" cy="1610436"/>
            <a:chOff x="5826745" y="4454482"/>
            <a:chExt cx="2866030" cy="1610436"/>
          </a:xfrm>
        </p:grpSpPr>
        <p:pic>
          <p:nvPicPr>
            <p:cNvPr id="8" name="図 7"/>
            <p:cNvPicPr>
              <a:picLocks noChangeAspect="1"/>
            </p:cNvPicPr>
            <p:nvPr/>
          </p:nvPicPr>
          <p:blipFill rotWithShape="1">
            <a:blip r:embed="rId4" cstate="screen">
              <a:extLst>
                <a:ext uri="{28A0092B-C50C-407E-A947-70E740481C1C}">
                  <a14:useLocalDpi xmlns:a14="http://schemas.microsoft.com/office/drawing/2010/main"/>
                </a:ext>
              </a:extLst>
            </a:blip>
            <a:srcRect l="43546" t="33947" r="21680" b="38988"/>
            <a:stretch/>
          </p:blipFill>
          <p:spPr>
            <a:xfrm>
              <a:off x="5826745" y="4454482"/>
              <a:ext cx="2866030" cy="1610436"/>
            </a:xfrm>
            <a:prstGeom prst="rect">
              <a:avLst/>
            </a:prstGeom>
            <a:ln w="12700">
              <a:solidFill>
                <a:schemeClr val="tx1"/>
              </a:solidFill>
            </a:ln>
          </p:spPr>
        </p:pic>
        <p:cxnSp>
          <p:nvCxnSpPr>
            <p:cNvPr id="9" name="直線矢印コネクタ 8"/>
            <p:cNvCxnSpPr/>
            <p:nvPr/>
          </p:nvCxnSpPr>
          <p:spPr>
            <a:xfrm flipH="1">
              <a:off x="6727494" y="5145684"/>
              <a:ext cx="369341" cy="114016"/>
            </a:xfrm>
            <a:prstGeom prst="straightConnector1">
              <a:avLst/>
            </a:prstGeom>
            <a:ln w="76200">
              <a:solidFill>
                <a:srgbClr val="FF0000"/>
              </a:solidFill>
              <a:tailEnd type="triangle"/>
            </a:ln>
            <a:effectLst>
              <a:glow rad="101600">
                <a:schemeClr val="bg1">
                  <a:alpha val="60000"/>
                </a:schemeClr>
              </a:glow>
              <a:outerShdw blurRad="50800" dist="38100" dir="5400000" algn="t" rotWithShape="0">
                <a:srgbClr val="FFFF00">
                  <a:alpha val="40000"/>
                </a:srgbClr>
              </a:outerShdw>
            </a:effectLst>
          </p:spPr>
          <p:style>
            <a:lnRef idx="1">
              <a:schemeClr val="accent1"/>
            </a:lnRef>
            <a:fillRef idx="0">
              <a:schemeClr val="accent1"/>
            </a:fillRef>
            <a:effectRef idx="0">
              <a:schemeClr val="accent1"/>
            </a:effectRef>
            <a:fontRef idx="minor">
              <a:schemeClr val="tx1"/>
            </a:fontRef>
          </p:style>
        </p:cxnSp>
      </p:grpSp>
      <p:sp>
        <p:nvSpPr>
          <p:cNvPr id="1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877660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633008" y="3013502"/>
            <a:ext cx="3877985" cy="830997"/>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（仮称</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）鴻池新田駅</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41604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464" y="322024"/>
            <a:ext cx="15586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■付近見取図</a:t>
            </a: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96" y="875324"/>
            <a:ext cx="7996208" cy="5772564"/>
          </a:xfrm>
          <a:prstGeom prst="rect">
            <a:avLst/>
          </a:prstGeom>
        </p:spPr>
      </p:pic>
      <p:sp>
        <p:nvSpPr>
          <p:cNvPr id="5" name="テキスト ボックス 4"/>
          <p:cNvSpPr txBox="1"/>
          <p:nvPr/>
        </p:nvSpPr>
        <p:spPr>
          <a:xfrm>
            <a:off x="3636208" y="4865712"/>
            <a:ext cx="4689988" cy="1200329"/>
          </a:xfrm>
          <a:prstGeom prst="rect">
            <a:avLst/>
          </a:prstGeom>
          <a:solidFill>
            <a:schemeClr val="bg1"/>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（規模）</a:t>
            </a:r>
            <a:endParaRPr kumimoji="0" lang="en-US" altLang="ja-JP"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ＲＣ造（土木建築構造物）、</a:t>
            </a:r>
            <a:endPar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地上</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3</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階建て（</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階コンコース階、</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3</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階ホーム階）、延べ面積約</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850</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2257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905000" y="804701"/>
            <a:ext cx="50292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■前回アドバイス部会での意見</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p:cNvSpPr txBox="1"/>
          <p:nvPr/>
        </p:nvSpPr>
        <p:spPr>
          <a:xfrm>
            <a:off x="409575" y="2413337"/>
            <a:ext cx="8324850" cy="2862322"/>
          </a:xfrm>
          <a:prstGeom prst="rect">
            <a:avLst/>
          </a:prstGeom>
          <a:noFill/>
        </p:spPr>
        <p:txBody>
          <a:bodyPr wrap="square" rtlCol="0">
            <a:spAutoFit/>
          </a:bodyPr>
          <a:lstStyle/>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①モノレール１本で大阪の良さが伝わるよう</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に。</a:t>
            </a:r>
            <a:endParaRPr kumimoji="1" lang="en-US" altLang="ja-JP"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5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地域の景観をリードするようなふさわしい風格を備えたデザインになるように、目標を立てていただきたい。</a:t>
            </a:r>
            <a:endParaRPr kumimoji="1" lang="en-US" altLang="ja-JP"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②延伸される駅と既設の駅ではデザインが異なる。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プラットホームとコンコースの部分が分離したような形で既存の駅はデザインされていたので、踏襲していただきたい。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③ロータリーからどのように見えるのか、人の目線での検討が必要。</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19501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左矢印 99"/>
          <p:cNvSpPr/>
          <p:nvPr/>
        </p:nvSpPr>
        <p:spPr>
          <a:xfrm>
            <a:off x="1637096" y="2982555"/>
            <a:ext cx="839212"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4" name="右矢印 133"/>
          <p:cNvSpPr/>
          <p:nvPr/>
        </p:nvSpPr>
        <p:spPr>
          <a:xfrm>
            <a:off x="1640535" y="3452626"/>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3" name="右矢印 132"/>
          <p:cNvSpPr/>
          <p:nvPr/>
        </p:nvSpPr>
        <p:spPr>
          <a:xfrm>
            <a:off x="3820763" y="3452626"/>
            <a:ext cx="2556000" cy="458532"/>
          </a:xfrm>
          <a:prstGeom prst="rightArrow">
            <a:avLst>
              <a:gd name="adj1" fmla="val 50000"/>
              <a:gd name="adj2" fmla="val 44461"/>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2" name="右矢印 131"/>
          <p:cNvSpPr/>
          <p:nvPr/>
        </p:nvSpPr>
        <p:spPr>
          <a:xfrm>
            <a:off x="1652886" y="2514619"/>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1" name="右矢印 130"/>
          <p:cNvSpPr/>
          <p:nvPr/>
        </p:nvSpPr>
        <p:spPr>
          <a:xfrm>
            <a:off x="1628071" y="1463091"/>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L 字 5"/>
          <p:cNvSpPr/>
          <p:nvPr/>
        </p:nvSpPr>
        <p:spPr>
          <a:xfrm rot="5400000">
            <a:off x="2764764" y="1709894"/>
            <a:ext cx="2846202" cy="1831610"/>
          </a:xfrm>
          <a:prstGeom prst="corner">
            <a:avLst>
              <a:gd name="adj1" fmla="val 32376"/>
              <a:gd name="adj2" fmla="val 114999"/>
            </a:avLst>
          </a:prstGeom>
          <a:solidFill>
            <a:srgbClr val="FFE28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3" name="テキスト ボックス 62"/>
          <p:cNvSpPr txBox="1"/>
          <p:nvPr/>
        </p:nvSpPr>
        <p:spPr>
          <a:xfrm>
            <a:off x="5389364" y="5179206"/>
            <a:ext cx="3161442" cy="276999"/>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景観形成に寄与した公共事業であるかの評価</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4" name="テキスト ボックス 63"/>
          <p:cNvSpPr txBox="1"/>
          <p:nvPr/>
        </p:nvSpPr>
        <p:spPr>
          <a:xfrm>
            <a:off x="4980185" y="5450070"/>
            <a:ext cx="3929642"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〇事業部局による自己評価</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1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事業部局は、工事完了次第、景観形成の目標達成の状況を自己評価し、景観部局へ報告。</a:t>
            </a:r>
            <a:endParaRPr kumimoji="0" lang="en-US" altLang="ja-JP"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〇景観アドバイザーによるコメント</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1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景観部局は、事業部局による自己評価結果を取りまとめて景観アドバイザーへ報告し、アドバイザーか</a:t>
            </a:r>
            <a:r>
              <a:rPr kumimoji="0" lang="ja-JP" altLang="en-US"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ら</a:t>
            </a:r>
            <a:r>
              <a:rPr kumimoji="0" lang="ja-JP" altLang="en-US" sz="1100" b="0"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コメントを受ける。</a:t>
            </a:r>
            <a:endParaRPr kumimoji="0" lang="en-US" altLang="ja-JP"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5" name="正方形/長方形 64"/>
          <p:cNvSpPr/>
          <p:nvPr/>
        </p:nvSpPr>
        <p:spPr>
          <a:xfrm>
            <a:off x="168154" y="5543665"/>
            <a:ext cx="3839390" cy="1053997"/>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6" name="テキスト ボックス 65"/>
          <p:cNvSpPr txBox="1"/>
          <p:nvPr/>
        </p:nvSpPr>
        <p:spPr>
          <a:xfrm>
            <a:off x="195703" y="5115496"/>
            <a:ext cx="3949876"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景観形成に寄与した公共事業の事例を蓄積し、活用</a:t>
            </a:r>
          </a:p>
        </p:txBody>
      </p:sp>
      <p:sp>
        <p:nvSpPr>
          <p:cNvPr id="67" name="テキスト ボックス 66"/>
          <p:cNvSpPr txBox="1"/>
          <p:nvPr/>
        </p:nvSpPr>
        <p:spPr>
          <a:xfrm>
            <a:off x="156264" y="5304074"/>
            <a:ext cx="3965275"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職員の景観に関する技術力向上</a:t>
            </a:r>
          </a:p>
        </p:txBody>
      </p:sp>
      <p:sp>
        <p:nvSpPr>
          <p:cNvPr id="68" name="正方形/長方形 67"/>
          <p:cNvSpPr/>
          <p:nvPr/>
        </p:nvSpPr>
        <p:spPr>
          <a:xfrm>
            <a:off x="4896955" y="5410007"/>
            <a:ext cx="3934626" cy="1187655"/>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9" name="右矢印 68"/>
          <p:cNvSpPr/>
          <p:nvPr/>
        </p:nvSpPr>
        <p:spPr>
          <a:xfrm rot="10800000">
            <a:off x="4096742" y="5031541"/>
            <a:ext cx="728263" cy="1422766"/>
          </a:xfrm>
          <a:prstGeom prst="rightArrow">
            <a:avLst>
              <a:gd name="adj1" fmla="val 63452"/>
              <a:gd name="adj2" fmla="val 43193"/>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正方形/長方形 69"/>
          <p:cNvSpPr/>
          <p:nvPr/>
        </p:nvSpPr>
        <p:spPr>
          <a:xfrm>
            <a:off x="4863221" y="4786559"/>
            <a:ext cx="4046606"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89749" y="4786559"/>
            <a:ext cx="3967830"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2" name="テキスト ボックス 71"/>
          <p:cNvSpPr txBox="1"/>
          <p:nvPr/>
        </p:nvSpPr>
        <p:spPr>
          <a:xfrm>
            <a:off x="4362556" y="4789604"/>
            <a:ext cx="418630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Check 】</a:t>
            </a:r>
          </a:p>
        </p:txBody>
      </p:sp>
      <p:sp>
        <p:nvSpPr>
          <p:cNvPr id="73" name="テキスト ボックス 72"/>
          <p:cNvSpPr txBox="1"/>
          <p:nvPr/>
        </p:nvSpPr>
        <p:spPr>
          <a:xfrm>
            <a:off x="77276" y="4762064"/>
            <a:ext cx="412325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Action 】</a:t>
            </a:r>
          </a:p>
        </p:txBody>
      </p:sp>
      <p:sp>
        <p:nvSpPr>
          <p:cNvPr id="74" name="テキスト ボックス 73"/>
          <p:cNvSpPr txBox="1"/>
          <p:nvPr/>
        </p:nvSpPr>
        <p:spPr>
          <a:xfrm>
            <a:off x="163529" y="5576944"/>
            <a:ext cx="3982053" cy="1015663"/>
          </a:xfrm>
          <a:prstGeom prst="rect">
            <a:avLst/>
          </a:prstGeom>
          <a:noFill/>
          <a:ln>
            <a:no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〇景観形成に寄与した公共事業の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事例の蓄積と発信</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〇景観アドバイザーへの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報告結果</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（アドバイザーによる</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コメント</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）の周知</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〇景観に関する講習会の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景観配慮の検討</a:t>
            </a:r>
            <a:r>
              <a:rPr kumimoji="1" lang="ja-JP" altLang="en-US" sz="1200" b="0" i="0" u="none" strike="noStrike" kern="1200" cap="none" spc="0" normalizeH="0" baseline="0" noProof="0" dirty="0" smtClean="0">
                <a:ln>
                  <a:noFill/>
                </a:ln>
                <a:solidFill>
                  <a:prstClr val="black"/>
                </a:solidFill>
                <a:effectLst/>
                <a:uLnTx/>
                <a:uFillTx/>
                <a:latin typeface="ＭＳ Ｐゴシック 本文"/>
                <a:ea typeface="ＭＳ Ｐゴシック" panose="020B0600070205080204" pitchFamily="50" charset="-128"/>
                <a:cs typeface="+mn-cs"/>
              </a:rPr>
              <a:t>経過の公表</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など</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5" name="テキスト ボックス 74"/>
          <p:cNvSpPr txBox="1"/>
          <p:nvPr/>
        </p:nvSpPr>
        <p:spPr>
          <a:xfrm>
            <a:off x="4088395" y="5455655"/>
            <a:ext cx="821919" cy="64633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評価結果</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蓄積・活用</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6" name="正方形/長方形 75"/>
          <p:cNvSpPr/>
          <p:nvPr/>
        </p:nvSpPr>
        <p:spPr>
          <a:xfrm>
            <a:off x="192077" y="2170808"/>
            <a:ext cx="1461600" cy="1872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8" name="正方形/長方形 77"/>
          <p:cNvSpPr/>
          <p:nvPr/>
        </p:nvSpPr>
        <p:spPr>
          <a:xfrm>
            <a:off x="191119" y="1192190"/>
            <a:ext cx="1461600" cy="936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9" name="正方形/長方形 78"/>
          <p:cNvSpPr/>
          <p:nvPr/>
        </p:nvSpPr>
        <p:spPr>
          <a:xfrm>
            <a:off x="180309" y="1180127"/>
            <a:ext cx="1476000" cy="28614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0" name="テキスト ボックス 79"/>
          <p:cNvSpPr txBox="1"/>
          <p:nvPr/>
        </p:nvSpPr>
        <p:spPr>
          <a:xfrm>
            <a:off x="7367813" y="799569"/>
            <a:ext cx="1706791"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府公共事業の実施</a:t>
            </a:r>
          </a:p>
        </p:txBody>
      </p:sp>
      <p:sp>
        <p:nvSpPr>
          <p:cNvPr id="81" name="テキスト ボックス 80"/>
          <p:cNvSpPr txBox="1"/>
          <p:nvPr/>
        </p:nvSpPr>
        <p:spPr>
          <a:xfrm>
            <a:off x="215331" y="1281689"/>
            <a:ext cx="1423016" cy="810193"/>
          </a:xfrm>
          <a:prstGeom prst="rect">
            <a:avLst/>
          </a:prstGeom>
          <a:noFill/>
        </p:spPr>
        <p:txBody>
          <a:bodyPr wrap="square"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景観に与える</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影響等が</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大きい事業</a:t>
            </a:r>
          </a:p>
        </p:txBody>
      </p:sp>
      <p:sp>
        <p:nvSpPr>
          <p:cNvPr id="82" name="テキスト ボックス 81"/>
          <p:cNvSpPr txBox="1"/>
          <p:nvPr/>
        </p:nvSpPr>
        <p:spPr>
          <a:xfrm>
            <a:off x="177165" y="2931213"/>
            <a:ext cx="148017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上記以外の事業</a:t>
            </a:r>
          </a:p>
        </p:txBody>
      </p:sp>
      <p:sp>
        <p:nvSpPr>
          <p:cNvPr id="85" name="テキスト ボックス 84"/>
          <p:cNvSpPr txBox="1"/>
          <p:nvPr/>
        </p:nvSpPr>
        <p:spPr>
          <a:xfrm>
            <a:off x="6385818" y="1236474"/>
            <a:ext cx="553998" cy="2720477"/>
          </a:xfrm>
          <a:prstGeom prst="rect">
            <a:avLst/>
          </a:prstGeom>
          <a:noFill/>
          <a:ln>
            <a:solidFill>
              <a:sysClr val="windowText" lastClr="000000"/>
            </a:solidFill>
            <a:prstDash val="dash"/>
          </a:ln>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市町村</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景観アドバイザー制度</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府</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市町村景観計画の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協議・  通知　等</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6" name="テキスト ボックス 85"/>
          <p:cNvSpPr txBox="1"/>
          <p:nvPr/>
        </p:nvSpPr>
        <p:spPr>
          <a:xfrm>
            <a:off x="2426504" y="1168800"/>
            <a:ext cx="531043" cy="2880000"/>
          </a:xfrm>
          <a:prstGeom prst="rect">
            <a:avLst/>
          </a:prstGeom>
          <a:solidFill>
            <a:srgbClr val="C5E0B4"/>
          </a:solidFill>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景観</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配慮への</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働きかけ</a:t>
            </a: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0" lang="en-US" altLang="ja-JP"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0" lang="ja-JP" altLang="en-US"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景観部局による事前相談 </a:t>
            </a:r>
            <a:r>
              <a:rPr kumimoji="0" lang="en-US" altLang="ja-JP" sz="1051"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0" lang="en-US" altLang="ja-JP" sz="1051"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7" name="テキスト ボックス 86"/>
          <p:cNvSpPr txBox="1"/>
          <p:nvPr/>
        </p:nvSpPr>
        <p:spPr>
          <a:xfrm>
            <a:off x="1994888" y="1165855"/>
            <a:ext cx="369332" cy="2880000"/>
          </a:xfrm>
          <a:prstGeom prst="rect">
            <a:avLst/>
          </a:prstGeom>
          <a:solidFill>
            <a:srgbClr val="70AD47">
              <a:lumMod val="40000"/>
              <a:lumOff val="60000"/>
            </a:srgbClr>
          </a:solidFill>
        </p:spPr>
        <p:txBody>
          <a:bodyPr vert="eaVert"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大阪府公共事業景観形成指針の周知</a:t>
            </a:r>
          </a:p>
        </p:txBody>
      </p:sp>
      <p:sp>
        <p:nvSpPr>
          <p:cNvPr id="88" name="左矢印 87"/>
          <p:cNvSpPr/>
          <p:nvPr/>
        </p:nvSpPr>
        <p:spPr>
          <a:xfrm>
            <a:off x="1638347" y="1878290"/>
            <a:ext cx="456356"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正方形/長方形 88"/>
          <p:cNvSpPr/>
          <p:nvPr/>
        </p:nvSpPr>
        <p:spPr>
          <a:xfrm>
            <a:off x="1945757" y="940253"/>
            <a:ext cx="1069336" cy="3171292"/>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0" name="右矢印 89"/>
          <p:cNvSpPr/>
          <p:nvPr/>
        </p:nvSpPr>
        <p:spPr>
          <a:xfrm>
            <a:off x="5972174" y="1461098"/>
            <a:ext cx="396000" cy="46251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1" name="右矢印 90"/>
          <p:cNvSpPr/>
          <p:nvPr/>
        </p:nvSpPr>
        <p:spPr>
          <a:xfrm>
            <a:off x="5984118" y="2499805"/>
            <a:ext cx="396000" cy="488161"/>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2" name="テキスト ボックス 91"/>
          <p:cNvSpPr txBox="1"/>
          <p:nvPr/>
        </p:nvSpPr>
        <p:spPr>
          <a:xfrm>
            <a:off x="7515259" y="2139496"/>
            <a:ext cx="1448879" cy="64633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景観形成の目標</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の達成に向けた</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公共事業の実施</a:t>
            </a:r>
          </a:p>
        </p:txBody>
      </p:sp>
      <p:sp>
        <p:nvSpPr>
          <p:cNvPr id="93" name="正方形/長方形 92"/>
          <p:cNvSpPr/>
          <p:nvPr/>
        </p:nvSpPr>
        <p:spPr>
          <a:xfrm>
            <a:off x="7481104" y="1256897"/>
            <a:ext cx="1483570" cy="2469624"/>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4" name="テキスト ボックス 93"/>
          <p:cNvSpPr txBox="1"/>
          <p:nvPr/>
        </p:nvSpPr>
        <p:spPr>
          <a:xfrm>
            <a:off x="51651" y="707529"/>
            <a:ext cx="1698759"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府公共事業の構想</a:t>
            </a:r>
          </a:p>
        </p:txBody>
      </p:sp>
      <p:sp>
        <p:nvSpPr>
          <p:cNvPr id="95" name="右矢印 94"/>
          <p:cNvSpPr/>
          <p:nvPr/>
        </p:nvSpPr>
        <p:spPr>
          <a:xfrm>
            <a:off x="7095965" y="1963925"/>
            <a:ext cx="271969" cy="1304241"/>
          </a:xfrm>
          <a:prstGeom prst="rightArrow">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正方形/長方形 95"/>
          <p:cNvSpPr/>
          <p:nvPr/>
        </p:nvSpPr>
        <p:spPr>
          <a:xfrm>
            <a:off x="77278" y="568649"/>
            <a:ext cx="7003662" cy="358430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正方形/長方形 96"/>
          <p:cNvSpPr/>
          <p:nvPr/>
        </p:nvSpPr>
        <p:spPr>
          <a:xfrm>
            <a:off x="7397649" y="568649"/>
            <a:ext cx="1680983" cy="322613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テキスト ボックス 97"/>
          <p:cNvSpPr txBox="1"/>
          <p:nvPr/>
        </p:nvSpPr>
        <p:spPr>
          <a:xfrm>
            <a:off x="-164023" y="517892"/>
            <a:ext cx="637447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Plan 】</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9" name="テキスト ボックス 98"/>
          <p:cNvSpPr txBox="1"/>
          <p:nvPr/>
        </p:nvSpPr>
        <p:spPr>
          <a:xfrm>
            <a:off x="7350728" y="518577"/>
            <a:ext cx="172986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Do 】</a:t>
            </a:r>
          </a:p>
        </p:txBody>
      </p:sp>
      <p:sp>
        <p:nvSpPr>
          <p:cNvPr id="101" name="正方形/長方形 100"/>
          <p:cNvSpPr/>
          <p:nvPr/>
        </p:nvSpPr>
        <p:spPr>
          <a:xfrm>
            <a:off x="4035226" y="679736"/>
            <a:ext cx="2966360"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2" name="テキスト ボックス 101"/>
          <p:cNvSpPr txBox="1"/>
          <p:nvPr/>
        </p:nvSpPr>
        <p:spPr>
          <a:xfrm>
            <a:off x="4072727" y="716087"/>
            <a:ext cx="2930080"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景観形成の目標に沿った計画・設計</a:t>
            </a:r>
          </a:p>
        </p:txBody>
      </p:sp>
      <p:sp>
        <p:nvSpPr>
          <p:cNvPr id="103" name="テキスト ボックス 102"/>
          <p:cNvSpPr txBox="1"/>
          <p:nvPr/>
        </p:nvSpPr>
        <p:spPr>
          <a:xfrm>
            <a:off x="1968988" y="949100"/>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4" name="角丸四角形 103"/>
          <p:cNvSpPr/>
          <p:nvPr/>
        </p:nvSpPr>
        <p:spPr>
          <a:xfrm>
            <a:off x="4138170" y="3394294"/>
            <a:ext cx="1723495" cy="585875"/>
          </a:xfrm>
          <a:prstGeom prst="roundRect">
            <a:avLst/>
          </a:prstGeom>
          <a:solidFill>
            <a:schemeClr val="bg1">
              <a:alpha val="70000"/>
            </a:schemeClr>
          </a:solidFill>
          <a:ln w="12700" cap="flat" cmpd="sng" algn="ctr">
            <a:solidFill>
              <a:srgbClr val="5B9BD5">
                <a:shade val="50000"/>
              </a:srgbClr>
            </a:solidFill>
            <a:prstDash val="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目標等を踏まえた事業の計画（事業部局内）</a:t>
            </a:r>
          </a:p>
        </p:txBody>
      </p:sp>
      <p:sp>
        <p:nvSpPr>
          <p:cNvPr id="105" name="テキスト ボックス 104"/>
          <p:cNvSpPr txBox="1"/>
          <p:nvPr/>
        </p:nvSpPr>
        <p:spPr>
          <a:xfrm>
            <a:off x="4102793" y="1283048"/>
            <a:ext cx="1872000" cy="900000"/>
          </a:xfrm>
          <a:prstGeom prst="rect">
            <a:avLst/>
          </a:prstGeom>
          <a:solidFill>
            <a:sysClr val="window" lastClr="FFFFFF"/>
          </a:solidFill>
          <a:ln>
            <a:solidFill>
              <a:sysClr val="windowText" lastClr="000000"/>
            </a:solidFill>
          </a:ln>
        </p:spPr>
        <p:txBody>
          <a:bodyPr wrap="square" tIns="108000"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アドバイザー会議</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義務）</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6" name="テキスト ボックス 105"/>
          <p:cNvSpPr txBox="1"/>
          <p:nvPr/>
        </p:nvSpPr>
        <p:spPr>
          <a:xfrm>
            <a:off x="4102792" y="2324748"/>
            <a:ext cx="1872000" cy="900000"/>
          </a:xfrm>
          <a:prstGeom prst="rect">
            <a:avLst/>
          </a:prstGeom>
          <a:solidFill>
            <a:sysClr val="window" lastClr="FFFFFF"/>
          </a:solidFill>
          <a:ln>
            <a:solidFill>
              <a:sysClr val="windowText" lastClr="000000"/>
            </a:solidFill>
          </a:ln>
        </p:spPr>
        <p:txBody>
          <a:bodyPr wrap="square" tIns="108000"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a:t>
            </a: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アドバイザー会議</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希望）</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6" name="下矢印 115"/>
          <p:cNvSpPr/>
          <p:nvPr/>
        </p:nvSpPr>
        <p:spPr>
          <a:xfrm rot="10800000">
            <a:off x="263667" y="4180960"/>
            <a:ext cx="1188000" cy="587979"/>
          </a:xfrm>
          <a:prstGeom prst="downArrow">
            <a:avLst>
              <a:gd name="adj1" fmla="val 50000"/>
              <a:gd name="adj2" fmla="val 30632"/>
            </a:avLst>
          </a:prstGeom>
          <a:solidFill>
            <a:srgbClr val="ED7D31">
              <a:lumMod val="60000"/>
              <a:lumOff val="40000"/>
            </a:srgbClr>
          </a:solidFill>
          <a:ln w="12700"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7" name="下矢印 116"/>
          <p:cNvSpPr/>
          <p:nvPr/>
        </p:nvSpPr>
        <p:spPr>
          <a:xfrm rot="10800000">
            <a:off x="1883375" y="4179819"/>
            <a:ext cx="1188000" cy="587981"/>
          </a:xfrm>
          <a:prstGeom prst="downArrow">
            <a:avLst>
              <a:gd name="adj1" fmla="val 50000"/>
              <a:gd name="adj2" fmla="val 30631"/>
            </a:avLst>
          </a:prstGeom>
          <a:solidFill>
            <a:srgbClr val="ED7D31">
              <a:lumMod val="60000"/>
              <a:lumOff val="40000"/>
            </a:srgbClr>
          </a:solidFill>
          <a:ln w="12700"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8" name="右矢印 117"/>
          <p:cNvSpPr/>
          <p:nvPr/>
        </p:nvSpPr>
        <p:spPr>
          <a:xfrm rot="5400000">
            <a:off x="7799250" y="3651487"/>
            <a:ext cx="925036" cy="1296118"/>
          </a:xfrm>
          <a:prstGeom prst="rightArrow">
            <a:avLst>
              <a:gd name="adj1" fmla="val 50000"/>
              <a:gd name="adj2" fmla="val 24202"/>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5" name="テキスト ボックス 114"/>
          <p:cNvSpPr txBox="1"/>
          <p:nvPr/>
        </p:nvSpPr>
        <p:spPr>
          <a:xfrm>
            <a:off x="7613709" y="3837028"/>
            <a:ext cx="1377300"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目標達成について</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自己評価し報告</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4" name="テキスト ボックス 113"/>
          <p:cNvSpPr txBox="1"/>
          <p:nvPr/>
        </p:nvSpPr>
        <p:spPr>
          <a:xfrm>
            <a:off x="2016013" y="4287991"/>
            <a:ext cx="954107"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景観部局の</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技術の向上</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3" name="テキスト ボックス 112"/>
          <p:cNvSpPr txBox="1"/>
          <p:nvPr/>
        </p:nvSpPr>
        <p:spPr>
          <a:xfrm>
            <a:off x="363253" y="4287991"/>
            <a:ext cx="1107996"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府事業の景観</a:t>
            </a: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配慮の底上げ</a:t>
            </a:r>
          </a:p>
        </p:txBody>
      </p:sp>
      <p:sp>
        <p:nvSpPr>
          <p:cNvPr id="56" name="正方形/長方形 55"/>
          <p:cNvSpPr/>
          <p:nvPr/>
        </p:nvSpPr>
        <p:spPr>
          <a:xfrm>
            <a:off x="143510" y="13283"/>
            <a:ext cx="9000492" cy="55399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公共事業</a:t>
            </a:r>
            <a:r>
              <a:rPr kumimoji="0"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PDCA</a:t>
            </a:r>
            <a:r>
              <a:rPr kumimoji="0"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サイクル制度の</a:t>
            </a:r>
            <a:r>
              <a:rPr kumimoji="0"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全体像</a:t>
            </a:r>
            <a:endParaRPr kumimoji="0"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3262536" y="1462145"/>
            <a:ext cx="400110" cy="2286644"/>
          </a:xfrm>
          <a:prstGeom prst="rect">
            <a:avLst/>
          </a:prstGeom>
          <a:noFill/>
        </p:spPr>
        <p:txBody>
          <a:bodyPr vert="eaVert"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0" lang="ja-JP" altLang="en-US" sz="14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景観形成の目標等の設定</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7" name="テキスト ボックス 106"/>
          <p:cNvSpPr txBox="1"/>
          <p:nvPr/>
        </p:nvSpPr>
        <p:spPr>
          <a:xfrm>
            <a:off x="4025937" y="1936030"/>
            <a:ext cx="2018777"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★アドバイス対応報告シート</a:t>
            </a:r>
            <a:endPar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8" name="テキスト ボックス 107"/>
          <p:cNvSpPr txBox="1"/>
          <p:nvPr/>
        </p:nvSpPr>
        <p:spPr>
          <a:xfrm>
            <a:off x="4026699" y="2986387"/>
            <a:ext cx="2018777"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★アドバイス対応報告シート</a:t>
            </a:r>
            <a:endPar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9" name="テキスト ボックス 108"/>
          <p:cNvSpPr txBox="1"/>
          <p:nvPr/>
        </p:nvSpPr>
        <p:spPr>
          <a:xfrm>
            <a:off x="7707196" y="100847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7" name="テキスト ボックス 126"/>
          <p:cNvSpPr txBox="1"/>
          <p:nvPr/>
        </p:nvSpPr>
        <p:spPr>
          <a:xfrm>
            <a:off x="392226" y="92362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8" name="テキスト ボックス 127"/>
          <p:cNvSpPr txBox="1"/>
          <p:nvPr/>
        </p:nvSpPr>
        <p:spPr>
          <a:xfrm>
            <a:off x="7047896" y="4859159"/>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9" name="テキスト ボックス 128"/>
          <p:cNvSpPr txBox="1"/>
          <p:nvPr/>
        </p:nvSpPr>
        <p:spPr>
          <a:xfrm>
            <a:off x="7819941" y="486040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0" name="テキスト ボックス 129"/>
          <p:cNvSpPr txBox="1"/>
          <p:nvPr/>
        </p:nvSpPr>
        <p:spPr>
          <a:xfrm>
            <a:off x="2934681" y="484460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5" name="テキスト ボックス 134"/>
          <p:cNvSpPr txBox="1"/>
          <p:nvPr/>
        </p:nvSpPr>
        <p:spPr>
          <a:xfrm>
            <a:off x="7453367" y="4267396"/>
            <a:ext cx="1672643" cy="276999"/>
          </a:xfrm>
          <a:prstGeom prst="rect">
            <a:avLst/>
          </a:prstGeom>
          <a:solidFill>
            <a:schemeClr val="bg1">
              <a:alpha val="50000"/>
            </a:schemeClr>
          </a:solid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★目標達成評価シート</a:t>
            </a:r>
            <a:endPar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6" name="テキスト ボックス 135"/>
          <p:cNvSpPr txBox="1"/>
          <p:nvPr/>
        </p:nvSpPr>
        <p:spPr>
          <a:xfrm>
            <a:off x="3506073" y="1416717"/>
            <a:ext cx="369332" cy="2286644"/>
          </a:xfrm>
          <a:prstGeom prst="rect">
            <a:avLst/>
          </a:prstGeom>
          <a:noFill/>
        </p:spPr>
        <p:txBody>
          <a:bodyPr vert="eaVert"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★目標設定シート</a:t>
            </a:r>
            <a:endParaRPr kumimoji="0" lang="en-US" altLang="ja-JP" sz="1200" b="1"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7" name="テキスト ボックス 136"/>
          <p:cNvSpPr txBox="1"/>
          <p:nvPr/>
        </p:nvSpPr>
        <p:spPr>
          <a:xfrm>
            <a:off x="5044955" y="127723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8" name="テキスト ボックス 137"/>
          <p:cNvSpPr txBox="1"/>
          <p:nvPr/>
        </p:nvSpPr>
        <p:spPr>
          <a:xfrm>
            <a:off x="5019438" y="923086"/>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9" name="テキスト ボックス 138"/>
          <p:cNvSpPr txBox="1"/>
          <p:nvPr/>
        </p:nvSpPr>
        <p:spPr>
          <a:xfrm>
            <a:off x="5045613" y="230559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［景観部局］</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4" name="正方形/長方形 143"/>
          <p:cNvSpPr/>
          <p:nvPr/>
        </p:nvSpPr>
        <p:spPr>
          <a:xfrm>
            <a:off x="123825" y="679736"/>
            <a:ext cx="1587898"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7" name="スライド番号プレースホルダー 3"/>
          <p:cNvSpPr txBox="1">
            <a:spLocks/>
          </p:cNvSpPr>
          <p:nvPr/>
        </p:nvSpPr>
        <p:spPr>
          <a:xfrm>
            <a:off x="6944259" y="645283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1</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5223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0D55302-62FB-4867-AC46-2BEABB97B1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154" r="44058" b="7132"/>
          <a:stretch/>
        </p:blipFill>
        <p:spPr>
          <a:xfrm>
            <a:off x="179236" y="1063218"/>
            <a:ext cx="3479151" cy="3255765"/>
          </a:xfrm>
          <a:prstGeom prst="rect">
            <a:avLst/>
          </a:prstGeom>
        </p:spPr>
      </p:pic>
      <p:pic>
        <p:nvPicPr>
          <p:cNvPr id="10" name="図 9">
            <a:extLst>
              <a:ext uri="{FF2B5EF4-FFF2-40B4-BE49-F238E27FC236}">
                <a16:creationId xmlns:a16="http://schemas.microsoft.com/office/drawing/2014/main" id="{00D55302-62FB-4867-AC46-2BEABB97B1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278" t="58297" r="1334" b="1816"/>
          <a:stretch/>
        </p:blipFill>
        <p:spPr>
          <a:xfrm>
            <a:off x="248311" y="4022023"/>
            <a:ext cx="3284503" cy="2647161"/>
          </a:xfrm>
          <a:prstGeom prst="rect">
            <a:avLst/>
          </a:prstGeom>
        </p:spPr>
      </p:pic>
      <p:sp>
        <p:nvSpPr>
          <p:cNvPr id="5" name="正方形/長方形 4">
            <a:extLst>
              <a:ext uri="{FF2B5EF4-FFF2-40B4-BE49-F238E27FC236}">
                <a16:creationId xmlns:a16="http://schemas.microsoft.com/office/drawing/2014/main" id="{0E1B9B67-EF4F-4B3F-9D96-856EED2597BD}"/>
              </a:ext>
            </a:extLst>
          </p:cNvPr>
          <p:cNvSpPr/>
          <p:nvPr/>
        </p:nvSpPr>
        <p:spPr>
          <a:xfrm>
            <a:off x="176464" y="322024"/>
            <a:ext cx="323908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コンセプト：（仮称）鴻池新田駅</a:t>
            </a:r>
          </a:p>
        </p:txBody>
      </p:sp>
      <p:sp>
        <p:nvSpPr>
          <p:cNvPr id="11" name="正方形/長方形 10">
            <a:extLst>
              <a:ext uri="{FF2B5EF4-FFF2-40B4-BE49-F238E27FC236}">
                <a16:creationId xmlns:a16="http://schemas.microsoft.com/office/drawing/2014/main" id="{E1C86762-60DD-40B6-8F2C-F29353732B0D}"/>
              </a:ext>
            </a:extLst>
          </p:cNvPr>
          <p:cNvSpPr/>
          <p:nvPr/>
        </p:nvSpPr>
        <p:spPr>
          <a:xfrm>
            <a:off x="230252" y="813290"/>
            <a:ext cx="323908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駅がつなぐ住工共生のまち</a:t>
            </a:r>
            <a:r>
              <a:rPr kumimoji="0"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3" name="図 12">
            <a:extLst>
              <a:ext uri="{FF2B5EF4-FFF2-40B4-BE49-F238E27FC236}">
                <a16:creationId xmlns:a16="http://schemas.microsoft.com/office/drawing/2014/main" id="{B8E4FFFF-FBF3-496D-BB07-29E4BFD14B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76" r="3284"/>
          <a:stretch/>
        </p:blipFill>
        <p:spPr>
          <a:xfrm>
            <a:off x="3614702" y="4777770"/>
            <a:ext cx="5471220" cy="1607024"/>
          </a:xfrm>
          <a:prstGeom prst="rect">
            <a:avLst/>
          </a:prstGeom>
          <a:ln>
            <a:solidFill>
              <a:schemeClr val="accent1">
                <a:shade val="50000"/>
              </a:schemeClr>
            </a:solidFill>
          </a:ln>
        </p:spPr>
      </p:pic>
      <p:sp>
        <p:nvSpPr>
          <p:cNvPr id="12" name="矢印: 右 11">
            <a:extLst>
              <a:ext uri="{FF2B5EF4-FFF2-40B4-BE49-F238E27FC236}">
                <a16:creationId xmlns:a16="http://schemas.microsoft.com/office/drawing/2014/main" id="{9193A6F0-2242-46BF-A5A1-0C17A823AA4F}"/>
              </a:ext>
            </a:extLst>
          </p:cNvPr>
          <p:cNvSpPr>
            <a:spLocks noChangeAspect="1"/>
          </p:cNvSpPr>
          <p:nvPr/>
        </p:nvSpPr>
        <p:spPr>
          <a:xfrm rot="2679432">
            <a:off x="3803049" y="4255259"/>
            <a:ext cx="468000" cy="3716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正方形/長方形 8">
            <a:extLst>
              <a:ext uri="{FF2B5EF4-FFF2-40B4-BE49-F238E27FC236}">
                <a16:creationId xmlns:a16="http://schemas.microsoft.com/office/drawing/2014/main" id="{E1C86762-60DD-40B6-8F2C-F29353732B0D}"/>
              </a:ext>
            </a:extLst>
          </p:cNvPr>
          <p:cNvSpPr/>
          <p:nvPr/>
        </p:nvSpPr>
        <p:spPr>
          <a:xfrm>
            <a:off x="3809351" y="1185185"/>
            <a:ext cx="5081923" cy="235449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■住工共生のまちづくり</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・大阪中央環状線の西側が工業地域、東側は</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JR</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駅の周辺など住宅地が形成。</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西側は引き続き、操業環境の保全。東側は土地の高度利用を図りつつ、生活利便機能を維持する方針が掲げられている。</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・駅前広場の整備やモノレール駅と</a:t>
            </a:r>
            <a:r>
              <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JR</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駅との新たな歩行者動線の確保などにより、より一層の利便性向上が見込まれる。</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p:cNvSpPr txBox="1"/>
          <p:nvPr/>
        </p:nvSpPr>
        <p:spPr>
          <a:xfrm>
            <a:off x="5181600" y="326618"/>
            <a:ext cx="3556001" cy="58477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意見①への対応</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地域特性をふまえたコンセプトの設定</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1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968857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660578"/>
            <a:ext cx="8572500" cy="5880735"/>
          </a:xfrm>
          <a:prstGeom prst="rect">
            <a:avLst/>
          </a:prstGeom>
        </p:spPr>
      </p:pic>
      <p:sp>
        <p:nvSpPr>
          <p:cNvPr id="4" name="正方形/長方形 3"/>
          <p:cNvSpPr/>
          <p:nvPr/>
        </p:nvSpPr>
        <p:spPr>
          <a:xfrm>
            <a:off x="176464" y="322024"/>
            <a:ext cx="387302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■パース：（</a:t>
            </a: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仮称）鴻池</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新田駅　</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前回</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46262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288400" y="1153090"/>
            <a:ext cx="8640000" cy="5487468"/>
          </a:xfrm>
          <a:prstGeom prst="rect">
            <a:avLst/>
          </a:prstGeom>
        </p:spPr>
      </p:pic>
      <p:sp>
        <p:nvSpPr>
          <p:cNvPr id="4" name="正方形/長方形 3"/>
          <p:cNvSpPr/>
          <p:nvPr/>
        </p:nvSpPr>
        <p:spPr>
          <a:xfrm>
            <a:off x="176464" y="322024"/>
            <a:ext cx="439553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パース：（仮称）鴻池</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新田駅　</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意見反映後</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6" name="直線矢印コネクタ 5"/>
          <p:cNvCxnSpPr>
            <a:stCxn id="9" idx="3"/>
          </p:cNvCxnSpPr>
          <p:nvPr/>
        </p:nvCxnSpPr>
        <p:spPr>
          <a:xfrm>
            <a:off x="4699260" y="1455114"/>
            <a:ext cx="780987" cy="391914"/>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9" name="テキスト ボックス 8"/>
          <p:cNvSpPr txBox="1"/>
          <p:nvPr/>
        </p:nvSpPr>
        <p:spPr>
          <a:xfrm>
            <a:off x="1812199" y="916505"/>
            <a:ext cx="2887061" cy="1077218"/>
          </a:xfrm>
          <a:prstGeom prst="rect">
            <a:avLst/>
          </a:prstGeom>
          <a:solidFill>
            <a:schemeClr val="bg1"/>
          </a:solidFill>
          <a:ln>
            <a:solidFill>
              <a:schemeClr val="tx1"/>
            </a:solidFill>
          </a:ln>
        </p:spPr>
        <p:txBody>
          <a:bodyPr wrap="square" rtlCol="0">
            <a:spAutoFit/>
          </a:bodyPr>
          <a:lstStyle/>
          <a:p>
            <a:pPr lvl="0">
              <a:defRPr/>
            </a:pPr>
            <a:r>
              <a:rPr kumimoji="1" lang="ja-JP" altLang="en-US" sz="1600" b="1" dirty="0">
                <a:solidFill>
                  <a:prstClr val="black"/>
                </a:solidFill>
              </a:rPr>
              <a:t>意見①への対応</a:t>
            </a:r>
            <a:endParaRPr kumimoji="1" lang="en-US" altLang="ja-JP" sz="1600" b="1" dirty="0">
              <a:solidFill>
                <a:prstClr val="black"/>
              </a:solidFill>
            </a:endParaRPr>
          </a:p>
          <a:p>
            <a:pPr lvl="0">
              <a:defRPr/>
            </a:pPr>
            <a:r>
              <a:rPr kumimoji="1" lang="ja-JP" altLang="en-US" sz="1600" b="1" dirty="0">
                <a:solidFill>
                  <a:srgbClr val="FF0000"/>
                </a:solidFill>
              </a:rPr>
              <a:t>コンセプトカラーの</a:t>
            </a:r>
            <a:r>
              <a:rPr kumimoji="1" lang="ja-JP" altLang="en-US" sz="1600" b="1" dirty="0" smtClean="0">
                <a:solidFill>
                  <a:srgbClr val="FF0000"/>
                </a:solidFill>
              </a:rPr>
              <a:t>採用</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意見②への対応</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コーナー部にアクセントカラー</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p:nvSpPr>
        <p:spPr>
          <a:xfrm>
            <a:off x="426753" y="5642144"/>
            <a:ext cx="5422504" cy="584775"/>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③</a:t>
            </a: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への対応</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ＪＲから乗換えする人、連絡デッキ上からの人目線のパース</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52499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3043377" y="3013502"/>
            <a:ext cx="3057247" cy="830997"/>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（仮称</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）荒本駅</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02057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l="1544" r="431" b="6505"/>
          <a:stretch/>
        </p:blipFill>
        <p:spPr>
          <a:xfrm>
            <a:off x="586740" y="839956"/>
            <a:ext cx="8084820" cy="5566739"/>
          </a:xfrm>
          <a:prstGeom prst="rect">
            <a:avLst/>
          </a:prstGeom>
          <a:ln w="19050">
            <a:solidFill>
              <a:schemeClr val="tx1"/>
            </a:solidFill>
          </a:ln>
        </p:spPr>
      </p:pic>
      <p:sp>
        <p:nvSpPr>
          <p:cNvPr id="4" name="正方形/長方形 3"/>
          <p:cNvSpPr/>
          <p:nvPr/>
        </p:nvSpPr>
        <p:spPr>
          <a:xfrm>
            <a:off x="176464" y="322024"/>
            <a:ext cx="15586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■付近見取図</a:t>
            </a:r>
          </a:p>
        </p:txBody>
      </p:sp>
      <p:sp>
        <p:nvSpPr>
          <p:cNvPr id="6" name="テキスト ボックス 5"/>
          <p:cNvSpPr txBox="1"/>
          <p:nvPr/>
        </p:nvSpPr>
        <p:spPr>
          <a:xfrm>
            <a:off x="3757767" y="5088469"/>
            <a:ext cx="4689988" cy="1200329"/>
          </a:xfrm>
          <a:prstGeom prst="rect">
            <a:avLst/>
          </a:prstGeom>
          <a:solidFill>
            <a:schemeClr val="bg1"/>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（規模）</a:t>
            </a:r>
            <a:endParaRPr kumimoji="0" lang="en-US" altLang="ja-JP" sz="18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ＲＣ造（土木建築構造物）、</a:t>
            </a:r>
            <a:endPar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地上</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3</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階建て（</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2</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階コンコース階、</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3</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階ホーム階）、延べ面積約</a:t>
            </a:r>
            <a:r>
              <a:rPr kumimoji="0" lang="en-US"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850</a:t>
            </a:r>
            <a:r>
              <a:rPr kumimoji="0" lang="ja-JP" altLang="en-US"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0" lang="ja-JP" altLang="ja-JP" sz="18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41101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905000" y="804701"/>
            <a:ext cx="50292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■前回アドバイス部会での意見</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p:cNvSpPr txBox="1"/>
          <p:nvPr/>
        </p:nvSpPr>
        <p:spPr>
          <a:xfrm>
            <a:off x="409575" y="2413337"/>
            <a:ext cx="8324850" cy="3170099"/>
          </a:xfrm>
          <a:prstGeom prst="rect">
            <a:avLst/>
          </a:prstGeom>
          <a:noFill/>
        </p:spPr>
        <p:txBody>
          <a:bodyPr wrap="square" rtlCol="0">
            <a:spAutoFit/>
          </a:bodyPr>
          <a:lstStyle/>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①</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モノレール</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１</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本</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で大阪の良さが伝わるように</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520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地域</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の景観をリードするような</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ふさわしい</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風格を備えたデザインになるよう</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に、目標を立てて</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いただきたい</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②延伸される駅と既設の駅ではデザインが異なる。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プラットホーム</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とコンコースの部分が分離したような形で既存の駅はデザインされていたので、踏襲していただきたい。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5200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③軌道がカーブして</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車両が駅に進入して来る風景は鉄道ファンにはたまらない。そうした風景が見える場所か</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らの</a:t>
            </a:r>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パースの検討が必要。</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54201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D1D6A-F0EC-47F9-BB87-7E6EF0228D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63" t="51474" r="48047" b="2304"/>
          <a:stretch/>
        </p:blipFill>
        <p:spPr>
          <a:xfrm>
            <a:off x="218195" y="2852380"/>
            <a:ext cx="3176519" cy="1922776"/>
          </a:xfrm>
          <a:prstGeom prst="rect">
            <a:avLst/>
          </a:prstGeom>
        </p:spPr>
      </p:pic>
      <p:sp>
        <p:nvSpPr>
          <p:cNvPr id="5" name="正方形/長方形 4">
            <a:extLst>
              <a:ext uri="{FF2B5EF4-FFF2-40B4-BE49-F238E27FC236}">
                <a16:creationId xmlns:a16="http://schemas.microsoft.com/office/drawing/2014/main" id="{0E1B9B67-EF4F-4B3F-9D96-856EED2597BD}"/>
              </a:ext>
            </a:extLst>
          </p:cNvPr>
          <p:cNvSpPr/>
          <p:nvPr/>
        </p:nvSpPr>
        <p:spPr>
          <a:xfrm>
            <a:off x="176464" y="322024"/>
            <a:ext cx="323908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コンセプト：（仮称）荒本駅</a:t>
            </a:r>
          </a:p>
        </p:txBody>
      </p:sp>
      <p:sp>
        <p:nvSpPr>
          <p:cNvPr id="11" name="正方形/長方形 10">
            <a:extLst>
              <a:ext uri="{FF2B5EF4-FFF2-40B4-BE49-F238E27FC236}">
                <a16:creationId xmlns:a16="http://schemas.microsoft.com/office/drawing/2014/main" id="{E1C86762-60DD-40B6-8F2C-F29353732B0D}"/>
              </a:ext>
            </a:extLst>
          </p:cNvPr>
          <p:cNvSpPr/>
          <p:nvPr/>
        </p:nvSpPr>
        <p:spPr>
          <a:xfrm>
            <a:off x="386240" y="684194"/>
            <a:ext cx="323908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人が集まる市の中心拠点</a:t>
            </a:r>
            <a:r>
              <a:rPr kumimoji="0"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 name="図 6">
            <a:extLst>
              <a:ext uri="{FF2B5EF4-FFF2-40B4-BE49-F238E27FC236}">
                <a16:creationId xmlns:a16="http://schemas.microsoft.com/office/drawing/2014/main" id="{9037A700-AD05-4552-A6F6-F0CAC7D15C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838"/>
          <a:stretch/>
        </p:blipFill>
        <p:spPr>
          <a:xfrm>
            <a:off x="2485230" y="4889662"/>
            <a:ext cx="5696745" cy="1651379"/>
          </a:xfrm>
          <a:prstGeom prst="rect">
            <a:avLst/>
          </a:prstGeom>
          <a:ln>
            <a:solidFill>
              <a:schemeClr val="tx1"/>
            </a:solidFill>
          </a:ln>
        </p:spPr>
      </p:pic>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129" y="1086495"/>
            <a:ext cx="3298222" cy="1774098"/>
          </a:xfrm>
          <a:prstGeom prst="rect">
            <a:avLst/>
          </a:prstGeom>
        </p:spPr>
      </p:pic>
      <p:sp>
        <p:nvSpPr>
          <p:cNvPr id="12" name="矢印: 右 11">
            <a:extLst>
              <a:ext uri="{FF2B5EF4-FFF2-40B4-BE49-F238E27FC236}">
                <a16:creationId xmlns:a16="http://schemas.microsoft.com/office/drawing/2014/main" id="{9193A6F0-2242-46BF-A5A1-0C17A823AA4F}"/>
              </a:ext>
            </a:extLst>
          </p:cNvPr>
          <p:cNvSpPr>
            <a:spLocks noChangeAspect="1"/>
          </p:cNvSpPr>
          <p:nvPr/>
        </p:nvSpPr>
        <p:spPr>
          <a:xfrm>
            <a:off x="1806454" y="5529526"/>
            <a:ext cx="468000" cy="3716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正方形/長方形 13">
            <a:extLst>
              <a:ext uri="{FF2B5EF4-FFF2-40B4-BE49-F238E27FC236}">
                <a16:creationId xmlns:a16="http://schemas.microsoft.com/office/drawing/2014/main" id="{E1C86762-60DD-40B6-8F2C-F29353732B0D}"/>
              </a:ext>
            </a:extLst>
          </p:cNvPr>
          <p:cNvSpPr/>
          <p:nvPr/>
        </p:nvSpPr>
        <p:spPr>
          <a:xfrm>
            <a:off x="3809351" y="1185185"/>
            <a:ext cx="5081923" cy="2813912"/>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■東大阪市の中心拠点</a:t>
            </a:r>
            <a:endPar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・計画地は東大阪市のほぼ中心に位置する。</a:t>
            </a:r>
            <a:endPar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・東大阪役所や府立中央図書館などが立地。</a:t>
            </a:r>
            <a:endPar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・近くに、近畿自動車道と阪神高速</a:t>
            </a:r>
            <a:r>
              <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号東大阪線が交差する</a:t>
            </a:r>
            <a:endPar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東大阪</a:t>
            </a:r>
            <a:r>
              <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JCT</a:t>
            </a: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や地下鉄などがあり、交通の要衝。</a:t>
            </a:r>
            <a:endPar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・東大阪市内外から多くの人が集まりにぎわう東大阪市の顔となる</a:t>
            </a:r>
            <a:endPar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拠点の形成と要衝を生かした玄関口としての新都心の再構築を</a:t>
            </a:r>
            <a:endParaRPr kumimoji="0" lang="en-US" altLang="ja-JP"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目指している。</a:t>
            </a:r>
            <a:endParaRPr kumimoji="0"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5181600" y="326618"/>
            <a:ext cx="3556001" cy="58477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意見①への対応</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地域特性をふまえたコンセプトの設定</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13"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77116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66" y="660578"/>
            <a:ext cx="8473269" cy="5812663"/>
          </a:xfrm>
          <a:prstGeom prst="rect">
            <a:avLst/>
          </a:prstGeom>
        </p:spPr>
      </p:pic>
      <p:sp>
        <p:nvSpPr>
          <p:cNvPr id="4" name="正方形/長方形 3"/>
          <p:cNvSpPr/>
          <p:nvPr/>
        </p:nvSpPr>
        <p:spPr>
          <a:xfrm>
            <a:off x="176464" y="322024"/>
            <a:ext cx="376688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パース：</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本駅</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前回</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763025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80150" y="999132"/>
            <a:ext cx="8640000" cy="5477533"/>
          </a:xfrm>
          <a:prstGeom prst="rect">
            <a:avLst/>
          </a:prstGeom>
        </p:spPr>
      </p:pic>
      <p:sp>
        <p:nvSpPr>
          <p:cNvPr id="4" name="正方形/長方形 3"/>
          <p:cNvSpPr/>
          <p:nvPr/>
        </p:nvSpPr>
        <p:spPr>
          <a:xfrm>
            <a:off x="176464" y="322024"/>
            <a:ext cx="390205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パース：</a:t>
            </a:r>
            <a:r>
              <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a:t>
            </a:r>
            <a:r>
              <a:rPr kumimoji="0" lang="zh-CN"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本駅</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意見反映後</a:t>
            </a:r>
            <a:r>
              <a:rPr kumimoji="0"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6" name="直線矢印コネクタ 5"/>
          <p:cNvCxnSpPr/>
          <p:nvPr/>
        </p:nvCxnSpPr>
        <p:spPr>
          <a:xfrm>
            <a:off x="3323771" y="1724980"/>
            <a:ext cx="1444241" cy="19340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テキスト ボックス 7"/>
          <p:cNvSpPr txBox="1"/>
          <p:nvPr/>
        </p:nvSpPr>
        <p:spPr>
          <a:xfrm>
            <a:off x="1610042" y="1140205"/>
            <a:ext cx="3295787" cy="107721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意見①への対応</a:t>
            </a:r>
            <a:endParaRPr kumimoji="1" lang="en-US" altLang="ja-JP"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rgbClr val="FF0000"/>
                </a:solidFill>
                <a:latin typeface="Calibri" panose="020F0502020204030204"/>
                <a:ea typeface="ＭＳ Ｐゴシック" panose="020B0600070205080204" pitchFamily="50" charset="-128"/>
              </a:rPr>
              <a:t>コンセプトカラーの採用</a:t>
            </a:r>
            <a:endParaRPr kumimoji="1" lang="en-US" altLang="ja-JP" sz="1600" b="1" dirty="0">
              <a:solidFill>
                <a:srgbClr val="FF0000"/>
              </a:solidFill>
              <a:latin typeface="Calibri" panose="020F0502020204030204"/>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意見②への対応</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明度差を設けて、駅舎上下を分離</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9" name="テキスト ボックス 8"/>
          <p:cNvSpPr txBox="1"/>
          <p:nvPr/>
        </p:nvSpPr>
        <p:spPr>
          <a:xfrm>
            <a:off x="223553" y="5507075"/>
            <a:ext cx="3734085" cy="584775"/>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意見</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③</a:t>
            </a:r>
            <a:r>
              <a:rPr kumimoji="1" lang="ja-JP" altLang="en-US" sz="16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への対応</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駅舎全体と軌道のカーブを捉えたパース</a:t>
            </a:r>
            <a:endParaRPr kumimoji="1" lang="ja-JP" altLang="en-US"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10"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233575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401902" y="2695787"/>
            <a:ext cx="6340197" cy="1466427"/>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大阪府営豊中新千里北第２期</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住宅</a:t>
            </a:r>
            <a:endPar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民活プロジェクト</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角丸四角形 2"/>
          <p:cNvSpPr/>
          <p:nvPr/>
        </p:nvSpPr>
        <p:spPr>
          <a:xfrm>
            <a:off x="444500" y="393700"/>
            <a:ext cx="1665654" cy="533400"/>
          </a:xfrm>
          <a:prstGeom prst="round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事業</a:t>
            </a:r>
            <a:r>
              <a:rPr kumimoji="1" lang="en-US" altLang="ja-JP"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No</a:t>
            </a: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２</a:t>
            </a:r>
            <a:endPar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13577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DDB306B-CB1A-4F92-AE18-14C2D5855DBA}" type="slidenum">
              <a:rPr kumimoji="1" lang="ja-JP" altLang="en-US" smtClean="0"/>
              <a:t>2</a:t>
            </a:fld>
            <a:endParaRPr kumimoji="1" lang="ja-JP" altLang="en-US" dirty="0"/>
          </a:p>
        </p:txBody>
      </p:sp>
      <p:sp>
        <p:nvSpPr>
          <p:cNvPr id="5" name="角丸四角形 4"/>
          <p:cNvSpPr/>
          <p:nvPr/>
        </p:nvSpPr>
        <p:spPr>
          <a:xfrm>
            <a:off x="258792" y="740229"/>
            <a:ext cx="8643668" cy="5987369"/>
          </a:xfrm>
          <a:prstGeom prst="roundRect">
            <a:avLst>
              <a:gd name="adj" fmla="val 8749"/>
            </a:avLst>
          </a:prstGeom>
          <a:noFill/>
          <a:ln w="12700" cap="flat" cmpd="sng" algn="ctr">
            <a:solidFill>
              <a:sysClr val="windowText" lastClr="000000"/>
            </a:solidFill>
            <a:prstDash val="solid"/>
            <a:miter lim="800000"/>
          </a:ln>
          <a:effectLst/>
        </p:spPr>
        <p:txBody>
          <a:bodyPr rot="0" spcFirstLastPara="0" vert="horz" wrap="square" lIns="65314" tIns="32657" rIns="65314" bIns="32657" numCol="1" spcCol="0" rtlCol="0" fromWordArt="0" anchor="t" anchorCtr="0" forceAA="0" compatLnSpc="1">
            <a:prstTxWarp prst="textNoShape">
              <a:avLst/>
            </a:prstTxWarp>
            <a:noAutofit/>
          </a:bodyPr>
          <a:lstStyle/>
          <a:p>
            <a:pPr defTabSz="653156">
              <a:defRPr/>
            </a:pPr>
            <a:r>
              <a:rPr kumimoji="0" lang="ja-JP" altLang="en-US" sz="2000" kern="100" dirty="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公共事業ＰＤＣＡサイクル</a:t>
            </a:r>
            <a:r>
              <a:rPr kumimoji="0" lang="ja-JP" altLang="en-US" sz="2000" kern="100" dirty="0" smtClean="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制度 の</a:t>
            </a:r>
            <a:r>
              <a:rPr kumimoji="0" lang="ja-JP" altLang="en-US" sz="2000" kern="100" dirty="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対象</a:t>
            </a:r>
            <a:r>
              <a:rPr kumimoji="0" lang="ja-JP" altLang="en-US" sz="2000" kern="100" dirty="0" smtClean="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事業</a:t>
            </a:r>
            <a:endParaRPr kumimoji="0" lang="ja-JP" altLang="en-US" sz="2000" kern="100" dirty="0">
              <a:solidFill>
                <a:sysClr val="window" lastClr="FFFFFF"/>
              </a:solidFill>
              <a:latin typeface="HGSｺﾞｼｯｸE" panose="020B0900000000000000" pitchFamily="50" charset="-128"/>
              <a:ea typeface="HGSｺﾞｼｯｸE" panose="020B0900000000000000" pitchFamily="50" charset="-128"/>
              <a:cs typeface="Times New Roman" panose="02020603050405020304" pitchFamily="18" charset="0"/>
            </a:endParaRPr>
          </a:p>
          <a:p>
            <a:pPr defTabSz="653156">
              <a:lnSpc>
                <a:spcPct val="150000"/>
              </a:lnSpc>
              <a:defRPr/>
            </a:pPr>
            <a:r>
              <a:rPr kumimoji="0" lang="ja-JP" altLang="en-US" kern="100" dirty="0" smtClean="0">
                <a:latin typeface="HGSｺﾞｼｯｸM" panose="020B0600000000000000" pitchFamily="50" charset="-128"/>
                <a:ea typeface="HGSｺﾞｼｯｸM" panose="020B0600000000000000" pitchFamily="50" charset="-128"/>
                <a:cs typeface="Times New Roman" panose="02020603050405020304" pitchFamily="18" charset="0"/>
              </a:rPr>
              <a:t>住宅建築局発注事業</a:t>
            </a:r>
            <a:r>
              <a:rPr kumimoji="0" lang="ja-JP" altLang="en-US" kern="100" dirty="0">
                <a:latin typeface="HGSｺﾞｼｯｸM" panose="020B0600000000000000" pitchFamily="50" charset="-128"/>
                <a:ea typeface="HGSｺﾞｼｯｸM" panose="020B0600000000000000" pitchFamily="50" charset="-128"/>
                <a:cs typeface="Times New Roman" panose="02020603050405020304" pitchFamily="18" charset="0"/>
              </a:rPr>
              <a:t>に</a:t>
            </a:r>
            <a:r>
              <a:rPr kumimoji="0" lang="ja-JP" altLang="en-US" kern="100" dirty="0" smtClean="0">
                <a:latin typeface="HGSｺﾞｼｯｸM" panose="020B0600000000000000" pitchFamily="50" charset="-128"/>
                <a:ea typeface="HGSｺﾞｼｯｸM" panose="020B0600000000000000" pitchFamily="50" charset="-128"/>
                <a:cs typeface="Times New Roman" panose="02020603050405020304" pitchFamily="18" charset="0"/>
              </a:rPr>
              <a:t>ついて、以下のいずれかに該当する事業</a:t>
            </a:r>
          </a:p>
          <a:p>
            <a:pPr defTabSz="653156">
              <a:lnSpc>
                <a:spcPts val="2500"/>
              </a:lnSpc>
              <a:defRPr/>
            </a:pPr>
            <a:r>
              <a:rPr kumimoji="0" lang="ja-JP" altLang="en-US" kern="100" dirty="0" smtClean="0">
                <a:latin typeface="HGSｺﾞｼｯｸM" panose="020B0600000000000000" pitchFamily="50" charset="-128"/>
                <a:ea typeface="HGSｺﾞｼｯｸM" panose="020B0600000000000000" pitchFamily="50" charset="-128"/>
                <a:cs typeface="Times New Roman" panose="02020603050405020304" pitchFamily="18" charset="0"/>
              </a:rPr>
              <a:t>（１）</a:t>
            </a:r>
            <a:r>
              <a:rPr kumimoji="0" lang="ja-JP" altLang="en-US" sz="2000" kern="100" dirty="0" smtClean="0">
                <a:latin typeface="HGSｺﾞｼｯｸM" panose="020B0600000000000000" pitchFamily="50" charset="-128"/>
                <a:ea typeface="HGSｺﾞｼｯｸM" panose="020B0600000000000000" pitchFamily="50" charset="-128"/>
                <a:cs typeface="Times New Roman" panose="02020603050405020304" pitchFamily="18" charset="0"/>
              </a:rPr>
              <a:t>大阪府建設事業評価の評価対象となる事業</a:t>
            </a:r>
            <a:r>
              <a:rPr kumimoji="0" lang="ja-JP" altLang="en-US" kern="100" dirty="0" smtClean="0">
                <a:latin typeface="HGSｺﾞｼｯｸM" panose="020B0600000000000000" pitchFamily="50" charset="-128"/>
                <a:ea typeface="HGSｺﾞｼｯｸM" panose="020B0600000000000000" pitchFamily="50" charset="-128"/>
                <a:cs typeface="Times New Roman" panose="02020603050405020304" pitchFamily="18" charset="0"/>
              </a:rPr>
              <a:t>（</a:t>
            </a:r>
            <a:r>
              <a:rPr kumimoji="0" lang="ja-JP" altLang="en-US" kern="100" dirty="0" smtClean="0">
                <a:latin typeface="HGSｺﾞｼｯｸE" panose="020B0900000000000000" pitchFamily="50" charset="-128"/>
                <a:ea typeface="HGSｺﾞｼｯｸE" panose="020B0900000000000000" pitchFamily="50" charset="-128"/>
                <a:cs typeface="Times New Roman" panose="02020603050405020304" pitchFamily="18" charset="0"/>
              </a:rPr>
              <a:t>総事業費</a:t>
            </a:r>
            <a:r>
              <a:rPr kumimoji="0" lang="ja-JP" altLang="en-US" b="1" kern="100" dirty="0" smtClean="0">
                <a:latin typeface="HGSｺﾞｼｯｸE" panose="020B0900000000000000" pitchFamily="50" charset="-128"/>
                <a:ea typeface="HGSｺﾞｼｯｸE" panose="020B0900000000000000" pitchFamily="50" charset="-128"/>
                <a:cs typeface="Times New Roman" panose="02020603050405020304" pitchFamily="18" charset="0"/>
              </a:rPr>
              <a:t>１億円以上</a:t>
            </a:r>
            <a:r>
              <a:rPr kumimoji="0" lang="ja-JP" altLang="en-US"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a:t>
            </a:r>
            <a:endParaRPr lang="en-US" altLang="ja-JP"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189370" indent="-189370" defTabSz="653156">
              <a:lnSpc>
                <a:spcPts val="2500"/>
              </a:lnSpc>
              <a:defRPr/>
            </a:pPr>
            <a:r>
              <a:rPr kumimoji="0" lang="en-US" altLang="ja-JP"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		</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ただし</a:t>
            </a:r>
            <a:r>
              <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、地下構造物</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の築造</a:t>
            </a:r>
            <a:r>
              <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等、周辺景観への影響がない若しくは</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極めて</a:t>
            </a:r>
            <a:endParaRPr kumimoji="0" lang="en-US" altLang="ja-JP"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189370" indent="-189370" defTabSz="653156">
              <a:lnSpc>
                <a:spcPts val="2500"/>
              </a:lnSpc>
              <a:defRPr/>
            </a:pPr>
            <a:r>
              <a:rPr kumimoji="0" lang="en-US" altLang="ja-JP"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		</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小さい</a:t>
            </a:r>
            <a:r>
              <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事業については</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対象外</a:t>
            </a:r>
            <a:endPar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318641" indent="-318641" defTabSz="653156">
              <a:lnSpc>
                <a:spcPts val="2500"/>
              </a:lnSpc>
              <a:defRPr/>
            </a:pPr>
            <a:r>
              <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　　</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　</a:t>
            </a:r>
            <a:r>
              <a:rPr kumimoji="0" lang="en-US" altLang="ja-JP"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a:t>
            </a:r>
            <a:r>
              <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事業評価の対象外として記載のある災害復旧に係る事業のうち</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a:t>
            </a:r>
            <a:endParaRPr kumimoji="0" lang="en-US" altLang="ja-JP"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318641" indent="-318641" defTabSz="653156">
              <a:lnSpc>
                <a:spcPts val="2500"/>
              </a:lnSpc>
              <a:defRPr/>
            </a:pPr>
            <a:r>
              <a:rPr kumimoji="0" lang="en-US" altLang="ja-JP"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		</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「本設</a:t>
            </a:r>
            <a:r>
              <a:rPr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a:t>
            </a:r>
            <a:r>
              <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復興」などに該当するものは、本</a:t>
            </a:r>
            <a:r>
              <a:rPr kumimoji="0" lang="en-US" altLang="ja-JP"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PDCA</a:t>
            </a:r>
            <a:r>
              <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制度の対象とする</a:t>
            </a:r>
            <a:r>
              <a:rPr kumimoji="0" lang="ja-JP" altLang="en-US"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a:t>
            </a:r>
            <a:endParaRPr kumimoji="0" lang="en-US" altLang="ja-JP" sz="17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318641" indent="-318641" defTabSz="653156">
              <a:lnSpc>
                <a:spcPts val="1000"/>
              </a:lnSpc>
              <a:defRPr/>
            </a:pPr>
            <a:endParaRPr kumimoji="0" lang="ja-JP" altLang="en-US" sz="17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defTabSz="653156">
              <a:lnSpc>
                <a:spcPts val="2500"/>
              </a:lnSpc>
              <a:defRPr/>
            </a:pPr>
            <a:r>
              <a:rPr kumimoji="0" lang="ja-JP" altLang="en-US"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（２）</a:t>
            </a:r>
            <a:r>
              <a:rPr kumimoji="0" lang="ja-JP" altLang="en-US" sz="2000"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景観行政団体へ景観に関する届出を行う必要のある</a:t>
            </a:r>
            <a:r>
              <a:rPr kumimoji="0" lang="ja-JP" altLang="en-US" sz="20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事業</a:t>
            </a:r>
            <a:endParaRPr kumimoji="0" lang="en-US" altLang="ja-JP" sz="2000"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defTabSz="653156">
              <a:defRPr/>
            </a:pPr>
            <a:endParaRPr lang="en-US" altLang="ja-JP"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defTabSz="653156">
              <a:defRPr/>
            </a:pPr>
            <a:endPar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endParaRPr>
          </a:p>
          <a:p>
            <a:pPr defTabSz="653156">
              <a:defRPr/>
            </a:pPr>
            <a:endParaRPr lang="ja-JP" altLang="en-US" kern="100" dirty="0">
              <a:solidFill>
                <a:sysClr val="windowText" lastClr="000000"/>
              </a:solidFill>
              <a:latin typeface="游明朝" panose="02020400000000000000" pitchFamily="18" charset="-128"/>
              <a:ea typeface="游明朝" panose="02020400000000000000" pitchFamily="18" charset="-128"/>
              <a:cs typeface="Times New Roman" panose="02020603050405020304" pitchFamily="18" charset="0"/>
            </a:endParaRPr>
          </a:p>
          <a:p>
            <a:pPr defTabSz="653156">
              <a:defRPr/>
            </a:pPr>
            <a:endParaRPr kumimoji="0" lang="ja-JP" altLang="en-US"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6" name="正方形/長方形 5"/>
          <p:cNvSpPr/>
          <p:nvPr/>
        </p:nvSpPr>
        <p:spPr>
          <a:xfrm>
            <a:off x="120769" y="124048"/>
            <a:ext cx="8394581" cy="5648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defTabSz="914418"/>
            <a:r>
              <a:rPr lang="ja-JP" altLang="en-US" sz="2000" kern="100" dirty="0" smtClean="0">
                <a:solidFill>
                  <a:schemeClr val="bg1"/>
                </a:solidFill>
                <a:latin typeface="HGSｺﾞｼｯｸE" panose="020B0900000000000000" pitchFamily="50" charset="-128"/>
                <a:ea typeface="HGSｺﾞｼｯｸE" panose="020B0900000000000000" pitchFamily="50" charset="-128"/>
                <a:cs typeface="Times New Roman" panose="02020603050405020304" pitchFamily="18" charset="0"/>
              </a:rPr>
              <a:t>　公共</a:t>
            </a:r>
            <a:r>
              <a:rPr lang="ja-JP" altLang="en-US" sz="2000" kern="100" dirty="0">
                <a:solidFill>
                  <a:schemeClr val="bg1"/>
                </a:solidFill>
                <a:latin typeface="HGSｺﾞｼｯｸE" panose="020B0900000000000000" pitchFamily="50" charset="-128"/>
                <a:ea typeface="HGSｺﾞｼｯｸE" panose="020B0900000000000000" pitchFamily="50" charset="-128"/>
                <a:cs typeface="Times New Roman" panose="02020603050405020304" pitchFamily="18" charset="0"/>
              </a:rPr>
              <a:t>事業ＰＤＣＡサイクル</a:t>
            </a:r>
            <a:r>
              <a:rPr lang="ja-JP" altLang="en-US" sz="2000" kern="100" dirty="0" smtClean="0">
                <a:solidFill>
                  <a:schemeClr val="bg1"/>
                </a:solidFill>
                <a:latin typeface="HGSｺﾞｼｯｸE" panose="020B0900000000000000" pitchFamily="50" charset="-128"/>
                <a:ea typeface="HGSｺﾞｼｯｸE" panose="020B0900000000000000" pitchFamily="50" charset="-128"/>
                <a:cs typeface="Times New Roman" panose="02020603050405020304" pitchFamily="18" charset="0"/>
              </a:rPr>
              <a:t>制度、</a:t>
            </a:r>
            <a:r>
              <a:rPr lang="ja-JP" altLang="en-US" sz="2000" b="1" dirty="0" smtClean="0">
                <a:solidFill>
                  <a:schemeClr val="bg1"/>
                </a:solidFill>
                <a:latin typeface="Meiryo UI" panose="020B0604030504040204" pitchFamily="50" charset="-128"/>
                <a:ea typeface="Meiryo UI" panose="020B0604030504040204" pitchFamily="50" charset="-128"/>
              </a:rPr>
              <a:t>景観</a:t>
            </a:r>
            <a:r>
              <a:rPr lang="ja-JP" altLang="en-US" sz="2000" b="1" dirty="0">
                <a:solidFill>
                  <a:schemeClr val="bg1"/>
                </a:solidFill>
                <a:latin typeface="Meiryo UI" panose="020B0604030504040204" pitchFamily="50" charset="-128"/>
                <a:ea typeface="Meiryo UI" panose="020B0604030504040204" pitchFamily="50" charset="-128"/>
              </a:rPr>
              <a:t>アドバイザー</a:t>
            </a:r>
            <a:r>
              <a:rPr lang="ja-JP" altLang="en-US" sz="2000" b="1" dirty="0" smtClean="0">
                <a:solidFill>
                  <a:schemeClr val="bg1"/>
                </a:solidFill>
                <a:latin typeface="Meiryo UI" panose="020B0604030504040204" pitchFamily="50" charset="-128"/>
                <a:ea typeface="Meiryo UI" panose="020B0604030504040204" pitchFamily="50" charset="-128"/>
              </a:rPr>
              <a:t>会議の</a:t>
            </a:r>
            <a:r>
              <a:rPr lang="ja-JP" altLang="en-US" sz="2000" b="1" dirty="0">
                <a:solidFill>
                  <a:schemeClr val="bg1"/>
                </a:solidFill>
                <a:latin typeface="Meiryo UI" panose="020B0604030504040204" pitchFamily="50" charset="-128"/>
                <a:ea typeface="Meiryo UI" panose="020B0604030504040204" pitchFamily="50" charset="-128"/>
              </a:rPr>
              <a:t>対象事業</a:t>
            </a:r>
          </a:p>
        </p:txBody>
      </p:sp>
      <p:sp>
        <p:nvSpPr>
          <p:cNvPr id="2" name="角丸四角形 1"/>
          <p:cNvSpPr/>
          <p:nvPr/>
        </p:nvSpPr>
        <p:spPr>
          <a:xfrm>
            <a:off x="342900" y="3745129"/>
            <a:ext cx="8478000" cy="2907939"/>
          </a:xfrm>
          <a:prstGeom prst="roundRect">
            <a:avLst/>
          </a:prstGeom>
          <a:solidFill>
            <a:srgbClr val="FAD9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03278" y="3752898"/>
            <a:ext cx="8268769" cy="2728952"/>
          </a:xfrm>
          <a:prstGeom prst="rect">
            <a:avLst/>
          </a:prstGeom>
          <a:noFill/>
        </p:spPr>
        <p:txBody>
          <a:bodyPr wrap="square" rtlCol="0">
            <a:spAutoFit/>
          </a:bodyPr>
          <a:lstStyle/>
          <a:p>
            <a:pPr defTabSz="653156">
              <a:lnSpc>
                <a:spcPct val="150000"/>
              </a:lnSpc>
              <a:defRPr/>
            </a:pPr>
            <a:r>
              <a:rPr lang="ja-JP" altLang="en-US" sz="2000" kern="100" dirty="0">
                <a:solidFill>
                  <a:srgbClr val="000000"/>
                </a:solidFill>
                <a:latin typeface="游明朝" panose="02020400000000000000" pitchFamily="18" charset="-128"/>
                <a:ea typeface="HGSｺﾞｼｯｸE" panose="020B0900000000000000" pitchFamily="50" charset="-128"/>
                <a:cs typeface="Times New Roman" panose="02020603050405020304" pitchFamily="18" charset="0"/>
              </a:rPr>
              <a:t>景観アドバイザー</a:t>
            </a:r>
            <a:r>
              <a:rPr lang="ja-JP" altLang="en-US" sz="2000" kern="100" dirty="0" smtClean="0">
                <a:solidFill>
                  <a:srgbClr val="000000"/>
                </a:solidFill>
                <a:latin typeface="游明朝" panose="02020400000000000000" pitchFamily="18" charset="-128"/>
                <a:ea typeface="HGSｺﾞｼｯｸE" panose="020B0900000000000000" pitchFamily="50" charset="-128"/>
                <a:cs typeface="Times New Roman" panose="02020603050405020304" pitchFamily="18" charset="0"/>
              </a:rPr>
              <a:t>会議 の対象事業</a:t>
            </a:r>
            <a:endParaRPr lang="en-US" altLang="ja-JP" sz="2000" kern="100" dirty="0">
              <a:solidFill>
                <a:srgbClr val="000000"/>
              </a:solidFill>
              <a:latin typeface="游明朝" panose="02020400000000000000" pitchFamily="18" charset="-128"/>
              <a:ea typeface="HGSｺﾞｼｯｸE" panose="020B0900000000000000" pitchFamily="50" charset="-128"/>
              <a:cs typeface="Times New Roman" panose="02020603050405020304" pitchFamily="18" charset="0"/>
            </a:endParaRPr>
          </a:p>
          <a:p>
            <a:pPr defTabSz="653156">
              <a:lnSpc>
                <a:spcPct val="150000"/>
              </a:lnSpc>
              <a:defRPr/>
            </a:pPr>
            <a:r>
              <a:rPr lang="ja-JP" altLang="en-US" sz="2000" kern="100" dirty="0">
                <a:solidFill>
                  <a:srgbClr val="000000"/>
                </a:solidFill>
                <a:latin typeface="游明朝" panose="02020400000000000000" pitchFamily="18" charset="-128"/>
                <a:ea typeface="HGSｺﾞｼｯｸE" panose="020B0900000000000000" pitchFamily="50" charset="-128"/>
                <a:cs typeface="Times New Roman" panose="02020603050405020304" pitchFamily="18" charset="0"/>
              </a:rPr>
              <a:t>　</a:t>
            </a:r>
            <a:r>
              <a:rPr lang="ja-JP" altLang="en-US" kern="100" dirty="0">
                <a:solidFill>
                  <a:srgbClr val="000000"/>
                </a:solidFill>
                <a:latin typeface="游明朝" panose="02020400000000000000" pitchFamily="18" charset="-128"/>
                <a:ea typeface="HGSｺﾞｼｯｸE" panose="020B0900000000000000" pitchFamily="50" charset="-128"/>
                <a:cs typeface="Times New Roman" panose="02020603050405020304" pitchFamily="18" charset="0"/>
              </a:rPr>
              <a:t>■</a:t>
            </a:r>
            <a:r>
              <a:rPr lang="ja-JP" altLang="en-US" b="1"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義務とするもの</a:t>
            </a:r>
            <a:endParaRPr lang="en-US" altLang="ja-JP" b="1"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defTabSz="653156">
              <a:lnSpc>
                <a:spcPts val="2500"/>
              </a:lnSpc>
              <a:defRPr/>
            </a:pP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     ①大阪府建設事業評価の評価</a:t>
            </a:r>
            <a:r>
              <a:rPr lang="ja-JP" altLang="en-US" kern="100" dirty="0" smtClean="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対象事業</a:t>
            </a: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のうち、原則</a:t>
            </a:r>
            <a:r>
              <a:rPr lang="ja-JP" altLang="en-US" kern="100" dirty="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全体事業費</a:t>
            </a:r>
            <a:r>
              <a:rPr lang="en-US" altLang="ja-JP" kern="100" dirty="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10</a:t>
            </a:r>
            <a:r>
              <a:rPr lang="ja-JP" altLang="en-US" kern="100" dirty="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億</a:t>
            </a:r>
            <a:r>
              <a:rPr lang="ja-JP" altLang="en-US" kern="100" dirty="0" smtClean="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円以上  </a:t>
            </a:r>
            <a:endParaRPr lang="en-US" altLang="ja-JP" kern="100" dirty="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endParaRPr>
          </a:p>
          <a:p>
            <a:pPr defTabSz="653156">
              <a:lnSpc>
                <a:spcPts val="2500"/>
              </a:lnSpc>
              <a:defRPr/>
            </a:pPr>
            <a:r>
              <a:rPr lang="en-US" altLang="ja-JP" kern="100" dirty="0">
                <a:solidFill>
                  <a:srgbClr val="000000"/>
                </a:solidFill>
                <a:latin typeface="HGSｺﾞｼｯｸE" panose="020B0900000000000000" pitchFamily="50" charset="-128"/>
                <a:ea typeface="HGSｺﾞｼｯｸE" panose="020B0900000000000000" pitchFamily="50" charset="-128"/>
                <a:cs typeface="Times New Roman" panose="02020603050405020304" pitchFamily="18" charset="0"/>
              </a:rPr>
              <a:t>       </a:t>
            </a:r>
            <a:r>
              <a:rPr lang="ja-JP" altLang="en-US"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と</a:t>
            </a:r>
            <a:r>
              <a:rPr lang="ja-JP" altLang="en-US" kern="100" dirty="0" smtClean="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想定</a:t>
            </a:r>
            <a:r>
              <a:rPr lang="ja-JP" altLang="en-US" kern="100" dirty="0">
                <a:solidFill>
                  <a:srgbClr val="000000"/>
                </a:solidFill>
                <a:latin typeface="HGSｺﾞｼｯｸM" panose="020B0600000000000000" pitchFamily="50" charset="-128"/>
                <a:ea typeface="HGSｺﾞｼｯｸM" panose="020B0600000000000000" pitchFamily="50" charset="-128"/>
                <a:cs typeface="Times New Roman" panose="02020603050405020304" pitchFamily="18" charset="0"/>
              </a:rPr>
              <a:t>される事業</a:t>
            </a:r>
            <a:endParaRPr lang="ja-JP" altLang="en-US" kern="100" dirty="0">
              <a:solidFill>
                <a:sysClr val="windowText" lastClr="000000"/>
              </a:solidFill>
              <a:latin typeface="游明朝" panose="02020400000000000000" pitchFamily="18" charset="-128"/>
              <a:ea typeface="游明朝" panose="02020400000000000000" pitchFamily="18" charset="-128"/>
              <a:cs typeface="Times New Roman" panose="02020603050405020304" pitchFamily="18" charset="0"/>
            </a:endParaRPr>
          </a:p>
          <a:p>
            <a:pPr defTabSz="653156">
              <a:lnSpc>
                <a:spcPts val="2500"/>
              </a:lnSpc>
              <a:defRPr/>
            </a:pP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     ②景観形成上の影響が大きいと想定される事業</a:t>
            </a:r>
            <a:endParaRPr lang="en-US" altLang="ja-JP"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endParaRPr>
          </a:p>
          <a:p>
            <a:pPr defTabSz="653156">
              <a:lnSpc>
                <a:spcPts val="1200"/>
              </a:lnSpc>
              <a:defRPr/>
            </a:pPr>
            <a:endParaRPr lang="en-US" altLang="ja-JP"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endParaRPr>
          </a:p>
          <a:p>
            <a:pPr defTabSz="653156">
              <a:defRPr/>
            </a:pP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　</a:t>
            </a:r>
            <a:r>
              <a:rPr lang="ja-JP" altLang="en-US" b="1"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■希望によるもの</a:t>
            </a:r>
            <a:endParaRPr lang="en-US" altLang="ja-JP" b="1"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endParaRPr>
          </a:p>
          <a:p>
            <a:pPr defTabSz="653156">
              <a:lnSpc>
                <a:spcPts val="2500"/>
              </a:lnSpc>
              <a:defRPr/>
            </a:pP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　</a:t>
            </a:r>
            <a:r>
              <a:rPr lang="ja-JP" altLang="en-US" kern="100" dirty="0" smtClean="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・事業</a:t>
            </a: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規模によらず、</a:t>
            </a:r>
            <a:r>
              <a:rPr lang="ja-JP" altLang="en-US" kern="100" dirty="0" smtClean="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事業課</a:t>
            </a: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から</a:t>
            </a:r>
            <a:r>
              <a:rPr lang="ja-JP" altLang="en-US" kern="100" dirty="0" smtClean="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希望</a:t>
            </a:r>
            <a:r>
              <a:rPr lang="ja-JP" altLang="en-US" kern="100" dirty="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のあった</a:t>
            </a:r>
            <a:r>
              <a:rPr lang="ja-JP" altLang="en-US" kern="100" dirty="0" smtClean="0">
                <a:solidFill>
                  <a:srgbClr val="000000"/>
                </a:solidFill>
                <a:latin typeface="游明朝" panose="02020400000000000000" pitchFamily="18" charset="-128"/>
                <a:ea typeface="HGSｺﾞｼｯｸM" panose="020B0600000000000000" pitchFamily="50" charset="-128"/>
                <a:cs typeface="Times New Roman" panose="02020603050405020304" pitchFamily="18" charset="0"/>
              </a:rPr>
              <a:t>事業</a:t>
            </a:r>
            <a:endParaRPr kumimoji="1" lang="ja-JP" altLang="en-US" dirty="0"/>
          </a:p>
        </p:txBody>
      </p:sp>
      <p:sp>
        <p:nvSpPr>
          <p:cNvPr id="7" name="スライド番号プレースホルダー 3"/>
          <p:cNvSpPr txBox="1">
            <a:spLocks/>
          </p:cNvSpPr>
          <p:nvPr/>
        </p:nvSpPr>
        <p:spPr>
          <a:xfrm>
            <a:off x="6915378" y="640603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2</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1082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44865" y="244637"/>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事業の概要</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8" name="表 7"/>
          <p:cNvGraphicFramePr>
            <a:graphicFrameLocks noGrp="1"/>
          </p:cNvGraphicFramePr>
          <p:nvPr>
            <p:extLst>
              <p:ext uri="{D42A27DB-BD31-4B8C-83A1-F6EECF244321}">
                <p14:modId xmlns:p14="http://schemas.microsoft.com/office/powerpoint/2010/main" val="3092203235"/>
              </p:ext>
            </p:extLst>
          </p:nvPr>
        </p:nvGraphicFramePr>
        <p:xfrm>
          <a:off x="550284" y="994202"/>
          <a:ext cx="8043432" cy="5545077"/>
        </p:xfrm>
        <a:graphic>
          <a:graphicData uri="http://schemas.openxmlformats.org/drawingml/2006/table">
            <a:tbl>
              <a:tblPr firstRow="1" bandRow="1">
                <a:tableStyleId>{616DA210-FB5B-4158-B5E0-FEB733F419BA}</a:tableStyleId>
              </a:tblPr>
              <a:tblGrid>
                <a:gridCol w="2343883">
                  <a:extLst>
                    <a:ext uri="{9D8B030D-6E8A-4147-A177-3AD203B41FA5}">
                      <a16:colId xmlns:a16="http://schemas.microsoft.com/office/drawing/2014/main" val="99542555"/>
                    </a:ext>
                  </a:extLst>
                </a:gridCol>
                <a:gridCol w="5699549">
                  <a:extLst>
                    <a:ext uri="{9D8B030D-6E8A-4147-A177-3AD203B41FA5}">
                      <a16:colId xmlns:a16="http://schemas.microsoft.com/office/drawing/2014/main" val="1104233453"/>
                    </a:ext>
                  </a:extLst>
                </a:gridCol>
              </a:tblGrid>
              <a:tr h="1414713">
                <a:tc gridSpan="2">
                  <a:txBody>
                    <a:bodyPr/>
                    <a:lstStyle/>
                    <a:p>
                      <a:pPr marL="711200" marR="0" lvl="0" indent="-711200"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目的：府営新千里北住宅は、築後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55</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年を超え、耐震性の乏しさが確認されている建物である。管理戸数が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1,000</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戸を超える大規模団地のため</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大阪府営住宅ストック総合活用計画</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の中で、建替や耐震改修等、事業手法を複合的に組み合わせることにより、地域力の向上に向けたまちづくりを進めている。</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2488753929"/>
                  </a:ext>
                </a:extLst>
              </a:tr>
              <a:tr h="1074203">
                <a:tc gridSpan="2">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・事業用地：所在地：豊中市新千里北町</a:t>
                      </a:r>
                      <a:r>
                        <a:rPr kumimoji="1" lang="en-US" altLang="ja-JP" sz="1600" b="1" dirty="0" smtClean="0">
                          <a:latin typeface="游ゴシック" panose="020B0400000000000000" pitchFamily="50" charset="-128"/>
                          <a:ea typeface="游ゴシック" panose="020B0400000000000000" pitchFamily="50" charset="-128"/>
                        </a:rPr>
                        <a:t>2</a:t>
                      </a:r>
                      <a:r>
                        <a:rPr kumimoji="1" lang="ja-JP" altLang="en-US" sz="1600" b="1" dirty="0" smtClean="0">
                          <a:latin typeface="游ゴシック" panose="020B0400000000000000" pitchFamily="50" charset="-128"/>
                          <a:ea typeface="游ゴシック" panose="020B0400000000000000" pitchFamily="50" charset="-128"/>
                        </a:rPr>
                        <a:t>丁目、</a:t>
                      </a:r>
                      <a:r>
                        <a:rPr kumimoji="1" lang="en-US" altLang="ja-JP" sz="1600" b="1" dirty="0" smtClean="0">
                          <a:latin typeface="游ゴシック" panose="020B0400000000000000" pitchFamily="50" charset="-128"/>
                          <a:ea typeface="游ゴシック" panose="020B0400000000000000" pitchFamily="50" charset="-128"/>
                        </a:rPr>
                        <a:t>3</a:t>
                      </a:r>
                      <a:r>
                        <a:rPr kumimoji="1" lang="ja-JP" altLang="en-US" sz="1600" b="1" dirty="0" smtClean="0">
                          <a:latin typeface="游ゴシック" panose="020B0400000000000000" pitchFamily="50" charset="-128"/>
                          <a:ea typeface="游ゴシック" panose="020B0400000000000000" pitchFamily="50" charset="-128"/>
                        </a:rPr>
                        <a:t>丁目</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面積：約</a:t>
                      </a:r>
                      <a:r>
                        <a:rPr kumimoji="1" lang="en-US" altLang="ja-JP" sz="1600" b="1" dirty="0" smtClean="0">
                          <a:latin typeface="游ゴシック" panose="020B0400000000000000" pitchFamily="50" charset="-128"/>
                          <a:ea typeface="游ゴシック" panose="020B0400000000000000" pitchFamily="50" charset="-128"/>
                        </a:rPr>
                        <a:t>4.30ha</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現況：鉄筋コンクリート造</a:t>
                      </a:r>
                      <a:r>
                        <a:rPr kumimoji="1" lang="en-US" altLang="ja-JP" sz="1600" b="1" dirty="0" smtClean="0">
                          <a:latin typeface="游ゴシック" panose="020B0400000000000000" pitchFamily="50" charset="-128"/>
                          <a:ea typeface="游ゴシック" panose="020B0400000000000000" pitchFamily="50" charset="-128"/>
                        </a:rPr>
                        <a:t>5</a:t>
                      </a:r>
                      <a:r>
                        <a:rPr kumimoji="1" lang="ja-JP" altLang="en-US" sz="1600" b="1" dirty="0" smtClean="0">
                          <a:latin typeface="游ゴシック" panose="020B0400000000000000" pitchFamily="50" charset="-128"/>
                          <a:ea typeface="游ゴシック" panose="020B0400000000000000" pitchFamily="50" charset="-128"/>
                        </a:rPr>
                        <a:t>階建</a:t>
                      </a:r>
                      <a:endParaRPr kumimoji="1" lang="en-US" altLang="ja-JP" sz="16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542925" indent="-542925">
                        <a:lnSpc>
                          <a:spcPct val="150000"/>
                        </a:lnSpc>
                      </a:pPr>
                      <a:endParaRPr kumimoji="1" lang="ja-JP" altLang="en-US" sz="14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r h="393183">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・建替え戸数：</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208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戸</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549467812"/>
                  </a:ext>
                </a:extLst>
              </a:tr>
              <a:tr h="393183">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・スケジュール（予定）：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653482212"/>
                  </a:ext>
                </a:extLst>
              </a:tr>
              <a:tr h="1521717">
                <a:tc>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　　</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年度以降　</a:t>
                      </a: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特定事業契約の締結</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本移転・府営住宅の共用開始</a:t>
                      </a: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民活事業者への活用用地譲渡</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798083"/>
                  </a:ext>
                </a:extLst>
              </a:tr>
            </a:tbl>
          </a:graphicData>
        </a:graphic>
      </p:graphicFrame>
      <p:sp>
        <p:nvSpPr>
          <p:cNvPr id="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54869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150" y="228600"/>
            <a:ext cx="4400550" cy="6210300"/>
          </a:xfrm>
          <a:prstGeom prst="rect">
            <a:avLst/>
          </a:prstGeom>
        </p:spPr>
      </p:pic>
      <p:sp>
        <p:nvSpPr>
          <p:cNvPr id="4" name="テキスト ボックス 3"/>
          <p:cNvSpPr txBox="1"/>
          <p:nvPr/>
        </p:nvSpPr>
        <p:spPr>
          <a:xfrm>
            <a:off x="5432822" y="6511340"/>
            <a:ext cx="3087848"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出典：大阪府</a:t>
            </a:r>
            <a:r>
              <a:rPr kumimoji="1" lang="en-US" altLang="ja-JP"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「実施方針」より作成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正方形/長方形 13"/>
          <p:cNvSpPr/>
          <p:nvPr/>
        </p:nvSpPr>
        <p:spPr>
          <a:xfrm>
            <a:off x="3200399" y="2321699"/>
            <a:ext cx="5724000" cy="4117201"/>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4566" y="2395510"/>
            <a:ext cx="5559329" cy="3970949"/>
          </a:xfrm>
          <a:prstGeom prst="rect">
            <a:avLst/>
          </a:prstGeom>
          <a:pattFill prst="wdUpDiag">
            <a:fgClr>
              <a:srgbClr val="FF0000"/>
            </a:fgClr>
            <a:bgClr>
              <a:schemeClr val="bg1"/>
            </a:bgClr>
          </a:pattFill>
        </p:spPr>
      </p:pic>
      <p:sp>
        <p:nvSpPr>
          <p:cNvPr id="7" name="テキスト ボックス 6"/>
          <p:cNvSpPr txBox="1"/>
          <p:nvPr/>
        </p:nvSpPr>
        <p:spPr>
          <a:xfrm>
            <a:off x="380116" y="228601"/>
            <a:ext cx="1224096" cy="340519"/>
          </a:xfrm>
          <a:prstGeom prst="round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付近</a:t>
            </a:r>
            <a:r>
              <a:rPr kumimoji="1" lang="zh-TW"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見取図</a:t>
            </a:r>
            <a:endParaRPr kumimoji="1" lang="en-US" altLang="ja-JP"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p:cNvSpPr txBox="1"/>
          <p:nvPr/>
        </p:nvSpPr>
        <p:spPr>
          <a:xfrm>
            <a:off x="3642961" y="2151440"/>
            <a:ext cx="1582483" cy="340519"/>
          </a:xfrm>
          <a:prstGeom prst="round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土地利用計画</a:t>
            </a:r>
            <a:r>
              <a:rPr kumimoji="1" lang="zh-TW" altLang="en-US" sz="1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図</a:t>
            </a:r>
            <a:endParaRPr kumimoji="1" lang="en-US" altLang="ja-JP"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41664" y="265867"/>
            <a:ext cx="3082206" cy="1930570"/>
          </a:xfrm>
          <a:prstGeom prst="rect">
            <a:avLst/>
          </a:prstGeom>
        </p:spPr>
      </p:pic>
      <p:sp>
        <p:nvSpPr>
          <p:cNvPr id="10"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3" name="フリーフォーム 12"/>
          <p:cNvSpPr/>
          <p:nvPr/>
        </p:nvSpPr>
        <p:spPr>
          <a:xfrm>
            <a:off x="4557731" y="3789419"/>
            <a:ext cx="1008648" cy="1043429"/>
          </a:xfrm>
          <a:custGeom>
            <a:avLst/>
            <a:gdLst>
              <a:gd name="connsiteX0" fmla="*/ 565150 w 1473200"/>
              <a:gd name="connsiteY0" fmla="*/ 0 h 1524000"/>
              <a:gd name="connsiteX1" fmla="*/ 76200 w 1473200"/>
              <a:gd name="connsiteY1" fmla="*/ 977900 h 1524000"/>
              <a:gd name="connsiteX2" fmla="*/ 330200 w 1473200"/>
              <a:gd name="connsiteY2" fmla="*/ 1149350 h 1524000"/>
              <a:gd name="connsiteX3" fmla="*/ 228600 w 1473200"/>
              <a:gd name="connsiteY3" fmla="*/ 1365250 h 1524000"/>
              <a:gd name="connsiteX4" fmla="*/ 0 w 1473200"/>
              <a:gd name="connsiteY4" fmla="*/ 1422400 h 1524000"/>
              <a:gd name="connsiteX5" fmla="*/ 6350 w 1473200"/>
              <a:gd name="connsiteY5" fmla="*/ 1473200 h 1524000"/>
              <a:gd name="connsiteX6" fmla="*/ 50800 w 1473200"/>
              <a:gd name="connsiteY6" fmla="*/ 1498600 h 1524000"/>
              <a:gd name="connsiteX7" fmla="*/ 107950 w 1473200"/>
              <a:gd name="connsiteY7" fmla="*/ 1524000 h 1524000"/>
              <a:gd name="connsiteX8" fmla="*/ 260350 w 1473200"/>
              <a:gd name="connsiteY8" fmla="*/ 1492250 h 1524000"/>
              <a:gd name="connsiteX9" fmla="*/ 755650 w 1473200"/>
              <a:gd name="connsiteY9" fmla="*/ 1371600 h 1524000"/>
              <a:gd name="connsiteX10" fmla="*/ 755650 w 1473200"/>
              <a:gd name="connsiteY10" fmla="*/ 1282700 h 1524000"/>
              <a:gd name="connsiteX11" fmla="*/ 774700 w 1473200"/>
              <a:gd name="connsiteY11" fmla="*/ 1200150 h 1524000"/>
              <a:gd name="connsiteX12" fmla="*/ 831850 w 1473200"/>
              <a:gd name="connsiteY12" fmla="*/ 1054100 h 1524000"/>
              <a:gd name="connsiteX13" fmla="*/ 831850 w 1473200"/>
              <a:gd name="connsiteY13" fmla="*/ 965200 h 1524000"/>
              <a:gd name="connsiteX14" fmla="*/ 825500 w 1473200"/>
              <a:gd name="connsiteY14" fmla="*/ 920750 h 1524000"/>
              <a:gd name="connsiteX15" fmla="*/ 1028700 w 1473200"/>
              <a:gd name="connsiteY15" fmla="*/ 558800 h 1524000"/>
              <a:gd name="connsiteX16" fmla="*/ 1358900 w 1473200"/>
              <a:gd name="connsiteY16" fmla="*/ 723900 h 1524000"/>
              <a:gd name="connsiteX17" fmla="*/ 1473200 w 1473200"/>
              <a:gd name="connsiteY17" fmla="*/ 469900 h 1524000"/>
              <a:gd name="connsiteX18" fmla="*/ 920750 w 1473200"/>
              <a:gd name="connsiteY18" fmla="*/ 171450 h 1524000"/>
              <a:gd name="connsiteX19" fmla="*/ 806450 w 1473200"/>
              <a:gd name="connsiteY19" fmla="*/ 165100 h 1524000"/>
              <a:gd name="connsiteX20" fmla="*/ 711200 w 1473200"/>
              <a:gd name="connsiteY20" fmla="*/ 133350 h 1524000"/>
              <a:gd name="connsiteX21" fmla="*/ 685800 w 1473200"/>
              <a:gd name="connsiteY21" fmla="*/ 38100 h 1524000"/>
              <a:gd name="connsiteX22" fmla="*/ 565150 w 1473200"/>
              <a:gd name="connsiteY22"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73200" h="1524000">
                <a:moveTo>
                  <a:pt x="565150" y="0"/>
                </a:moveTo>
                <a:lnTo>
                  <a:pt x="76200" y="977900"/>
                </a:lnTo>
                <a:lnTo>
                  <a:pt x="330200" y="1149350"/>
                </a:lnTo>
                <a:lnTo>
                  <a:pt x="228600" y="1365250"/>
                </a:lnTo>
                <a:lnTo>
                  <a:pt x="0" y="1422400"/>
                </a:lnTo>
                <a:lnTo>
                  <a:pt x="6350" y="1473200"/>
                </a:lnTo>
                <a:lnTo>
                  <a:pt x="50800" y="1498600"/>
                </a:lnTo>
                <a:lnTo>
                  <a:pt x="107950" y="1524000"/>
                </a:lnTo>
                <a:lnTo>
                  <a:pt x="260350" y="1492250"/>
                </a:lnTo>
                <a:lnTo>
                  <a:pt x="755650" y="1371600"/>
                </a:lnTo>
                <a:lnTo>
                  <a:pt x="755650" y="1282700"/>
                </a:lnTo>
                <a:lnTo>
                  <a:pt x="774700" y="1200150"/>
                </a:lnTo>
                <a:lnTo>
                  <a:pt x="831850" y="1054100"/>
                </a:lnTo>
                <a:lnTo>
                  <a:pt x="831850" y="965200"/>
                </a:lnTo>
                <a:lnTo>
                  <a:pt x="825500" y="920750"/>
                </a:lnTo>
                <a:lnTo>
                  <a:pt x="1028700" y="558800"/>
                </a:lnTo>
                <a:lnTo>
                  <a:pt x="1358900" y="723900"/>
                </a:lnTo>
                <a:lnTo>
                  <a:pt x="1473200" y="469900"/>
                </a:lnTo>
                <a:lnTo>
                  <a:pt x="920750" y="171450"/>
                </a:lnTo>
                <a:lnTo>
                  <a:pt x="806450" y="165100"/>
                </a:lnTo>
                <a:lnTo>
                  <a:pt x="711200" y="133350"/>
                </a:lnTo>
                <a:lnTo>
                  <a:pt x="685800" y="38100"/>
                </a:lnTo>
                <a:lnTo>
                  <a:pt x="565150" y="0"/>
                </a:lnTo>
                <a:close/>
              </a:path>
            </a:pathLst>
          </a:custGeom>
          <a:pattFill prst="wdUpDiag">
            <a:fgClr>
              <a:srgbClr val="FF0000"/>
            </a:fgClr>
            <a:bgClr>
              <a:schemeClr val="bg1"/>
            </a:bgClr>
          </a:patt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p:cNvCxnSpPr/>
          <p:nvPr/>
        </p:nvCxnSpPr>
        <p:spPr>
          <a:xfrm flipH="1" flipV="1">
            <a:off x="2556887" y="2151440"/>
            <a:ext cx="643513" cy="71876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rot="1489334">
            <a:off x="4808160" y="3278392"/>
            <a:ext cx="1073992" cy="53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p:cNvSpPr txBox="1"/>
          <p:nvPr/>
        </p:nvSpPr>
        <p:spPr>
          <a:xfrm>
            <a:off x="5026974" y="3484676"/>
            <a:ext cx="1358503" cy="338554"/>
          </a:xfrm>
          <a:prstGeom prst="rect">
            <a:avLst/>
          </a:prstGeom>
          <a:noFill/>
        </p:spPr>
        <p:txBody>
          <a:bodyPr wrap="square" rtlCol="0">
            <a:spAutoFit/>
          </a:bodyPr>
          <a:lstStyle/>
          <a:p>
            <a:r>
              <a:rPr kumimoji="1" lang="ja-JP" altLang="en-US" sz="1600" dirty="0" smtClean="0">
                <a:latin typeface="HG丸ｺﾞｼｯｸM-PRO" panose="020F0600000000000000" pitchFamily="50" charset="-128"/>
                <a:ea typeface="HG丸ｺﾞｼｯｸM-PRO" panose="020F0600000000000000" pitchFamily="50" charset="-128"/>
              </a:rPr>
              <a:t>事業対象地</a:t>
            </a:r>
            <a:endParaRPr kumimoji="1" lang="ja-JP" altLang="en-US" sz="1600" dirty="0">
              <a:latin typeface="HG丸ｺﾞｼｯｸM-PRO" panose="020F0600000000000000" pitchFamily="50" charset="-128"/>
              <a:ea typeface="HG丸ｺﾞｼｯｸM-PRO" panose="020F0600000000000000" pitchFamily="50" charset="-128"/>
            </a:endParaRPr>
          </a:p>
        </p:txBody>
      </p:sp>
      <p:cxnSp>
        <p:nvCxnSpPr>
          <p:cNvPr id="22" name="直線矢印コネクタ 21"/>
          <p:cNvCxnSpPr/>
          <p:nvPr/>
        </p:nvCxnSpPr>
        <p:spPr>
          <a:xfrm flipH="1">
            <a:off x="5007924" y="3770369"/>
            <a:ext cx="198470" cy="2222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807318" y="3726645"/>
            <a:ext cx="656276" cy="584775"/>
          </a:xfrm>
          <a:prstGeom prst="rect">
            <a:avLst/>
          </a:prstGeom>
          <a:solidFill>
            <a:srgbClr val="FFFFFF">
              <a:alpha val="34902"/>
            </a:srgbClr>
          </a:solidFill>
        </p:spPr>
        <p:txBody>
          <a:bodyPr wrap="square" rtlCol="0">
            <a:spAutoFit/>
          </a:bodyPr>
          <a:lstStyle/>
          <a:p>
            <a:r>
              <a:rPr kumimoji="1" lang="ja-JP" altLang="en-US" sz="1600" dirty="0" smtClean="0">
                <a:latin typeface="HG丸ｺﾞｼｯｸM-PRO" panose="020F0600000000000000" pitchFamily="50" charset="-128"/>
                <a:ea typeface="HG丸ｺﾞｼｯｸM-PRO" panose="020F0600000000000000" pitchFamily="50" charset="-128"/>
              </a:rPr>
              <a:t>活用</a:t>
            </a:r>
            <a:endParaRPr kumimoji="1" lang="en-US" altLang="ja-JP" sz="1600" dirty="0" smtClean="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用地</a:t>
            </a:r>
          </a:p>
        </p:txBody>
      </p:sp>
      <p:sp>
        <p:nvSpPr>
          <p:cNvPr id="25" name="テキスト ボックス 24"/>
          <p:cNvSpPr txBox="1"/>
          <p:nvPr/>
        </p:nvSpPr>
        <p:spPr>
          <a:xfrm>
            <a:off x="3948423" y="4867423"/>
            <a:ext cx="656276" cy="584775"/>
          </a:xfrm>
          <a:prstGeom prst="rect">
            <a:avLst/>
          </a:prstGeom>
          <a:solidFill>
            <a:srgbClr val="FFFFFF">
              <a:alpha val="34902"/>
            </a:srgbClr>
          </a:solidFill>
        </p:spPr>
        <p:txBody>
          <a:bodyPr wrap="square" rtlCol="0">
            <a:spAutoFit/>
          </a:bodyPr>
          <a:lstStyle/>
          <a:p>
            <a:r>
              <a:rPr kumimoji="1" lang="ja-JP" altLang="en-US" sz="1600" dirty="0" smtClean="0">
                <a:latin typeface="HG丸ｺﾞｼｯｸM-PRO" panose="020F0600000000000000" pitchFamily="50" charset="-128"/>
                <a:ea typeface="HG丸ｺﾞｼｯｸM-PRO" panose="020F0600000000000000" pitchFamily="50" charset="-128"/>
              </a:rPr>
              <a:t>活用</a:t>
            </a:r>
            <a:endParaRPr kumimoji="1" lang="en-US" altLang="ja-JP" sz="1600" dirty="0" smtClean="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用地</a:t>
            </a:r>
          </a:p>
        </p:txBody>
      </p:sp>
      <p:sp>
        <p:nvSpPr>
          <p:cNvPr id="26" name="テキスト ボックス 25"/>
          <p:cNvSpPr txBox="1"/>
          <p:nvPr/>
        </p:nvSpPr>
        <p:spPr>
          <a:xfrm>
            <a:off x="5093921" y="4549528"/>
            <a:ext cx="1017944" cy="584775"/>
          </a:xfrm>
          <a:prstGeom prst="rect">
            <a:avLst/>
          </a:prstGeom>
          <a:solidFill>
            <a:srgbClr val="FFFFFF">
              <a:alpha val="34902"/>
            </a:srgbClr>
          </a:solidFill>
        </p:spPr>
        <p:txBody>
          <a:bodyPr wrap="square" rtlCol="0">
            <a:spAutoFit/>
          </a:bodyPr>
          <a:lstStyle/>
          <a:p>
            <a:pPr algn="ctr"/>
            <a:r>
              <a:rPr kumimoji="1" lang="ja-JP" altLang="en-US" sz="1600" dirty="0" smtClean="0">
                <a:latin typeface="HG丸ｺﾞｼｯｸM-PRO" panose="020F0600000000000000" pitchFamily="50" charset="-128"/>
                <a:ea typeface="HG丸ｺﾞｼｯｸM-PRO" panose="020F0600000000000000" pitchFamily="50" charset="-128"/>
              </a:rPr>
              <a:t>既存</a:t>
            </a:r>
            <a:endParaRPr kumimoji="1" lang="en-US" altLang="ja-JP" sz="1600" dirty="0" smtClean="0">
              <a:latin typeface="HG丸ｺﾞｼｯｸM-PRO" panose="020F0600000000000000" pitchFamily="50" charset="-128"/>
              <a:ea typeface="HG丸ｺﾞｼｯｸM-PRO" panose="020F0600000000000000" pitchFamily="50" charset="-128"/>
            </a:endParaRPr>
          </a:p>
          <a:p>
            <a:pPr algn="ctr"/>
            <a:r>
              <a:rPr kumimoji="1" lang="ja-JP" altLang="en-US" sz="1600" dirty="0" smtClean="0">
                <a:latin typeface="HG丸ｺﾞｼｯｸM-PRO" panose="020F0600000000000000" pitchFamily="50" charset="-128"/>
                <a:ea typeface="HG丸ｺﾞｼｯｸM-PRO" panose="020F0600000000000000" pitchFamily="50" charset="-128"/>
              </a:rPr>
              <a:t>府営住宅</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27" name="テキスト ボックス 26"/>
          <p:cNvSpPr txBox="1"/>
          <p:nvPr/>
        </p:nvSpPr>
        <p:spPr>
          <a:xfrm>
            <a:off x="6518846" y="3653953"/>
            <a:ext cx="1017944" cy="584775"/>
          </a:xfrm>
          <a:prstGeom prst="rect">
            <a:avLst/>
          </a:prstGeom>
          <a:solidFill>
            <a:srgbClr val="FFFFFF">
              <a:alpha val="34902"/>
            </a:srgbClr>
          </a:solidFill>
        </p:spPr>
        <p:txBody>
          <a:bodyPr wrap="square" rtlCol="0">
            <a:spAutoFit/>
          </a:bodyPr>
          <a:lstStyle/>
          <a:p>
            <a:pPr algn="ctr"/>
            <a:r>
              <a:rPr kumimoji="1" lang="ja-JP" altLang="en-US" sz="1600" dirty="0" smtClean="0">
                <a:latin typeface="HG丸ｺﾞｼｯｸM-PRO" panose="020F0600000000000000" pitchFamily="50" charset="-128"/>
                <a:ea typeface="HG丸ｺﾞｼｯｸM-PRO" panose="020F0600000000000000" pitchFamily="50" charset="-128"/>
              </a:rPr>
              <a:t>既存</a:t>
            </a:r>
            <a:endParaRPr kumimoji="1" lang="en-US" altLang="ja-JP" sz="1600" dirty="0" smtClean="0">
              <a:latin typeface="HG丸ｺﾞｼｯｸM-PRO" panose="020F0600000000000000" pitchFamily="50" charset="-128"/>
              <a:ea typeface="HG丸ｺﾞｼｯｸM-PRO" panose="020F0600000000000000" pitchFamily="50" charset="-128"/>
            </a:endParaRPr>
          </a:p>
          <a:p>
            <a:pPr algn="ctr"/>
            <a:r>
              <a:rPr kumimoji="1" lang="ja-JP" altLang="en-US" sz="1600" dirty="0" smtClean="0">
                <a:latin typeface="HG丸ｺﾞｼｯｸM-PRO" panose="020F0600000000000000" pitchFamily="50" charset="-128"/>
                <a:ea typeface="HG丸ｺﾞｼｯｸM-PRO" panose="020F0600000000000000" pitchFamily="50" charset="-128"/>
              </a:rPr>
              <a:t>府営住宅</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21" name="テキスト ボックス 20"/>
          <p:cNvSpPr txBox="1"/>
          <p:nvPr/>
        </p:nvSpPr>
        <p:spPr>
          <a:xfrm>
            <a:off x="6787570" y="2957051"/>
            <a:ext cx="656276" cy="584775"/>
          </a:xfrm>
          <a:prstGeom prst="rect">
            <a:avLst/>
          </a:prstGeom>
          <a:solidFill>
            <a:srgbClr val="FFFFFF">
              <a:alpha val="34902"/>
            </a:srgbClr>
          </a:solidFill>
        </p:spPr>
        <p:txBody>
          <a:bodyPr wrap="square" rtlCol="0">
            <a:spAutoFit/>
          </a:bodyPr>
          <a:lstStyle/>
          <a:p>
            <a:r>
              <a:rPr kumimoji="1" lang="ja-JP" altLang="en-US" sz="1600" dirty="0" smtClean="0">
                <a:latin typeface="HG丸ｺﾞｼｯｸM-PRO" panose="020F0600000000000000" pitchFamily="50" charset="-128"/>
                <a:ea typeface="HG丸ｺﾞｼｯｸM-PRO" panose="020F0600000000000000" pitchFamily="50" charset="-128"/>
              </a:rPr>
              <a:t>活用</a:t>
            </a:r>
            <a:endParaRPr kumimoji="1" lang="en-US" altLang="ja-JP" sz="1600" dirty="0" smtClean="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用地</a:t>
            </a:r>
          </a:p>
        </p:txBody>
      </p:sp>
    </p:spTree>
    <p:extLst>
      <p:ext uri="{BB962C8B-B14F-4D97-AF65-F5344CB8AC3E}">
        <p14:creationId xmlns:p14="http://schemas.microsoft.com/office/powerpoint/2010/main" val="1514564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200" b="1" i="0" u="none" strike="noStrike" kern="1200" cap="none" spc="0" normalizeH="0" baseline="0" noProof="0" smtClean="0">
                <a:ln>
                  <a:noFill/>
                </a:ln>
                <a:solidFill>
                  <a:prstClr val="black"/>
                </a:solidFill>
                <a:effectLst/>
                <a:uLnTx/>
                <a:uFillTx/>
                <a:latin typeface="游ゴシック 本文"/>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1" i="0" u="none" strike="noStrike" kern="1200" cap="none" spc="0" normalizeH="0" baseline="0" noProof="0" dirty="0">
              <a:ln>
                <a:noFill/>
              </a:ln>
              <a:solidFill>
                <a:prstClr val="black"/>
              </a:solidFill>
              <a:effectLst/>
              <a:uLnTx/>
              <a:uFillTx/>
              <a:latin typeface="游ゴシック 本文"/>
              <a:ea typeface="ＭＳ Ｐゴシック" panose="020B0600070205080204" pitchFamily="50" charset="-128"/>
              <a:cs typeface="+mn-cs"/>
            </a:endParaRPr>
          </a:p>
        </p:txBody>
      </p:sp>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6799"/>
            <a:ext cx="9144000" cy="6464402"/>
          </a:xfrm>
          <a:prstGeom prst="rect">
            <a:avLst/>
          </a:prstGeom>
        </p:spPr>
      </p:pic>
      <p:sp>
        <p:nvSpPr>
          <p:cNvPr id="5" name="テキスト ボックス 4"/>
          <p:cNvSpPr txBox="1"/>
          <p:nvPr/>
        </p:nvSpPr>
        <p:spPr>
          <a:xfrm>
            <a:off x="533400" y="5905500"/>
            <a:ext cx="1430200" cy="369332"/>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Ａ棟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立面図</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p:cNvSpPr txBox="1"/>
          <p:nvPr/>
        </p:nvSpPr>
        <p:spPr>
          <a:xfrm>
            <a:off x="96798" y="3178661"/>
            <a:ext cx="110799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南立面図</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テキスト ボックス 7"/>
          <p:cNvSpPr txBox="1"/>
          <p:nvPr/>
        </p:nvSpPr>
        <p:spPr>
          <a:xfrm>
            <a:off x="5916918" y="3178661"/>
            <a:ext cx="110799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西立面図</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p:nvSpPr>
        <p:spPr>
          <a:xfrm>
            <a:off x="5916918" y="5384940"/>
            <a:ext cx="110799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東立面図</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96798" y="5384940"/>
            <a:ext cx="110799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北</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立面図</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p:nvSpPr>
        <p:spPr>
          <a:xfrm>
            <a:off x="6588919" y="2917795"/>
            <a:ext cx="550069" cy="13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 name="正方形/長方形 2"/>
          <p:cNvSpPr/>
          <p:nvPr/>
        </p:nvSpPr>
        <p:spPr>
          <a:xfrm>
            <a:off x="590550" y="2917795"/>
            <a:ext cx="563372" cy="13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 name="正方形/長方形 3"/>
          <p:cNvSpPr/>
          <p:nvPr/>
        </p:nvSpPr>
        <p:spPr>
          <a:xfrm>
            <a:off x="7129466" y="704850"/>
            <a:ext cx="150015" cy="9334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テキスト ボックス 12"/>
          <p:cNvSpPr txBox="1"/>
          <p:nvPr/>
        </p:nvSpPr>
        <p:spPr>
          <a:xfrm>
            <a:off x="7056835" y="1086172"/>
            <a:ext cx="295275"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a:t>
            </a:r>
            <a:r>
              <a:rPr kumimoji="1" lang="ja-JP" altLang="en-US" sz="5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棟</a:t>
            </a:r>
            <a:endParaRPr kumimoji="1" lang="ja-JP" altLang="en-US" sz="5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スライド番号プレースホルダー 3"/>
          <p:cNvSpPr txBox="1">
            <a:spLocks/>
          </p:cNvSpPr>
          <p:nvPr/>
        </p:nvSpPr>
        <p:spPr>
          <a:xfrm>
            <a:off x="6872514" y="6371725"/>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05179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214"/>
            <a:ext cx="9144001" cy="6464402"/>
          </a:xfrm>
          <a:prstGeom prst="rect">
            <a:avLst/>
          </a:prstGeom>
        </p:spPr>
      </p:pic>
      <p:sp>
        <p:nvSpPr>
          <p:cNvPr id="2" name="テキスト ボックス 1"/>
          <p:cNvSpPr txBox="1"/>
          <p:nvPr/>
        </p:nvSpPr>
        <p:spPr>
          <a:xfrm>
            <a:off x="533400" y="5905500"/>
            <a:ext cx="1444626" cy="369332"/>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Ｂ棟　</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立面図</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テキスト ボックス 2"/>
          <p:cNvSpPr txBox="1"/>
          <p:nvPr/>
        </p:nvSpPr>
        <p:spPr>
          <a:xfrm>
            <a:off x="762000" y="2936334"/>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南立面図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p:cNvSpPr/>
          <p:nvPr/>
        </p:nvSpPr>
        <p:spPr>
          <a:xfrm>
            <a:off x="8008144" y="1438275"/>
            <a:ext cx="154781" cy="31908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7937896" y="1513179"/>
            <a:ext cx="295275"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B</a:t>
            </a:r>
            <a:r>
              <a:rPr kumimoji="1" lang="ja-JP" altLang="en-US" sz="5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棟</a:t>
            </a:r>
            <a:endParaRPr kumimoji="1" lang="ja-JP" altLang="en-US" sz="5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テキスト ボックス 12"/>
          <p:cNvSpPr txBox="1"/>
          <p:nvPr/>
        </p:nvSpPr>
        <p:spPr>
          <a:xfrm>
            <a:off x="4323785" y="2936334"/>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東</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4323785" y="5412834"/>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西</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762000" y="5412834"/>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北立面図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67213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96800"/>
            <a:ext cx="9144001" cy="6464401"/>
          </a:xfrm>
          <a:prstGeom prst="rect">
            <a:avLst/>
          </a:prstGeom>
        </p:spPr>
      </p:pic>
      <p:sp>
        <p:nvSpPr>
          <p:cNvPr id="1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533400" y="5905500"/>
            <a:ext cx="1435008" cy="369332"/>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Ｃ棟</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立面図</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702579" y="2922408"/>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東</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4634935" y="2915572"/>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北立面図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6" name="テキスト ボックス 15"/>
          <p:cNvSpPr txBox="1"/>
          <p:nvPr/>
        </p:nvSpPr>
        <p:spPr>
          <a:xfrm>
            <a:off x="5361216" y="5479970"/>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南立面図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7" name="テキスト ボックス 16"/>
          <p:cNvSpPr txBox="1"/>
          <p:nvPr/>
        </p:nvSpPr>
        <p:spPr>
          <a:xfrm>
            <a:off x="702579" y="5479970"/>
            <a:ext cx="1004430" cy="338554"/>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西</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立面図</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2" name="フリーフォーム 21"/>
          <p:cNvSpPr/>
          <p:nvPr/>
        </p:nvSpPr>
        <p:spPr>
          <a:xfrm>
            <a:off x="7769225" y="1143000"/>
            <a:ext cx="577850" cy="206375"/>
          </a:xfrm>
          <a:custGeom>
            <a:avLst/>
            <a:gdLst>
              <a:gd name="connsiteX0" fmla="*/ 6350 w 577850"/>
              <a:gd name="connsiteY0" fmla="*/ 0 h 206375"/>
              <a:gd name="connsiteX1" fmla="*/ 577850 w 577850"/>
              <a:gd name="connsiteY1" fmla="*/ 44450 h 206375"/>
              <a:gd name="connsiteX2" fmla="*/ 565150 w 577850"/>
              <a:gd name="connsiteY2" fmla="*/ 206375 h 206375"/>
              <a:gd name="connsiteX3" fmla="*/ 0 w 577850"/>
              <a:gd name="connsiteY3" fmla="*/ 161925 h 206375"/>
              <a:gd name="connsiteX4" fmla="*/ 6350 w 577850"/>
              <a:gd name="connsiteY4" fmla="*/ 0 h 20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50" h="206375">
                <a:moveTo>
                  <a:pt x="6350" y="0"/>
                </a:moveTo>
                <a:lnTo>
                  <a:pt x="577850" y="44450"/>
                </a:lnTo>
                <a:lnTo>
                  <a:pt x="565150" y="206375"/>
                </a:lnTo>
                <a:lnTo>
                  <a:pt x="0" y="161925"/>
                </a:lnTo>
                <a:lnTo>
                  <a:pt x="635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テキスト ボックス 17"/>
          <p:cNvSpPr txBox="1"/>
          <p:nvPr/>
        </p:nvSpPr>
        <p:spPr>
          <a:xfrm>
            <a:off x="7906068" y="1164442"/>
            <a:ext cx="295275"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a:t>
            </a:r>
            <a:r>
              <a:rPr kumimoji="1" lang="ja-JP" altLang="en-US" sz="5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棟</a:t>
            </a:r>
            <a:endParaRPr kumimoji="1" lang="ja-JP" altLang="en-US" sz="5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293176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19275" y="785651"/>
            <a:ext cx="550545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noProof="0" dirty="0">
                <a:solidFill>
                  <a:prstClr val="black"/>
                </a:solidFill>
                <a:latin typeface="Calibri" panose="020F0502020204030204"/>
                <a:ea typeface="ＭＳ Ｐゴシック" panose="020B0600070205080204" pitchFamily="50" charset="-128"/>
              </a:rPr>
              <a:t>今年度</a:t>
            </a: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アドバイス部会での意見</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p:cNvSpPr txBox="1"/>
          <p:nvPr/>
        </p:nvSpPr>
        <p:spPr>
          <a:xfrm>
            <a:off x="409575" y="2413337"/>
            <a:ext cx="8324850" cy="2862322"/>
          </a:xfrm>
          <a:prstGeom prst="rect">
            <a:avLst/>
          </a:prstGeom>
          <a:noFill/>
        </p:spPr>
        <p:txBody>
          <a:bodyPr wrap="square" rtlCol="0">
            <a:spAutoFit/>
          </a:bodyPr>
          <a:lstStyle/>
          <a:p>
            <a:pPr marL="266700" indent="-266700"/>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①</a:t>
            </a:r>
            <a:r>
              <a:rPr kumimoji="1" lang="ja-JP" altLang="en-US" sz="2000" dirty="0" smtClean="0"/>
              <a:t>緑地</a:t>
            </a:r>
            <a:r>
              <a:rPr kumimoji="1" lang="ja-JP" altLang="en-US" sz="2000" dirty="0"/>
              <a:t>・広場のオープンスペースについて、西側の民間事業とのつながりを考慮してほしい</a:t>
            </a:r>
            <a:r>
              <a:rPr kumimoji="1" lang="ja-JP" altLang="en-US" sz="2000" dirty="0" smtClean="0"/>
              <a:t>。</a:t>
            </a:r>
            <a:endParaRPr kumimoji="1" lang="en-US" altLang="ja-JP" sz="2000" dirty="0" smtClean="0"/>
          </a:p>
          <a:p>
            <a:endParaRPr kumimoji="1" lang="en-US" altLang="ja-JP" sz="2000" dirty="0"/>
          </a:p>
          <a:p>
            <a:pPr marL="266700" indent="-266700"/>
            <a:r>
              <a:rPr kumimoji="1" lang="ja-JP" altLang="en-US" sz="2000" dirty="0" smtClean="0"/>
              <a:t>②敷地</a:t>
            </a:r>
            <a:r>
              <a:rPr kumimoji="1" lang="ja-JP" altLang="en-US" sz="2000" dirty="0"/>
              <a:t>の高低差を活かした</a:t>
            </a:r>
            <a:r>
              <a:rPr kumimoji="1" lang="ja-JP" altLang="ja-JP" sz="2000" dirty="0"/>
              <a:t>斜面の</a:t>
            </a:r>
            <a:r>
              <a:rPr kumimoji="1" lang="ja-JP" altLang="en-US" sz="2000" dirty="0"/>
              <a:t>ある公園の面白さ</a:t>
            </a:r>
            <a:r>
              <a:rPr kumimoji="1" lang="ja-JP" altLang="ja-JP" sz="2000" dirty="0"/>
              <a:t>が、周辺の人々にも楽しんで</a:t>
            </a:r>
            <a:r>
              <a:rPr kumimoji="1" lang="ja-JP" altLang="en-US" sz="2000" dirty="0"/>
              <a:t>頂けるように</a:t>
            </a:r>
            <a:r>
              <a:rPr kumimoji="1" lang="ja-JP" altLang="en-US" sz="2000" dirty="0" smtClean="0"/>
              <a:t>全体像の検討が必要</a:t>
            </a:r>
            <a:endParaRPr kumimoji="1" lang="en-US" altLang="ja-JP" sz="2000" dirty="0" smtClean="0"/>
          </a:p>
          <a:p>
            <a:endParaRPr kumimoji="1" lang="en-US" altLang="ja-JP" sz="2000" dirty="0"/>
          </a:p>
          <a:p>
            <a:pPr marL="266700" lvl="0" indent="-266700" defTabSz="914400">
              <a:defRPr/>
            </a:pPr>
            <a:r>
              <a:rPr kumimoji="1" lang="ja-JP" altLang="en-US" sz="2000" dirty="0" smtClean="0"/>
              <a:t>③</a:t>
            </a:r>
            <a:r>
              <a:rPr kumimoji="1" lang="ja-JP" altLang="ja-JP" sz="2000" dirty="0" smtClean="0"/>
              <a:t>千里</a:t>
            </a:r>
            <a:r>
              <a:rPr kumimoji="1" lang="ja-JP" altLang="ja-JP" sz="2000" dirty="0"/>
              <a:t>ニュータウンというのは丘陵地でアップダウン</a:t>
            </a:r>
            <a:r>
              <a:rPr kumimoji="1" lang="ja-JP" altLang="en-US" sz="2000" dirty="0"/>
              <a:t>が多いため</a:t>
            </a:r>
            <a:r>
              <a:rPr kumimoji="1" lang="ja-JP" altLang="ja-JP" sz="2000" dirty="0"/>
              <a:t>、高低差</a:t>
            </a:r>
            <a:r>
              <a:rPr kumimoji="1" lang="ja-JP" altLang="ja-JP" sz="2000" dirty="0" smtClean="0"/>
              <a:t>などの</a:t>
            </a:r>
            <a:r>
              <a:rPr kumimoji="1" lang="ja-JP" altLang="ja-JP" sz="2000" dirty="0"/>
              <a:t>ボリューム感を確認しながらデザインして</a:t>
            </a:r>
            <a:r>
              <a:rPr kumimoji="1" lang="ja-JP" altLang="ja-JP" sz="2000" dirty="0" smtClean="0"/>
              <a:t>いただきたい。</a:t>
            </a:r>
            <a:endParaRPr kumimoji="1" lang="en-US" altLang="ja-JP" sz="2000" dirty="0"/>
          </a:p>
          <a:p>
            <a:endParaRPr kumimoji="1" lang="ja-JP" altLang="en-US" sz="2000" dirty="0"/>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32187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017455" y="2695787"/>
            <a:ext cx="5109091" cy="1466427"/>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都市計画道路</a:t>
            </a:r>
            <a:r>
              <a:rPr kumimoji="1" lang="zh-TW"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八尾</a:t>
            </a:r>
            <a:r>
              <a:rPr kumimoji="1" lang="zh-TW"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富田林</a:t>
            </a:r>
            <a:r>
              <a:rPr kumimoji="1" lang="zh-TW"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線</a:t>
            </a:r>
            <a:endParaRPr kumimoji="1" lang="en-US" altLang="zh-TW"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zh-TW"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橋梁</a:t>
            </a:r>
            <a:r>
              <a:rPr kumimoji="1" lang="zh-TW"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整備</a:t>
            </a:r>
            <a:r>
              <a:rPr kumimoji="1" lang="zh-TW"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事業</a:t>
            </a:r>
            <a:endParaRPr kumimoji="1" lang="zh-TW"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角丸四角形 2"/>
          <p:cNvSpPr/>
          <p:nvPr/>
        </p:nvSpPr>
        <p:spPr>
          <a:xfrm>
            <a:off x="444500" y="393700"/>
            <a:ext cx="1665654" cy="533400"/>
          </a:xfrm>
          <a:prstGeom prst="round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事業</a:t>
            </a:r>
            <a:r>
              <a:rPr kumimoji="1" lang="en-US" altLang="ja-JP"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No</a:t>
            </a: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３</a:t>
            </a:r>
            <a:endParaRPr kumimoji="1" lang="en-US" altLang="ja-JP"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51076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666398" y="474009"/>
          <a:ext cx="8043432" cy="5867400"/>
        </p:xfrm>
        <a:graphic>
          <a:graphicData uri="http://schemas.openxmlformats.org/drawingml/2006/table">
            <a:tbl>
              <a:tblPr firstRow="1" bandRow="1">
                <a:tableStyleId>{616DA210-FB5B-4158-B5E0-FEB733F419BA}</a:tableStyleId>
              </a:tblPr>
              <a:tblGrid>
                <a:gridCol w="4849031">
                  <a:extLst>
                    <a:ext uri="{9D8B030D-6E8A-4147-A177-3AD203B41FA5}">
                      <a16:colId xmlns:a16="http://schemas.microsoft.com/office/drawing/2014/main" val="99542555"/>
                    </a:ext>
                  </a:extLst>
                </a:gridCol>
                <a:gridCol w="3194401">
                  <a:extLst>
                    <a:ext uri="{9D8B030D-6E8A-4147-A177-3AD203B41FA5}">
                      <a16:colId xmlns:a16="http://schemas.microsoft.com/office/drawing/2014/main" val="1104233453"/>
                    </a:ext>
                  </a:extLst>
                </a:gridCol>
              </a:tblGrid>
              <a:tr h="3116245">
                <a:tc gridSpan="2">
                  <a:txBody>
                    <a:bodyPr/>
                    <a:lstStyle/>
                    <a:p>
                      <a:pPr marL="711200" marR="0" lvl="0" indent="-711200"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目的：</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5738" marR="0" lvl="0" indent="-185738"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都市計画道路八尾富田林線は、八尾市から富田林市までを南北に結ぶ主要幹線道路であり、中部広域防災拠点及び広域医療搬送拠点への重要なアクセス道路である。</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5738" marR="0" lvl="0" indent="0"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また、並走する府道大阪中央環状線や国道</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170</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号などの周辺道路の交通分散化を図り、広域的な交通ネットワークも強化する。</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711200" marR="0" lvl="0" indent="-711200"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本事業により、</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八尾市・藤井寺市間の大和川を跨ぐ橋梁</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を架ける。</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711200" marR="0" lvl="0" indent="-711200" algn="l" defTabSz="914354" rtl="0" eaLnBrk="1" fontAlgn="auto" latinLnBrk="0" hangingPunct="1">
                        <a:lnSpc>
                          <a:spcPts val="1000"/>
                        </a:lnSpc>
                        <a:spcBef>
                          <a:spcPts val="0"/>
                        </a:spcBef>
                        <a:spcAft>
                          <a:spcPts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・事業の区間：八尾市老原九丁目～藤井寺市津堂四丁目</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延長：</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2.2km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幅員：</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16.7m</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38.7</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ｍ</a:t>
                      </a:r>
                    </a:p>
                    <a:p>
                      <a:pPr marL="542925" marR="0" lvl="0" indent="-542925" algn="l" defTabSz="914354" rtl="0" eaLnBrk="1" fontAlgn="auto" latinLnBrk="0" hangingPunct="1">
                        <a:lnSpc>
                          <a:spcPts val="1000"/>
                        </a:lnSpc>
                        <a:spcBef>
                          <a:spcPts val="0"/>
                        </a:spcBef>
                        <a:spcAft>
                          <a:spcPts val="0"/>
                        </a:spcAft>
                        <a:buClrTx/>
                        <a:buSzTx/>
                        <a:buFontTx/>
                        <a:buNone/>
                        <a:tabLst/>
                        <a:defRPr/>
                      </a:pPr>
                      <a:endPar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2488753929"/>
                  </a:ext>
                </a:extLst>
              </a:tr>
              <a:tr h="1149985">
                <a:tc gridSpan="2">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・橋梁部分の景観上の位置付け</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・八尾市景観計画　：大和川眺望景観区域</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　・藤井寺市景観計画：大和川・石川沿岸景観形成促進区域</a:t>
                      </a:r>
                      <a:endParaRPr kumimoji="1" lang="en-US" altLang="ja-JP" sz="1600" b="1" dirty="0" smtClean="0">
                        <a:latin typeface="游ゴシック" panose="020B0400000000000000" pitchFamily="50" charset="-128"/>
                        <a:ea typeface="游ゴシック" panose="020B0400000000000000" pitchFamily="50" charset="-128"/>
                      </a:endParaRPr>
                    </a:p>
                    <a:p>
                      <a:pPr marL="542925" indent="-542925">
                        <a:lnSpc>
                          <a:spcPts val="1000"/>
                        </a:lnSpc>
                      </a:pPr>
                      <a:endParaRPr kumimoji="1" lang="en-US" altLang="ja-JP" sz="16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marL="542925" indent="-542925">
                        <a:lnSpc>
                          <a:spcPct val="150000"/>
                        </a:lnSpc>
                      </a:pPr>
                      <a:endParaRPr kumimoji="1" lang="ja-JP" altLang="en-US" sz="1400" b="1" dirty="0" smtClean="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r h="421143">
                <a:tc gridSpan="2">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・整備スケジュール（予定）：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a16="http://schemas.microsoft.com/office/drawing/2014/main" val="1653482212"/>
                  </a:ext>
                </a:extLst>
              </a:tr>
              <a:tr h="785868">
                <a:tc>
                  <a:txBody>
                    <a:bodyPr/>
                    <a:lstStyle/>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　</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2925" marR="0" lvl="0" indent="-542925" algn="l" defTabSz="914354"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令和</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年度以降（河川管理者との協議成立後）</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42925" indent="-542925">
                        <a:lnSpc>
                          <a:spcPct val="150000"/>
                        </a:lnSpc>
                      </a:pPr>
                      <a:r>
                        <a:rPr kumimoji="1" lang="ja-JP" altLang="en-US" sz="1600" b="1" dirty="0" smtClean="0">
                          <a:latin typeface="游ゴシック" panose="020B0400000000000000" pitchFamily="50" charset="-128"/>
                          <a:ea typeface="游ゴシック" panose="020B0400000000000000" pitchFamily="50" charset="-128"/>
                        </a:rPr>
                        <a:t>橋梁詳細設計</a:t>
                      </a:r>
                    </a:p>
                    <a:p>
                      <a:pPr marL="542925" indent="-542925">
                        <a:lnSpc>
                          <a:spcPct val="150000"/>
                        </a:lnSpc>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橋梁工事</a:t>
                      </a:r>
                      <a:endParaRPr kumimoji="1" lang="ja-JP" altLang="en-US" sz="1600" b="1" dirty="0" smtClean="0">
                        <a:latin typeface="游ゴシック" panose="020B0400000000000000" pitchFamily="50" charset="-128"/>
                        <a:ea typeface="游ゴシック" panose="020B04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798083"/>
                  </a:ext>
                </a:extLst>
              </a:tr>
            </a:tbl>
          </a:graphicData>
        </a:graphic>
      </p:graphicFrame>
      <p:sp>
        <p:nvSpPr>
          <p:cNvPr id="4" name="正方形/長方形 3"/>
          <p:cNvSpPr/>
          <p:nvPr/>
        </p:nvSpPr>
        <p:spPr>
          <a:xfrm>
            <a:off x="344865" y="135455"/>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事業の概要</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5927169" y="6483448"/>
            <a:ext cx="2567483"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出典：説明会資料等より作成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31918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管内図（大縮尺）"/>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03108" y="495300"/>
            <a:ext cx="7455092" cy="598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743292" y="2153487"/>
            <a:ext cx="396000" cy="3089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30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都市計画道路八尾富田林線</a:t>
            </a:r>
            <a:endParaRPr kumimoji="1" lang="ja-JP" altLang="en-US" sz="1600" b="1" i="0" u="none" strike="noStrike" kern="1200" cap="none" spc="30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フリーフォーム 12"/>
          <p:cNvSpPr/>
          <p:nvPr/>
        </p:nvSpPr>
        <p:spPr>
          <a:xfrm>
            <a:off x="3442200" y="2820032"/>
            <a:ext cx="597702" cy="575438"/>
          </a:xfrm>
          <a:custGeom>
            <a:avLst/>
            <a:gdLst>
              <a:gd name="connsiteX0" fmla="*/ 552450 w 554831"/>
              <a:gd name="connsiteY0" fmla="*/ 0 h 812007"/>
              <a:gd name="connsiteX1" fmla="*/ 554831 w 554831"/>
              <a:gd name="connsiteY1" fmla="*/ 66675 h 812007"/>
              <a:gd name="connsiteX2" fmla="*/ 269081 w 554831"/>
              <a:gd name="connsiteY2" fmla="*/ 354807 h 812007"/>
              <a:gd name="connsiteX3" fmla="*/ 140493 w 554831"/>
              <a:gd name="connsiteY3" fmla="*/ 373857 h 812007"/>
              <a:gd name="connsiteX4" fmla="*/ 0 w 554831"/>
              <a:gd name="connsiteY4" fmla="*/ 478632 h 812007"/>
              <a:gd name="connsiteX5" fmla="*/ 16668 w 554831"/>
              <a:gd name="connsiteY5" fmla="*/ 812007 h 812007"/>
              <a:gd name="connsiteX0" fmla="*/ 552450 w 554831"/>
              <a:gd name="connsiteY0" fmla="*/ 0 h 812007"/>
              <a:gd name="connsiteX1" fmla="*/ 554831 w 554831"/>
              <a:gd name="connsiteY1" fmla="*/ 66675 h 812007"/>
              <a:gd name="connsiteX2" fmla="*/ 233362 w 554831"/>
              <a:gd name="connsiteY2" fmla="*/ 390526 h 812007"/>
              <a:gd name="connsiteX3" fmla="*/ 140493 w 554831"/>
              <a:gd name="connsiteY3" fmla="*/ 373857 h 812007"/>
              <a:gd name="connsiteX4" fmla="*/ 0 w 554831"/>
              <a:gd name="connsiteY4" fmla="*/ 478632 h 812007"/>
              <a:gd name="connsiteX5" fmla="*/ 16668 w 554831"/>
              <a:gd name="connsiteY5" fmla="*/ 812007 h 812007"/>
              <a:gd name="connsiteX0" fmla="*/ 571500 w 571525"/>
              <a:gd name="connsiteY0" fmla="*/ 0 h 812007"/>
              <a:gd name="connsiteX1" fmla="*/ 554831 w 571525"/>
              <a:gd name="connsiteY1" fmla="*/ 66675 h 812007"/>
              <a:gd name="connsiteX2" fmla="*/ 233362 w 571525"/>
              <a:gd name="connsiteY2" fmla="*/ 390526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18"/>
              <a:gd name="connsiteY0" fmla="*/ 0 h 812007"/>
              <a:gd name="connsiteX1" fmla="*/ 547687 w 571518"/>
              <a:gd name="connsiteY1" fmla="*/ 66675 h 812007"/>
              <a:gd name="connsiteX2" fmla="*/ 233362 w 571518"/>
              <a:gd name="connsiteY2" fmla="*/ 390526 h 812007"/>
              <a:gd name="connsiteX3" fmla="*/ 140493 w 571518"/>
              <a:gd name="connsiteY3" fmla="*/ 373857 h 812007"/>
              <a:gd name="connsiteX4" fmla="*/ 0 w 571518"/>
              <a:gd name="connsiteY4" fmla="*/ 478632 h 812007"/>
              <a:gd name="connsiteX5" fmla="*/ 16668 w 571518"/>
              <a:gd name="connsiteY5" fmla="*/ 812007 h 812007"/>
              <a:gd name="connsiteX0" fmla="*/ 571500 w 571525"/>
              <a:gd name="connsiteY0" fmla="*/ 0 h 812007"/>
              <a:gd name="connsiteX1" fmla="*/ 547687 w 571525"/>
              <a:gd name="connsiteY1" fmla="*/ 66675 h 812007"/>
              <a:gd name="connsiteX2" fmla="*/ 233362 w 571525"/>
              <a:gd name="connsiteY2" fmla="*/ 390526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64356 w 564381"/>
              <a:gd name="connsiteY0" fmla="*/ 0 h 812007"/>
              <a:gd name="connsiteX1" fmla="*/ 540543 w 564381"/>
              <a:gd name="connsiteY1" fmla="*/ 66675 h 812007"/>
              <a:gd name="connsiteX2" fmla="*/ 269080 w 564381"/>
              <a:gd name="connsiteY2" fmla="*/ 354808 h 812007"/>
              <a:gd name="connsiteX3" fmla="*/ 133349 w 564381"/>
              <a:gd name="connsiteY3" fmla="*/ 373857 h 812007"/>
              <a:gd name="connsiteX4" fmla="*/ 0 w 564381"/>
              <a:gd name="connsiteY4" fmla="*/ 478632 h 812007"/>
              <a:gd name="connsiteX5" fmla="*/ 9524 w 564381"/>
              <a:gd name="connsiteY5" fmla="*/ 812007 h 812007"/>
              <a:gd name="connsiteX0" fmla="*/ 568189 w 568214"/>
              <a:gd name="connsiteY0" fmla="*/ 0 h 611982"/>
              <a:gd name="connsiteX1" fmla="*/ 544376 w 568214"/>
              <a:gd name="connsiteY1" fmla="*/ 66675 h 611982"/>
              <a:gd name="connsiteX2" fmla="*/ 272913 w 568214"/>
              <a:gd name="connsiteY2" fmla="*/ 354808 h 611982"/>
              <a:gd name="connsiteX3" fmla="*/ 137182 w 568214"/>
              <a:gd name="connsiteY3" fmla="*/ 373857 h 611982"/>
              <a:gd name="connsiteX4" fmla="*/ 3833 w 568214"/>
              <a:gd name="connsiteY4" fmla="*/ 478632 h 611982"/>
              <a:gd name="connsiteX5" fmla="*/ 657 w 568214"/>
              <a:gd name="connsiteY5" fmla="*/ 611982 h 611982"/>
              <a:gd name="connsiteX0" fmla="*/ 564356 w 564381"/>
              <a:gd name="connsiteY0" fmla="*/ 0 h 672307"/>
              <a:gd name="connsiteX1" fmla="*/ 540543 w 564381"/>
              <a:gd name="connsiteY1" fmla="*/ 66675 h 672307"/>
              <a:gd name="connsiteX2" fmla="*/ 269080 w 564381"/>
              <a:gd name="connsiteY2" fmla="*/ 354808 h 672307"/>
              <a:gd name="connsiteX3" fmla="*/ 133349 w 564381"/>
              <a:gd name="connsiteY3" fmla="*/ 373857 h 672307"/>
              <a:gd name="connsiteX4" fmla="*/ 0 w 564381"/>
              <a:gd name="connsiteY4" fmla="*/ 478632 h 672307"/>
              <a:gd name="connsiteX5" fmla="*/ 12699 w 564381"/>
              <a:gd name="connsiteY5" fmla="*/ 672307 h 672307"/>
              <a:gd name="connsiteX0" fmla="*/ 565273 w 565298"/>
              <a:gd name="connsiteY0" fmla="*/ 0 h 672307"/>
              <a:gd name="connsiteX1" fmla="*/ 541460 w 565298"/>
              <a:gd name="connsiteY1" fmla="*/ 66675 h 672307"/>
              <a:gd name="connsiteX2" fmla="*/ 269997 w 565298"/>
              <a:gd name="connsiteY2" fmla="*/ 354808 h 672307"/>
              <a:gd name="connsiteX3" fmla="*/ 134266 w 565298"/>
              <a:gd name="connsiteY3" fmla="*/ 373857 h 672307"/>
              <a:gd name="connsiteX4" fmla="*/ 917 w 565298"/>
              <a:gd name="connsiteY4" fmla="*/ 478632 h 672307"/>
              <a:gd name="connsiteX5" fmla="*/ 916 w 565298"/>
              <a:gd name="connsiteY5" fmla="*/ 672307 h 672307"/>
              <a:gd name="connsiteX0" fmla="*/ 565273 w 565298"/>
              <a:gd name="connsiteY0" fmla="*/ 0 h 631032"/>
              <a:gd name="connsiteX1" fmla="*/ 541460 w 565298"/>
              <a:gd name="connsiteY1" fmla="*/ 66675 h 631032"/>
              <a:gd name="connsiteX2" fmla="*/ 269997 w 565298"/>
              <a:gd name="connsiteY2" fmla="*/ 354808 h 631032"/>
              <a:gd name="connsiteX3" fmla="*/ 134266 w 565298"/>
              <a:gd name="connsiteY3" fmla="*/ 373857 h 631032"/>
              <a:gd name="connsiteX4" fmla="*/ 917 w 565298"/>
              <a:gd name="connsiteY4" fmla="*/ 478632 h 631032"/>
              <a:gd name="connsiteX5" fmla="*/ 916 w 565298"/>
              <a:gd name="connsiteY5" fmla="*/ 631032 h 631032"/>
              <a:gd name="connsiteX0" fmla="*/ 565273 w 565298"/>
              <a:gd name="connsiteY0" fmla="*/ 0 h 608807"/>
              <a:gd name="connsiteX1" fmla="*/ 541460 w 565298"/>
              <a:gd name="connsiteY1" fmla="*/ 66675 h 608807"/>
              <a:gd name="connsiteX2" fmla="*/ 269997 w 565298"/>
              <a:gd name="connsiteY2" fmla="*/ 354808 h 608807"/>
              <a:gd name="connsiteX3" fmla="*/ 134266 w 565298"/>
              <a:gd name="connsiteY3" fmla="*/ 373857 h 608807"/>
              <a:gd name="connsiteX4" fmla="*/ 917 w 565298"/>
              <a:gd name="connsiteY4" fmla="*/ 478632 h 608807"/>
              <a:gd name="connsiteX5" fmla="*/ 916 w 565298"/>
              <a:gd name="connsiteY5" fmla="*/ 608807 h 608807"/>
              <a:gd name="connsiteX0" fmla="*/ 564356 w 564381"/>
              <a:gd name="connsiteY0" fmla="*/ 0 h 508117"/>
              <a:gd name="connsiteX1" fmla="*/ 540543 w 564381"/>
              <a:gd name="connsiteY1" fmla="*/ 66675 h 508117"/>
              <a:gd name="connsiteX2" fmla="*/ 269080 w 564381"/>
              <a:gd name="connsiteY2" fmla="*/ 354808 h 508117"/>
              <a:gd name="connsiteX3" fmla="*/ 133349 w 564381"/>
              <a:gd name="connsiteY3" fmla="*/ 373857 h 508117"/>
              <a:gd name="connsiteX4" fmla="*/ 0 w 564381"/>
              <a:gd name="connsiteY4" fmla="*/ 478632 h 508117"/>
              <a:gd name="connsiteX5" fmla="*/ 40480 w 564381"/>
              <a:gd name="connsiteY5" fmla="*/ 454026 h 508117"/>
              <a:gd name="connsiteX0" fmla="*/ 564356 w 564381"/>
              <a:gd name="connsiteY0" fmla="*/ 0 h 518161"/>
              <a:gd name="connsiteX1" fmla="*/ 540543 w 564381"/>
              <a:gd name="connsiteY1" fmla="*/ 66675 h 518161"/>
              <a:gd name="connsiteX2" fmla="*/ 269080 w 564381"/>
              <a:gd name="connsiteY2" fmla="*/ 354808 h 518161"/>
              <a:gd name="connsiteX3" fmla="*/ 133349 w 564381"/>
              <a:gd name="connsiteY3" fmla="*/ 373857 h 518161"/>
              <a:gd name="connsiteX4" fmla="*/ 0 w 564381"/>
              <a:gd name="connsiteY4" fmla="*/ 478632 h 518161"/>
              <a:gd name="connsiteX5" fmla="*/ 40480 w 564381"/>
              <a:gd name="connsiteY5" fmla="*/ 454026 h 518161"/>
              <a:gd name="connsiteX0" fmla="*/ 597693 w 597702"/>
              <a:gd name="connsiteY0" fmla="*/ 0 h 591606"/>
              <a:gd name="connsiteX1" fmla="*/ 540543 w 597702"/>
              <a:gd name="connsiteY1" fmla="*/ 140120 h 591606"/>
              <a:gd name="connsiteX2" fmla="*/ 269080 w 597702"/>
              <a:gd name="connsiteY2" fmla="*/ 428253 h 591606"/>
              <a:gd name="connsiteX3" fmla="*/ 133349 w 597702"/>
              <a:gd name="connsiteY3" fmla="*/ 447302 h 591606"/>
              <a:gd name="connsiteX4" fmla="*/ 0 w 597702"/>
              <a:gd name="connsiteY4" fmla="*/ 552077 h 591606"/>
              <a:gd name="connsiteX5" fmla="*/ 40480 w 597702"/>
              <a:gd name="connsiteY5" fmla="*/ 527471 h 59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702" h="591606">
                <a:moveTo>
                  <a:pt x="597693" y="0"/>
                </a:moveTo>
                <a:cubicBezTo>
                  <a:pt x="598487" y="22225"/>
                  <a:pt x="546893" y="117895"/>
                  <a:pt x="540543" y="140120"/>
                </a:cubicBezTo>
                <a:lnTo>
                  <a:pt x="269080" y="428253"/>
                </a:lnTo>
                <a:cubicBezTo>
                  <a:pt x="240505" y="467940"/>
                  <a:pt x="214311" y="467146"/>
                  <a:pt x="133349" y="447302"/>
                </a:cubicBezTo>
                <a:cubicBezTo>
                  <a:pt x="48418" y="444127"/>
                  <a:pt x="27781" y="490958"/>
                  <a:pt x="0" y="552077"/>
                </a:cubicBezTo>
                <a:cubicBezTo>
                  <a:pt x="3175" y="663202"/>
                  <a:pt x="8730" y="502071"/>
                  <a:pt x="40480" y="527471"/>
                </a:cubicBezTo>
              </a:path>
            </a:pathLst>
          </a:custGeom>
          <a:noFill/>
          <a:ln w="1079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フリーフォーム 7"/>
          <p:cNvSpPr/>
          <p:nvPr/>
        </p:nvSpPr>
        <p:spPr>
          <a:xfrm>
            <a:off x="3452999" y="2877309"/>
            <a:ext cx="564381" cy="518161"/>
          </a:xfrm>
          <a:custGeom>
            <a:avLst/>
            <a:gdLst>
              <a:gd name="connsiteX0" fmla="*/ 552450 w 554831"/>
              <a:gd name="connsiteY0" fmla="*/ 0 h 812007"/>
              <a:gd name="connsiteX1" fmla="*/ 554831 w 554831"/>
              <a:gd name="connsiteY1" fmla="*/ 66675 h 812007"/>
              <a:gd name="connsiteX2" fmla="*/ 269081 w 554831"/>
              <a:gd name="connsiteY2" fmla="*/ 354807 h 812007"/>
              <a:gd name="connsiteX3" fmla="*/ 140493 w 554831"/>
              <a:gd name="connsiteY3" fmla="*/ 373857 h 812007"/>
              <a:gd name="connsiteX4" fmla="*/ 0 w 554831"/>
              <a:gd name="connsiteY4" fmla="*/ 478632 h 812007"/>
              <a:gd name="connsiteX5" fmla="*/ 16668 w 554831"/>
              <a:gd name="connsiteY5" fmla="*/ 812007 h 812007"/>
              <a:gd name="connsiteX0" fmla="*/ 552450 w 554831"/>
              <a:gd name="connsiteY0" fmla="*/ 0 h 812007"/>
              <a:gd name="connsiteX1" fmla="*/ 554831 w 554831"/>
              <a:gd name="connsiteY1" fmla="*/ 66675 h 812007"/>
              <a:gd name="connsiteX2" fmla="*/ 233362 w 554831"/>
              <a:gd name="connsiteY2" fmla="*/ 390526 h 812007"/>
              <a:gd name="connsiteX3" fmla="*/ 140493 w 554831"/>
              <a:gd name="connsiteY3" fmla="*/ 373857 h 812007"/>
              <a:gd name="connsiteX4" fmla="*/ 0 w 554831"/>
              <a:gd name="connsiteY4" fmla="*/ 478632 h 812007"/>
              <a:gd name="connsiteX5" fmla="*/ 16668 w 554831"/>
              <a:gd name="connsiteY5" fmla="*/ 812007 h 812007"/>
              <a:gd name="connsiteX0" fmla="*/ 571500 w 571525"/>
              <a:gd name="connsiteY0" fmla="*/ 0 h 812007"/>
              <a:gd name="connsiteX1" fmla="*/ 554831 w 571525"/>
              <a:gd name="connsiteY1" fmla="*/ 66675 h 812007"/>
              <a:gd name="connsiteX2" fmla="*/ 233362 w 571525"/>
              <a:gd name="connsiteY2" fmla="*/ 390526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18"/>
              <a:gd name="connsiteY0" fmla="*/ 0 h 812007"/>
              <a:gd name="connsiteX1" fmla="*/ 547687 w 571518"/>
              <a:gd name="connsiteY1" fmla="*/ 66675 h 812007"/>
              <a:gd name="connsiteX2" fmla="*/ 233362 w 571518"/>
              <a:gd name="connsiteY2" fmla="*/ 390526 h 812007"/>
              <a:gd name="connsiteX3" fmla="*/ 140493 w 571518"/>
              <a:gd name="connsiteY3" fmla="*/ 373857 h 812007"/>
              <a:gd name="connsiteX4" fmla="*/ 0 w 571518"/>
              <a:gd name="connsiteY4" fmla="*/ 478632 h 812007"/>
              <a:gd name="connsiteX5" fmla="*/ 16668 w 571518"/>
              <a:gd name="connsiteY5" fmla="*/ 812007 h 812007"/>
              <a:gd name="connsiteX0" fmla="*/ 571500 w 571525"/>
              <a:gd name="connsiteY0" fmla="*/ 0 h 812007"/>
              <a:gd name="connsiteX1" fmla="*/ 547687 w 571525"/>
              <a:gd name="connsiteY1" fmla="*/ 66675 h 812007"/>
              <a:gd name="connsiteX2" fmla="*/ 233362 w 571525"/>
              <a:gd name="connsiteY2" fmla="*/ 390526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71500 w 571525"/>
              <a:gd name="connsiteY0" fmla="*/ 0 h 812007"/>
              <a:gd name="connsiteX1" fmla="*/ 547687 w 571525"/>
              <a:gd name="connsiteY1" fmla="*/ 66675 h 812007"/>
              <a:gd name="connsiteX2" fmla="*/ 276224 w 571525"/>
              <a:gd name="connsiteY2" fmla="*/ 354808 h 812007"/>
              <a:gd name="connsiteX3" fmla="*/ 140493 w 571525"/>
              <a:gd name="connsiteY3" fmla="*/ 373857 h 812007"/>
              <a:gd name="connsiteX4" fmla="*/ 0 w 571525"/>
              <a:gd name="connsiteY4" fmla="*/ 478632 h 812007"/>
              <a:gd name="connsiteX5" fmla="*/ 16668 w 571525"/>
              <a:gd name="connsiteY5" fmla="*/ 812007 h 812007"/>
              <a:gd name="connsiteX0" fmla="*/ 564356 w 564381"/>
              <a:gd name="connsiteY0" fmla="*/ 0 h 812007"/>
              <a:gd name="connsiteX1" fmla="*/ 540543 w 564381"/>
              <a:gd name="connsiteY1" fmla="*/ 66675 h 812007"/>
              <a:gd name="connsiteX2" fmla="*/ 269080 w 564381"/>
              <a:gd name="connsiteY2" fmla="*/ 354808 h 812007"/>
              <a:gd name="connsiteX3" fmla="*/ 133349 w 564381"/>
              <a:gd name="connsiteY3" fmla="*/ 373857 h 812007"/>
              <a:gd name="connsiteX4" fmla="*/ 0 w 564381"/>
              <a:gd name="connsiteY4" fmla="*/ 478632 h 812007"/>
              <a:gd name="connsiteX5" fmla="*/ 9524 w 564381"/>
              <a:gd name="connsiteY5" fmla="*/ 812007 h 812007"/>
              <a:gd name="connsiteX0" fmla="*/ 568189 w 568214"/>
              <a:gd name="connsiteY0" fmla="*/ 0 h 611982"/>
              <a:gd name="connsiteX1" fmla="*/ 544376 w 568214"/>
              <a:gd name="connsiteY1" fmla="*/ 66675 h 611982"/>
              <a:gd name="connsiteX2" fmla="*/ 272913 w 568214"/>
              <a:gd name="connsiteY2" fmla="*/ 354808 h 611982"/>
              <a:gd name="connsiteX3" fmla="*/ 137182 w 568214"/>
              <a:gd name="connsiteY3" fmla="*/ 373857 h 611982"/>
              <a:gd name="connsiteX4" fmla="*/ 3833 w 568214"/>
              <a:gd name="connsiteY4" fmla="*/ 478632 h 611982"/>
              <a:gd name="connsiteX5" fmla="*/ 657 w 568214"/>
              <a:gd name="connsiteY5" fmla="*/ 611982 h 611982"/>
              <a:gd name="connsiteX0" fmla="*/ 564356 w 564381"/>
              <a:gd name="connsiteY0" fmla="*/ 0 h 672307"/>
              <a:gd name="connsiteX1" fmla="*/ 540543 w 564381"/>
              <a:gd name="connsiteY1" fmla="*/ 66675 h 672307"/>
              <a:gd name="connsiteX2" fmla="*/ 269080 w 564381"/>
              <a:gd name="connsiteY2" fmla="*/ 354808 h 672307"/>
              <a:gd name="connsiteX3" fmla="*/ 133349 w 564381"/>
              <a:gd name="connsiteY3" fmla="*/ 373857 h 672307"/>
              <a:gd name="connsiteX4" fmla="*/ 0 w 564381"/>
              <a:gd name="connsiteY4" fmla="*/ 478632 h 672307"/>
              <a:gd name="connsiteX5" fmla="*/ 12699 w 564381"/>
              <a:gd name="connsiteY5" fmla="*/ 672307 h 672307"/>
              <a:gd name="connsiteX0" fmla="*/ 565273 w 565298"/>
              <a:gd name="connsiteY0" fmla="*/ 0 h 672307"/>
              <a:gd name="connsiteX1" fmla="*/ 541460 w 565298"/>
              <a:gd name="connsiteY1" fmla="*/ 66675 h 672307"/>
              <a:gd name="connsiteX2" fmla="*/ 269997 w 565298"/>
              <a:gd name="connsiteY2" fmla="*/ 354808 h 672307"/>
              <a:gd name="connsiteX3" fmla="*/ 134266 w 565298"/>
              <a:gd name="connsiteY3" fmla="*/ 373857 h 672307"/>
              <a:gd name="connsiteX4" fmla="*/ 917 w 565298"/>
              <a:gd name="connsiteY4" fmla="*/ 478632 h 672307"/>
              <a:gd name="connsiteX5" fmla="*/ 916 w 565298"/>
              <a:gd name="connsiteY5" fmla="*/ 672307 h 672307"/>
              <a:gd name="connsiteX0" fmla="*/ 565273 w 565298"/>
              <a:gd name="connsiteY0" fmla="*/ 0 h 631032"/>
              <a:gd name="connsiteX1" fmla="*/ 541460 w 565298"/>
              <a:gd name="connsiteY1" fmla="*/ 66675 h 631032"/>
              <a:gd name="connsiteX2" fmla="*/ 269997 w 565298"/>
              <a:gd name="connsiteY2" fmla="*/ 354808 h 631032"/>
              <a:gd name="connsiteX3" fmla="*/ 134266 w 565298"/>
              <a:gd name="connsiteY3" fmla="*/ 373857 h 631032"/>
              <a:gd name="connsiteX4" fmla="*/ 917 w 565298"/>
              <a:gd name="connsiteY4" fmla="*/ 478632 h 631032"/>
              <a:gd name="connsiteX5" fmla="*/ 916 w 565298"/>
              <a:gd name="connsiteY5" fmla="*/ 631032 h 631032"/>
              <a:gd name="connsiteX0" fmla="*/ 565273 w 565298"/>
              <a:gd name="connsiteY0" fmla="*/ 0 h 608807"/>
              <a:gd name="connsiteX1" fmla="*/ 541460 w 565298"/>
              <a:gd name="connsiteY1" fmla="*/ 66675 h 608807"/>
              <a:gd name="connsiteX2" fmla="*/ 269997 w 565298"/>
              <a:gd name="connsiteY2" fmla="*/ 354808 h 608807"/>
              <a:gd name="connsiteX3" fmla="*/ 134266 w 565298"/>
              <a:gd name="connsiteY3" fmla="*/ 373857 h 608807"/>
              <a:gd name="connsiteX4" fmla="*/ 917 w 565298"/>
              <a:gd name="connsiteY4" fmla="*/ 478632 h 608807"/>
              <a:gd name="connsiteX5" fmla="*/ 916 w 565298"/>
              <a:gd name="connsiteY5" fmla="*/ 608807 h 608807"/>
              <a:gd name="connsiteX0" fmla="*/ 564356 w 564381"/>
              <a:gd name="connsiteY0" fmla="*/ 0 h 508117"/>
              <a:gd name="connsiteX1" fmla="*/ 540543 w 564381"/>
              <a:gd name="connsiteY1" fmla="*/ 66675 h 508117"/>
              <a:gd name="connsiteX2" fmla="*/ 269080 w 564381"/>
              <a:gd name="connsiteY2" fmla="*/ 354808 h 508117"/>
              <a:gd name="connsiteX3" fmla="*/ 133349 w 564381"/>
              <a:gd name="connsiteY3" fmla="*/ 373857 h 508117"/>
              <a:gd name="connsiteX4" fmla="*/ 0 w 564381"/>
              <a:gd name="connsiteY4" fmla="*/ 478632 h 508117"/>
              <a:gd name="connsiteX5" fmla="*/ 40480 w 564381"/>
              <a:gd name="connsiteY5" fmla="*/ 454026 h 508117"/>
              <a:gd name="connsiteX0" fmla="*/ 564356 w 564381"/>
              <a:gd name="connsiteY0" fmla="*/ 0 h 518161"/>
              <a:gd name="connsiteX1" fmla="*/ 540543 w 564381"/>
              <a:gd name="connsiteY1" fmla="*/ 66675 h 518161"/>
              <a:gd name="connsiteX2" fmla="*/ 269080 w 564381"/>
              <a:gd name="connsiteY2" fmla="*/ 354808 h 518161"/>
              <a:gd name="connsiteX3" fmla="*/ 133349 w 564381"/>
              <a:gd name="connsiteY3" fmla="*/ 373857 h 518161"/>
              <a:gd name="connsiteX4" fmla="*/ 0 w 564381"/>
              <a:gd name="connsiteY4" fmla="*/ 478632 h 518161"/>
              <a:gd name="connsiteX5" fmla="*/ 40480 w 564381"/>
              <a:gd name="connsiteY5" fmla="*/ 454026 h 5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381" h="518161">
                <a:moveTo>
                  <a:pt x="564356" y="0"/>
                </a:moveTo>
                <a:cubicBezTo>
                  <a:pt x="565150" y="22225"/>
                  <a:pt x="546893" y="44450"/>
                  <a:pt x="540543" y="66675"/>
                </a:cubicBezTo>
                <a:lnTo>
                  <a:pt x="269080" y="354808"/>
                </a:lnTo>
                <a:cubicBezTo>
                  <a:pt x="240505" y="394495"/>
                  <a:pt x="214311" y="393701"/>
                  <a:pt x="133349" y="373857"/>
                </a:cubicBezTo>
                <a:cubicBezTo>
                  <a:pt x="48418" y="370682"/>
                  <a:pt x="27781" y="417513"/>
                  <a:pt x="0" y="478632"/>
                </a:cubicBezTo>
                <a:cubicBezTo>
                  <a:pt x="3175" y="589757"/>
                  <a:pt x="8730" y="428626"/>
                  <a:pt x="40480" y="454026"/>
                </a:cubicBezTo>
              </a:path>
            </a:pathLst>
          </a:custGeom>
          <a:noFill/>
          <a:ln w="889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正方形/長方形 10"/>
          <p:cNvSpPr/>
          <p:nvPr/>
        </p:nvSpPr>
        <p:spPr>
          <a:xfrm>
            <a:off x="344865" y="135455"/>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位置図</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2" name="直線コネクタ 11"/>
          <p:cNvCxnSpPr/>
          <p:nvPr/>
        </p:nvCxnSpPr>
        <p:spPr>
          <a:xfrm>
            <a:off x="3446464" y="3397885"/>
            <a:ext cx="0" cy="468000"/>
          </a:xfrm>
          <a:prstGeom prst="line">
            <a:avLst/>
          </a:prstGeom>
          <a:ln w="1270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3445669" y="3404235"/>
            <a:ext cx="0" cy="43815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33689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p:cNvGrpSpPr>
            <a:grpSpLocks noChangeAspect="1"/>
          </p:cNvGrpSpPr>
          <p:nvPr/>
        </p:nvGrpSpPr>
        <p:grpSpPr>
          <a:xfrm>
            <a:off x="1744125" y="191070"/>
            <a:ext cx="6300000" cy="6328356"/>
            <a:chOff x="2078585" y="-826706"/>
            <a:chExt cx="6832706" cy="6863460"/>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8585" y="2516048"/>
              <a:ext cx="6832706" cy="3520706"/>
            </a:xfrm>
            <a:prstGeom prst="rect">
              <a:avLst/>
            </a:prstGeom>
          </p:spPr>
        </p:pic>
        <p:grpSp>
          <p:nvGrpSpPr>
            <p:cNvPr id="20" name="グループ化 19"/>
            <p:cNvGrpSpPr/>
            <p:nvPr/>
          </p:nvGrpSpPr>
          <p:grpSpPr>
            <a:xfrm>
              <a:off x="2993957" y="-826706"/>
              <a:ext cx="5270418" cy="5017801"/>
              <a:chOff x="1814727" y="552925"/>
              <a:chExt cx="5137557" cy="4893393"/>
            </a:xfrm>
          </p:grpSpPr>
          <p:pic>
            <p:nvPicPr>
              <p:cNvPr id="21" name="図 20"/>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896" b="89974" l="20498" r="89971"/>
                        </a14:imgEffect>
                      </a14:imgLayer>
                    </a14:imgProps>
                  </a:ext>
                  <a:ext uri="{28A0092B-C50C-407E-A947-70E740481C1C}">
                    <a14:useLocalDpi xmlns:a14="http://schemas.microsoft.com/office/drawing/2010/main"/>
                  </a:ext>
                </a:extLst>
              </a:blip>
              <a:srcRect l="25770" t="14505" r="17063" b="14039"/>
              <a:stretch/>
            </p:blipFill>
            <p:spPr>
              <a:xfrm>
                <a:off x="1814727" y="552925"/>
                <a:ext cx="5137557" cy="3610430"/>
              </a:xfrm>
              <a:prstGeom prst="rect">
                <a:avLst/>
              </a:prstGeom>
            </p:spPr>
          </p:pic>
          <p:pic>
            <p:nvPicPr>
              <p:cNvPr id="22" name="図 21"/>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4756" b="100000" l="0" r="100000">
                            <a14:foregroundMark x1="79253" y1="40065" x2="79253" y2="40065"/>
                            <a14:foregroundMark x1="69588" y1="38762" x2="69588" y2="38762"/>
                            <a14:foregroundMark x1="65335" y1="40065" x2="65335" y2="40065"/>
                            <a14:foregroundMark x1="74227" y1="42671" x2="74227" y2="42671"/>
                            <a14:foregroundMark x1="71778" y1="41368" x2="71778" y2="41368"/>
                            <a14:foregroundMark x1="86340" y1="39414" x2="86340" y2="39414"/>
                            <a14:foregroundMark x1="91753" y1="39414" x2="91753" y2="39414"/>
                            <a14:foregroundMark x1="94974" y1="39414" x2="94974" y2="39414"/>
                            <a14:foregroundMark x1="92784" y1="43974" x2="92784" y2="43974"/>
                            <a14:foregroundMark x1="96778" y1="45603" x2="96778" y2="45603"/>
                            <a14:foregroundMark x1="88789" y1="42020" x2="88789" y2="42020"/>
                            <a14:foregroundMark x1="62887" y1="39414" x2="62887" y2="39414"/>
                            <a14:foregroundMark x1="59021" y1="37459" x2="59021" y2="37459"/>
                            <a14:foregroundMark x1="96521" y1="38111" x2="96521" y2="38111"/>
                            <a14:foregroundMark x1="93557" y1="46906" x2="93557" y2="46906"/>
                            <a14:foregroundMark x1="98711" y1="42020" x2="98711" y2="42020"/>
                            <a14:foregroundMark x1="98969" y1="37459" x2="98969" y2="37459"/>
                            <a14:foregroundMark x1="87629" y1="38111" x2="87629" y2="38111"/>
                            <a14:foregroundMark x1="90593" y1="36482" x2="90593" y2="36482"/>
                          </a14:backgroundRemoval>
                        </a14:imgEffect>
                      </a14:imgLayer>
                    </a14:imgProps>
                  </a:ext>
                  <a:ext uri="{28A0092B-C50C-407E-A947-70E740481C1C}">
                    <a14:useLocalDpi xmlns:a14="http://schemas.microsoft.com/office/drawing/2010/main"/>
                  </a:ext>
                </a:extLst>
              </a:blip>
              <a:srcRect/>
              <a:stretch/>
            </p:blipFill>
            <p:spPr>
              <a:xfrm>
                <a:off x="1815151" y="3429064"/>
                <a:ext cx="5100000" cy="2017254"/>
              </a:xfrm>
              <a:prstGeom prst="rect">
                <a:avLst/>
              </a:prstGeom>
            </p:spPr>
          </p:pic>
        </p:grpSp>
      </p:grpSp>
      <p:sp>
        <p:nvSpPr>
          <p:cNvPr id="17" name="テキスト ボックス 16"/>
          <p:cNvSpPr txBox="1"/>
          <p:nvPr/>
        </p:nvSpPr>
        <p:spPr>
          <a:xfrm>
            <a:off x="5020590" y="6519426"/>
            <a:ext cx="3330641" cy="306467"/>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出典：八尾市・藤井寺市景観計画より作成</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43859" y="297710"/>
            <a:ext cx="313578" cy="568818"/>
          </a:xfrm>
          <a:prstGeom prst="rect">
            <a:avLst/>
          </a:prstGeom>
        </p:spPr>
      </p:pic>
      <p:sp>
        <p:nvSpPr>
          <p:cNvPr id="25" name="正方形/長方形 24"/>
          <p:cNvSpPr/>
          <p:nvPr/>
        </p:nvSpPr>
        <p:spPr>
          <a:xfrm>
            <a:off x="2349446" y="29843"/>
            <a:ext cx="341194" cy="2005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府道（旧）大阪中央環状線</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正方形/長方形 25"/>
          <p:cNvSpPr/>
          <p:nvPr/>
        </p:nvSpPr>
        <p:spPr>
          <a:xfrm>
            <a:off x="4826979" y="1680473"/>
            <a:ext cx="1116000" cy="28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八尾空港</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正方形/長方形 26"/>
          <p:cNvSpPr/>
          <p:nvPr/>
        </p:nvSpPr>
        <p:spPr>
          <a:xfrm>
            <a:off x="3083389" y="2162972"/>
            <a:ext cx="649595" cy="1523322"/>
          </a:xfrm>
          <a:prstGeom prst="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都市計画道路</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八尾富田林線</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正方形/長方形 27"/>
          <p:cNvSpPr/>
          <p:nvPr/>
        </p:nvSpPr>
        <p:spPr>
          <a:xfrm rot="16200000">
            <a:off x="5794711" y="-449447"/>
            <a:ext cx="468000" cy="190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八尾市老原九丁目</a:t>
            </a:r>
            <a:endParaRPr kumimoji="1" lang="en-US" altLang="ja-JP" sz="13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（市道木ノ本田井中線）</a:t>
            </a:r>
            <a:endPar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正方形/長方形 28"/>
          <p:cNvSpPr/>
          <p:nvPr/>
        </p:nvSpPr>
        <p:spPr>
          <a:xfrm rot="16200000">
            <a:off x="1501078" y="3156031"/>
            <a:ext cx="468000" cy="180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藤井寺市津堂四丁目</a:t>
            </a:r>
            <a:endParaRPr kumimoji="1" lang="en-US" altLang="ja-JP" sz="13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（府道大阪羽曳野線）</a:t>
            </a:r>
            <a:endPar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2" name="直線矢印コネクタ 31"/>
          <p:cNvCxnSpPr/>
          <p:nvPr/>
        </p:nvCxnSpPr>
        <p:spPr>
          <a:xfrm flipH="1">
            <a:off x="5694371" y="2708340"/>
            <a:ext cx="1139754" cy="1259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rot="16200000">
            <a:off x="7236569" y="1676750"/>
            <a:ext cx="504000" cy="18000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zh-CN"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川眺望景観</a:t>
            </a:r>
            <a:r>
              <a:rPr kumimoji="1" lang="zh-CN"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（八尾市景観計画）</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9" name="直線矢印コネクタ 38"/>
          <p:cNvCxnSpPr/>
          <p:nvPr/>
        </p:nvCxnSpPr>
        <p:spPr>
          <a:xfrm flipV="1">
            <a:off x="3841808" y="4565506"/>
            <a:ext cx="547312" cy="15070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rot="16200000">
            <a:off x="3811579" y="4960458"/>
            <a:ext cx="756000" cy="19440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大和</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川・石川</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沿岸</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景観</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形成促進</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区域</a:t>
            </a:r>
            <a:endParaRPr kumimoji="1" lang="en-US" altLang="ja-JP"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（藤井寺市景観計画）</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8" name="直線矢印コネクタ 37"/>
          <p:cNvCxnSpPr/>
          <p:nvPr/>
        </p:nvCxnSpPr>
        <p:spPr>
          <a:xfrm>
            <a:off x="2201299" y="2105190"/>
            <a:ext cx="601261" cy="629689"/>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00430" y="889080"/>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2" name="図 1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08982" y="928504"/>
            <a:ext cx="2098320" cy="1279277"/>
          </a:xfrm>
          <a:prstGeom prst="rect">
            <a:avLst/>
          </a:prstGeom>
        </p:spPr>
      </p:pic>
      <p:cxnSp>
        <p:nvCxnSpPr>
          <p:cNvPr id="42" name="直線矢印コネクタ 41"/>
          <p:cNvCxnSpPr/>
          <p:nvPr/>
        </p:nvCxnSpPr>
        <p:spPr>
          <a:xfrm flipV="1">
            <a:off x="2281025" y="3862687"/>
            <a:ext cx="598794" cy="1209754"/>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204186" y="4871769"/>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1" name="図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3466" y="4927766"/>
            <a:ext cx="2097683" cy="1270796"/>
          </a:xfrm>
          <a:prstGeom prst="rect">
            <a:avLst/>
          </a:prstGeom>
        </p:spPr>
      </p:pic>
      <p:sp>
        <p:nvSpPr>
          <p:cNvPr id="3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33" name="フリーフォーム 32"/>
          <p:cNvSpPr/>
          <p:nvPr/>
        </p:nvSpPr>
        <p:spPr>
          <a:xfrm>
            <a:off x="2868370" y="710089"/>
            <a:ext cx="2028908" cy="1985485"/>
          </a:xfrm>
          <a:custGeom>
            <a:avLst/>
            <a:gdLst>
              <a:gd name="connsiteX0" fmla="*/ 17597 w 2425517"/>
              <a:gd name="connsiteY0" fmla="*/ 2338004 h 2338004"/>
              <a:gd name="connsiteX1" fmla="*/ 17597 w 2425517"/>
              <a:gd name="connsiteY1" fmla="*/ 1781744 h 2338004"/>
              <a:gd name="connsiteX2" fmla="*/ 200477 w 2425517"/>
              <a:gd name="connsiteY2" fmla="*/ 1553144 h 2338004"/>
              <a:gd name="connsiteX3" fmla="*/ 360497 w 2425517"/>
              <a:gd name="connsiteY3" fmla="*/ 1507424 h 2338004"/>
              <a:gd name="connsiteX4" fmla="*/ 627197 w 2425517"/>
              <a:gd name="connsiteY4" fmla="*/ 1499804 h 2338004"/>
              <a:gd name="connsiteX5" fmla="*/ 779597 w 2425517"/>
              <a:gd name="connsiteY5" fmla="*/ 1446464 h 2338004"/>
              <a:gd name="connsiteX6" fmla="*/ 1084397 w 2425517"/>
              <a:gd name="connsiteY6" fmla="*/ 1202624 h 2338004"/>
              <a:gd name="connsiteX7" fmla="*/ 1975937 w 2425517"/>
              <a:gd name="connsiteY7" fmla="*/ 372044 h 2338004"/>
              <a:gd name="connsiteX8" fmla="*/ 1922597 w 2425517"/>
              <a:gd name="connsiteY8" fmla="*/ 6284 h 2338004"/>
              <a:gd name="connsiteX9" fmla="*/ 2425517 w 2425517"/>
              <a:gd name="connsiteY9" fmla="*/ 646364 h 2338004"/>
              <a:gd name="connsiteX0" fmla="*/ 17597 w 2532197"/>
              <a:gd name="connsiteY0" fmla="*/ 2336602 h 2336602"/>
              <a:gd name="connsiteX1" fmla="*/ 17597 w 2532197"/>
              <a:gd name="connsiteY1" fmla="*/ 1780342 h 2336602"/>
              <a:gd name="connsiteX2" fmla="*/ 200477 w 2532197"/>
              <a:gd name="connsiteY2" fmla="*/ 1551742 h 2336602"/>
              <a:gd name="connsiteX3" fmla="*/ 360497 w 2532197"/>
              <a:gd name="connsiteY3" fmla="*/ 1506022 h 2336602"/>
              <a:gd name="connsiteX4" fmla="*/ 627197 w 2532197"/>
              <a:gd name="connsiteY4" fmla="*/ 1498402 h 2336602"/>
              <a:gd name="connsiteX5" fmla="*/ 779597 w 2532197"/>
              <a:gd name="connsiteY5" fmla="*/ 1445062 h 2336602"/>
              <a:gd name="connsiteX6" fmla="*/ 1084397 w 2532197"/>
              <a:gd name="connsiteY6" fmla="*/ 1201222 h 2336602"/>
              <a:gd name="connsiteX7" fmla="*/ 1975937 w 2532197"/>
              <a:gd name="connsiteY7" fmla="*/ 370642 h 2336602"/>
              <a:gd name="connsiteX8" fmla="*/ 1922597 w 2532197"/>
              <a:gd name="connsiteY8" fmla="*/ 4882 h 2336602"/>
              <a:gd name="connsiteX9" fmla="*/ 2532197 w 2532197"/>
              <a:gd name="connsiteY9" fmla="*/ 606862 h 2336602"/>
              <a:gd name="connsiteX0" fmla="*/ 17597 w 2015142"/>
              <a:gd name="connsiteY0" fmla="*/ 2336602 h 2336602"/>
              <a:gd name="connsiteX1" fmla="*/ 17597 w 2015142"/>
              <a:gd name="connsiteY1" fmla="*/ 1780342 h 2336602"/>
              <a:gd name="connsiteX2" fmla="*/ 200477 w 2015142"/>
              <a:gd name="connsiteY2" fmla="*/ 1551742 h 2336602"/>
              <a:gd name="connsiteX3" fmla="*/ 360497 w 2015142"/>
              <a:gd name="connsiteY3" fmla="*/ 1506022 h 2336602"/>
              <a:gd name="connsiteX4" fmla="*/ 627197 w 2015142"/>
              <a:gd name="connsiteY4" fmla="*/ 1498402 h 2336602"/>
              <a:gd name="connsiteX5" fmla="*/ 779597 w 2015142"/>
              <a:gd name="connsiteY5" fmla="*/ 1445062 h 2336602"/>
              <a:gd name="connsiteX6" fmla="*/ 1084397 w 2015142"/>
              <a:gd name="connsiteY6" fmla="*/ 1201222 h 2336602"/>
              <a:gd name="connsiteX7" fmla="*/ 1975937 w 2015142"/>
              <a:gd name="connsiteY7" fmla="*/ 370642 h 2336602"/>
              <a:gd name="connsiteX8" fmla="*/ 1922597 w 2015142"/>
              <a:gd name="connsiteY8" fmla="*/ 4882 h 2336602"/>
              <a:gd name="connsiteX0" fmla="*/ 17597 w 1975937"/>
              <a:gd name="connsiteY0" fmla="*/ 1965960 h 1965960"/>
              <a:gd name="connsiteX1" fmla="*/ 17597 w 1975937"/>
              <a:gd name="connsiteY1" fmla="*/ 1409700 h 1965960"/>
              <a:gd name="connsiteX2" fmla="*/ 200477 w 1975937"/>
              <a:gd name="connsiteY2" fmla="*/ 1181100 h 1965960"/>
              <a:gd name="connsiteX3" fmla="*/ 360497 w 1975937"/>
              <a:gd name="connsiteY3" fmla="*/ 1135380 h 1965960"/>
              <a:gd name="connsiteX4" fmla="*/ 627197 w 1975937"/>
              <a:gd name="connsiteY4" fmla="*/ 1127760 h 1965960"/>
              <a:gd name="connsiteX5" fmla="*/ 779597 w 1975937"/>
              <a:gd name="connsiteY5" fmla="*/ 1074420 h 1965960"/>
              <a:gd name="connsiteX6" fmla="*/ 1084397 w 1975937"/>
              <a:gd name="connsiteY6" fmla="*/ 830580 h 1965960"/>
              <a:gd name="connsiteX7" fmla="*/ 1975937 w 1975937"/>
              <a:gd name="connsiteY7" fmla="*/ 0 h 1965960"/>
              <a:gd name="connsiteX0" fmla="*/ 17597 w 2048931"/>
              <a:gd name="connsiteY0" fmla="*/ 2029716 h 2029716"/>
              <a:gd name="connsiteX1" fmla="*/ 17597 w 2048931"/>
              <a:gd name="connsiteY1" fmla="*/ 1473456 h 2029716"/>
              <a:gd name="connsiteX2" fmla="*/ 200477 w 2048931"/>
              <a:gd name="connsiteY2" fmla="*/ 1244856 h 2029716"/>
              <a:gd name="connsiteX3" fmla="*/ 360497 w 2048931"/>
              <a:gd name="connsiteY3" fmla="*/ 1199136 h 2029716"/>
              <a:gd name="connsiteX4" fmla="*/ 627197 w 2048931"/>
              <a:gd name="connsiteY4" fmla="*/ 1191516 h 2029716"/>
              <a:gd name="connsiteX5" fmla="*/ 779597 w 2048931"/>
              <a:gd name="connsiteY5" fmla="*/ 1138176 h 2029716"/>
              <a:gd name="connsiteX6" fmla="*/ 1084397 w 2048931"/>
              <a:gd name="connsiteY6" fmla="*/ 894336 h 2029716"/>
              <a:gd name="connsiteX7" fmla="*/ 1975937 w 2048931"/>
              <a:gd name="connsiteY7" fmla="*/ 63756 h 2029716"/>
              <a:gd name="connsiteX8" fmla="*/ 1998798 w 2048931"/>
              <a:gd name="connsiteY8" fmla="*/ 56136 h 2029716"/>
              <a:gd name="connsiteX0" fmla="*/ 17597 w 2043801"/>
              <a:gd name="connsiteY0" fmla="*/ 2216467 h 2216467"/>
              <a:gd name="connsiteX1" fmla="*/ 17597 w 2043801"/>
              <a:gd name="connsiteY1" fmla="*/ 1660207 h 2216467"/>
              <a:gd name="connsiteX2" fmla="*/ 200477 w 2043801"/>
              <a:gd name="connsiteY2" fmla="*/ 1431607 h 2216467"/>
              <a:gd name="connsiteX3" fmla="*/ 360497 w 2043801"/>
              <a:gd name="connsiteY3" fmla="*/ 1385887 h 2216467"/>
              <a:gd name="connsiteX4" fmla="*/ 627197 w 2043801"/>
              <a:gd name="connsiteY4" fmla="*/ 1378267 h 2216467"/>
              <a:gd name="connsiteX5" fmla="*/ 779597 w 2043801"/>
              <a:gd name="connsiteY5" fmla="*/ 1324927 h 2216467"/>
              <a:gd name="connsiteX6" fmla="*/ 1084397 w 2043801"/>
              <a:gd name="connsiteY6" fmla="*/ 1081087 h 2216467"/>
              <a:gd name="connsiteX7" fmla="*/ 1975937 w 2043801"/>
              <a:gd name="connsiteY7" fmla="*/ 250507 h 2216467"/>
              <a:gd name="connsiteX8" fmla="*/ 1984510 w 2043801"/>
              <a:gd name="connsiteY8" fmla="*/ 0 h 2216467"/>
              <a:gd name="connsiteX0" fmla="*/ 17597 w 2023893"/>
              <a:gd name="connsiteY0" fmla="*/ 2216467 h 2216467"/>
              <a:gd name="connsiteX1" fmla="*/ 17597 w 2023893"/>
              <a:gd name="connsiteY1" fmla="*/ 1660207 h 2216467"/>
              <a:gd name="connsiteX2" fmla="*/ 200477 w 2023893"/>
              <a:gd name="connsiteY2" fmla="*/ 1431607 h 2216467"/>
              <a:gd name="connsiteX3" fmla="*/ 360497 w 2023893"/>
              <a:gd name="connsiteY3" fmla="*/ 1385887 h 2216467"/>
              <a:gd name="connsiteX4" fmla="*/ 627197 w 2023893"/>
              <a:gd name="connsiteY4" fmla="*/ 1378267 h 2216467"/>
              <a:gd name="connsiteX5" fmla="*/ 779597 w 2023893"/>
              <a:gd name="connsiteY5" fmla="*/ 1324927 h 2216467"/>
              <a:gd name="connsiteX6" fmla="*/ 1084397 w 2023893"/>
              <a:gd name="connsiteY6" fmla="*/ 1081087 h 2216467"/>
              <a:gd name="connsiteX7" fmla="*/ 1947362 w 2023893"/>
              <a:gd name="connsiteY7" fmla="*/ 267176 h 2216467"/>
              <a:gd name="connsiteX8" fmla="*/ 1984510 w 2023893"/>
              <a:gd name="connsiteY8" fmla="*/ 0 h 2216467"/>
              <a:gd name="connsiteX0" fmla="*/ 17597 w 1985884"/>
              <a:gd name="connsiteY0" fmla="*/ 2216467 h 2216467"/>
              <a:gd name="connsiteX1" fmla="*/ 17597 w 1985884"/>
              <a:gd name="connsiteY1" fmla="*/ 1660207 h 2216467"/>
              <a:gd name="connsiteX2" fmla="*/ 200477 w 1985884"/>
              <a:gd name="connsiteY2" fmla="*/ 1431607 h 2216467"/>
              <a:gd name="connsiteX3" fmla="*/ 360497 w 1985884"/>
              <a:gd name="connsiteY3" fmla="*/ 1385887 h 2216467"/>
              <a:gd name="connsiteX4" fmla="*/ 627197 w 1985884"/>
              <a:gd name="connsiteY4" fmla="*/ 1378267 h 2216467"/>
              <a:gd name="connsiteX5" fmla="*/ 779597 w 1985884"/>
              <a:gd name="connsiteY5" fmla="*/ 1324927 h 2216467"/>
              <a:gd name="connsiteX6" fmla="*/ 1084397 w 1985884"/>
              <a:gd name="connsiteY6" fmla="*/ 1081087 h 2216467"/>
              <a:gd name="connsiteX7" fmla="*/ 1947362 w 1985884"/>
              <a:gd name="connsiteY7" fmla="*/ 267176 h 2216467"/>
              <a:gd name="connsiteX8" fmla="*/ 1984510 w 1985884"/>
              <a:gd name="connsiteY8" fmla="*/ 0 h 2216467"/>
              <a:gd name="connsiteX0" fmla="*/ 17597 w 2048613"/>
              <a:gd name="connsiteY0" fmla="*/ 2099785 h 2099785"/>
              <a:gd name="connsiteX1" fmla="*/ 17597 w 2048613"/>
              <a:gd name="connsiteY1" fmla="*/ 1543525 h 2099785"/>
              <a:gd name="connsiteX2" fmla="*/ 200477 w 2048613"/>
              <a:gd name="connsiteY2" fmla="*/ 1314925 h 2099785"/>
              <a:gd name="connsiteX3" fmla="*/ 360497 w 2048613"/>
              <a:gd name="connsiteY3" fmla="*/ 1269205 h 2099785"/>
              <a:gd name="connsiteX4" fmla="*/ 627197 w 2048613"/>
              <a:gd name="connsiteY4" fmla="*/ 1261585 h 2099785"/>
              <a:gd name="connsiteX5" fmla="*/ 779597 w 2048613"/>
              <a:gd name="connsiteY5" fmla="*/ 1208245 h 2099785"/>
              <a:gd name="connsiteX6" fmla="*/ 1084397 w 2048613"/>
              <a:gd name="connsiteY6" fmla="*/ 964405 h 2099785"/>
              <a:gd name="connsiteX7" fmla="*/ 1947362 w 2048613"/>
              <a:gd name="connsiteY7" fmla="*/ 150494 h 2099785"/>
              <a:gd name="connsiteX8" fmla="*/ 2034516 w 2048613"/>
              <a:gd name="connsiteY8" fmla="*/ 0 h 2099785"/>
              <a:gd name="connsiteX0" fmla="*/ 17597 w 2034516"/>
              <a:gd name="connsiteY0" fmla="*/ 2099785 h 2099785"/>
              <a:gd name="connsiteX1" fmla="*/ 17597 w 2034516"/>
              <a:gd name="connsiteY1" fmla="*/ 1543525 h 2099785"/>
              <a:gd name="connsiteX2" fmla="*/ 200477 w 2034516"/>
              <a:gd name="connsiteY2" fmla="*/ 1314925 h 2099785"/>
              <a:gd name="connsiteX3" fmla="*/ 360497 w 2034516"/>
              <a:gd name="connsiteY3" fmla="*/ 1269205 h 2099785"/>
              <a:gd name="connsiteX4" fmla="*/ 627197 w 2034516"/>
              <a:gd name="connsiteY4" fmla="*/ 1261585 h 2099785"/>
              <a:gd name="connsiteX5" fmla="*/ 779597 w 2034516"/>
              <a:gd name="connsiteY5" fmla="*/ 1208245 h 2099785"/>
              <a:gd name="connsiteX6" fmla="*/ 1084397 w 2034516"/>
              <a:gd name="connsiteY6" fmla="*/ 964405 h 2099785"/>
              <a:gd name="connsiteX7" fmla="*/ 1833062 w 2034516"/>
              <a:gd name="connsiteY7" fmla="*/ 250507 h 2099785"/>
              <a:gd name="connsiteX8" fmla="*/ 2034516 w 2034516"/>
              <a:gd name="connsiteY8" fmla="*/ 0 h 2099785"/>
              <a:gd name="connsiteX0" fmla="*/ 17597 w 2034516"/>
              <a:gd name="connsiteY0" fmla="*/ 2099785 h 2099785"/>
              <a:gd name="connsiteX1" fmla="*/ 17597 w 2034516"/>
              <a:gd name="connsiteY1" fmla="*/ 1543525 h 2099785"/>
              <a:gd name="connsiteX2" fmla="*/ 200477 w 2034516"/>
              <a:gd name="connsiteY2" fmla="*/ 1314925 h 2099785"/>
              <a:gd name="connsiteX3" fmla="*/ 360497 w 2034516"/>
              <a:gd name="connsiteY3" fmla="*/ 1269205 h 2099785"/>
              <a:gd name="connsiteX4" fmla="*/ 627197 w 2034516"/>
              <a:gd name="connsiteY4" fmla="*/ 1261585 h 2099785"/>
              <a:gd name="connsiteX5" fmla="*/ 779597 w 2034516"/>
              <a:gd name="connsiteY5" fmla="*/ 1208245 h 2099785"/>
              <a:gd name="connsiteX6" fmla="*/ 1084397 w 2034516"/>
              <a:gd name="connsiteY6" fmla="*/ 964405 h 2099785"/>
              <a:gd name="connsiteX7" fmla="*/ 1833062 w 2034516"/>
              <a:gd name="connsiteY7" fmla="*/ 250507 h 2099785"/>
              <a:gd name="connsiteX8" fmla="*/ 2034516 w 2034516"/>
              <a:gd name="connsiteY8" fmla="*/ 0 h 2099785"/>
              <a:gd name="connsiteX0" fmla="*/ 17597 w 1984509"/>
              <a:gd name="connsiteY0" fmla="*/ 2056923 h 2056923"/>
              <a:gd name="connsiteX1" fmla="*/ 17597 w 1984509"/>
              <a:gd name="connsiteY1" fmla="*/ 1500663 h 2056923"/>
              <a:gd name="connsiteX2" fmla="*/ 200477 w 1984509"/>
              <a:gd name="connsiteY2" fmla="*/ 1272063 h 2056923"/>
              <a:gd name="connsiteX3" fmla="*/ 360497 w 1984509"/>
              <a:gd name="connsiteY3" fmla="*/ 1226343 h 2056923"/>
              <a:gd name="connsiteX4" fmla="*/ 627197 w 1984509"/>
              <a:gd name="connsiteY4" fmla="*/ 1218723 h 2056923"/>
              <a:gd name="connsiteX5" fmla="*/ 779597 w 1984509"/>
              <a:gd name="connsiteY5" fmla="*/ 1165383 h 2056923"/>
              <a:gd name="connsiteX6" fmla="*/ 1084397 w 1984509"/>
              <a:gd name="connsiteY6" fmla="*/ 921543 h 2056923"/>
              <a:gd name="connsiteX7" fmla="*/ 1833062 w 1984509"/>
              <a:gd name="connsiteY7" fmla="*/ 207645 h 2056923"/>
              <a:gd name="connsiteX8" fmla="*/ 1984509 w 1984509"/>
              <a:gd name="connsiteY8" fmla="*/ 0 h 2056923"/>
              <a:gd name="connsiteX0" fmla="*/ 17597 w 2001178"/>
              <a:gd name="connsiteY0" fmla="*/ 2056923 h 2056923"/>
              <a:gd name="connsiteX1" fmla="*/ 17597 w 2001178"/>
              <a:gd name="connsiteY1" fmla="*/ 1500663 h 2056923"/>
              <a:gd name="connsiteX2" fmla="*/ 200477 w 2001178"/>
              <a:gd name="connsiteY2" fmla="*/ 1272063 h 2056923"/>
              <a:gd name="connsiteX3" fmla="*/ 360497 w 2001178"/>
              <a:gd name="connsiteY3" fmla="*/ 1226343 h 2056923"/>
              <a:gd name="connsiteX4" fmla="*/ 627197 w 2001178"/>
              <a:gd name="connsiteY4" fmla="*/ 1218723 h 2056923"/>
              <a:gd name="connsiteX5" fmla="*/ 779597 w 2001178"/>
              <a:gd name="connsiteY5" fmla="*/ 1165383 h 2056923"/>
              <a:gd name="connsiteX6" fmla="*/ 1084397 w 2001178"/>
              <a:gd name="connsiteY6" fmla="*/ 921543 h 2056923"/>
              <a:gd name="connsiteX7" fmla="*/ 1833062 w 2001178"/>
              <a:gd name="connsiteY7" fmla="*/ 207645 h 2056923"/>
              <a:gd name="connsiteX8" fmla="*/ 2001178 w 2001178"/>
              <a:gd name="connsiteY8" fmla="*/ 0 h 2056923"/>
              <a:gd name="connsiteX0" fmla="*/ 17597 w 2008321"/>
              <a:gd name="connsiteY0" fmla="*/ 2052160 h 2052160"/>
              <a:gd name="connsiteX1" fmla="*/ 17597 w 2008321"/>
              <a:gd name="connsiteY1" fmla="*/ 1495900 h 2052160"/>
              <a:gd name="connsiteX2" fmla="*/ 200477 w 2008321"/>
              <a:gd name="connsiteY2" fmla="*/ 1267300 h 2052160"/>
              <a:gd name="connsiteX3" fmla="*/ 360497 w 2008321"/>
              <a:gd name="connsiteY3" fmla="*/ 1221580 h 2052160"/>
              <a:gd name="connsiteX4" fmla="*/ 627197 w 2008321"/>
              <a:gd name="connsiteY4" fmla="*/ 1213960 h 2052160"/>
              <a:gd name="connsiteX5" fmla="*/ 779597 w 2008321"/>
              <a:gd name="connsiteY5" fmla="*/ 1160620 h 2052160"/>
              <a:gd name="connsiteX6" fmla="*/ 1084397 w 2008321"/>
              <a:gd name="connsiteY6" fmla="*/ 916780 h 2052160"/>
              <a:gd name="connsiteX7" fmla="*/ 1833062 w 2008321"/>
              <a:gd name="connsiteY7" fmla="*/ 202882 h 2052160"/>
              <a:gd name="connsiteX8" fmla="*/ 2008321 w 2008321"/>
              <a:gd name="connsiteY8" fmla="*/ 0 h 2052160"/>
              <a:gd name="connsiteX0" fmla="*/ 17597 w 2015465"/>
              <a:gd name="connsiteY0" fmla="*/ 2045016 h 2045016"/>
              <a:gd name="connsiteX1" fmla="*/ 17597 w 2015465"/>
              <a:gd name="connsiteY1" fmla="*/ 1488756 h 2045016"/>
              <a:gd name="connsiteX2" fmla="*/ 200477 w 2015465"/>
              <a:gd name="connsiteY2" fmla="*/ 1260156 h 2045016"/>
              <a:gd name="connsiteX3" fmla="*/ 360497 w 2015465"/>
              <a:gd name="connsiteY3" fmla="*/ 1214436 h 2045016"/>
              <a:gd name="connsiteX4" fmla="*/ 627197 w 2015465"/>
              <a:gd name="connsiteY4" fmla="*/ 1206816 h 2045016"/>
              <a:gd name="connsiteX5" fmla="*/ 779597 w 2015465"/>
              <a:gd name="connsiteY5" fmla="*/ 1153476 h 2045016"/>
              <a:gd name="connsiteX6" fmla="*/ 1084397 w 2015465"/>
              <a:gd name="connsiteY6" fmla="*/ 909636 h 2045016"/>
              <a:gd name="connsiteX7" fmla="*/ 1833062 w 2015465"/>
              <a:gd name="connsiteY7" fmla="*/ 195738 h 2045016"/>
              <a:gd name="connsiteX8" fmla="*/ 2015465 w 2015465"/>
              <a:gd name="connsiteY8" fmla="*/ 0 h 2045016"/>
              <a:gd name="connsiteX0" fmla="*/ 17597 w 2027371"/>
              <a:gd name="connsiteY0" fmla="*/ 2052160 h 2052160"/>
              <a:gd name="connsiteX1" fmla="*/ 17597 w 2027371"/>
              <a:gd name="connsiteY1" fmla="*/ 1495900 h 2052160"/>
              <a:gd name="connsiteX2" fmla="*/ 200477 w 2027371"/>
              <a:gd name="connsiteY2" fmla="*/ 1267300 h 2052160"/>
              <a:gd name="connsiteX3" fmla="*/ 360497 w 2027371"/>
              <a:gd name="connsiteY3" fmla="*/ 1221580 h 2052160"/>
              <a:gd name="connsiteX4" fmla="*/ 627197 w 2027371"/>
              <a:gd name="connsiteY4" fmla="*/ 1213960 h 2052160"/>
              <a:gd name="connsiteX5" fmla="*/ 779597 w 2027371"/>
              <a:gd name="connsiteY5" fmla="*/ 1160620 h 2052160"/>
              <a:gd name="connsiteX6" fmla="*/ 1084397 w 2027371"/>
              <a:gd name="connsiteY6" fmla="*/ 916780 h 2052160"/>
              <a:gd name="connsiteX7" fmla="*/ 1833062 w 2027371"/>
              <a:gd name="connsiteY7" fmla="*/ 202882 h 2052160"/>
              <a:gd name="connsiteX8" fmla="*/ 2027371 w 2027371"/>
              <a:gd name="connsiteY8" fmla="*/ 0 h 2052160"/>
              <a:gd name="connsiteX0" fmla="*/ 17597 w 2034515"/>
              <a:gd name="connsiteY0" fmla="*/ 2071210 h 2071210"/>
              <a:gd name="connsiteX1" fmla="*/ 17597 w 2034515"/>
              <a:gd name="connsiteY1" fmla="*/ 1514950 h 2071210"/>
              <a:gd name="connsiteX2" fmla="*/ 200477 w 2034515"/>
              <a:gd name="connsiteY2" fmla="*/ 1286350 h 2071210"/>
              <a:gd name="connsiteX3" fmla="*/ 360497 w 2034515"/>
              <a:gd name="connsiteY3" fmla="*/ 1240630 h 2071210"/>
              <a:gd name="connsiteX4" fmla="*/ 627197 w 2034515"/>
              <a:gd name="connsiteY4" fmla="*/ 1233010 h 2071210"/>
              <a:gd name="connsiteX5" fmla="*/ 779597 w 2034515"/>
              <a:gd name="connsiteY5" fmla="*/ 1179670 h 2071210"/>
              <a:gd name="connsiteX6" fmla="*/ 1084397 w 2034515"/>
              <a:gd name="connsiteY6" fmla="*/ 935830 h 2071210"/>
              <a:gd name="connsiteX7" fmla="*/ 1833062 w 2034515"/>
              <a:gd name="connsiteY7" fmla="*/ 221932 h 2071210"/>
              <a:gd name="connsiteX8" fmla="*/ 2034515 w 2034515"/>
              <a:gd name="connsiteY8" fmla="*/ 0 h 2071210"/>
              <a:gd name="connsiteX0" fmla="*/ 10374 w 2027292"/>
              <a:gd name="connsiteY0" fmla="*/ 2071210 h 2071210"/>
              <a:gd name="connsiteX1" fmla="*/ 24661 w 2027292"/>
              <a:gd name="connsiteY1" fmla="*/ 1519712 h 2071210"/>
              <a:gd name="connsiteX2" fmla="*/ 193254 w 2027292"/>
              <a:gd name="connsiteY2" fmla="*/ 1286350 h 2071210"/>
              <a:gd name="connsiteX3" fmla="*/ 353274 w 2027292"/>
              <a:gd name="connsiteY3" fmla="*/ 1240630 h 2071210"/>
              <a:gd name="connsiteX4" fmla="*/ 619974 w 2027292"/>
              <a:gd name="connsiteY4" fmla="*/ 1233010 h 2071210"/>
              <a:gd name="connsiteX5" fmla="*/ 772374 w 2027292"/>
              <a:gd name="connsiteY5" fmla="*/ 1179670 h 2071210"/>
              <a:gd name="connsiteX6" fmla="*/ 1077174 w 2027292"/>
              <a:gd name="connsiteY6" fmla="*/ 935830 h 2071210"/>
              <a:gd name="connsiteX7" fmla="*/ 1825839 w 2027292"/>
              <a:gd name="connsiteY7" fmla="*/ 221932 h 2071210"/>
              <a:gd name="connsiteX8" fmla="*/ 2027292 w 2027292"/>
              <a:gd name="connsiteY8" fmla="*/ 0 h 2071210"/>
              <a:gd name="connsiteX0" fmla="*/ 13127 w 2022901"/>
              <a:gd name="connsiteY0" fmla="*/ 2071210 h 2071210"/>
              <a:gd name="connsiteX1" fmla="*/ 20270 w 2022901"/>
              <a:gd name="connsiteY1" fmla="*/ 1519712 h 2071210"/>
              <a:gd name="connsiteX2" fmla="*/ 188863 w 2022901"/>
              <a:gd name="connsiteY2" fmla="*/ 1286350 h 2071210"/>
              <a:gd name="connsiteX3" fmla="*/ 348883 w 2022901"/>
              <a:gd name="connsiteY3" fmla="*/ 1240630 h 2071210"/>
              <a:gd name="connsiteX4" fmla="*/ 615583 w 2022901"/>
              <a:gd name="connsiteY4" fmla="*/ 1233010 h 2071210"/>
              <a:gd name="connsiteX5" fmla="*/ 767983 w 2022901"/>
              <a:gd name="connsiteY5" fmla="*/ 1179670 h 2071210"/>
              <a:gd name="connsiteX6" fmla="*/ 1072783 w 2022901"/>
              <a:gd name="connsiteY6" fmla="*/ 935830 h 2071210"/>
              <a:gd name="connsiteX7" fmla="*/ 1821448 w 2022901"/>
              <a:gd name="connsiteY7" fmla="*/ 221932 h 2071210"/>
              <a:gd name="connsiteX8" fmla="*/ 2022901 w 2022901"/>
              <a:gd name="connsiteY8" fmla="*/ 0 h 2071210"/>
              <a:gd name="connsiteX0" fmla="*/ 13127 w 2022901"/>
              <a:gd name="connsiteY0" fmla="*/ 2004535 h 2004535"/>
              <a:gd name="connsiteX1" fmla="*/ 20270 w 2022901"/>
              <a:gd name="connsiteY1" fmla="*/ 1519712 h 2004535"/>
              <a:gd name="connsiteX2" fmla="*/ 188863 w 2022901"/>
              <a:gd name="connsiteY2" fmla="*/ 1286350 h 2004535"/>
              <a:gd name="connsiteX3" fmla="*/ 348883 w 2022901"/>
              <a:gd name="connsiteY3" fmla="*/ 1240630 h 2004535"/>
              <a:gd name="connsiteX4" fmla="*/ 615583 w 2022901"/>
              <a:gd name="connsiteY4" fmla="*/ 1233010 h 2004535"/>
              <a:gd name="connsiteX5" fmla="*/ 767983 w 2022901"/>
              <a:gd name="connsiteY5" fmla="*/ 1179670 h 2004535"/>
              <a:gd name="connsiteX6" fmla="*/ 1072783 w 2022901"/>
              <a:gd name="connsiteY6" fmla="*/ 935830 h 2004535"/>
              <a:gd name="connsiteX7" fmla="*/ 1821448 w 2022901"/>
              <a:gd name="connsiteY7" fmla="*/ 221932 h 2004535"/>
              <a:gd name="connsiteX8" fmla="*/ 2022901 w 2022901"/>
              <a:gd name="connsiteY8" fmla="*/ 0 h 2004535"/>
              <a:gd name="connsiteX0" fmla="*/ 9609 w 2028908"/>
              <a:gd name="connsiteY0" fmla="*/ 2042635 h 2042635"/>
              <a:gd name="connsiteX1" fmla="*/ 26277 w 2028908"/>
              <a:gd name="connsiteY1" fmla="*/ 1519712 h 2042635"/>
              <a:gd name="connsiteX2" fmla="*/ 194870 w 2028908"/>
              <a:gd name="connsiteY2" fmla="*/ 1286350 h 2042635"/>
              <a:gd name="connsiteX3" fmla="*/ 354890 w 2028908"/>
              <a:gd name="connsiteY3" fmla="*/ 1240630 h 2042635"/>
              <a:gd name="connsiteX4" fmla="*/ 621590 w 2028908"/>
              <a:gd name="connsiteY4" fmla="*/ 1233010 h 2042635"/>
              <a:gd name="connsiteX5" fmla="*/ 773990 w 2028908"/>
              <a:gd name="connsiteY5" fmla="*/ 1179670 h 2042635"/>
              <a:gd name="connsiteX6" fmla="*/ 1078790 w 2028908"/>
              <a:gd name="connsiteY6" fmla="*/ 935830 h 2042635"/>
              <a:gd name="connsiteX7" fmla="*/ 1827455 w 2028908"/>
              <a:gd name="connsiteY7" fmla="*/ 221932 h 2042635"/>
              <a:gd name="connsiteX8" fmla="*/ 2028908 w 2028908"/>
              <a:gd name="connsiteY8" fmla="*/ 0 h 2042635"/>
              <a:gd name="connsiteX0" fmla="*/ 9609 w 2028908"/>
              <a:gd name="connsiteY0" fmla="*/ 1985485 h 1985485"/>
              <a:gd name="connsiteX1" fmla="*/ 26277 w 2028908"/>
              <a:gd name="connsiteY1" fmla="*/ 1519712 h 1985485"/>
              <a:gd name="connsiteX2" fmla="*/ 194870 w 2028908"/>
              <a:gd name="connsiteY2" fmla="*/ 1286350 h 1985485"/>
              <a:gd name="connsiteX3" fmla="*/ 354890 w 2028908"/>
              <a:gd name="connsiteY3" fmla="*/ 1240630 h 1985485"/>
              <a:gd name="connsiteX4" fmla="*/ 621590 w 2028908"/>
              <a:gd name="connsiteY4" fmla="*/ 1233010 h 1985485"/>
              <a:gd name="connsiteX5" fmla="*/ 773990 w 2028908"/>
              <a:gd name="connsiteY5" fmla="*/ 1179670 h 1985485"/>
              <a:gd name="connsiteX6" fmla="*/ 1078790 w 2028908"/>
              <a:gd name="connsiteY6" fmla="*/ 935830 h 1985485"/>
              <a:gd name="connsiteX7" fmla="*/ 1827455 w 2028908"/>
              <a:gd name="connsiteY7" fmla="*/ 221932 h 1985485"/>
              <a:gd name="connsiteX8" fmla="*/ 2028908 w 2028908"/>
              <a:gd name="connsiteY8" fmla="*/ 0 h 19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908" h="1985485">
                <a:moveTo>
                  <a:pt x="9609" y="1985485"/>
                </a:moveTo>
                <a:cubicBezTo>
                  <a:pt x="-5631" y="1772760"/>
                  <a:pt x="-4600" y="1636235"/>
                  <a:pt x="26277" y="1519712"/>
                </a:cubicBezTo>
                <a:cubicBezTo>
                  <a:pt x="57154" y="1403190"/>
                  <a:pt x="140101" y="1332864"/>
                  <a:pt x="194870" y="1286350"/>
                </a:cubicBezTo>
                <a:cubicBezTo>
                  <a:pt x="249639" y="1239836"/>
                  <a:pt x="283770" y="1249520"/>
                  <a:pt x="354890" y="1240630"/>
                </a:cubicBezTo>
                <a:cubicBezTo>
                  <a:pt x="426010" y="1231740"/>
                  <a:pt x="551740" y="1243170"/>
                  <a:pt x="621590" y="1233010"/>
                </a:cubicBezTo>
                <a:cubicBezTo>
                  <a:pt x="691440" y="1222850"/>
                  <a:pt x="697790" y="1229200"/>
                  <a:pt x="773990" y="1179670"/>
                </a:cubicBezTo>
                <a:cubicBezTo>
                  <a:pt x="850190" y="1130140"/>
                  <a:pt x="903213" y="1095453"/>
                  <a:pt x="1078790" y="935830"/>
                </a:cubicBezTo>
                <a:cubicBezTo>
                  <a:pt x="1254367" y="776207"/>
                  <a:pt x="1669102" y="377904"/>
                  <a:pt x="1827455" y="221932"/>
                </a:cubicBezTo>
                <a:cubicBezTo>
                  <a:pt x="1985808" y="65960"/>
                  <a:pt x="2024145" y="1587"/>
                  <a:pt x="2028908" y="0"/>
                </a:cubicBezTo>
              </a:path>
            </a:pathLst>
          </a:custGeom>
          <a:noFill/>
          <a:ln w="698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46" name="直線コネクタ 45"/>
          <p:cNvCxnSpPr/>
          <p:nvPr/>
        </p:nvCxnSpPr>
        <p:spPr>
          <a:xfrm>
            <a:off x="2880707" y="2782042"/>
            <a:ext cx="22436" cy="998123"/>
          </a:xfrm>
          <a:prstGeom prst="line">
            <a:avLst/>
          </a:prstGeom>
          <a:ln w="13335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013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371663" y="4188877"/>
            <a:ext cx="2425511" cy="122804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正方形/長方形 38"/>
          <p:cNvSpPr/>
          <p:nvPr/>
        </p:nvSpPr>
        <p:spPr>
          <a:xfrm>
            <a:off x="371663" y="2681601"/>
            <a:ext cx="2425511" cy="12280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 name="正方形/長方形 2"/>
          <p:cNvSpPr/>
          <p:nvPr/>
        </p:nvSpPr>
        <p:spPr>
          <a:xfrm>
            <a:off x="371663" y="1228103"/>
            <a:ext cx="2425511" cy="11718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曲折矢印 1"/>
          <p:cNvSpPr/>
          <p:nvPr/>
        </p:nvSpPr>
        <p:spPr>
          <a:xfrm rot="10800000">
            <a:off x="5826929" y="5410906"/>
            <a:ext cx="1836803" cy="1010185"/>
          </a:xfrm>
          <a:prstGeom prst="bentArrow">
            <a:avLst>
              <a:gd name="adj1" fmla="val 25000"/>
              <a:gd name="adj2" fmla="val 2117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2" name="正方形/長方形 41"/>
          <p:cNvSpPr/>
          <p:nvPr/>
        </p:nvSpPr>
        <p:spPr>
          <a:xfrm>
            <a:off x="6411586" y="4168947"/>
            <a:ext cx="2523159" cy="1241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356896" y="4235607"/>
            <a:ext cx="2520959" cy="111825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実施設計段階</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外壁や屋根の素材、表面の仕上げ　など</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2824069" y="2719599"/>
            <a:ext cx="3231077" cy="93871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大阪府景観</a:t>
            </a: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形成指針への対応</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計画施設に該当する項目の対応</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371663" y="2720380"/>
            <a:ext cx="2328461" cy="111825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基本設計段階</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構造物の色味、壁面や屋根の形態　など</a:t>
            </a:r>
          </a:p>
        </p:txBody>
      </p:sp>
      <p:sp>
        <p:nvSpPr>
          <p:cNvPr id="31" name="正方形/長方形 30"/>
          <p:cNvSpPr/>
          <p:nvPr/>
        </p:nvSpPr>
        <p:spPr>
          <a:xfrm>
            <a:off x="371664" y="2685643"/>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p:nvSpPr>
        <p:spPr>
          <a:xfrm>
            <a:off x="2824069" y="1261246"/>
            <a:ext cx="3544891" cy="86177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計画地の現状</a:t>
            </a:r>
            <a:r>
              <a:rPr kumimoji="1" lang="ja-JP" altLang="en-US" sz="18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把握</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計画地周辺の景観の特徴等の把握</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テキスト ボックス 12"/>
          <p:cNvSpPr txBox="1"/>
          <p:nvPr/>
        </p:nvSpPr>
        <p:spPr>
          <a:xfrm>
            <a:off x="371663" y="1349877"/>
            <a:ext cx="2506192" cy="1020792"/>
          </a:xfrm>
          <a:prstGeom prst="rect">
            <a:avLst/>
          </a:prstGeom>
          <a:noFill/>
          <a:ln>
            <a:noFill/>
          </a:ln>
        </p:spPr>
        <p:txBody>
          <a:bodyPr wrap="square" rtlCol="0">
            <a:spAutoFit/>
          </a:bodyPr>
          <a:lstStyle/>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基本計画</a:t>
            </a:r>
            <a:r>
              <a:rPr kumimoji="1" lang="ja-JP" altLang="en-US"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段階</a:t>
            </a: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ゾーニング、　配置計画</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アウトライン　など</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5" name="テキスト ボックス 24"/>
          <p:cNvSpPr txBox="1"/>
          <p:nvPr/>
        </p:nvSpPr>
        <p:spPr>
          <a:xfrm>
            <a:off x="6390673" y="1507865"/>
            <a:ext cx="2668018"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設定</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シートの作成</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6" name="テキスト ボックス 25"/>
          <p:cNvSpPr txBox="1"/>
          <p:nvPr/>
        </p:nvSpPr>
        <p:spPr>
          <a:xfrm>
            <a:off x="371664" y="711117"/>
            <a:ext cx="242550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タイミング</a:t>
            </a:r>
          </a:p>
        </p:txBody>
      </p:sp>
      <p:sp>
        <p:nvSpPr>
          <p:cNvPr id="28" name="テキスト ボックス 27"/>
          <p:cNvSpPr txBox="1"/>
          <p:nvPr/>
        </p:nvSpPr>
        <p:spPr>
          <a:xfrm>
            <a:off x="2797175" y="711118"/>
            <a:ext cx="3217263"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各タイミングでの確認事項</a:t>
            </a:r>
          </a:p>
        </p:txBody>
      </p:sp>
      <p:sp>
        <p:nvSpPr>
          <p:cNvPr id="29" name="テキスト ボックス 28"/>
          <p:cNvSpPr txBox="1"/>
          <p:nvPr/>
        </p:nvSpPr>
        <p:spPr>
          <a:xfrm>
            <a:off x="6411587" y="711117"/>
            <a:ext cx="252315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アウトプット</a:t>
            </a:r>
          </a:p>
        </p:txBody>
      </p:sp>
      <p:sp>
        <p:nvSpPr>
          <p:cNvPr id="30" name="正方形/長方形 29"/>
          <p:cNvSpPr/>
          <p:nvPr/>
        </p:nvSpPr>
        <p:spPr>
          <a:xfrm>
            <a:off x="371664" y="1228101"/>
            <a:ext cx="5656587" cy="1161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7" name="右矢印 36"/>
          <p:cNvSpPr/>
          <p:nvPr/>
        </p:nvSpPr>
        <p:spPr>
          <a:xfrm>
            <a:off x="6043983" y="1368821"/>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8" name="右矢印 37"/>
          <p:cNvSpPr/>
          <p:nvPr/>
        </p:nvSpPr>
        <p:spPr>
          <a:xfrm>
            <a:off x="6043983" y="2758459"/>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6" name="右矢印 35"/>
          <p:cNvSpPr/>
          <p:nvPr/>
        </p:nvSpPr>
        <p:spPr>
          <a:xfrm>
            <a:off x="6043983" y="4287990"/>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0" name="正方形/長方形 39"/>
          <p:cNvSpPr/>
          <p:nvPr/>
        </p:nvSpPr>
        <p:spPr>
          <a:xfrm>
            <a:off x="6411587" y="1228108"/>
            <a:ext cx="2523159" cy="11617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 name="テキスト ボックス 42"/>
          <p:cNvSpPr txBox="1"/>
          <p:nvPr/>
        </p:nvSpPr>
        <p:spPr>
          <a:xfrm>
            <a:off x="6377794" y="2693967"/>
            <a:ext cx="2680897"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設定</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a:t>
            </a:r>
            <a:r>
              <a:rPr kumimoji="1" lang="ja-JP" altLang="en-US" sz="1600" b="1" dirty="0" smtClean="0">
                <a:solidFill>
                  <a:prstClr val="black"/>
                </a:solidFill>
                <a:latin typeface="Calibri" panose="020F0502020204030204"/>
                <a:ea typeface="ＭＳ Ｐゴシック" panose="020B0600070205080204" pitchFamily="50" charset="-128"/>
              </a:rPr>
              <a:t>  </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の修正</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・景観アドバイス対応シート</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prstClr val="black"/>
                </a:solidFill>
                <a:latin typeface="Calibri" panose="020F0502020204030204"/>
                <a:ea typeface="ＭＳ Ｐゴシック" panose="020B0600070205080204" pitchFamily="50" charset="-128"/>
              </a:rPr>
              <a:t>　</a:t>
            </a:r>
            <a:r>
              <a:rPr kumimoji="1" lang="ja-JP" altLang="en-US" sz="1600" b="1" u="sng" dirty="0" smtClean="0">
                <a:solidFill>
                  <a:prstClr val="black"/>
                </a:solidFill>
                <a:latin typeface="Calibri" panose="020F0502020204030204"/>
                <a:ea typeface="ＭＳ Ｐゴシック" panose="020B0600070205080204" pitchFamily="50" charset="-128"/>
              </a:rPr>
              <a:t>の作成</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endParaRPr>
          </a:p>
        </p:txBody>
      </p:sp>
      <p:sp>
        <p:nvSpPr>
          <p:cNvPr id="44" name="正方形/長方形 43"/>
          <p:cNvSpPr/>
          <p:nvPr/>
        </p:nvSpPr>
        <p:spPr>
          <a:xfrm>
            <a:off x="6411587" y="2676012"/>
            <a:ext cx="2523159" cy="12105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371665" y="4189028"/>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テキスト ボックス 33"/>
          <p:cNvSpPr txBox="1"/>
          <p:nvPr/>
        </p:nvSpPr>
        <p:spPr>
          <a:xfrm>
            <a:off x="2824068" y="4186968"/>
            <a:ext cx="3100216" cy="119519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目標設定シートへの対応</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ts val="1400"/>
              </a:lnSpc>
              <a:spcBef>
                <a:spcPts val="60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景観に配慮した施設計画がなされているかを事業部局で確認</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8" name="二等辺三角形 47"/>
          <p:cNvSpPr/>
          <p:nvPr/>
        </p:nvSpPr>
        <p:spPr>
          <a:xfrm rot="10800000">
            <a:off x="1000041" y="2489945"/>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9" name="二等辺三角形 48"/>
          <p:cNvSpPr/>
          <p:nvPr/>
        </p:nvSpPr>
        <p:spPr>
          <a:xfrm rot="10800000">
            <a:off x="1000041" y="3996029"/>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0" name="テキスト ボックス 49"/>
          <p:cNvSpPr txBox="1"/>
          <p:nvPr/>
        </p:nvSpPr>
        <p:spPr>
          <a:xfrm>
            <a:off x="848590" y="5723217"/>
            <a:ext cx="4846244" cy="93871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目標設定シートの確認（景観</a:t>
            </a:r>
            <a:r>
              <a:rPr kumimoji="1" lang="ja-JP" altLang="en-US"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部局）</a:t>
            </a:r>
            <a:endParaRPr kumimoji="1" lang="en-US" altLang="ja-JP" sz="18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目標設定シートが計画地の現状及び「大阪府公共事業景観形成指針」に沿ったものかを確認</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1" name="正方形/長方形 50"/>
          <p:cNvSpPr/>
          <p:nvPr/>
        </p:nvSpPr>
        <p:spPr>
          <a:xfrm>
            <a:off x="755895" y="5714885"/>
            <a:ext cx="5000792" cy="942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テキスト ボックス 34"/>
          <p:cNvSpPr txBox="1"/>
          <p:nvPr/>
        </p:nvSpPr>
        <p:spPr>
          <a:xfrm>
            <a:off x="11051" y="159053"/>
            <a:ext cx="79936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景観形成の目標等の設定」の</a:t>
            </a:r>
            <a:r>
              <a:rPr kumimoji="1" lang="ja-JP" altLang="en-US" sz="20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方法</a:t>
            </a:r>
            <a:endParaRPr kumimoji="1" lang="en-US" altLang="ja-JP" sz="2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p:cNvSpPr txBox="1"/>
          <p:nvPr/>
        </p:nvSpPr>
        <p:spPr>
          <a:xfrm>
            <a:off x="6368960" y="4181670"/>
            <a:ext cx="2680897" cy="107721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u="sng" dirty="0">
                <a:solidFill>
                  <a:prstClr val="black"/>
                </a:solidFill>
                <a:latin typeface="Calibri" panose="020F0502020204030204"/>
                <a:ea typeface="ＭＳ Ｐゴシック" panose="020B0600070205080204" pitchFamily="50" charset="-128"/>
              </a:rPr>
              <a:t>・</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目標</a:t>
            </a:r>
            <a:r>
              <a:rPr kumimoji="1" lang="ja-JP" altLang="en-US"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設定</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シート（シート①）</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の再修正</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・景観アドバイス対応シート</a:t>
            </a:r>
            <a:endParaRPr kumimoji="1" lang="en-US" altLang="ja-JP"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1"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の作成</a:t>
            </a:r>
            <a:endParaRPr kumimoji="1" lang="en-US" altLang="ja-JP" sz="1600" b="1"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1"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3</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9516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cstate="screen">
            <a:extLst>
              <a:ext uri="{28A0092B-C50C-407E-A947-70E740481C1C}">
                <a14:useLocalDpi xmlns:a14="http://schemas.microsoft.com/office/drawing/2010/main"/>
              </a:ext>
            </a:extLst>
          </a:blip>
          <a:srcRect l="12519" t="23264" r="30283" b="7292"/>
          <a:stretch/>
        </p:blipFill>
        <p:spPr>
          <a:xfrm>
            <a:off x="4569070" y="381000"/>
            <a:ext cx="4480978" cy="3058688"/>
          </a:xfrm>
          <a:prstGeom prst="rect">
            <a:avLst/>
          </a:prstGeom>
        </p:spPr>
      </p:pic>
      <p:pic>
        <p:nvPicPr>
          <p:cNvPr id="5" name="図 4" descr="画面の領域"/>
          <p:cNvPicPr>
            <a:picLocks noChangeAspect="1"/>
          </p:cNvPicPr>
          <p:nvPr/>
        </p:nvPicPr>
        <p:blipFill rotWithShape="1">
          <a:blip r:embed="rId4" cstate="screen">
            <a:extLst>
              <a:ext uri="{28A0092B-C50C-407E-A947-70E740481C1C}">
                <a14:useLocalDpi xmlns:a14="http://schemas.microsoft.com/office/drawing/2010/main"/>
              </a:ext>
            </a:extLst>
          </a:blip>
          <a:srcRect l="1788" t="3779" r="1375"/>
          <a:stretch/>
        </p:blipFill>
        <p:spPr>
          <a:xfrm>
            <a:off x="136887" y="381000"/>
            <a:ext cx="4435113" cy="3048000"/>
          </a:xfrm>
          <a:prstGeom prst="rect">
            <a:avLst/>
          </a:prstGeom>
        </p:spPr>
      </p:pic>
      <p:pic>
        <p:nvPicPr>
          <p:cNvPr id="8" name="図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886" y="3429000"/>
            <a:ext cx="4435113" cy="3034949"/>
          </a:xfrm>
          <a:prstGeom prst="rect">
            <a:avLst/>
          </a:prstGeom>
        </p:spPr>
      </p:pic>
      <p:pic>
        <p:nvPicPr>
          <p:cNvPr id="9" name="図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0" y="3429000"/>
            <a:ext cx="4438042" cy="3034949"/>
          </a:xfrm>
          <a:prstGeom prst="rect">
            <a:avLst/>
          </a:prstGeom>
        </p:spPr>
      </p:pic>
      <p:sp>
        <p:nvSpPr>
          <p:cNvPr id="11" name="正方形/長方形 10"/>
          <p:cNvSpPr/>
          <p:nvPr/>
        </p:nvSpPr>
        <p:spPr>
          <a:xfrm>
            <a:off x="344865" y="135455"/>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パース</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p:cNvSpPr txBox="1"/>
          <p:nvPr/>
        </p:nvSpPr>
        <p:spPr>
          <a:xfrm>
            <a:off x="344864" y="550277"/>
            <a:ext cx="1476000" cy="338554"/>
          </a:xfrm>
          <a:prstGeom prst="rect">
            <a:avLst/>
          </a:prstGeom>
          <a:solidFill>
            <a:srgbClr val="FFFFFF">
              <a:alpha val="50196"/>
            </a:srgbClr>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dirty="0" smtClean="0">
                <a:solidFill>
                  <a:prstClr val="black"/>
                </a:solidFill>
                <a:latin typeface="Calibri" panose="020F0502020204030204"/>
                <a:ea typeface="游ゴシック" panose="020B0400000000000000" pitchFamily="50" charset="-128"/>
              </a:rPr>
              <a:t>北東から南西</a:t>
            </a:r>
            <a:endParaRPr kumimoji="0" lang="en-US" altLang="ja-JP"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p:cNvSpPr txBox="1"/>
          <p:nvPr/>
        </p:nvSpPr>
        <p:spPr>
          <a:xfrm>
            <a:off x="4844292" y="550277"/>
            <a:ext cx="2253193" cy="338554"/>
          </a:xfrm>
          <a:prstGeom prst="rect">
            <a:avLst/>
          </a:prstGeom>
          <a:solidFill>
            <a:schemeClr val="bg1"/>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a:off x="4843202" y="550277"/>
            <a:ext cx="1476000" cy="338554"/>
          </a:xfrm>
          <a:prstGeom prst="rect">
            <a:avLst/>
          </a:prstGeom>
          <a:solidFill>
            <a:srgbClr val="FFFFFF">
              <a:alpha val="50196"/>
            </a:srgbClr>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dirty="0" smtClean="0">
                <a:solidFill>
                  <a:prstClr val="black"/>
                </a:solidFill>
                <a:latin typeface="Calibri" panose="020F0502020204030204"/>
                <a:ea typeface="游ゴシック" panose="020B0400000000000000" pitchFamily="50" charset="-128"/>
              </a:rPr>
              <a:t>南西から北東</a:t>
            </a:r>
            <a:endParaRPr kumimoji="0" lang="en-US" altLang="ja-JP"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344864" y="3674545"/>
            <a:ext cx="1476000" cy="338554"/>
          </a:xfrm>
          <a:prstGeom prst="rect">
            <a:avLst/>
          </a:prstGeom>
          <a:solidFill>
            <a:srgbClr val="FFFFFF">
              <a:alpha val="50196"/>
            </a:srgbClr>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dirty="0" smtClean="0">
                <a:solidFill>
                  <a:prstClr val="black"/>
                </a:solidFill>
                <a:latin typeface="Calibri" panose="020F0502020204030204"/>
                <a:ea typeface="游ゴシック" panose="020B0400000000000000" pitchFamily="50" charset="-128"/>
              </a:rPr>
              <a:t>北東から南西</a:t>
            </a:r>
            <a:endParaRPr kumimoji="0" lang="en-US" altLang="ja-JP"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p:cNvSpPr txBox="1"/>
          <p:nvPr/>
        </p:nvSpPr>
        <p:spPr>
          <a:xfrm>
            <a:off x="4843202" y="3674545"/>
            <a:ext cx="1476000" cy="338554"/>
          </a:xfrm>
          <a:prstGeom prst="rect">
            <a:avLst/>
          </a:prstGeom>
          <a:solidFill>
            <a:srgbClr val="FFFFFF">
              <a:alpha val="50196"/>
            </a:srgbClr>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Calibri" panose="020F0502020204030204"/>
                <a:ea typeface="游ゴシック" panose="020B0400000000000000" pitchFamily="50" charset="-128"/>
              </a:rPr>
              <a:t>南</a:t>
            </a:r>
            <a:r>
              <a:rPr lang="ja-JP" altLang="en-US" sz="1600" dirty="0" smtClean="0">
                <a:solidFill>
                  <a:prstClr val="black"/>
                </a:solidFill>
                <a:latin typeface="Calibri" panose="020F0502020204030204"/>
                <a:ea typeface="游ゴシック" panose="020B0400000000000000" pitchFamily="50" charset="-128"/>
              </a:rPr>
              <a:t>東から北西</a:t>
            </a:r>
            <a:endParaRPr kumimoji="0" lang="en-US" altLang="ja-JP" sz="1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正方形/長方形 1"/>
          <p:cNvSpPr/>
          <p:nvPr/>
        </p:nvSpPr>
        <p:spPr>
          <a:xfrm>
            <a:off x="6865744" y="6411353"/>
            <a:ext cx="1963372" cy="39405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smtClean="0"/>
              <a:t>※</a:t>
            </a:r>
            <a:r>
              <a:rPr kumimoji="1" lang="ja-JP" altLang="en-US" sz="1600" dirty="0" smtClean="0"/>
              <a:t>現在、設計中</a:t>
            </a:r>
            <a:endParaRPr kumimoji="1" lang="ja-JP" altLang="en-US" sz="1600" dirty="0"/>
          </a:p>
        </p:txBody>
      </p:sp>
      <p:sp>
        <p:nvSpPr>
          <p:cNvPr id="1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225291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19275" y="785651"/>
            <a:ext cx="550545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noProof="0" dirty="0">
                <a:solidFill>
                  <a:prstClr val="black"/>
                </a:solidFill>
                <a:latin typeface="Calibri" panose="020F0502020204030204"/>
                <a:ea typeface="ＭＳ Ｐゴシック" panose="020B0600070205080204" pitchFamily="50" charset="-128"/>
              </a:rPr>
              <a:t>今年度</a:t>
            </a:r>
            <a:r>
              <a:rPr kumimoji="1" lang="ja-JP" altLang="en-US" sz="2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アドバイス部会での意見</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p:cNvSpPr txBox="1"/>
          <p:nvPr/>
        </p:nvSpPr>
        <p:spPr>
          <a:xfrm>
            <a:off x="409575" y="2413337"/>
            <a:ext cx="8324850" cy="2554545"/>
          </a:xfrm>
          <a:prstGeom prst="rect">
            <a:avLst/>
          </a:prstGeom>
          <a:noFill/>
        </p:spPr>
        <p:txBody>
          <a:bodyPr wrap="square" rtlCol="0">
            <a:spAutoFit/>
          </a:bodyPr>
          <a:lstStyle/>
          <a:p>
            <a:pPr marL="261938" indent="-261938"/>
            <a:r>
              <a:rPr kumimoji="1" lang="ja-JP" altLang="en-US" sz="2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①</a:t>
            </a:r>
            <a:r>
              <a:rPr kumimoji="1" lang="ja-JP" altLang="en-US" sz="2000" dirty="0"/>
              <a:t>大和川に対し斜めに橋が架かるため、大和川の眺望景観に対して非常にインパクトを与えている。</a:t>
            </a:r>
            <a:endParaRPr kumimoji="1" lang="en-US" altLang="ja-JP" sz="2000" dirty="0"/>
          </a:p>
          <a:p>
            <a:endParaRPr kumimoji="1" lang="en-US" altLang="ja-JP" sz="2000" dirty="0"/>
          </a:p>
          <a:p>
            <a:pPr marL="261938" indent="-261938"/>
            <a:r>
              <a:rPr kumimoji="1" lang="ja-JP" altLang="en-US" sz="2000" dirty="0" smtClean="0"/>
              <a:t>②</a:t>
            </a:r>
            <a:r>
              <a:rPr kumimoji="1" lang="ja-JP" altLang="en-US" sz="2000" dirty="0"/>
              <a:t>ランドマークとして、背景に何がくるかを考えて景観性を考慮して検討が必要。</a:t>
            </a:r>
            <a:endParaRPr kumimoji="1" lang="en-US" altLang="ja-JP" sz="2000" dirty="0"/>
          </a:p>
          <a:p>
            <a:endParaRPr kumimoji="1" lang="en-US" altLang="ja-JP" sz="2000" dirty="0"/>
          </a:p>
          <a:p>
            <a:pPr marL="261938" indent="-261938"/>
            <a:r>
              <a:rPr kumimoji="1" lang="ja-JP" altLang="en-US" sz="2000" dirty="0" smtClean="0"/>
              <a:t>③橋</a:t>
            </a:r>
            <a:r>
              <a:rPr kumimoji="1" lang="ja-JP" altLang="en-US" sz="2000" dirty="0"/>
              <a:t>の上にいる方が遠くの風景美を楽しむとともに、その方たちの居心地を考えていただきたい</a:t>
            </a:r>
            <a:r>
              <a:rPr kumimoji="1" lang="ja-JP" altLang="en-US" sz="2000" dirty="0" smtClean="0"/>
              <a:t>。</a:t>
            </a:r>
            <a:endParaRPr kumimoji="1" lang="en-US" altLang="ja-JP" sz="2000" dirty="0"/>
          </a:p>
        </p:txBody>
      </p:sp>
      <p:sp>
        <p:nvSpPr>
          <p:cNvPr id="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71183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表 83"/>
          <p:cNvGraphicFramePr>
            <a:graphicFrameLocks noGrp="1"/>
          </p:cNvGraphicFramePr>
          <p:nvPr>
            <p:extLst>
              <p:ext uri="{D42A27DB-BD31-4B8C-83A1-F6EECF244321}">
                <p14:modId xmlns:p14="http://schemas.microsoft.com/office/powerpoint/2010/main" val="1473696745"/>
              </p:ext>
            </p:extLst>
          </p:nvPr>
        </p:nvGraphicFramePr>
        <p:xfrm>
          <a:off x="200085" y="348222"/>
          <a:ext cx="8743832" cy="6066100"/>
        </p:xfrm>
        <a:graphic>
          <a:graphicData uri="http://schemas.openxmlformats.org/drawingml/2006/table">
            <a:tbl>
              <a:tblPr firstRow="1" bandRow="1"/>
              <a:tblGrid>
                <a:gridCol w="347960">
                  <a:extLst>
                    <a:ext uri="{9D8B030D-6E8A-4147-A177-3AD203B41FA5}">
                      <a16:colId xmlns:a16="http://schemas.microsoft.com/office/drawing/2014/main" val="20000"/>
                    </a:ext>
                  </a:extLst>
                </a:gridCol>
                <a:gridCol w="886464">
                  <a:extLst>
                    <a:ext uri="{9D8B030D-6E8A-4147-A177-3AD203B41FA5}">
                      <a16:colId xmlns:a16="http://schemas.microsoft.com/office/drawing/2014/main" val="2401264999"/>
                    </a:ext>
                  </a:extLst>
                </a:gridCol>
                <a:gridCol w="874383">
                  <a:extLst>
                    <a:ext uri="{9D8B030D-6E8A-4147-A177-3AD203B41FA5}">
                      <a16:colId xmlns:a16="http://schemas.microsoft.com/office/drawing/2014/main" val="2069157549"/>
                    </a:ext>
                  </a:extLst>
                </a:gridCol>
                <a:gridCol w="1028686">
                  <a:extLst>
                    <a:ext uri="{9D8B030D-6E8A-4147-A177-3AD203B41FA5}">
                      <a16:colId xmlns:a16="http://schemas.microsoft.com/office/drawing/2014/main" val="2594321217"/>
                    </a:ext>
                  </a:extLst>
                </a:gridCol>
                <a:gridCol w="1028686">
                  <a:extLst>
                    <a:ext uri="{9D8B030D-6E8A-4147-A177-3AD203B41FA5}">
                      <a16:colId xmlns:a16="http://schemas.microsoft.com/office/drawing/2014/main" val="2924831783"/>
                    </a:ext>
                  </a:extLst>
                </a:gridCol>
                <a:gridCol w="1028686">
                  <a:extLst>
                    <a:ext uri="{9D8B030D-6E8A-4147-A177-3AD203B41FA5}">
                      <a16:colId xmlns:a16="http://schemas.microsoft.com/office/drawing/2014/main" val="1278403148"/>
                    </a:ext>
                  </a:extLst>
                </a:gridCol>
                <a:gridCol w="1028686">
                  <a:extLst>
                    <a:ext uri="{9D8B030D-6E8A-4147-A177-3AD203B41FA5}">
                      <a16:colId xmlns:a16="http://schemas.microsoft.com/office/drawing/2014/main" val="2675799119"/>
                    </a:ext>
                  </a:extLst>
                </a:gridCol>
                <a:gridCol w="1028686">
                  <a:extLst>
                    <a:ext uri="{9D8B030D-6E8A-4147-A177-3AD203B41FA5}">
                      <a16:colId xmlns:a16="http://schemas.microsoft.com/office/drawing/2014/main" val="2717141880"/>
                    </a:ext>
                  </a:extLst>
                </a:gridCol>
                <a:gridCol w="411474">
                  <a:extLst>
                    <a:ext uri="{9D8B030D-6E8A-4147-A177-3AD203B41FA5}">
                      <a16:colId xmlns:a16="http://schemas.microsoft.com/office/drawing/2014/main" val="1697977815"/>
                    </a:ext>
                  </a:extLst>
                </a:gridCol>
                <a:gridCol w="1080121">
                  <a:extLst>
                    <a:ext uri="{9D8B030D-6E8A-4147-A177-3AD203B41FA5}">
                      <a16:colId xmlns:a16="http://schemas.microsoft.com/office/drawing/2014/main" val="2646175918"/>
                    </a:ext>
                  </a:extLst>
                </a:gridCol>
              </a:tblGrid>
              <a:tr h="239486">
                <a:tc rowSpan="2" gridSpan="3">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2" hMerge="1">
                  <a:txBody>
                    <a:bodyPr/>
                    <a:lstStyle/>
                    <a:p>
                      <a:pPr algn="ctr"/>
                      <a:endParaRPr kumimoji="1" lang="ja-JP" altLang="en-US" sz="1800" dirty="0">
                        <a:solidFill>
                          <a:schemeClr val="tx1"/>
                        </a:solidFill>
                        <a:latin typeface="+mn-ea"/>
                        <a:ea typeface="+mn-ea"/>
                      </a:endParaRPr>
                    </a:p>
                  </a:txBody>
                  <a:tcPr anchor="ctr">
                    <a:solidFill>
                      <a:schemeClr val="accent1"/>
                    </a:solidFill>
                  </a:tcPr>
                </a:tc>
                <a:tc rowSpan="2" hMerge="1">
                  <a:txBody>
                    <a:bodyPr/>
                    <a:lstStyle/>
                    <a:p>
                      <a:endParaRPr kumimoji="1" lang="ja-JP" altLang="en-US"/>
                    </a:p>
                  </a:txBody>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令和２年度</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3">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令和３年度</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3">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令和４年度</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712406">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第１回</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アドバイス部会</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(12</a:t>
                      </a:r>
                      <a:r>
                        <a:rPr kumimoji="1" lang="ja-JP" altLang="en-US" sz="1100" b="1" dirty="0" smtClean="0">
                          <a:solidFill>
                            <a:schemeClr val="tx1"/>
                          </a:solidFill>
                          <a:latin typeface="Meiryo UI" panose="020B0604030504040204" pitchFamily="50" charset="-128"/>
                          <a:ea typeface="Meiryo UI" panose="020B0604030504040204" pitchFamily="50" charset="-128"/>
                        </a:rPr>
                        <a:t>月</a:t>
                      </a:r>
                      <a:r>
                        <a:rPr kumimoji="1" lang="en-US" altLang="ja-JP" sz="1100" b="1" dirty="0" smtClean="0">
                          <a:solidFill>
                            <a:schemeClr val="tx1"/>
                          </a:solidFill>
                          <a:latin typeface="Meiryo UI" panose="020B0604030504040204" pitchFamily="50" charset="-128"/>
                          <a:ea typeface="Meiryo UI" panose="020B0604030504040204" pitchFamily="50" charset="-128"/>
                        </a:rPr>
                        <a:t>21</a:t>
                      </a:r>
                      <a:r>
                        <a:rPr kumimoji="1" lang="ja-JP" altLang="en-US" sz="1100" b="1" dirty="0" smtClean="0">
                          <a:solidFill>
                            <a:schemeClr val="tx1"/>
                          </a:solidFill>
                          <a:latin typeface="Meiryo UI" panose="020B0604030504040204" pitchFamily="50" charset="-128"/>
                          <a:ea typeface="Meiryo UI" panose="020B0604030504040204" pitchFamily="50" charset="-128"/>
                        </a:rPr>
                        <a:t>日</a:t>
                      </a:r>
                      <a:r>
                        <a:rPr kumimoji="1" lang="en-US" altLang="ja-JP"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第１回</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アドバイス部会</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(6</a:t>
                      </a:r>
                      <a:r>
                        <a:rPr kumimoji="1" lang="ja-JP" altLang="en-US" sz="1100" b="1" dirty="0" smtClean="0">
                          <a:solidFill>
                            <a:schemeClr val="tx1"/>
                          </a:solidFill>
                          <a:latin typeface="Meiryo UI" panose="020B0604030504040204" pitchFamily="50" charset="-128"/>
                          <a:ea typeface="Meiryo UI" panose="020B0604030504040204" pitchFamily="50" charset="-128"/>
                        </a:rPr>
                        <a:t>月</a:t>
                      </a:r>
                      <a:r>
                        <a:rPr kumimoji="1" lang="en-US" altLang="ja-JP" sz="1100" b="1" dirty="0" smtClean="0">
                          <a:solidFill>
                            <a:schemeClr val="tx1"/>
                          </a:solidFill>
                          <a:latin typeface="Meiryo UI" panose="020B0604030504040204" pitchFamily="50" charset="-128"/>
                          <a:ea typeface="Meiryo UI" panose="020B0604030504040204" pitchFamily="50" charset="-128"/>
                        </a:rPr>
                        <a:t>24</a:t>
                      </a:r>
                      <a:r>
                        <a:rPr kumimoji="1" lang="ja-JP" altLang="en-US" sz="1100" b="1" dirty="0" smtClean="0">
                          <a:solidFill>
                            <a:schemeClr val="tx1"/>
                          </a:solidFill>
                          <a:latin typeface="Meiryo UI" panose="020B0604030504040204" pitchFamily="50" charset="-128"/>
                          <a:ea typeface="Meiryo UI" panose="020B0604030504040204" pitchFamily="50" charset="-128"/>
                        </a:rPr>
                        <a:t>日</a:t>
                      </a:r>
                      <a:r>
                        <a:rPr kumimoji="1" lang="en-US" altLang="ja-JP"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第２回</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アドバイス部会</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(10</a:t>
                      </a:r>
                      <a:r>
                        <a:rPr kumimoji="1" lang="ja-JP" altLang="en-US" sz="1100" b="1" dirty="0" smtClean="0">
                          <a:solidFill>
                            <a:schemeClr val="tx1"/>
                          </a:solidFill>
                          <a:latin typeface="Meiryo UI" panose="020B0604030504040204" pitchFamily="50" charset="-128"/>
                          <a:ea typeface="Meiryo UI" panose="020B0604030504040204" pitchFamily="50" charset="-128"/>
                        </a:rPr>
                        <a:t>月</a:t>
                      </a:r>
                      <a:r>
                        <a:rPr kumimoji="1" lang="en-US" altLang="ja-JP" sz="1100" b="1" dirty="0" smtClean="0">
                          <a:solidFill>
                            <a:schemeClr val="tx1"/>
                          </a:solidFill>
                          <a:latin typeface="Meiryo UI" panose="020B0604030504040204" pitchFamily="50" charset="-128"/>
                          <a:ea typeface="Meiryo UI" panose="020B0604030504040204" pitchFamily="50" charset="-128"/>
                        </a:rPr>
                        <a:t>24</a:t>
                      </a:r>
                      <a:r>
                        <a:rPr kumimoji="1" lang="ja-JP" altLang="en-US" sz="1100" b="1" dirty="0" smtClean="0">
                          <a:solidFill>
                            <a:schemeClr val="tx1"/>
                          </a:solidFill>
                          <a:latin typeface="Meiryo UI" panose="020B0604030504040204" pitchFamily="50" charset="-128"/>
                          <a:ea typeface="Meiryo UI" panose="020B0604030504040204" pitchFamily="50" charset="-128"/>
                        </a:rPr>
                        <a:t>日</a:t>
                      </a:r>
                      <a:r>
                        <a:rPr kumimoji="1" lang="en-US" altLang="ja-JP"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第３回</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アドバイス部会</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(1</a:t>
                      </a:r>
                      <a:r>
                        <a:rPr kumimoji="1" lang="ja-JP" altLang="en-US" sz="1100" b="1" dirty="0" smtClean="0">
                          <a:solidFill>
                            <a:schemeClr val="tx1"/>
                          </a:solidFill>
                          <a:latin typeface="Meiryo UI" panose="020B0604030504040204" pitchFamily="50" charset="-128"/>
                          <a:ea typeface="Meiryo UI" panose="020B0604030504040204" pitchFamily="50" charset="-128"/>
                        </a:rPr>
                        <a:t>月</a:t>
                      </a:r>
                      <a:r>
                        <a:rPr kumimoji="1" lang="en-US" altLang="ja-JP" sz="1100" b="1" dirty="0" smtClean="0">
                          <a:solidFill>
                            <a:schemeClr val="tx1"/>
                          </a:solidFill>
                          <a:latin typeface="Meiryo UI" panose="020B0604030504040204" pitchFamily="50" charset="-128"/>
                          <a:ea typeface="Meiryo UI" panose="020B0604030504040204" pitchFamily="50" charset="-128"/>
                        </a:rPr>
                        <a:t>24</a:t>
                      </a:r>
                      <a:r>
                        <a:rPr kumimoji="1" lang="ja-JP" altLang="en-US" sz="1100" b="1" dirty="0" smtClean="0">
                          <a:solidFill>
                            <a:schemeClr val="tx1"/>
                          </a:solidFill>
                          <a:latin typeface="Meiryo UI" panose="020B0604030504040204" pitchFamily="50" charset="-128"/>
                          <a:ea typeface="Meiryo UI" panose="020B0604030504040204" pitchFamily="50" charset="-128"/>
                        </a:rPr>
                        <a:t>日</a:t>
                      </a:r>
                      <a:r>
                        <a:rPr kumimoji="1" lang="en-US" altLang="ja-JP"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第１回</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アドバイス部会</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(7</a:t>
                      </a:r>
                      <a:r>
                        <a:rPr kumimoji="1" lang="ja-JP" altLang="en-US" sz="1100" b="1" dirty="0" smtClean="0">
                          <a:solidFill>
                            <a:schemeClr val="tx1"/>
                          </a:solidFill>
                          <a:latin typeface="Meiryo UI" panose="020B0604030504040204" pitchFamily="50" charset="-128"/>
                          <a:ea typeface="Meiryo UI" panose="020B0604030504040204" pitchFamily="50" charset="-128"/>
                        </a:rPr>
                        <a:t>月</a:t>
                      </a:r>
                      <a:r>
                        <a:rPr kumimoji="1" lang="en-US" altLang="ja-JP" sz="1100" b="1" dirty="0" smtClean="0">
                          <a:solidFill>
                            <a:schemeClr val="tx1"/>
                          </a:solidFill>
                          <a:latin typeface="Meiryo UI" panose="020B0604030504040204" pitchFamily="50" charset="-128"/>
                          <a:ea typeface="Meiryo UI" panose="020B0604030504040204" pitchFamily="50" charset="-128"/>
                        </a:rPr>
                        <a:t>14</a:t>
                      </a:r>
                      <a:r>
                        <a:rPr kumimoji="1" lang="ja-JP" altLang="en-US" sz="1100" b="1" dirty="0" smtClean="0">
                          <a:solidFill>
                            <a:schemeClr val="tx1"/>
                          </a:solidFill>
                          <a:latin typeface="Meiryo UI" panose="020B0604030504040204" pitchFamily="50" charset="-128"/>
                          <a:ea typeface="Meiryo UI" panose="020B0604030504040204" pitchFamily="50" charset="-128"/>
                        </a:rPr>
                        <a:t>日</a:t>
                      </a:r>
                      <a:r>
                        <a:rPr kumimoji="1" lang="en-US" altLang="ja-JP"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本日</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第２回・第</a:t>
                      </a:r>
                      <a:r>
                        <a:rPr kumimoji="1" lang="en-US" altLang="ja-JP" sz="1100" b="1" dirty="0" smtClean="0">
                          <a:solidFill>
                            <a:schemeClr val="tx1"/>
                          </a:solidFill>
                          <a:latin typeface="Meiryo UI" panose="020B0604030504040204" pitchFamily="50" charset="-128"/>
                          <a:ea typeface="Meiryo UI" panose="020B0604030504040204" pitchFamily="50" charset="-128"/>
                        </a:rPr>
                        <a:t>3</a:t>
                      </a:r>
                      <a:r>
                        <a:rPr kumimoji="1" lang="ja-JP" altLang="en-US" sz="1100" b="1" dirty="0" smtClean="0">
                          <a:solidFill>
                            <a:schemeClr val="tx1"/>
                          </a:solidFill>
                          <a:latin typeface="Meiryo UI" panose="020B0604030504040204" pitchFamily="50" charset="-128"/>
                          <a:ea typeface="Meiryo UI" panose="020B0604030504040204" pitchFamily="50" charset="-128"/>
                        </a:rPr>
                        <a:t>回</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アドバイス部会</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a:t>
                      </a:r>
                      <a:r>
                        <a:rPr kumimoji="1" lang="ja-JP" altLang="en-US" sz="1100" b="1" dirty="0" smtClean="0">
                          <a:solidFill>
                            <a:schemeClr val="tx1"/>
                          </a:solidFill>
                          <a:latin typeface="Meiryo UI" panose="020B0604030504040204" pitchFamily="50" charset="-128"/>
                          <a:ea typeface="Meiryo UI" panose="020B0604030504040204" pitchFamily="50" charset="-128"/>
                        </a:rPr>
                        <a:t>調整中</a:t>
                      </a:r>
                      <a:r>
                        <a:rPr kumimoji="1" lang="en-US" altLang="ja-JP"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58684853"/>
                  </a:ext>
                </a:extLst>
              </a:tr>
              <a:tr h="733235">
                <a:tc rowSpan="4">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1100" b="1" dirty="0" smtClean="0">
                          <a:latin typeface="Meiryo UI" panose="020B0604030504040204" pitchFamily="50" charset="-128"/>
                          <a:ea typeface="Meiryo UI" panose="020B0604030504040204" pitchFamily="50" charset="-128"/>
                        </a:rPr>
                        <a:t>住宅建築局（本格実施）</a:t>
                      </a:r>
                      <a:endParaRPr kumimoji="1" lang="en-US" altLang="ja-JP" sz="1100" b="1" dirty="0" smtClean="0">
                        <a:latin typeface="Meiryo UI" panose="020B0604030504040204" pitchFamily="50" charset="-128"/>
                        <a:ea typeface="Meiryo UI" panose="020B0604030504040204" pitchFamily="50" charset="-128"/>
                      </a:endParaRPr>
                    </a:p>
                  </a:txBody>
                  <a:tcPr marL="65314" marR="65314" marT="32657" marB="32657"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ja-JP" altLang="en-US" sz="1100" b="1" dirty="0" smtClean="0">
                          <a:latin typeface="Meiryo UI" panose="020B0604030504040204" pitchFamily="50" charset="-128"/>
                          <a:ea typeface="Meiryo UI" panose="020B0604030504040204" pitchFamily="50" charset="-128"/>
                        </a:rPr>
                        <a:t>３警察署新築工事</a:t>
                      </a:r>
                      <a:endParaRPr kumimoji="1" lang="en-US" altLang="ja-JP" sz="1100" b="1" dirty="0" smtClean="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（八尾警察、和泉警察、</a:t>
                      </a:r>
                      <a:endParaRPr kumimoji="1" lang="en-US" altLang="ja-JP" sz="1100" b="1" dirty="0" smtClean="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　 貝塚警察）</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61700"/>
                  </a:ext>
                </a:extLst>
              </a:tr>
              <a:tr h="609457">
                <a:tc vMerge="1">
                  <a:txBody>
                    <a:bodyPr/>
                    <a:lstStyle/>
                    <a:p>
                      <a:endParaRPr kumimoji="1" lang="ja-JP" altLang="en-US"/>
                    </a:p>
                  </a:txBody>
                  <a:tcPr/>
                </a:tc>
                <a:tc gridSpan="2">
                  <a:txBody>
                    <a:bodyPr/>
                    <a:lstStyle/>
                    <a:p>
                      <a:r>
                        <a:rPr kumimoji="1" lang="zh-TW" altLang="en-US" sz="1100" b="1" dirty="0" smtClean="0">
                          <a:latin typeface="Meiryo UI" panose="020B0604030504040204" pitchFamily="50" charset="-128"/>
                          <a:ea typeface="Meiryo UI" panose="020B0604030504040204" pitchFamily="50" charset="-128"/>
                        </a:rPr>
                        <a:t>高槻警察署新築工事</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562594"/>
                  </a:ext>
                </a:extLst>
              </a:tr>
              <a:tr h="623489">
                <a:tc vMerge="1">
                  <a:txBody>
                    <a:bodyPr/>
                    <a:lstStyle/>
                    <a:p>
                      <a:endParaRPr kumimoji="1" lang="ja-JP" altLang="en-US"/>
                    </a:p>
                  </a:txBody>
                  <a:tcPr/>
                </a:tc>
                <a:tc grid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zh-TW" altLang="en-US" sz="1100" b="1" dirty="0" smtClean="0">
                          <a:latin typeface="Meiryo UI" panose="020B0604030504040204" pitchFamily="50" charset="-128"/>
                          <a:ea typeface="Meiryo UI" panose="020B0604030504040204" pitchFamily="50" charset="-128"/>
                        </a:rPr>
                        <a:t>新千里北第２期住宅</a:t>
                      </a:r>
                      <a:endParaRPr kumimoji="1" lang="en-US" altLang="zh-TW" sz="1100" b="1" dirty="0" smtClean="0">
                        <a:latin typeface="Meiryo UI" panose="020B0604030504040204" pitchFamily="50" charset="-128"/>
                        <a:ea typeface="Meiryo UI" panose="020B0604030504040204" pitchFamily="50" charset="-128"/>
                      </a:endParaRPr>
                    </a:p>
                    <a:p>
                      <a:r>
                        <a:rPr kumimoji="1" lang="zh-TW" altLang="en-US" sz="1100" b="1" dirty="0" smtClean="0">
                          <a:latin typeface="Meiryo UI" panose="020B0604030504040204" pitchFamily="50" charset="-128"/>
                          <a:ea typeface="Meiryo UI" panose="020B0604030504040204" pitchFamily="50" charset="-128"/>
                        </a:rPr>
                        <a:t>民活</a:t>
                      </a:r>
                      <a:r>
                        <a:rPr kumimoji="1" lang="ja-JP" altLang="en-US" sz="1100" b="1" dirty="0" smtClean="0">
                          <a:latin typeface="Meiryo UI" panose="020B0604030504040204" pitchFamily="50" charset="-128"/>
                          <a:ea typeface="Meiryo UI" panose="020B0604030504040204" pitchFamily="50" charset="-128"/>
                        </a:rPr>
                        <a:t>プロジェクト</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088327"/>
                  </a:ext>
                </a:extLst>
              </a:tr>
              <a:tr h="664804">
                <a:tc vMerge="1">
                  <a:txBody>
                    <a:bodyPr/>
                    <a:lstStyle/>
                    <a:p>
                      <a:pPr algn="ctr"/>
                      <a:endParaRPr kumimoji="1" lang="en-US" altLang="ja-JP" sz="1400" b="1" dirty="0" smtClean="0">
                        <a:latin typeface="Meiryo UI" panose="020B0604030504040204" pitchFamily="50" charset="-128"/>
                        <a:ea typeface="Meiryo UI" panose="020B0604030504040204" pitchFamily="50" charset="-128"/>
                      </a:endParaRPr>
                    </a:p>
                  </a:txBody>
                  <a:tcPr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r>
                        <a:rPr kumimoji="1" lang="ja-JP" altLang="en-US" sz="1100" b="1" dirty="0" smtClean="0">
                          <a:latin typeface="Meiryo UI" panose="020B0604030504040204" pitchFamily="50" charset="-128"/>
                          <a:ea typeface="Meiryo UI" panose="020B0604030504040204" pitchFamily="50" charset="-128"/>
                        </a:rPr>
                        <a:t>寝屋川高校改築工事</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8621263"/>
                  </a:ext>
                </a:extLst>
              </a:tr>
              <a:tr h="849086">
                <a:tc rowSpan="3">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1100" b="1" dirty="0" smtClean="0">
                          <a:latin typeface="Meiryo UI" panose="020B0604030504040204" pitchFamily="50" charset="-128"/>
                          <a:ea typeface="Meiryo UI" panose="020B0604030504040204" pitchFamily="50" charset="-128"/>
                        </a:rPr>
                        <a:t>都市整備部</a:t>
                      </a:r>
                      <a:r>
                        <a:rPr kumimoji="1" lang="ja-JP" altLang="en-US" sz="1100" b="1" baseline="0" dirty="0" smtClean="0">
                          <a:latin typeface="Meiryo UI" panose="020B0604030504040204" pitchFamily="50" charset="-128"/>
                          <a:ea typeface="Meiryo UI" panose="020B0604030504040204" pitchFamily="50" charset="-128"/>
                        </a:rPr>
                        <a:t> 他部局</a:t>
                      </a:r>
                      <a:r>
                        <a:rPr kumimoji="1" lang="ja-JP" altLang="en-US" sz="1100" b="1" dirty="0" smtClean="0">
                          <a:latin typeface="Meiryo UI" panose="020B0604030504040204" pitchFamily="50" charset="-128"/>
                          <a:ea typeface="Meiryo UI" panose="020B0604030504040204" pitchFamily="50" charset="-128"/>
                        </a:rPr>
                        <a:t>（試行実施）</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vert="eaVert"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ja-JP" altLang="en-US" sz="1100" b="1" dirty="0" smtClean="0">
                          <a:latin typeface="Meiryo UI" panose="020B0604030504040204" pitchFamily="50" charset="-128"/>
                          <a:ea typeface="Meiryo UI" panose="020B0604030504040204" pitchFamily="50" charset="-128"/>
                        </a:rPr>
                        <a:t>大阪モノレール延伸事業</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chemeClr val="tx1"/>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kumimoji="1" lang="ja-JP" altLang="en-US" sz="1100" b="1" dirty="0" smtClean="0">
                          <a:latin typeface="Meiryo UI" panose="020B0604030504040204" pitchFamily="50" charset="-128"/>
                          <a:ea typeface="Meiryo UI" panose="020B0604030504040204" pitchFamily="50" charset="-128"/>
                        </a:rPr>
                        <a:t>門真南駅</a:t>
                      </a:r>
                      <a:endParaRPr kumimoji="1" lang="en-US" altLang="ja-JP" sz="1100" b="1" dirty="0" smtClean="0">
                        <a:latin typeface="Meiryo UI" panose="020B0604030504040204" pitchFamily="50" charset="-128"/>
                        <a:ea typeface="Meiryo UI" panose="020B0604030504040204" pitchFamily="50" charset="-128"/>
                      </a:endParaRPr>
                    </a:p>
                    <a:p>
                      <a:pPr>
                        <a:lnSpc>
                          <a:spcPct val="150000"/>
                        </a:lnSpc>
                      </a:pPr>
                      <a:r>
                        <a:rPr kumimoji="1" lang="ja-JP" altLang="en-US" sz="1100" b="1" dirty="0" smtClean="0">
                          <a:latin typeface="Meiryo UI" panose="020B0604030504040204" pitchFamily="50" charset="-128"/>
                          <a:ea typeface="Meiryo UI" panose="020B0604030504040204" pitchFamily="50" charset="-128"/>
                        </a:rPr>
                        <a:t>鴻池新田駅</a:t>
                      </a:r>
                      <a:endParaRPr kumimoji="1" lang="en-US" altLang="ja-JP" sz="1100" b="1" dirty="0" smtClean="0">
                        <a:latin typeface="Meiryo UI" panose="020B0604030504040204" pitchFamily="50" charset="-128"/>
                        <a:ea typeface="Meiryo UI" panose="020B0604030504040204" pitchFamily="50" charset="-128"/>
                      </a:endParaRPr>
                    </a:p>
                    <a:p>
                      <a:pPr>
                        <a:lnSpc>
                          <a:spcPct val="150000"/>
                        </a:lnSpc>
                      </a:pPr>
                      <a:r>
                        <a:rPr kumimoji="1" lang="ja-JP" altLang="en-US" sz="1100" b="1" dirty="0" smtClean="0">
                          <a:latin typeface="Meiryo UI" panose="020B0604030504040204" pitchFamily="50" charset="-128"/>
                          <a:ea typeface="Meiryo UI" panose="020B0604030504040204" pitchFamily="50" charset="-128"/>
                        </a:rPr>
                        <a:t>荒本駅</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7733">
                <a:tc vMerge="1">
                  <a:txBody>
                    <a:bodyPr/>
                    <a:lstStyle/>
                    <a:p>
                      <a:endParaRPr kumimoji="1" lang="ja-JP" altLang="en-US"/>
                    </a:p>
                  </a:txBody>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kumimoji="1" lang="ja-JP" altLang="en-US" sz="1100" b="1" dirty="0" smtClean="0">
                          <a:latin typeface="Meiryo UI" panose="020B0604030504040204" pitchFamily="50" charset="-128"/>
                          <a:ea typeface="Meiryo UI" panose="020B0604030504040204" pitchFamily="50" charset="-128"/>
                        </a:rPr>
                        <a:t>松生町駅</a:t>
                      </a:r>
                      <a:endParaRPr kumimoji="1" lang="en-US" altLang="ja-JP" sz="1100" b="1" dirty="0" smtClean="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瓜生堂駅</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808386"/>
                  </a:ext>
                </a:extLst>
              </a:tr>
              <a:tr h="866404">
                <a:tc vMerge="1">
                  <a:txBody>
                    <a:bodyPr/>
                    <a:lstStyle/>
                    <a:p>
                      <a:endParaRPr kumimoji="1" lang="ja-JP" altLang="en-US"/>
                    </a:p>
                  </a:txBody>
                  <a:tcPr/>
                </a:tc>
                <a:tc grid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zh-TW" altLang="en-US" sz="1100" b="1" dirty="0" smtClean="0">
                          <a:latin typeface="Meiryo UI" panose="020B0604030504040204" pitchFamily="50" charset="-128"/>
                          <a:ea typeface="Meiryo UI" panose="020B0604030504040204" pitchFamily="50" charset="-128"/>
                        </a:rPr>
                        <a:t>八尾富田林線橋梁</a:t>
                      </a:r>
                      <a:r>
                        <a:rPr kumimoji="1" lang="ja-JP" altLang="en-US" sz="1100" b="1" dirty="0" smtClean="0">
                          <a:latin typeface="Meiryo UI" panose="020B0604030504040204" pitchFamily="50" charset="-128"/>
                          <a:ea typeface="Meiryo UI" panose="020B0604030504040204" pitchFamily="50" charset="-128"/>
                        </a:rPr>
                        <a:t>事業</a:t>
                      </a:r>
                      <a:endParaRPr kumimoji="1" lang="ja-JP" altLang="en-US" sz="11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0215195"/>
                  </a:ext>
                </a:extLst>
              </a:tr>
            </a:tbl>
          </a:graphicData>
        </a:graphic>
      </p:graphicFrame>
      <p:cxnSp>
        <p:nvCxnSpPr>
          <p:cNvPr id="18" name="直線矢印コネクタ 17"/>
          <p:cNvCxnSpPr>
            <a:stCxn id="59" idx="6"/>
          </p:cNvCxnSpPr>
          <p:nvPr/>
        </p:nvCxnSpPr>
        <p:spPr>
          <a:xfrm>
            <a:off x="7052889" y="2973755"/>
            <a:ext cx="1891026"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4970689" y="2400314"/>
            <a:ext cx="3973226"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30231" y="-6695"/>
            <a:ext cx="3937049" cy="422231"/>
          </a:xfrm>
          <a:prstGeom prst="rect">
            <a:avLst/>
          </a:prstGeom>
        </p:spPr>
        <p:txBody>
          <a:bodyPr wrap="square">
            <a:spAutoFit/>
          </a:bodyPr>
          <a:lstStyle/>
          <a:p>
            <a:pPr defTabSz="326578">
              <a:lnSpc>
                <a:spcPct val="150000"/>
              </a:lnSpc>
              <a:defRPr/>
            </a:pPr>
            <a:r>
              <a:rPr lang="ja-JP" altLang="en-US" sz="1429" b="1" u="sng" dirty="0">
                <a:solidFill>
                  <a:prstClr val="black"/>
                </a:solidFill>
                <a:latin typeface="Meiryo UI" panose="020B0604030504040204" pitchFamily="50" charset="-128"/>
                <a:ea typeface="Meiryo UI" panose="020B0604030504040204" pitchFamily="50" charset="-128"/>
              </a:rPr>
              <a:t>公共</a:t>
            </a:r>
            <a:r>
              <a:rPr lang="ja-JP" altLang="en-US" sz="1429" b="1" u="sng" dirty="0" smtClean="0">
                <a:solidFill>
                  <a:prstClr val="black"/>
                </a:solidFill>
                <a:latin typeface="Meiryo UI" panose="020B0604030504040204" pitchFamily="50" charset="-128"/>
                <a:ea typeface="Meiryo UI" panose="020B0604030504040204" pitchFamily="50" charset="-128"/>
              </a:rPr>
              <a:t>事業アドバイス部会</a:t>
            </a:r>
            <a:r>
              <a:rPr lang="ja-JP" altLang="en-US" sz="1429" b="1" u="sng" dirty="0">
                <a:solidFill>
                  <a:prstClr val="black"/>
                </a:solidFill>
                <a:latin typeface="Meiryo UI" panose="020B0604030504040204" pitchFamily="50" charset="-128"/>
                <a:ea typeface="Meiryo UI" panose="020B0604030504040204" pitchFamily="50" charset="-128"/>
              </a:rPr>
              <a:t>　実施状況</a:t>
            </a:r>
            <a:endParaRPr lang="en-US" altLang="ja-JP" sz="1429" b="1" u="sng" dirty="0">
              <a:solidFill>
                <a:prstClr val="black"/>
              </a:solidFill>
              <a:latin typeface="Meiryo UI" panose="020B0604030504040204" pitchFamily="50" charset="-128"/>
              <a:ea typeface="Meiryo UI" panose="020B0604030504040204" pitchFamily="50" charset="-128"/>
            </a:endParaRPr>
          </a:p>
        </p:txBody>
      </p:sp>
      <p:cxnSp>
        <p:nvCxnSpPr>
          <p:cNvPr id="82" name="直線矢印コネクタ 81"/>
          <p:cNvCxnSpPr>
            <a:endCxn id="71" idx="2"/>
          </p:cNvCxnSpPr>
          <p:nvPr/>
        </p:nvCxnSpPr>
        <p:spPr>
          <a:xfrm>
            <a:off x="5176936" y="4363093"/>
            <a:ext cx="1620064" cy="2817"/>
          </a:xfrm>
          <a:prstGeom prst="straightConnector1">
            <a:avLst/>
          </a:prstGeom>
          <a:noFill/>
          <a:ln w="76200" cap="flat" cmpd="sng" algn="ctr">
            <a:solidFill>
              <a:sysClr val="windowText" lastClr="000000"/>
            </a:solidFill>
            <a:prstDash val="sysDash"/>
            <a:tailEnd type="stealth"/>
          </a:ln>
          <a:effectLst/>
        </p:spPr>
      </p:cxnSp>
      <p:cxnSp>
        <p:nvCxnSpPr>
          <p:cNvPr id="154" name="直線矢印コネクタ 153"/>
          <p:cNvCxnSpPr>
            <a:endCxn id="55" idx="2"/>
          </p:cNvCxnSpPr>
          <p:nvPr/>
        </p:nvCxnSpPr>
        <p:spPr>
          <a:xfrm>
            <a:off x="2928514" y="1669369"/>
            <a:ext cx="3878174" cy="0"/>
          </a:xfrm>
          <a:prstGeom prst="straightConnector1">
            <a:avLst/>
          </a:prstGeom>
          <a:noFill/>
          <a:ln w="76200" cap="flat" cmpd="sng" algn="ctr">
            <a:solidFill>
              <a:sysClr val="windowText" lastClr="000000"/>
            </a:solidFill>
            <a:prstDash val="sysDash"/>
            <a:tailEnd type="stealth"/>
          </a:ln>
          <a:effectLst/>
        </p:spPr>
      </p:cxnSp>
      <p:cxnSp>
        <p:nvCxnSpPr>
          <p:cNvPr id="170" name="直線矢印コネクタ 169"/>
          <p:cNvCxnSpPr/>
          <p:nvPr/>
        </p:nvCxnSpPr>
        <p:spPr>
          <a:xfrm>
            <a:off x="5857858" y="5970900"/>
            <a:ext cx="2366812" cy="0"/>
          </a:xfrm>
          <a:prstGeom prst="straightConnector1">
            <a:avLst/>
          </a:prstGeom>
          <a:noFill/>
          <a:ln w="76200" cap="flat" cmpd="sng" algn="ctr">
            <a:solidFill>
              <a:sysClr val="windowText" lastClr="000000"/>
            </a:solidFill>
            <a:prstDash val="sysDash"/>
            <a:tailEnd type="stealth"/>
          </a:ln>
          <a:effectLst/>
        </p:spPr>
      </p:cxnSp>
      <p:cxnSp>
        <p:nvCxnSpPr>
          <p:cNvPr id="39" name="直線矢印コネクタ 38"/>
          <p:cNvCxnSpPr/>
          <p:nvPr/>
        </p:nvCxnSpPr>
        <p:spPr>
          <a:xfrm>
            <a:off x="8351475" y="5161882"/>
            <a:ext cx="592441" cy="1"/>
          </a:xfrm>
          <a:prstGeom prst="straightConnector1">
            <a:avLst/>
          </a:prstGeom>
          <a:noFill/>
          <a:ln w="76200" cap="flat" cmpd="sng" algn="ctr">
            <a:solidFill>
              <a:sysClr val="windowText" lastClr="000000"/>
            </a:solidFill>
            <a:prstDash val="sysDash"/>
            <a:tailEnd type="stealth"/>
          </a:ln>
          <a:effectLst/>
        </p:spPr>
      </p:cxnSp>
      <p:sp>
        <p:nvSpPr>
          <p:cNvPr id="51" name="テキスト ボックス 50"/>
          <p:cNvSpPr txBox="1"/>
          <p:nvPr/>
        </p:nvSpPr>
        <p:spPr>
          <a:xfrm>
            <a:off x="7405785" y="1385888"/>
            <a:ext cx="496164" cy="4934454"/>
          </a:xfrm>
          <a:prstGeom prst="roundRect">
            <a:avLst/>
          </a:prstGeom>
          <a:solidFill>
            <a:srgbClr val="FFFF00"/>
          </a:solidFill>
          <a:ln>
            <a:solidFill>
              <a:srgbClr val="4F81BD">
                <a:shade val="50000"/>
              </a:srgbClr>
            </a:solidFill>
          </a:ln>
        </p:spPr>
        <p:txBody>
          <a:bodyPr vert="eaVert" wrap="square" rtlCol="0">
            <a:spAutoFit/>
          </a:bodyPr>
          <a:lstStyle/>
          <a:p>
            <a:pPr algn="ctr" defTabSz="326578">
              <a:defRPr/>
            </a:pPr>
            <a:r>
              <a:rPr kumimoji="1" lang="ja-JP" altLang="en-US" sz="1714" dirty="0">
                <a:solidFill>
                  <a:prstClr val="black"/>
                </a:solidFill>
                <a:latin typeface="HG丸ｺﾞｼｯｸM-PRO" panose="020F0600000000000000" pitchFamily="50" charset="-128"/>
                <a:ea typeface="HG丸ｺﾞｼｯｸM-PRO" panose="020F0600000000000000" pitchFamily="50" charset="-128"/>
              </a:rPr>
              <a:t>第１回景観審議会</a:t>
            </a:r>
            <a:endParaRPr kumimoji="1" lang="en-US" altLang="ja-JP" sz="1714" dirty="0">
              <a:solidFill>
                <a:prstClr val="black"/>
              </a:solidFill>
              <a:latin typeface="HG丸ｺﾞｼｯｸM-PRO" panose="020F0600000000000000" pitchFamily="50" charset="-128"/>
              <a:ea typeface="HG丸ｺﾞｼｯｸM-PRO" panose="020F0600000000000000" pitchFamily="50" charset="-128"/>
            </a:endParaRPr>
          </a:p>
        </p:txBody>
      </p:sp>
      <p:sp>
        <p:nvSpPr>
          <p:cNvPr id="42" name="楕円 41"/>
          <p:cNvSpPr>
            <a:spLocks noChangeAspect="1"/>
          </p:cNvSpPr>
          <p:nvPr/>
        </p:nvSpPr>
        <p:spPr>
          <a:xfrm>
            <a:off x="2672624" y="1513454"/>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53" name="楕円 52"/>
          <p:cNvSpPr>
            <a:spLocks noChangeAspect="1"/>
          </p:cNvSpPr>
          <p:nvPr/>
        </p:nvSpPr>
        <p:spPr>
          <a:xfrm>
            <a:off x="8223529" y="5814984"/>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２</a:t>
            </a:r>
          </a:p>
        </p:txBody>
      </p:sp>
      <p:sp>
        <p:nvSpPr>
          <p:cNvPr id="55" name="楕円 54"/>
          <p:cNvSpPr>
            <a:spLocks noChangeAspect="1"/>
          </p:cNvSpPr>
          <p:nvPr/>
        </p:nvSpPr>
        <p:spPr>
          <a:xfrm>
            <a:off x="6806688" y="1513454"/>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３</a:t>
            </a:r>
            <a:endParaRPr lang="ja-JP" altLang="en-US" sz="857" b="1" kern="0" dirty="0">
              <a:latin typeface="Meiryo UI" panose="020B0604030504040204" pitchFamily="50" charset="-128"/>
              <a:ea typeface="Meiryo UI" panose="020B0604030504040204" pitchFamily="50" charset="-128"/>
            </a:endParaRPr>
          </a:p>
        </p:txBody>
      </p:sp>
      <p:sp>
        <p:nvSpPr>
          <p:cNvPr id="56" name="楕円 55"/>
          <p:cNvSpPr>
            <a:spLocks noChangeAspect="1"/>
          </p:cNvSpPr>
          <p:nvPr/>
        </p:nvSpPr>
        <p:spPr>
          <a:xfrm>
            <a:off x="4714799" y="2220424"/>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58" name="楕円 57"/>
          <p:cNvSpPr>
            <a:spLocks noChangeAspect="1"/>
          </p:cNvSpPr>
          <p:nvPr/>
        </p:nvSpPr>
        <p:spPr>
          <a:xfrm>
            <a:off x="6806688" y="2230596"/>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２</a:t>
            </a:r>
          </a:p>
        </p:txBody>
      </p:sp>
      <p:sp>
        <p:nvSpPr>
          <p:cNvPr id="59" name="楕円 58"/>
          <p:cNvSpPr>
            <a:spLocks noChangeAspect="1"/>
          </p:cNvSpPr>
          <p:nvPr/>
        </p:nvSpPr>
        <p:spPr>
          <a:xfrm>
            <a:off x="6804039" y="2822129"/>
            <a:ext cx="248851" cy="303252"/>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70" name="楕円 69"/>
          <p:cNvSpPr>
            <a:spLocks noChangeAspect="1"/>
          </p:cNvSpPr>
          <p:nvPr/>
        </p:nvSpPr>
        <p:spPr>
          <a:xfrm>
            <a:off x="4752877" y="4207178"/>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71" name="楕円 70"/>
          <p:cNvSpPr>
            <a:spLocks noChangeAspect="1"/>
          </p:cNvSpPr>
          <p:nvPr/>
        </p:nvSpPr>
        <p:spPr>
          <a:xfrm>
            <a:off x="6796999" y="4209995"/>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２</a:t>
            </a:r>
          </a:p>
        </p:txBody>
      </p:sp>
      <p:sp>
        <p:nvSpPr>
          <p:cNvPr id="72" name="楕円 71"/>
          <p:cNvSpPr>
            <a:spLocks noChangeAspect="1"/>
          </p:cNvSpPr>
          <p:nvPr/>
        </p:nvSpPr>
        <p:spPr>
          <a:xfrm>
            <a:off x="8223529" y="4974301"/>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73" name="楕円 72"/>
          <p:cNvSpPr>
            <a:spLocks noChangeAspect="1"/>
          </p:cNvSpPr>
          <p:nvPr/>
        </p:nvSpPr>
        <p:spPr>
          <a:xfrm>
            <a:off x="5738681" y="5814984"/>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74" name="楕円 73"/>
          <p:cNvSpPr>
            <a:spLocks noChangeAspect="1"/>
          </p:cNvSpPr>
          <p:nvPr/>
        </p:nvSpPr>
        <p:spPr>
          <a:xfrm>
            <a:off x="3683589" y="1513454"/>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２</a:t>
            </a:r>
          </a:p>
        </p:txBody>
      </p:sp>
      <p:cxnSp>
        <p:nvCxnSpPr>
          <p:cNvPr id="24" name="直線矢印コネクタ 23"/>
          <p:cNvCxnSpPr>
            <a:stCxn id="61" idx="6"/>
          </p:cNvCxnSpPr>
          <p:nvPr/>
        </p:nvCxnSpPr>
        <p:spPr>
          <a:xfrm>
            <a:off x="8479419" y="3610064"/>
            <a:ext cx="464496" cy="0"/>
          </a:xfrm>
          <a:prstGeom prst="straightConnector1">
            <a:avLst/>
          </a:prstGeom>
          <a:noFill/>
          <a:ln w="76200" cap="flat" cmpd="sng" algn="ctr">
            <a:solidFill>
              <a:sysClr val="windowText" lastClr="000000"/>
            </a:solidFill>
            <a:prstDash val="sysDash"/>
            <a:tailEnd type="stealth"/>
          </a:ln>
          <a:effectLst/>
        </p:spPr>
      </p:cxnSp>
      <p:sp>
        <p:nvSpPr>
          <p:cNvPr id="61" name="楕円 60"/>
          <p:cNvSpPr>
            <a:spLocks noChangeAspect="1"/>
          </p:cNvSpPr>
          <p:nvPr/>
        </p:nvSpPr>
        <p:spPr>
          <a:xfrm>
            <a:off x="8223529" y="3454149"/>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067280" y="6476197"/>
            <a:ext cx="5549251" cy="312265"/>
          </a:xfrm>
          <a:prstGeom prst="rect">
            <a:avLst/>
          </a:prstGeom>
          <a:noFill/>
        </p:spPr>
        <p:txBody>
          <a:bodyPr wrap="square" rtlCol="0">
            <a:spAutoFit/>
          </a:bodyPr>
          <a:lstStyle/>
          <a:p>
            <a:r>
              <a:rPr kumimoji="1" lang="ja-JP" altLang="en-US" sz="1429" dirty="0"/>
              <a:t>　　　・・・数字はアドバイス部会</a:t>
            </a:r>
            <a:r>
              <a:rPr kumimoji="1" lang="ja-JP" altLang="en-US" sz="1429" dirty="0" smtClean="0"/>
              <a:t>の開催回数</a:t>
            </a:r>
            <a:r>
              <a:rPr kumimoji="1" lang="ja-JP" altLang="en-US" sz="1429" dirty="0"/>
              <a:t>を表しています</a:t>
            </a:r>
          </a:p>
        </p:txBody>
      </p:sp>
      <p:sp>
        <p:nvSpPr>
          <p:cNvPr id="34" name="楕円 33"/>
          <p:cNvSpPr>
            <a:spLocks noChangeAspect="1"/>
          </p:cNvSpPr>
          <p:nvPr/>
        </p:nvSpPr>
        <p:spPr>
          <a:xfrm>
            <a:off x="4444054" y="6450159"/>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Meiryo UI" panose="020B0604030504040204" pitchFamily="50" charset="-128"/>
                <a:ea typeface="Meiryo UI" panose="020B0604030504040204" pitchFamily="50" charset="-128"/>
              </a:rPr>
              <a:t>１</a:t>
            </a:r>
            <a:endParaRPr lang="ja-JP" altLang="en-US" sz="857" b="1" kern="0" dirty="0">
              <a:latin typeface="Meiryo UI" panose="020B0604030504040204" pitchFamily="50" charset="-128"/>
              <a:ea typeface="Meiryo UI" panose="020B0604030504040204" pitchFamily="50" charset="-128"/>
            </a:endParaRPr>
          </a:p>
        </p:txBody>
      </p:sp>
      <p:sp>
        <p:nvSpPr>
          <p:cNvPr id="2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29143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553452" y="345220"/>
            <a:ext cx="8145378" cy="6119624"/>
          </a:xfrm>
          <a:prstGeom prst="rect">
            <a:avLst/>
          </a:prstGeom>
          <a:noFill/>
          <a:ln w="38100">
            <a:solidFill>
              <a:schemeClr val="tx1"/>
            </a:solidFill>
          </a:ln>
        </p:spPr>
        <p:txBody>
          <a:bodyPr wrap="square" rtlCol="0">
            <a:spAutoFit/>
          </a:bodyPr>
          <a:lstStyle/>
          <a:p>
            <a:pPr>
              <a:lnSpc>
                <a:spcPct val="150000"/>
              </a:lnSpc>
              <a:defRPr/>
            </a:pPr>
            <a:r>
              <a:rPr kumimoji="1" lang="ja-JP" altLang="en-US" sz="2600" b="1" dirty="0">
                <a:solidFill>
                  <a:prstClr val="black"/>
                </a:solidFill>
                <a:latin typeface="Meiryo UI" panose="020B0604030504040204" pitchFamily="50" charset="-128"/>
                <a:ea typeface="Meiryo UI" panose="020B0604030504040204" pitchFamily="50" charset="-128"/>
              </a:rPr>
              <a:t>■</a:t>
            </a:r>
            <a:r>
              <a:rPr kumimoji="1" lang="ja-JP" altLang="en-US" sz="2600" b="1" dirty="0" smtClean="0">
                <a:solidFill>
                  <a:prstClr val="black"/>
                </a:solidFill>
                <a:latin typeface="Meiryo UI" panose="020B0604030504040204" pitchFamily="50" charset="-128"/>
                <a:ea typeface="Meiryo UI" panose="020B0604030504040204" pitchFamily="50" charset="-128"/>
              </a:rPr>
              <a:t>大阪府</a:t>
            </a:r>
            <a:r>
              <a:rPr kumimoji="1" lang="ja-JP" altLang="en-US" sz="2600" b="1" dirty="0">
                <a:solidFill>
                  <a:prstClr val="black"/>
                </a:solidFill>
                <a:latin typeface="Meiryo UI" panose="020B0604030504040204" pitchFamily="50" charset="-128"/>
                <a:ea typeface="Meiryo UI" panose="020B0604030504040204" pitchFamily="50" charset="-128"/>
              </a:rPr>
              <a:t>景観審議会公共事業アドバイス部会　開催状況</a:t>
            </a:r>
            <a:endParaRPr kumimoji="1" lang="en-US" altLang="ja-JP" sz="2600" b="1" dirty="0">
              <a:solidFill>
                <a:prstClr val="black"/>
              </a:solidFill>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50000"/>
              </a:lnSpc>
              <a:spcBef>
                <a:spcPts val="0"/>
              </a:spcBef>
              <a:spcAft>
                <a:spcPts val="0"/>
              </a:spcAft>
              <a:buClrTx/>
              <a:buSzTx/>
              <a:buFontTx/>
              <a:buNone/>
              <a:tabLst/>
              <a:defRPr/>
            </a:pPr>
            <a:r>
              <a:rPr kumimoji="1" lang="en-US" altLang="ja-JP" sz="2400" b="1" dirty="0" smtClean="0">
                <a:solidFill>
                  <a:prstClr val="black"/>
                </a:solidFill>
                <a:latin typeface="Meiryo UI" panose="020B0604030504040204" pitchFamily="50" charset="-128"/>
                <a:ea typeface="Meiryo UI" panose="020B0604030504040204" pitchFamily="50" charset="-128"/>
              </a:rPr>
              <a:t>‣</a:t>
            </a:r>
            <a:r>
              <a:rPr kumimoji="1" lang="ja-JP" altLang="en-US" sz="2400" b="1" dirty="0" smtClean="0">
                <a:solidFill>
                  <a:prstClr val="black"/>
                </a:solidFill>
                <a:latin typeface="Meiryo UI" panose="020B0604030504040204" pitchFamily="50" charset="-128"/>
                <a:ea typeface="Meiryo UI" panose="020B0604030504040204" pitchFamily="50" charset="-128"/>
              </a:rPr>
              <a:t> 令和３年度</a:t>
            </a:r>
            <a:endParaRPr kumimoji="1" lang="en-US" altLang="ja-JP" sz="2400" b="1" dirty="0" smtClean="0">
              <a:solidFill>
                <a:prstClr val="black"/>
              </a:solidFill>
              <a:latin typeface="Meiryo UI" panose="020B0604030504040204" pitchFamily="50" charset="-128"/>
              <a:ea typeface="Meiryo UI" panose="020B0604030504040204" pitchFamily="50" charset="-128"/>
            </a:endParaRPr>
          </a:p>
          <a:p>
            <a:pPr lvl="0">
              <a:lnSpc>
                <a:spcPct val="150000"/>
              </a:lnSpc>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第２回アドバイス部会：令和</a:t>
            </a:r>
            <a:r>
              <a:rPr kumimoji="1" lang="ja-JP" altLang="en-US" sz="2400" b="1" dirty="0">
                <a:solidFill>
                  <a:prstClr val="black"/>
                </a:solidFill>
                <a:latin typeface="Meiryo UI" panose="020B0604030504040204" pitchFamily="50" charset="-128"/>
                <a:ea typeface="Meiryo UI" panose="020B0604030504040204" pitchFamily="50" charset="-128"/>
              </a:rPr>
              <a:t>３</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年</a:t>
            </a:r>
            <a:r>
              <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10</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月</a:t>
            </a:r>
            <a:r>
              <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24</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日開催</a:t>
            </a:r>
            <a:endPar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lvl="0">
              <a:lnSpc>
                <a:spcPct val="150000"/>
              </a:lnSpc>
              <a:defRPr/>
            </a:pPr>
            <a:r>
              <a:rPr kumimoji="1" lang="en-US" altLang="ja-JP" sz="2400" b="1" dirty="0">
                <a:solidFill>
                  <a:prstClr val="black"/>
                </a:solidFill>
                <a:latin typeface="Meiryo UI" panose="020B0604030504040204" pitchFamily="50" charset="-128"/>
                <a:ea typeface="Meiryo UI" panose="020B0604030504040204" pitchFamily="50" charset="-128"/>
              </a:rPr>
              <a:t> </a:t>
            </a:r>
            <a:r>
              <a:rPr kumimoji="1" lang="ja-JP" altLang="en-US" sz="2400" b="1" dirty="0">
                <a:solidFill>
                  <a:prstClr val="black"/>
                </a:solidFill>
                <a:latin typeface="Meiryo UI" panose="020B0604030504040204" pitchFamily="50" charset="-128"/>
                <a:ea typeface="Meiryo UI" panose="020B0604030504040204" pitchFamily="50" charset="-128"/>
              </a:rPr>
              <a:t>　</a:t>
            </a:r>
            <a:r>
              <a:rPr kumimoji="1" lang="ja-JP" altLang="en-US" sz="2400" b="1" dirty="0" smtClean="0">
                <a:solidFill>
                  <a:prstClr val="black"/>
                </a:solidFill>
                <a:latin typeface="Meiryo UI" panose="020B0604030504040204" pitchFamily="50" charset="-128"/>
                <a:ea typeface="Meiryo UI" panose="020B0604030504040204" pitchFamily="50" charset="-128"/>
              </a:rPr>
              <a:t>　</a:t>
            </a:r>
            <a:r>
              <a:rPr kumimoji="1" lang="en-US" altLang="ja-JP" sz="2400" b="1" dirty="0" smtClean="0">
                <a:solidFill>
                  <a:prstClr val="black"/>
                </a:solidFill>
                <a:latin typeface="Meiryo UI" panose="020B0604030504040204" pitchFamily="50" charset="-128"/>
                <a:ea typeface="Meiryo UI" panose="020B0604030504040204" pitchFamily="50" charset="-128"/>
              </a:rPr>
              <a:t> </a:t>
            </a:r>
            <a:r>
              <a:rPr kumimoji="1" lang="ja-JP" altLang="en-US" sz="2400" b="1" dirty="0" smtClean="0">
                <a:solidFill>
                  <a:prstClr val="black"/>
                </a:solidFill>
                <a:latin typeface="Meiryo UI" panose="020B0604030504040204" pitchFamily="50" charset="-128"/>
                <a:ea typeface="Meiryo UI" panose="020B0604030504040204" pitchFamily="50" charset="-128"/>
              </a:rPr>
              <a:t>第</a:t>
            </a:r>
            <a:r>
              <a:rPr kumimoji="1" lang="ja-JP" altLang="en-US" sz="2400" b="1" dirty="0">
                <a:solidFill>
                  <a:prstClr val="black"/>
                </a:solidFill>
                <a:latin typeface="Meiryo UI" panose="020B0604030504040204" pitchFamily="50" charset="-128"/>
                <a:ea typeface="Meiryo UI" panose="020B0604030504040204" pitchFamily="50" charset="-128"/>
              </a:rPr>
              <a:t>３</a:t>
            </a:r>
            <a:r>
              <a:rPr kumimoji="1" lang="ja-JP" altLang="en-US" sz="2400" b="1" dirty="0" smtClean="0">
                <a:solidFill>
                  <a:prstClr val="black"/>
                </a:solidFill>
                <a:latin typeface="Meiryo UI" panose="020B0604030504040204" pitchFamily="50" charset="-128"/>
                <a:ea typeface="Meiryo UI" panose="020B0604030504040204" pitchFamily="50" charset="-128"/>
              </a:rPr>
              <a:t>回</a:t>
            </a:r>
            <a:r>
              <a:rPr kumimoji="1" lang="ja-JP" altLang="en-US" sz="2400" b="1" dirty="0">
                <a:solidFill>
                  <a:prstClr val="black"/>
                </a:solidFill>
                <a:latin typeface="Meiryo UI" panose="020B0604030504040204" pitchFamily="50" charset="-128"/>
                <a:ea typeface="Meiryo UI" panose="020B0604030504040204" pitchFamily="50" charset="-128"/>
              </a:rPr>
              <a:t>アドバイス部会</a:t>
            </a:r>
            <a:r>
              <a:rPr kumimoji="1" lang="ja-JP" altLang="en-US" sz="2400" b="1" dirty="0" smtClean="0">
                <a:solidFill>
                  <a:prstClr val="black"/>
                </a:solidFill>
                <a:latin typeface="Meiryo UI" panose="020B0604030504040204" pitchFamily="50" charset="-128"/>
                <a:ea typeface="Meiryo UI" panose="020B0604030504040204" pitchFamily="50" charset="-128"/>
              </a:rPr>
              <a:t>：令和４年</a:t>
            </a:r>
            <a:r>
              <a:rPr kumimoji="1" lang="en-US" altLang="ja-JP" sz="2400" b="1" dirty="0" smtClean="0">
                <a:solidFill>
                  <a:prstClr val="black"/>
                </a:solidFill>
                <a:latin typeface="Meiryo UI" panose="020B0604030504040204" pitchFamily="50" charset="-128"/>
                <a:ea typeface="Meiryo UI" panose="020B0604030504040204" pitchFamily="50" charset="-128"/>
              </a:rPr>
              <a:t>1</a:t>
            </a:r>
            <a:r>
              <a:rPr kumimoji="1" lang="ja-JP" altLang="en-US" sz="2400" b="1" dirty="0" smtClean="0">
                <a:solidFill>
                  <a:prstClr val="black"/>
                </a:solidFill>
                <a:latin typeface="Meiryo UI" panose="020B0604030504040204" pitchFamily="50" charset="-128"/>
                <a:ea typeface="Meiryo UI" panose="020B0604030504040204" pitchFamily="50" charset="-128"/>
              </a:rPr>
              <a:t>月</a:t>
            </a:r>
            <a:r>
              <a:rPr kumimoji="1" lang="en-US" altLang="ja-JP" sz="2400" b="1" dirty="0" smtClean="0">
                <a:solidFill>
                  <a:prstClr val="black"/>
                </a:solidFill>
                <a:latin typeface="Meiryo UI" panose="020B0604030504040204" pitchFamily="50" charset="-128"/>
                <a:ea typeface="Meiryo UI" panose="020B0604030504040204" pitchFamily="50" charset="-128"/>
              </a:rPr>
              <a:t>24</a:t>
            </a:r>
            <a:r>
              <a:rPr kumimoji="1" lang="ja-JP" altLang="en-US" sz="2400" b="1" dirty="0" smtClean="0">
                <a:solidFill>
                  <a:prstClr val="black"/>
                </a:solidFill>
                <a:latin typeface="Meiryo UI" panose="020B0604030504040204" pitchFamily="50" charset="-128"/>
                <a:ea typeface="Meiryo UI" panose="020B0604030504040204" pitchFamily="50" charset="-128"/>
              </a:rPr>
              <a:t>日開催</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a:lnSpc>
                <a:spcPct val="150000"/>
              </a:lnSpc>
              <a:defRPr/>
            </a:pPr>
            <a:r>
              <a:rPr kumimoji="1" lang="ja-JP" altLang="en-US" sz="2400" b="1" dirty="0">
                <a:solidFill>
                  <a:prstClr val="black"/>
                </a:solidFill>
                <a:latin typeface="Meiryo UI" panose="020B0604030504040204" pitchFamily="50" charset="-128"/>
                <a:ea typeface="Meiryo UI" panose="020B0604030504040204" pitchFamily="50" charset="-128"/>
              </a:rPr>
              <a:t> </a:t>
            </a:r>
            <a:r>
              <a:rPr kumimoji="1" lang="en-US" altLang="ja-JP" sz="2400" b="1" dirty="0" smtClean="0">
                <a:solidFill>
                  <a:prstClr val="black"/>
                </a:solidFill>
                <a:latin typeface="Meiryo UI" panose="020B0604030504040204" pitchFamily="50" charset="-128"/>
                <a:ea typeface="Meiryo UI" panose="020B0604030504040204" pitchFamily="50" charset="-128"/>
              </a:rPr>
              <a:t>‣</a:t>
            </a:r>
            <a:r>
              <a:rPr kumimoji="1" lang="ja-JP" altLang="en-US" sz="2400" b="1" dirty="0" smtClean="0">
                <a:solidFill>
                  <a:prstClr val="black"/>
                </a:solidFill>
                <a:latin typeface="Meiryo UI" panose="020B0604030504040204" pitchFamily="50" charset="-128"/>
                <a:ea typeface="Meiryo UI" panose="020B0604030504040204" pitchFamily="50" charset="-128"/>
              </a:rPr>
              <a:t>令和４年度</a:t>
            </a:r>
            <a:endParaRPr kumimoji="1" lang="en-US" altLang="ja-JP" sz="2400" b="1" dirty="0">
              <a:solidFill>
                <a:prstClr val="black"/>
              </a:solidFill>
              <a:latin typeface="Meiryo UI" panose="020B0604030504040204" pitchFamily="50" charset="-128"/>
              <a:ea typeface="Meiryo UI" panose="020B0604030504040204" pitchFamily="50" charset="-128"/>
            </a:endParaRPr>
          </a:p>
          <a:p>
            <a:pPr lvl="0">
              <a:lnSpc>
                <a:spcPct val="150000"/>
              </a:lnSpc>
              <a:defRPr/>
            </a:pPr>
            <a:r>
              <a:rPr kumimoji="1" lang="ja-JP" altLang="en-US" sz="2400" b="1" dirty="0" smtClean="0">
                <a:solidFill>
                  <a:prstClr val="black"/>
                </a:solidFill>
                <a:latin typeface="Meiryo UI" panose="020B0604030504040204" pitchFamily="50" charset="-128"/>
                <a:ea typeface="Meiryo UI" panose="020B0604030504040204" pitchFamily="50" charset="-128"/>
              </a:rPr>
              <a:t>　　  第１回アドバイス部会：</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令和４年７月</a:t>
            </a:r>
            <a:r>
              <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14</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日開催</a:t>
            </a:r>
            <a:endPar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lvl="0">
              <a:lnSpc>
                <a:spcPts val="2000"/>
              </a:lnSpc>
              <a:defRPr/>
            </a:pPr>
            <a:endParaRPr kumimoji="1" lang="en-US" altLang="ja-JP" sz="2400" b="1" dirty="0">
              <a:solidFill>
                <a:prstClr val="black"/>
              </a:solidFill>
              <a:latin typeface="Meiryo UI" panose="020B0604030504040204" pitchFamily="50" charset="-128"/>
              <a:ea typeface="Meiryo UI" panose="020B0604030504040204" pitchFamily="50" charset="-128"/>
            </a:endParaRPr>
          </a:p>
          <a:p>
            <a:pPr lvl="0">
              <a:lnSpc>
                <a:spcPct val="150000"/>
              </a:lnSpc>
              <a:defRPr/>
            </a:pPr>
            <a:r>
              <a:rPr kumimoji="1" lang="ja-JP" altLang="en-US" sz="2800" b="1" dirty="0">
                <a:solidFill>
                  <a:prstClr val="black"/>
                </a:solidFill>
                <a:latin typeface="Meiryo UI" panose="020B0604030504040204" pitchFamily="50" charset="-128"/>
                <a:ea typeface="Meiryo UI" panose="020B0604030504040204" pitchFamily="50" charset="-128"/>
              </a:rPr>
              <a:t>■出席委員：</a:t>
            </a:r>
            <a:endParaRPr kumimoji="1" lang="en-US" altLang="ja-JP" sz="2800" b="1" dirty="0">
              <a:solidFill>
                <a:prstClr val="black"/>
              </a:solidFill>
              <a:latin typeface="Meiryo UI" panose="020B0604030504040204" pitchFamily="50" charset="-128"/>
              <a:ea typeface="Meiryo UI" panose="020B0604030504040204" pitchFamily="50" charset="-128"/>
            </a:endParaRPr>
          </a:p>
          <a:p>
            <a:pPr lvl="0">
              <a:lnSpc>
                <a:spcPct val="150000"/>
              </a:lnSpc>
              <a:defRPr/>
            </a:pPr>
            <a:r>
              <a:rPr kumimoji="1" lang="en-US" altLang="ja-JP" sz="2800" b="1" dirty="0">
                <a:solidFill>
                  <a:prstClr val="black"/>
                </a:solidFill>
                <a:latin typeface="Meiryo UI" panose="020B0604030504040204" pitchFamily="50" charset="-128"/>
                <a:ea typeface="Meiryo UI" panose="020B0604030504040204" pitchFamily="50" charset="-128"/>
              </a:rPr>
              <a:t>     </a:t>
            </a:r>
            <a:r>
              <a:rPr kumimoji="1" lang="ja-JP" altLang="en-US" sz="2400" b="1" dirty="0">
                <a:solidFill>
                  <a:prstClr val="black"/>
                </a:solidFill>
                <a:latin typeface="Meiryo UI" panose="020B0604030504040204" pitchFamily="50" charset="-128"/>
                <a:ea typeface="Meiryo UI" panose="020B0604030504040204" pitchFamily="50" charset="-128"/>
              </a:rPr>
              <a:t>若本　</a:t>
            </a:r>
            <a:r>
              <a:rPr kumimoji="1" lang="ja-JP" altLang="en-US" sz="2400" b="1" dirty="0" smtClean="0">
                <a:solidFill>
                  <a:prstClr val="black"/>
                </a:solidFill>
                <a:latin typeface="Meiryo UI" panose="020B0604030504040204" pitchFamily="50" charset="-128"/>
                <a:ea typeface="Meiryo UI" panose="020B0604030504040204" pitchFamily="50" charset="-128"/>
              </a:rPr>
              <a:t>和仁　  </a:t>
            </a:r>
            <a:r>
              <a:rPr kumimoji="1" lang="ja-JP" altLang="en-US" sz="2400" b="1" dirty="0">
                <a:solidFill>
                  <a:prstClr val="black"/>
                </a:solidFill>
                <a:latin typeface="Meiryo UI" panose="020B0604030504040204" pitchFamily="50" charset="-128"/>
                <a:ea typeface="Meiryo UI" panose="020B0604030504040204" pitchFamily="50" charset="-128"/>
              </a:rPr>
              <a:t>専門</a:t>
            </a:r>
            <a:r>
              <a:rPr kumimoji="1" lang="ja-JP" altLang="en-US" sz="2400" b="1" dirty="0" smtClean="0">
                <a:solidFill>
                  <a:prstClr val="black"/>
                </a:solidFill>
                <a:latin typeface="Meiryo UI" panose="020B0604030504040204" pitchFamily="50" charset="-128"/>
                <a:ea typeface="Meiryo UI" panose="020B0604030504040204" pitchFamily="50" charset="-128"/>
              </a:rPr>
              <a:t>委員（部会長）</a:t>
            </a:r>
            <a:endParaRPr kumimoji="1" lang="en-US" altLang="ja-JP" sz="2400" b="1" dirty="0">
              <a:solidFill>
                <a:prstClr val="black"/>
              </a:solidFill>
              <a:latin typeface="Meiryo UI" panose="020B0604030504040204" pitchFamily="50" charset="-128"/>
              <a:ea typeface="Meiryo UI" panose="020B0604030504040204" pitchFamily="50" charset="-128"/>
            </a:endParaRPr>
          </a:p>
          <a:p>
            <a:pPr lvl="0">
              <a:lnSpc>
                <a:spcPct val="150000"/>
              </a:lnSpc>
              <a:defRPr/>
            </a:pPr>
            <a:r>
              <a:rPr kumimoji="1" lang="ja-JP" altLang="en-US" sz="2400" b="1" dirty="0">
                <a:solidFill>
                  <a:prstClr val="black"/>
                </a:solidFill>
                <a:latin typeface="Meiryo UI" panose="020B0604030504040204" pitchFamily="50" charset="-128"/>
                <a:ea typeface="Meiryo UI" panose="020B0604030504040204" pitchFamily="50" charset="-128"/>
              </a:rPr>
              <a:t>　　　田中　一成　　専門委員</a:t>
            </a:r>
            <a:r>
              <a:rPr kumimoji="1" lang="en-US" altLang="ja-JP" sz="2400" b="1" dirty="0">
                <a:solidFill>
                  <a:prstClr val="black"/>
                </a:solidFill>
                <a:latin typeface="Meiryo UI" panose="020B0604030504040204" pitchFamily="50" charset="-128"/>
                <a:ea typeface="Meiryo UI" panose="020B0604030504040204" pitchFamily="50" charset="-128"/>
              </a:rPr>
              <a:t> </a:t>
            </a:r>
          </a:p>
          <a:p>
            <a:pPr lvl="0">
              <a:lnSpc>
                <a:spcPct val="150000"/>
              </a:lnSpc>
              <a:defRPr/>
            </a:pPr>
            <a:r>
              <a:rPr kumimoji="1" lang="en-US" altLang="ja-JP" sz="2400" b="1" dirty="0">
                <a:solidFill>
                  <a:prstClr val="black"/>
                </a:solidFill>
                <a:latin typeface="Meiryo UI" panose="020B0604030504040204" pitchFamily="50" charset="-128"/>
                <a:ea typeface="Meiryo UI" panose="020B0604030504040204" pitchFamily="50" charset="-128"/>
              </a:rPr>
              <a:t>      </a:t>
            </a:r>
            <a:r>
              <a:rPr kumimoji="1" lang="ja-JP" altLang="en-US" sz="2400" b="1" dirty="0">
                <a:solidFill>
                  <a:prstClr val="black"/>
                </a:solidFill>
                <a:latin typeface="Meiryo UI" panose="020B0604030504040204" pitchFamily="50" charset="-128"/>
                <a:ea typeface="Meiryo UI" panose="020B0604030504040204" pitchFamily="50" charset="-128"/>
              </a:rPr>
              <a:t>林　倫子　　　 専門</a:t>
            </a:r>
            <a:r>
              <a:rPr kumimoji="1" lang="ja-JP" altLang="en-US" sz="2400" b="1" dirty="0" smtClean="0">
                <a:solidFill>
                  <a:prstClr val="black"/>
                </a:solidFill>
                <a:latin typeface="Meiryo UI" panose="020B0604030504040204" pitchFamily="50" charset="-128"/>
                <a:ea typeface="Meiryo UI" panose="020B0604030504040204" pitchFamily="50" charset="-128"/>
              </a:rPr>
              <a:t>委員</a:t>
            </a:r>
            <a:endParaRPr kumimoji="1" lang="en-US" altLang="ja-JP" sz="2400" b="1"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58570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85224" y="2644170"/>
            <a:ext cx="8773557" cy="1384995"/>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モノレール延伸</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事業３駅舎詳細設計</a:t>
            </a:r>
            <a:endParaRPr kumimoji="1" lang="en-US" altLang="ja-JP"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仮称</a:t>
            </a:r>
            <a:r>
              <a:rPr kumimoji="1" lang="en-US" altLang="ja-JP"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門真南駅、</a:t>
            </a:r>
            <a:r>
              <a:rPr kumimoji="1" lang="en-US" altLang="ja-JP"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仮称</a:t>
            </a:r>
            <a:r>
              <a:rPr kumimoji="1" lang="en-US" altLang="ja-JP"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鴻池新田駅、</a:t>
            </a:r>
            <a:r>
              <a:rPr kumimoji="1" lang="en-US" altLang="ja-JP"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仮称</a:t>
            </a:r>
            <a:r>
              <a:rPr kumimoji="1" lang="en-US" altLang="ja-JP"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荒本駅 </a:t>
            </a:r>
            <a:r>
              <a:rPr kumimoji="1" lang="en-US" altLang="ja-JP"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角丸四角形 2"/>
          <p:cNvSpPr/>
          <p:nvPr/>
        </p:nvSpPr>
        <p:spPr>
          <a:xfrm>
            <a:off x="444500" y="393700"/>
            <a:ext cx="2462474" cy="533400"/>
          </a:xfrm>
          <a:prstGeom prst="roundRect">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事業</a:t>
            </a:r>
            <a:r>
              <a:rPr kumimoji="1" lang="en-US" altLang="ja-JP"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No</a:t>
            </a: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１</a:t>
            </a:r>
            <a:endPar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46225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1927789554"/>
              </p:ext>
            </p:extLst>
          </p:nvPr>
        </p:nvGraphicFramePr>
        <p:xfrm>
          <a:off x="540328" y="1580915"/>
          <a:ext cx="8160328" cy="1265968"/>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1265968">
                <a:tc>
                  <a:txBody>
                    <a:bodyPr/>
                    <a:lstStyle/>
                    <a:p>
                      <a:pPr>
                        <a:lnSpc>
                          <a:spcPct val="150000"/>
                        </a:lnSpc>
                      </a:pPr>
                      <a:r>
                        <a:rPr kumimoji="1" lang="ja-JP" altLang="en-US" sz="1400" b="1" dirty="0" smtClean="0">
                          <a:latin typeface="+mn-ea"/>
                          <a:ea typeface="+mn-ea"/>
                        </a:rPr>
                        <a:t>　</a:t>
                      </a:r>
                      <a:r>
                        <a:rPr kumimoji="1" lang="ja-JP" altLang="en-US" sz="1600" b="0" dirty="0" smtClean="0">
                          <a:latin typeface="+mn-ea"/>
                          <a:ea typeface="+mn-ea"/>
                        </a:rPr>
                        <a:t>大阪都心部から放射状に形成された既存鉄道を環状方向に結節することにより、広域的な鉄道ネットワークを形成するとともに、新たな沿線開発、まちづくりが促進されるなど沿線地域の活性化を目的と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4" name="角丸四角形 3"/>
          <p:cNvSpPr/>
          <p:nvPr/>
        </p:nvSpPr>
        <p:spPr>
          <a:xfrm>
            <a:off x="414570" y="464004"/>
            <a:ext cx="7172094" cy="48704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モノレール延伸</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事業（（仮称）門真南駅、（仮称）鴻池</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新田駅</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、（仮称）荒</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本駅）　　</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p:cNvSpPr/>
          <p:nvPr/>
        </p:nvSpPr>
        <p:spPr>
          <a:xfrm>
            <a:off x="332508" y="1196311"/>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事業目的</a:t>
            </a:r>
          </a:p>
        </p:txBody>
      </p:sp>
      <p:sp>
        <p:nvSpPr>
          <p:cNvPr id="7" name="正方形/長方形 6"/>
          <p:cNvSpPr/>
          <p:nvPr/>
        </p:nvSpPr>
        <p:spPr>
          <a:xfrm>
            <a:off x="332508" y="3113556"/>
            <a:ext cx="150321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事業概要</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8" name="表 7"/>
          <p:cNvGraphicFramePr>
            <a:graphicFrameLocks noGrp="1"/>
          </p:cNvGraphicFramePr>
          <p:nvPr>
            <p:extLst>
              <p:ext uri="{D42A27DB-BD31-4B8C-83A1-F6EECF244321}">
                <p14:modId xmlns:p14="http://schemas.microsoft.com/office/powerpoint/2010/main" val="783252242"/>
              </p:ext>
            </p:extLst>
          </p:nvPr>
        </p:nvGraphicFramePr>
        <p:xfrm>
          <a:off x="540328" y="3515582"/>
          <a:ext cx="8160328" cy="2357334"/>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2357334">
                <a:tc>
                  <a:txBody>
                    <a:bodyPr/>
                    <a:lstStyle/>
                    <a:p>
                      <a:pPr>
                        <a:lnSpc>
                          <a:spcPct val="150000"/>
                        </a:lnSpc>
                      </a:pPr>
                      <a:r>
                        <a:rPr kumimoji="1" lang="ja-JP" altLang="en-US" sz="1400" b="1" dirty="0" smtClean="0">
                          <a:latin typeface="+mn-ea"/>
                          <a:ea typeface="+mn-ea"/>
                        </a:rPr>
                        <a:t>　</a:t>
                      </a:r>
                      <a:r>
                        <a:rPr kumimoji="1" lang="ja-JP" altLang="en-US" sz="1600" b="0" dirty="0" smtClean="0">
                          <a:latin typeface="+mn-ea"/>
                          <a:ea typeface="+mn-ea"/>
                        </a:rPr>
                        <a:t>大阪モノレールは、大阪空港駅から門真市駅間の本線と、万博記念公園駅から彩都西駅までの彩都線あわせて１８駅、延長約２８㌔の区間で運行されている。</a:t>
                      </a:r>
                      <a:endParaRPr kumimoji="1" lang="en-US" altLang="ja-JP" sz="1600" b="0" dirty="0" smtClean="0">
                        <a:latin typeface="+mn-ea"/>
                        <a:ea typeface="+mn-ea"/>
                      </a:endParaRPr>
                    </a:p>
                    <a:p>
                      <a:pPr>
                        <a:lnSpc>
                          <a:spcPct val="150000"/>
                        </a:lnSpc>
                      </a:pPr>
                      <a:r>
                        <a:rPr kumimoji="1" lang="ja-JP" altLang="en-US" sz="1600" b="0" dirty="0" smtClean="0">
                          <a:latin typeface="+mn-ea"/>
                          <a:ea typeface="+mn-ea"/>
                        </a:rPr>
                        <a:t>　本事業は、大阪モノレール門真市駅から（仮称）瓜生堂駅間の建設延長約８．８㌔を延伸するもので、</a:t>
                      </a:r>
                      <a:r>
                        <a:rPr kumimoji="1" lang="en-US" altLang="ja-JP" sz="1600" b="0" dirty="0" smtClean="0">
                          <a:latin typeface="+mn-ea"/>
                          <a:ea typeface="+mn-ea"/>
                        </a:rPr>
                        <a:t>2020</a:t>
                      </a:r>
                      <a:r>
                        <a:rPr kumimoji="1" lang="ja-JP" altLang="en-US" sz="1600" b="0" dirty="0" smtClean="0">
                          <a:latin typeface="+mn-ea"/>
                          <a:ea typeface="+mn-ea"/>
                        </a:rPr>
                        <a:t>年度より事業に着手。</a:t>
                      </a:r>
                      <a:endParaRPr kumimoji="1" lang="en-US" altLang="ja-JP" sz="1600" b="0" dirty="0" smtClean="0">
                        <a:latin typeface="+mn-ea"/>
                        <a:ea typeface="+mn-ea"/>
                      </a:endParaRPr>
                    </a:p>
                    <a:p>
                      <a:pPr>
                        <a:lnSpc>
                          <a:spcPct val="150000"/>
                        </a:lnSpc>
                      </a:pPr>
                      <a:r>
                        <a:rPr kumimoji="1" lang="ja-JP" altLang="en-US" sz="1600" b="0" dirty="0" smtClean="0">
                          <a:latin typeface="+mn-ea"/>
                          <a:ea typeface="+mn-ea"/>
                        </a:rPr>
                        <a:t>新たに「門真南駅、鴻池新田駅、荒本駅、瓜生堂駅（いずれも仮称）」の四駅に、門真市及び守口市からの要望を受けた「（仮称）松生町駅」を加えた計５駅を整備する。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10"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17383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3289" y="62400"/>
            <a:ext cx="7702062" cy="6733199"/>
          </a:xfrm>
          <a:prstGeom prst="rect">
            <a:avLst/>
          </a:prstGeom>
        </p:spPr>
      </p:pic>
      <p:sp>
        <p:nvSpPr>
          <p:cNvPr id="11" name="フリーフォーム 10"/>
          <p:cNvSpPr/>
          <p:nvPr/>
        </p:nvSpPr>
        <p:spPr>
          <a:xfrm>
            <a:off x="4156720" y="1981200"/>
            <a:ext cx="1266411" cy="1752600"/>
          </a:xfrm>
          <a:custGeom>
            <a:avLst/>
            <a:gdLst>
              <a:gd name="connsiteX0" fmla="*/ 71561 w 318052"/>
              <a:gd name="connsiteY0" fmla="*/ 0 h 302150"/>
              <a:gd name="connsiteX1" fmla="*/ 318052 w 318052"/>
              <a:gd name="connsiteY1" fmla="*/ 270345 h 302150"/>
              <a:gd name="connsiteX2" fmla="*/ 0 w 318052"/>
              <a:gd name="connsiteY2" fmla="*/ 302150 h 302150"/>
              <a:gd name="connsiteX3" fmla="*/ 71561 w 318052"/>
              <a:gd name="connsiteY3" fmla="*/ 0 h 302150"/>
              <a:gd name="connsiteX0" fmla="*/ 71561 w 318052"/>
              <a:gd name="connsiteY0" fmla="*/ 0 h 302150"/>
              <a:gd name="connsiteX1" fmla="*/ 318052 w 318052"/>
              <a:gd name="connsiteY1" fmla="*/ 270345 h 302150"/>
              <a:gd name="connsiteX2" fmla="*/ 0 w 318052"/>
              <a:gd name="connsiteY2" fmla="*/ 302150 h 302150"/>
              <a:gd name="connsiteX3" fmla="*/ 163001 w 318052"/>
              <a:gd name="connsiteY3" fmla="*/ 91440 h 302150"/>
              <a:gd name="connsiteX0" fmla="*/ 71561 w 318052"/>
              <a:gd name="connsiteY0" fmla="*/ 0 h 302150"/>
              <a:gd name="connsiteX1" fmla="*/ 318052 w 318052"/>
              <a:gd name="connsiteY1" fmla="*/ 270345 h 302150"/>
              <a:gd name="connsiteX2" fmla="*/ 0 w 318052"/>
              <a:gd name="connsiteY2" fmla="*/ 302150 h 302150"/>
              <a:gd name="connsiteX0" fmla="*/ 286246 w 318052"/>
              <a:gd name="connsiteY0" fmla="*/ 0 h 962108"/>
              <a:gd name="connsiteX1" fmla="*/ 318052 w 318052"/>
              <a:gd name="connsiteY1" fmla="*/ 930303 h 962108"/>
              <a:gd name="connsiteX2" fmla="*/ 0 w 318052"/>
              <a:gd name="connsiteY2" fmla="*/ 962108 h 962108"/>
              <a:gd name="connsiteX0" fmla="*/ 286246 w 882594"/>
              <a:gd name="connsiteY0" fmla="*/ 0 h 1526650"/>
              <a:gd name="connsiteX1" fmla="*/ 882594 w 882594"/>
              <a:gd name="connsiteY1" fmla="*/ 1526650 h 1526650"/>
              <a:gd name="connsiteX2" fmla="*/ 0 w 882594"/>
              <a:gd name="connsiteY2" fmla="*/ 962108 h 1526650"/>
              <a:gd name="connsiteX0" fmla="*/ 0 w 811034"/>
              <a:gd name="connsiteY0" fmla="*/ 0 h 3013545"/>
              <a:gd name="connsiteX1" fmla="*/ 596348 w 811034"/>
              <a:gd name="connsiteY1" fmla="*/ 1526650 h 3013545"/>
              <a:gd name="connsiteX2" fmla="*/ 811034 w 811034"/>
              <a:gd name="connsiteY2" fmla="*/ 3013545 h 3013545"/>
              <a:gd name="connsiteX0" fmla="*/ 0 w 1256307"/>
              <a:gd name="connsiteY0" fmla="*/ 0 h 3013545"/>
              <a:gd name="connsiteX1" fmla="*/ 596348 w 1256307"/>
              <a:gd name="connsiteY1" fmla="*/ 1526650 h 3013545"/>
              <a:gd name="connsiteX2" fmla="*/ 1256307 w 1256307"/>
              <a:gd name="connsiteY2" fmla="*/ 2806810 h 3013545"/>
              <a:gd name="connsiteX3" fmla="*/ 811034 w 1256307"/>
              <a:gd name="connsiteY3" fmla="*/ 3013545 h 3013545"/>
              <a:gd name="connsiteX0" fmla="*/ 0 w 1256816"/>
              <a:gd name="connsiteY0" fmla="*/ 0 h 3013545"/>
              <a:gd name="connsiteX1" fmla="*/ 596348 w 1256816"/>
              <a:gd name="connsiteY1" fmla="*/ 1526650 h 3013545"/>
              <a:gd name="connsiteX2" fmla="*/ 858741 w 1256816"/>
              <a:gd name="connsiteY2" fmla="*/ 2393343 h 3013545"/>
              <a:gd name="connsiteX3" fmla="*/ 1256307 w 1256816"/>
              <a:gd name="connsiteY3" fmla="*/ 2806810 h 3013545"/>
              <a:gd name="connsiteX4" fmla="*/ 811034 w 1256816"/>
              <a:gd name="connsiteY4" fmla="*/ 3013545 h 3013545"/>
              <a:gd name="connsiteX0" fmla="*/ 0 w 1441107"/>
              <a:gd name="connsiteY0" fmla="*/ 0 h 3013545"/>
              <a:gd name="connsiteX1" fmla="*/ 596348 w 1441107"/>
              <a:gd name="connsiteY1" fmla="*/ 1526650 h 3013545"/>
              <a:gd name="connsiteX2" fmla="*/ 1439186 w 1441107"/>
              <a:gd name="connsiteY2" fmla="*/ 2385391 h 3013545"/>
              <a:gd name="connsiteX3" fmla="*/ 858741 w 1441107"/>
              <a:gd name="connsiteY3" fmla="*/ 2393343 h 3013545"/>
              <a:gd name="connsiteX4" fmla="*/ 1256307 w 1441107"/>
              <a:gd name="connsiteY4" fmla="*/ 2806810 h 3013545"/>
              <a:gd name="connsiteX5" fmla="*/ 811034 w 1441107"/>
              <a:gd name="connsiteY5" fmla="*/ 3013545 h 3013545"/>
              <a:gd name="connsiteX0" fmla="*/ 0 w 1629508"/>
              <a:gd name="connsiteY0" fmla="*/ 0 h 3013545"/>
              <a:gd name="connsiteX1" fmla="*/ 596348 w 1629508"/>
              <a:gd name="connsiteY1" fmla="*/ 1526650 h 3013545"/>
              <a:gd name="connsiteX2" fmla="*/ 1590260 w 1629508"/>
              <a:gd name="connsiteY2" fmla="*/ 1614115 h 3013545"/>
              <a:gd name="connsiteX3" fmla="*/ 1439186 w 1629508"/>
              <a:gd name="connsiteY3" fmla="*/ 2385391 h 3013545"/>
              <a:gd name="connsiteX4" fmla="*/ 858741 w 1629508"/>
              <a:gd name="connsiteY4" fmla="*/ 2393343 h 3013545"/>
              <a:gd name="connsiteX5" fmla="*/ 1256307 w 1629508"/>
              <a:gd name="connsiteY5" fmla="*/ 2806810 h 3013545"/>
              <a:gd name="connsiteX6" fmla="*/ 811034 w 1629508"/>
              <a:gd name="connsiteY6" fmla="*/ 3013545 h 3013545"/>
              <a:gd name="connsiteX0" fmla="*/ 0 w 1622008"/>
              <a:gd name="connsiteY0" fmla="*/ 0 h 3013545"/>
              <a:gd name="connsiteX1" fmla="*/ 596348 w 1622008"/>
              <a:gd name="connsiteY1" fmla="*/ 1526650 h 3013545"/>
              <a:gd name="connsiteX2" fmla="*/ 485028 w 1622008"/>
              <a:gd name="connsiteY2" fmla="*/ 1924216 h 3013545"/>
              <a:gd name="connsiteX3" fmla="*/ 1590260 w 1622008"/>
              <a:gd name="connsiteY3" fmla="*/ 1614115 h 3013545"/>
              <a:gd name="connsiteX4" fmla="*/ 1439186 w 1622008"/>
              <a:gd name="connsiteY4" fmla="*/ 2385391 h 3013545"/>
              <a:gd name="connsiteX5" fmla="*/ 858741 w 1622008"/>
              <a:gd name="connsiteY5" fmla="*/ 2393343 h 3013545"/>
              <a:gd name="connsiteX6" fmla="*/ 1256307 w 1622008"/>
              <a:gd name="connsiteY6" fmla="*/ 2806810 h 3013545"/>
              <a:gd name="connsiteX7" fmla="*/ 811034 w 1622008"/>
              <a:gd name="connsiteY7" fmla="*/ 3013545 h 3013545"/>
              <a:gd name="connsiteX0" fmla="*/ 0 w 1604981"/>
              <a:gd name="connsiteY0" fmla="*/ 0 h 3013545"/>
              <a:gd name="connsiteX1" fmla="*/ 596348 w 1604981"/>
              <a:gd name="connsiteY1" fmla="*/ 1526650 h 3013545"/>
              <a:gd name="connsiteX2" fmla="*/ 485028 w 1604981"/>
              <a:gd name="connsiteY2" fmla="*/ 1924216 h 3013545"/>
              <a:gd name="connsiteX3" fmla="*/ 834886 w 1604981"/>
              <a:gd name="connsiteY3" fmla="*/ 1733384 h 3013545"/>
              <a:gd name="connsiteX4" fmla="*/ 1590260 w 1604981"/>
              <a:gd name="connsiteY4" fmla="*/ 1614115 h 3013545"/>
              <a:gd name="connsiteX5" fmla="*/ 1439186 w 1604981"/>
              <a:gd name="connsiteY5" fmla="*/ 2385391 h 3013545"/>
              <a:gd name="connsiteX6" fmla="*/ 858741 w 1604981"/>
              <a:gd name="connsiteY6" fmla="*/ 2393343 h 3013545"/>
              <a:gd name="connsiteX7" fmla="*/ 1256307 w 1604981"/>
              <a:gd name="connsiteY7" fmla="*/ 2806810 h 3013545"/>
              <a:gd name="connsiteX8" fmla="*/ 811034 w 1604981"/>
              <a:gd name="connsiteY8" fmla="*/ 3013545 h 3013545"/>
              <a:gd name="connsiteX0" fmla="*/ 0 w 1604981"/>
              <a:gd name="connsiteY0" fmla="*/ 0 h 3013545"/>
              <a:gd name="connsiteX1" fmla="*/ 596348 w 1604981"/>
              <a:gd name="connsiteY1" fmla="*/ 1526650 h 3013545"/>
              <a:gd name="connsiteX2" fmla="*/ 485028 w 1604981"/>
              <a:gd name="connsiteY2" fmla="*/ 1924216 h 3013545"/>
              <a:gd name="connsiteX3" fmla="*/ 604299 w 1604981"/>
              <a:gd name="connsiteY3" fmla="*/ 1979875 h 3013545"/>
              <a:gd name="connsiteX4" fmla="*/ 834886 w 1604981"/>
              <a:gd name="connsiteY4" fmla="*/ 1733384 h 3013545"/>
              <a:gd name="connsiteX5" fmla="*/ 1590260 w 1604981"/>
              <a:gd name="connsiteY5" fmla="*/ 1614115 h 3013545"/>
              <a:gd name="connsiteX6" fmla="*/ 1439186 w 1604981"/>
              <a:gd name="connsiteY6" fmla="*/ 2385391 h 3013545"/>
              <a:gd name="connsiteX7" fmla="*/ 858741 w 1604981"/>
              <a:gd name="connsiteY7" fmla="*/ 2393343 h 3013545"/>
              <a:gd name="connsiteX8" fmla="*/ 1256307 w 1604981"/>
              <a:gd name="connsiteY8" fmla="*/ 2806810 h 3013545"/>
              <a:gd name="connsiteX9" fmla="*/ 811034 w 1604981"/>
              <a:gd name="connsiteY9" fmla="*/ 3013545 h 3013545"/>
              <a:gd name="connsiteX0" fmla="*/ 0 w 1681181"/>
              <a:gd name="connsiteY0" fmla="*/ 0 h 3046883"/>
              <a:gd name="connsiteX1" fmla="*/ 672548 w 1681181"/>
              <a:gd name="connsiteY1" fmla="*/ 1559988 h 3046883"/>
              <a:gd name="connsiteX2" fmla="*/ 561228 w 1681181"/>
              <a:gd name="connsiteY2" fmla="*/ 1957554 h 3046883"/>
              <a:gd name="connsiteX3" fmla="*/ 680499 w 1681181"/>
              <a:gd name="connsiteY3" fmla="*/ 2013213 h 3046883"/>
              <a:gd name="connsiteX4" fmla="*/ 911086 w 1681181"/>
              <a:gd name="connsiteY4" fmla="*/ 1766722 h 3046883"/>
              <a:gd name="connsiteX5" fmla="*/ 1666460 w 1681181"/>
              <a:gd name="connsiteY5" fmla="*/ 1647453 h 3046883"/>
              <a:gd name="connsiteX6" fmla="*/ 1515386 w 1681181"/>
              <a:gd name="connsiteY6" fmla="*/ 2418729 h 3046883"/>
              <a:gd name="connsiteX7" fmla="*/ 934941 w 1681181"/>
              <a:gd name="connsiteY7" fmla="*/ 2426681 h 3046883"/>
              <a:gd name="connsiteX8" fmla="*/ 1332507 w 1681181"/>
              <a:gd name="connsiteY8" fmla="*/ 2840148 h 3046883"/>
              <a:gd name="connsiteX9" fmla="*/ 887234 w 1681181"/>
              <a:gd name="connsiteY9" fmla="*/ 3046883 h 3046883"/>
              <a:gd name="connsiteX0" fmla="*/ 0 w 1681181"/>
              <a:gd name="connsiteY0" fmla="*/ 0 h 3046883"/>
              <a:gd name="connsiteX1" fmla="*/ 234605 w 1681181"/>
              <a:gd name="connsiteY1" fmla="*/ 261483 h 3046883"/>
              <a:gd name="connsiteX2" fmla="*/ 672548 w 1681181"/>
              <a:gd name="connsiteY2" fmla="*/ 1559988 h 3046883"/>
              <a:gd name="connsiteX3" fmla="*/ 561228 w 1681181"/>
              <a:gd name="connsiteY3" fmla="*/ 1957554 h 3046883"/>
              <a:gd name="connsiteX4" fmla="*/ 680499 w 1681181"/>
              <a:gd name="connsiteY4" fmla="*/ 2013213 h 3046883"/>
              <a:gd name="connsiteX5" fmla="*/ 911086 w 1681181"/>
              <a:gd name="connsiteY5" fmla="*/ 1766722 h 3046883"/>
              <a:gd name="connsiteX6" fmla="*/ 1666460 w 1681181"/>
              <a:gd name="connsiteY6" fmla="*/ 1647453 h 3046883"/>
              <a:gd name="connsiteX7" fmla="*/ 1515386 w 1681181"/>
              <a:gd name="connsiteY7" fmla="*/ 2418729 h 3046883"/>
              <a:gd name="connsiteX8" fmla="*/ 934941 w 1681181"/>
              <a:gd name="connsiteY8" fmla="*/ 2426681 h 3046883"/>
              <a:gd name="connsiteX9" fmla="*/ 1332507 w 1681181"/>
              <a:gd name="connsiteY9" fmla="*/ 2840148 h 3046883"/>
              <a:gd name="connsiteX10" fmla="*/ 887234 w 1681181"/>
              <a:gd name="connsiteY10" fmla="*/ 3046883 h 3046883"/>
              <a:gd name="connsiteX0" fmla="*/ 0 w 1681181"/>
              <a:gd name="connsiteY0" fmla="*/ 0 h 3046883"/>
              <a:gd name="connsiteX1" fmla="*/ 234605 w 1681181"/>
              <a:gd name="connsiteY1" fmla="*/ 261483 h 3046883"/>
              <a:gd name="connsiteX2" fmla="*/ 520355 w 1681181"/>
              <a:gd name="connsiteY2" fmla="*/ 947283 h 3046883"/>
              <a:gd name="connsiteX3" fmla="*/ 672548 w 1681181"/>
              <a:gd name="connsiteY3" fmla="*/ 1559988 h 3046883"/>
              <a:gd name="connsiteX4" fmla="*/ 561228 w 1681181"/>
              <a:gd name="connsiteY4" fmla="*/ 1957554 h 3046883"/>
              <a:gd name="connsiteX5" fmla="*/ 680499 w 1681181"/>
              <a:gd name="connsiteY5" fmla="*/ 2013213 h 3046883"/>
              <a:gd name="connsiteX6" fmla="*/ 911086 w 1681181"/>
              <a:gd name="connsiteY6" fmla="*/ 1766722 h 3046883"/>
              <a:gd name="connsiteX7" fmla="*/ 1666460 w 1681181"/>
              <a:gd name="connsiteY7" fmla="*/ 1647453 h 3046883"/>
              <a:gd name="connsiteX8" fmla="*/ 1515386 w 1681181"/>
              <a:gd name="connsiteY8" fmla="*/ 2418729 h 3046883"/>
              <a:gd name="connsiteX9" fmla="*/ 934941 w 1681181"/>
              <a:gd name="connsiteY9" fmla="*/ 2426681 h 3046883"/>
              <a:gd name="connsiteX10" fmla="*/ 1332507 w 1681181"/>
              <a:gd name="connsiteY10" fmla="*/ 2840148 h 3046883"/>
              <a:gd name="connsiteX11" fmla="*/ 887234 w 1681181"/>
              <a:gd name="connsiteY11"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520355 w 1681181"/>
              <a:gd name="connsiteY3" fmla="*/ 947283 h 3046883"/>
              <a:gd name="connsiteX4" fmla="*/ 672548 w 1681181"/>
              <a:gd name="connsiteY4" fmla="*/ 1559988 h 3046883"/>
              <a:gd name="connsiteX5" fmla="*/ 561228 w 1681181"/>
              <a:gd name="connsiteY5" fmla="*/ 1957554 h 3046883"/>
              <a:gd name="connsiteX6" fmla="*/ 680499 w 1681181"/>
              <a:gd name="connsiteY6" fmla="*/ 2013213 h 3046883"/>
              <a:gd name="connsiteX7" fmla="*/ 911086 w 1681181"/>
              <a:gd name="connsiteY7" fmla="*/ 1766722 h 3046883"/>
              <a:gd name="connsiteX8" fmla="*/ 1666460 w 1681181"/>
              <a:gd name="connsiteY8" fmla="*/ 1647453 h 3046883"/>
              <a:gd name="connsiteX9" fmla="*/ 1515386 w 1681181"/>
              <a:gd name="connsiteY9" fmla="*/ 2418729 h 3046883"/>
              <a:gd name="connsiteX10" fmla="*/ 934941 w 1681181"/>
              <a:gd name="connsiteY10" fmla="*/ 2426681 h 3046883"/>
              <a:gd name="connsiteX11" fmla="*/ 1332507 w 1681181"/>
              <a:gd name="connsiteY11" fmla="*/ 2840148 h 3046883"/>
              <a:gd name="connsiteX12" fmla="*/ 887234 w 1681181"/>
              <a:gd name="connsiteY12"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520355 w 1681181"/>
              <a:gd name="connsiteY3" fmla="*/ 947283 h 3046883"/>
              <a:gd name="connsiteX4" fmla="*/ 672548 w 1681181"/>
              <a:gd name="connsiteY4" fmla="*/ 1559988 h 3046883"/>
              <a:gd name="connsiteX5" fmla="*/ 561228 w 1681181"/>
              <a:gd name="connsiteY5" fmla="*/ 1957554 h 3046883"/>
              <a:gd name="connsiteX6" fmla="*/ 680499 w 1681181"/>
              <a:gd name="connsiteY6" fmla="*/ 2013213 h 3046883"/>
              <a:gd name="connsiteX7" fmla="*/ 911086 w 1681181"/>
              <a:gd name="connsiteY7" fmla="*/ 1766722 h 3046883"/>
              <a:gd name="connsiteX8" fmla="*/ 1666460 w 1681181"/>
              <a:gd name="connsiteY8" fmla="*/ 1647453 h 3046883"/>
              <a:gd name="connsiteX9" fmla="*/ 1515386 w 1681181"/>
              <a:gd name="connsiteY9" fmla="*/ 2418729 h 3046883"/>
              <a:gd name="connsiteX10" fmla="*/ 934941 w 1681181"/>
              <a:gd name="connsiteY10" fmla="*/ 2426681 h 3046883"/>
              <a:gd name="connsiteX11" fmla="*/ 1332507 w 1681181"/>
              <a:gd name="connsiteY11" fmla="*/ 2840148 h 3046883"/>
              <a:gd name="connsiteX12" fmla="*/ 887234 w 1681181"/>
              <a:gd name="connsiteY12"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520355 w 1681181"/>
              <a:gd name="connsiteY3" fmla="*/ 947283 h 3046883"/>
              <a:gd name="connsiteX4" fmla="*/ 667992 w 1681181"/>
              <a:gd name="connsiteY4" fmla="*/ 1309233 h 3046883"/>
              <a:gd name="connsiteX5" fmla="*/ 672548 w 1681181"/>
              <a:gd name="connsiteY5" fmla="*/ 1559988 h 3046883"/>
              <a:gd name="connsiteX6" fmla="*/ 561228 w 1681181"/>
              <a:gd name="connsiteY6" fmla="*/ 1957554 h 3046883"/>
              <a:gd name="connsiteX7" fmla="*/ 680499 w 1681181"/>
              <a:gd name="connsiteY7" fmla="*/ 2013213 h 3046883"/>
              <a:gd name="connsiteX8" fmla="*/ 911086 w 1681181"/>
              <a:gd name="connsiteY8" fmla="*/ 1766722 h 3046883"/>
              <a:gd name="connsiteX9" fmla="*/ 1666460 w 1681181"/>
              <a:gd name="connsiteY9" fmla="*/ 1647453 h 3046883"/>
              <a:gd name="connsiteX10" fmla="*/ 1515386 w 1681181"/>
              <a:gd name="connsiteY10" fmla="*/ 2418729 h 3046883"/>
              <a:gd name="connsiteX11" fmla="*/ 934941 w 1681181"/>
              <a:gd name="connsiteY11" fmla="*/ 2426681 h 3046883"/>
              <a:gd name="connsiteX12" fmla="*/ 1332507 w 1681181"/>
              <a:gd name="connsiteY12" fmla="*/ 2840148 h 3046883"/>
              <a:gd name="connsiteX13" fmla="*/ 887234 w 1681181"/>
              <a:gd name="connsiteY13"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72548 w 1681181"/>
              <a:gd name="connsiteY6" fmla="*/ 1559988 h 3046883"/>
              <a:gd name="connsiteX7" fmla="*/ 561228 w 1681181"/>
              <a:gd name="connsiteY7" fmla="*/ 1957554 h 3046883"/>
              <a:gd name="connsiteX8" fmla="*/ 680499 w 1681181"/>
              <a:gd name="connsiteY8" fmla="*/ 2013213 h 3046883"/>
              <a:gd name="connsiteX9" fmla="*/ 911086 w 1681181"/>
              <a:gd name="connsiteY9" fmla="*/ 1766722 h 3046883"/>
              <a:gd name="connsiteX10" fmla="*/ 1666460 w 1681181"/>
              <a:gd name="connsiteY10" fmla="*/ 1647453 h 3046883"/>
              <a:gd name="connsiteX11" fmla="*/ 1515386 w 1681181"/>
              <a:gd name="connsiteY11" fmla="*/ 2418729 h 3046883"/>
              <a:gd name="connsiteX12" fmla="*/ 934941 w 1681181"/>
              <a:gd name="connsiteY12" fmla="*/ 2426681 h 3046883"/>
              <a:gd name="connsiteX13" fmla="*/ 1332507 w 1681181"/>
              <a:gd name="connsiteY13" fmla="*/ 2840148 h 3046883"/>
              <a:gd name="connsiteX14" fmla="*/ 887234 w 1681181"/>
              <a:gd name="connsiteY14"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561228 w 1681181"/>
              <a:gd name="connsiteY7" fmla="*/ 1957554 h 3046883"/>
              <a:gd name="connsiteX8" fmla="*/ 680499 w 1681181"/>
              <a:gd name="connsiteY8" fmla="*/ 2013213 h 3046883"/>
              <a:gd name="connsiteX9" fmla="*/ 911086 w 1681181"/>
              <a:gd name="connsiteY9" fmla="*/ 1766722 h 3046883"/>
              <a:gd name="connsiteX10" fmla="*/ 1666460 w 1681181"/>
              <a:gd name="connsiteY10" fmla="*/ 1647453 h 3046883"/>
              <a:gd name="connsiteX11" fmla="*/ 1515386 w 1681181"/>
              <a:gd name="connsiteY11" fmla="*/ 2418729 h 3046883"/>
              <a:gd name="connsiteX12" fmla="*/ 934941 w 1681181"/>
              <a:gd name="connsiteY12" fmla="*/ 2426681 h 3046883"/>
              <a:gd name="connsiteX13" fmla="*/ 1332507 w 1681181"/>
              <a:gd name="connsiteY13" fmla="*/ 2840148 h 3046883"/>
              <a:gd name="connsiteX14" fmla="*/ 887234 w 1681181"/>
              <a:gd name="connsiteY14"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561228 w 1681181"/>
              <a:gd name="connsiteY7" fmla="*/ 1957554 h 3046883"/>
              <a:gd name="connsiteX8" fmla="*/ 680499 w 1681181"/>
              <a:gd name="connsiteY8" fmla="*/ 2013213 h 3046883"/>
              <a:gd name="connsiteX9" fmla="*/ 911086 w 1681181"/>
              <a:gd name="connsiteY9" fmla="*/ 1766722 h 3046883"/>
              <a:gd name="connsiteX10" fmla="*/ 1666460 w 1681181"/>
              <a:gd name="connsiteY10" fmla="*/ 1647453 h 3046883"/>
              <a:gd name="connsiteX11" fmla="*/ 1515386 w 1681181"/>
              <a:gd name="connsiteY11" fmla="*/ 2418729 h 3046883"/>
              <a:gd name="connsiteX12" fmla="*/ 934941 w 1681181"/>
              <a:gd name="connsiteY12" fmla="*/ 2426681 h 3046883"/>
              <a:gd name="connsiteX13" fmla="*/ 1332507 w 1681181"/>
              <a:gd name="connsiteY13" fmla="*/ 2840148 h 3046883"/>
              <a:gd name="connsiteX14" fmla="*/ 887234 w 1681181"/>
              <a:gd name="connsiteY14"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648942 w 1681181"/>
              <a:gd name="connsiteY7" fmla="*/ 1704520 h 3046883"/>
              <a:gd name="connsiteX8" fmla="*/ 561228 w 1681181"/>
              <a:gd name="connsiteY8" fmla="*/ 1957554 h 3046883"/>
              <a:gd name="connsiteX9" fmla="*/ 680499 w 1681181"/>
              <a:gd name="connsiteY9" fmla="*/ 2013213 h 3046883"/>
              <a:gd name="connsiteX10" fmla="*/ 911086 w 1681181"/>
              <a:gd name="connsiteY10" fmla="*/ 1766722 h 3046883"/>
              <a:gd name="connsiteX11" fmla="*/ 1666460 w 1681181"/>
              <a:gd name="connsiteY11" fmla="*/ 1647453 h 3046883"/>
              <a:gd name="connsiteX12" fmla="*/ 1515386 w 1681181"/>
              <a:gd name="connsiteY12" fmla="*/ 2418729 h 3046883"/>
              <a:gd name="connsiteX13" fmla="*/ 934941 w 1681181"/>
              <a:gd name="connsiteY13" fmla="*/ 2426681 h 3046883"/>
              <a:gd name="connsiteX14" fmla="*/ 1332507 w 1681181"/>
              <a:gd name="connsiteY14" fmla="*/ 2840148 h 3046883"/>
              <a:gd name="connsiteX15" fmla="*/ 887234 w 1681181"/>
              <a:gd name="connsiteY15"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648942 w 1681181"/>
              <a:gd name="connsiteY7" fmla="*/ 1704520 h 3046883"/>
              <a:gd name="connsiteX8" fmla="*/ 537416 w 1681181"/>
              <a:gd name="connsiteY8" fmla="*/ 1938504 h 3046883"/>
              <a:gd name="connsiteX9" fmla="*/ 680499 w 1681181"/>
              <a:gd name="connsiteY9" fmla="*/ 2013213 h 3046883"/>
              <a:gd name="connsiteX10" fmla="*/ 911086 w 1681181"/>
              <a:gd name="connsiteY10" fmla="*/ 1766722 h 3046883"/>
              <a:gd name="connsiteX11" fmla="*/ 1666460 w 1681181"/>
              <a:gd name="connsiteY11" fmla="*/ 1647453 h 3046883"/>
              <a:gd name="connsiteX12" fmla="*/ 1515386 w 1681181"/>
              <a:gd name="connsiteY12" fmla="*/ 2418729 h 3046883"/>
              <a:gd name="connsiteX13" fmla="*/ 934941 w 1681181"/>
              <a:gd name="connsiteY13" fmla="*/ 2426681 h 3046883"/>
              <a:gd name="connsiteX14" fmla="*/ 1332507 w 1681181"/>
              <a:gd name="connsiteY14" fmla="*/ 2840148 h 3046883"/>
              <a:gd name="connsiteX15" fmla="*/ 887234 w 1681181"/>
              <a:gd name="connsiteY15"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648942 w 1681181"/>
              <a:gd name="connsiteY7" fmla="*/ 1704520 h 3046883"/>
              <a:gd name="connsiteX8" fmla="*/ 537416 w 1681181"/>
              <a:gd name="connsiteY8" fmla="*/ 1938504 h 3046883"/>
              <a:gd name="connsiteX9" fmla="*/ 675736 w 1681181"/>
              <a:gd name="connsiteY9" fmla="*/ 2046550 h 3046883"/>
              <a:gd name="connsiteX10" fmla="*/ 911086 w 1681181"/>
              <a:gd name="connsiteY10" fmla="*/ 1766722 h 3046883"/>
              <a:gd name="connsiteX11" fmla="*/ 1666460 w 1681181"/>
              <a:gd name="connsiteY11" fmla="*/ 1647453 h 3046883"/>
              <a:gd name="connsiteX12" fmla="*/ 1515386 w 1681181"/>
              <a:gd name="connsiteY12" fmla="*/ 2418729 h 3046883"/>
              <a:gd name="connsiteX13" fmla="*/ 934941 w 1681181"/>
              <a:gd name="connsiteY13" fmla="*/ 2426681 h 3046883"/>
              <a:gd name="connsiteX14" fmla="*/ 1332507 w 1681181"/>
              <a:gd name="connsiteY14" fmla="*/ 2840148 h 3046883"/>
              <a:gd name="connsiteX15" fmla="*/ 887234 w 1681181"/>
              <a:gd name="connsiteY15"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648942 w 1681181"/>
              <a:gd name="connsiteY7" fmla="*/ 1704520 h 3046883"/>
              <a:gd name="connsiteX8" fmla="*/ 537416 w 1681181"/>
              <a:gd name="connsiteY8" fmla="*/ 1938504 h 3046883"/>
              <a:gd name="connsiteX9" fmla="*/ 675736 w 1681181"/>
              <a:gd name="connsiteY9" fmla="*/ 2046550 h 3046883"/>
              <a:gd name="connsiteX10" fmla="*/ 911086 w 1681181"/>
              <a:gd name="connsiteY10" fmla="*/ 1766722 h 3046883"/>
              <a:gd name="connsiteX11" fmla="*/ 1666460 w 1681181"/>
              <a:gd name="connsiteY11" fmla="*/ 1647453 h 3046883"/>
              <a:gd name="connsiteX12" fmla="*/ 1515386 w 1681181"/>
              <a:gd name="connsiteY12" fmla="*/ 2418729 h 3046883"/>
              <a:gd name="connsiteX13" fmla="*/ 934941 w 1681181"/>
              <a:gd name="connsiteY13" fmla="*/ 2426681 h 3046883"/>
              <a:gd name="connsiteX14" fmla="*/ 1332507 w 1681181"/>
              <a:gd name="connsiteY14" fmla="*/ 2840148 h 3046883"/>
              <a:gd name="connsiteX15" fmla="*/ 887234 w 1681181"/>
              <a:gd name="connsiteY15"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648942 w 1681181"/>
              <a:gd name="connsiteY7" fmla="*/ 1704520 h 3046883"/>
              <a:gd name="connsiteX8" fmla="*/ 537416 w 1681181"/>
              <a:gd name="connsiteY8" fmla="*/ 1938504 h 3046883"/>
              <a:gd name="connsiteX9" fmla="*/ 675736 w 1681181"/>
              <a:gd name="connsiteY9" fmla="*/ 2046550 h 3046883"/>
              <a:gd name="connsiteX10" fmla="*/ 911086 w 1681181"/>
              <a:gd name="connsiteY10" fmla="*/ 1766722 h 3046883"/>
              <a:gd name="connsiteX11" fmla="*/ 1666460 w 1681181"/>
              <a:gd name="connsiteY11" fmla="*/ 1647453 h 3046883"/>
              <a:gd name="connsiteX12" fmla="*/ 1515386 w 1681181"/>
              <a:gd name="connsiteY12" fmla="*/ 2418729 h 3046883"/>
              <a:gd name="connsiteX13" fmla="*/ 934941 w 1681181"/>
              <a:gd name="connsiteY13" fmla="*/ 2426681 h 3046883"/>
              <a:gd name="connsiteX14" fmla="*/ 1332507 w 1681181"/>
              <a:gd name="connsiteY14" fmla="*/ 2840148 h 3046883"/>
              <a:gd name="connsiteX15" fmla="*/ 887234 w 1681181"/>
              <a:gd name="connsiteY15" fmla="*/ 3046883 h 3046883"/>
              <a:gd name="connsiteX0" fmla="*/ 0 w 1681181"/>
              <a:gd name="connsiteY0" fmla="*/ 0 h 3046883"/>
              <a:gd name="connsiteX1" fmla="*/ 234605 w 1681181"/>
              <a:gd name="connsiteY1" fmla="*/ 261483 h 3046883"/>
              <a:gd name="connsiteX2" fmla="*/ 372717 w 1681181"/>
              <a:gd name="connsiteY2" fmla="*/ 713920 h 3046883"/>
              <a:gd name="connsiteX3" fmla="*/ 406055 w 1681181"/>
              <a:gd name="connsiteY3" fmla="*/ 837745 h 3046883"/>
              <a:gd name="connsiteX4" fmla="*/ 520355 w 1681181"/>
              <a:gd name="connsiteY4" fmla="*/ 947283 h 3046883"/>
              <a:gd name="connsiteX5" fmla="*/ 667992 w 1681181"/>
              <a:gd name="connsiteY5" fmla="*/ 1309233 h 3046883"/>
              <a:gd name="connsiteX6" fmla="*/ 658260 w 1681181"/>
              <a:gd name="connsiteY6" fmla="*/ 1550463 h 3046883"/>
              <a:gd name="connsiteX7" fmla="*/ 648942 w 1681181"/>
              <a:gd name="connsiteY7" fmla="*/ 1704520 h 3046883"/>
              <a:gd name="connsiteX8" fmla="*/ 537416 w 1681181"/>
              <a:gd name="connsiteY8" fmla="*/ 1938504 h 3046883"/>
              <a:gd name="connsiteX9" fmla="*/ 675736 w 1681181"/>
              <a:gd name="connsiteY9" fmla="*/ 2046550 h 3046883"/>
              <a:gd name="connsiteX10" fmla="*/ 911086 w 1681181"/>
              <a:gd name="connsiteY10" fmla="*/ 1766722 h 3046883"/>
              <a:gd name="connsiteX11" fmla="*/ 1666460 w 1681181"/>
              <a:gd name="connsiteY11" fmla="*/ 1647453 h 3046883"/>
              <a:gd name="connsiteX12" fmla="*/ 1515386 w 1681181"/>
              <a:gd name="connsiteY12" fmla="*/ 2418729 h 3046883"/>
              <a:gd name="connsiteX13" fmla="*/ 934941 w 1681181"/>
              <a:gd name="connsiteY13" fmla="*/ 2426681 h 3046883"/>
              <a:gd name="connsiteX14" fmla="*/ 1332507 w 1681181"/>
              <a:gd name="connsiteY14" fmla="*/ 2840148 h 3046883"/>
              <a:gd name="connsiteX15" fmla="*/ 887234 w 1681181"/>
              <a:gd name="connsiteY15" fmla="*/ 3046883 h 3046883"/>
              <a:gd name="connsiteX0" fmla="*/ 0 w 1669697"/>
              <a:gd name="connsiteY0" fmla="*/ 0 h 3046883"/>
              <a:gd name="connsiteX1" fmla="*/ 234605 w 1669697"/>
              <a:gd name="connsiteY1" fmla="*/ 261483 h 3046883"/>
              <a:gd name="connsiteX2" fmla="*/ 372717 w 1669697"/>
              <a:gd name="connsiteY2" fmla="*/ 713920 h 3046883"/>
              <a:gd name="connsiteX3" fmla="*/ 406055 w 1669697"/>
              <a:gd name="connsiteY3" fmla="*/ 837745 h 3046883"/>
              <a:gd name="connsiteX4" fmla="*/ 520355 w 1669697"/>
              <a:gd name="connsiteY4" fmla="*/ 947283 h 3046883"/>
              <a:gd name="connsiteX5" fmla="*/ 667992 w 1669697"/>
              <a:gd name="connsiteY5" fmla="*/ 1309233 h 3046883"/>
              <a:gd name="connsiteX6" fmla="*/ 658260 w 1669697"/>
              <a:gd name="connsiteY6" fmla="*/ 1550463 h 3046883"/>
              <a:gd name="connsiteX7" fmla="*/ 648942 w 1669697"/>
              <a:gd name="connsiteY7" fmla="*/ 1704520 h 3046883"/>
              <a:gd name="connsiteX8" fmla="*/ 537416 w 1669697"/>
              <a:gd name="connsiteY8" fmla="*/ 1938504 h 3046883"/>
              <a:gd name="connsiteX9" fmla="*/ 675736 w 1669697"/>
              <a:gd name="connsiteY9" fmla="*/ 2046550 h 3046883"/>
              <a:gd name="connsiteX10" fmla="*/ 911086 w 1669697"/>
              <a:gd name="connsiteY10" fmla="*/ 1766722 h 3046883"/>
              <a:gd name="connsiteX11" fmla="*/ 1358555 w 1669697"/>
              <a:gd name="connsiteY11" fmla="*/ 1747383 h 3046883"/>
              <a:gd name="connsiteX12" fmla="*/ 1666460 w 1669697"/>
              <a:gd name="connsiteY12" fmla="*/ 1647453 h 3046883"/>
              <a:gd name="connsiteX13" fmla="*/ 1515386 w 1669697"/>
              <a:gd name="connsiteY13" fmla="*/ 2418729 h 3046883"/>
              <a:gd name="connsiteX14" fmla="*/ 934941 w 1669697"/>
              <a:gd name="connsiteY14" fmla="*/ 2426681 h 3046883"/>
              <a:gd name="connsiteX15" fmla="*/ 1332507 w 1669697"/>
              <a:gd name="connsiteY15" fmla="*/ 2840148 h 3046883"/>
              <a:gd name="connsiteX16" fmla="*/ 887234 w 1669697"/>
              <a:gd name="connsiteY16" fmla="*/ 3046883 h 3046883"/>
              <a:gd name="connsiteX0" fmla="*/ 0 w 1669697"/>
              <a:gd name="connsiteY0" fmla="*/ 0 h 3046883"/>
              <a:gd name="connsiteX1" fmla="*/ 234605 w 1669697"/>
              <a:gd name="connsiteY1" fmla="*/ 261483 h 3046883"/>
              <a:gd name="connsiteX2" fmla="*/ 372717 w 1669697"/>
              <a:gd name="connsiteY2" fmla="*/ 713920 h 3046883"/>
              <a:gd name="connsiteX3" fmla="*/ 406055 w 1669697"/>
              <a:gd name="connsiteY3" fmla="*/ 837745 h 3046883"/>
              <a:gd name="connsiteX4" fmla="*/ 520355 w 1669697"/>
              <a:gd name="connsiteY4" fmla="*/ 947283 h 3046883"/>
              <a:gd name="connsiteX5" fmla="*/ 667992 w 1669697"/>
              <a:gd name="connsiteY5" fmla="*/ 1309233 h 3046883"/>
              <a:gd name="connsiteX6" fmla="*/ 658260 w 1669697"/>
              <a:gd name="connsiteY6" fmla="*/ 1550463 h 3046883"/>
              <a:gd name="connsiteX7" fmla="*/ 648942 w 1669697"/>
              <a:gd name="connsiteY7" fmla="*/ 1704520 h 3046883"/>
              <a:gd name="connsiteX8" fmla="*/ 537416 w 1669697"/>
              <a:gd name="connsiteY8" fmla="*/ 1938504 h 3046883"/>
              <a:gd name="connsiteX9" fmla="*/ 675736 w 1669697"/>
              <a:gd name="connsiteY9" fmla="*/ 2046550 h 3046883"/>
              <a:gd name="connsiteX10" fmla="*/ 911086 w 1669697"/>
              <a:gd name="connsiteY10" fmla="*/ 1766722 h 3046883"/>
              <a:gd name="connsiteX11" fmla="*/ 1358555 w 1669697"/>
              <a:gd name="connsiteY11" fmla="*/ 1747383 h 3046883"/>
              <a:gd name="connsiteX12" fmla="*/ 1666460 w 1669697"/>
              <a:gd name="connsiteY12" fmla="*/ 1647453 h 3046883"/>
              <a:gd name="connsiteX13" fmla="*/ 1515386 w 1669697"/>
              <a:gd name="connsiteY13" fmla="*/ 2418729 h 3046883"/>
              <a:gd name="connsiteX14" fmla="*/ 934941 w 1669697"/>
              <a:gd name="connsiteY14" fmla="*/ 2426681 h 3046883"/>
              <a:gd name="connsiteX15" fmla="*/ 1332507 w 1669697"/>
              <a:gd name="connsiteY15" fmla="*/ 2840148 h 3046883"/>
              <a:gd name="connsiteX16" fmla="*/ 887234 w 1669697"/>
              <a:gd name="connsiteY16" fmla="*/ 3046883 h 3046883"/>
              <a:gd name="connsiteX0" fmla="*/ 0 w 1669697"/>
              <a:gd name="connsiteY0" fmla="*/ 0 h 3046883"/>
              <a:gd name="connsiteX1" fmla="*/ 234605 w 1669697"/>
              <a:gd name="connsiteY1" fmla="*/ 261483 h 3046883"/>
              <a:gd name="connsiteX2" fmla="*/ 372717 w 1669697"/>
              <a:gd name="connsiteY2" fmla="*/ 713920 h 3046883"/>
              <a:gd name="connsiteX3" fmla="*/ 406055 w 1669697"/>
              <a:gd name="connsiteY3" fmla="*/ 837745 h 3046883"/>
              <a:gd name="connsiteX4" fmla="*/ 520355 w 1669697"/>
              <a:gd name="connsiteY4" fmla="*/ 947283 h 3046883"/>
              <a:gd name="connsiteX5" fmla="*/ 667992 w 1669697"/>
              <a:gd name="connsiteY5" fmla="*/ 1309233 h 3046883"/>
              <a:gd name="connsiteX6" fmla="*/ 658260 w 1669697"/>
              <a:gd name="connsiteY6" fmla="*/ 1550463 h 3046883"/>
              <a:gd name="connsiteX7" fmla="*/ 648942 w 1669697"/>
              <a:gd name="connsiteY7" fmla="*/ 1704520 h 3046883"/>
              <a:gd name="connsiteX8" fmla="*/ 537416 w 1669697"/>
              <a:gd name="connsiteY8" fmla="*/ 1938504 h 3046883"/>
              <a:gd name="connsiteX9" fmla="*/ 675736 w 1669697"/>
              <a:gd name="connsiteY9" fmla="*/ 2046550 h 3046883"/>
              <a:gd name="connsiteX10" fmla="*/ 911086 w 1669697"/>
              <a:gd name="connsiteY10" fmla="*/ 1766722 h 3046883"/>
              <a:gd name="connsiteX11" fmla="*/ 1358555 w 1669697"/>
              <a:gd name="connsiteY11" fmla="*/ 1747383 h 3046883"/>
              <a:gd name="connsiteX12" fmla="*/ 1666460 w 1669697"/>
              <a:gd name="connsiteY12" fmla="*/ 1647453 h 3046883"/>
              <a:gd name="connsiteX13" fmla="*/ 1515386 w 1669697"/>
              <a:gd name="connsiteY13" fmla="*/ 2418729 h 3046883"/>
              <a:gd name="connsiteX14" fmla="*/ 934941 w 1669697"/>
              <a:gd name="connsiteY14" fmla="*/ 2426681 h 3046883"/>
              <a:gd name="connsiteX15" fmla="*/ 1332507 w 1669697"/>
              <a:gd name="connsiteY15" fmla="*/ 2840148 h 3046883"/>
              <a:gd name="connsiteX16" fmla="*/ 887234 w 1669697"/>
              <a:gd name="connsiteY16" fmla="*/ 3046883 h 3046883"/>
              <a:gd name="connsiteX0" fmla="*/ 0 w 1669697"/>
              <a:gd name="connsiteY0" fmla="*/ 0 h 3046883"/>
              <a:gd name="connsiteX1" fmla="*/ 234605 w 1669697"/>
              <a:gd name="connsiteY1" fmla="*/ 261483 h 3046883"/>
              <a:gd name="connsiteX2" fmla="*/ 372717 w 1669697"/>
              <a:gd name="connsiteY2" fmla="*/ 713920 h 3046883"/>
              <a:gd name="connsiteX3" fmla="*/ 406055 w 1669697"/>
              <a:gd name="connsiteY3" fmla="*/ 837745 h 3046883"/>
              <a:gd name="connsiteX4" fmla="*/ 520355 w 1669697"/>
              <a:gd name="connsiteY4" fmla="*/ 947283 h 3046883"/>
              <a:gd name="connsiteX5" fmla="*/ 667992 w 1669697"/>
              <a:gd name="connsiteY5" fmla="*/ 1309233 h 3046883"/>
              <a:gd name="connsiteX6" fmla="*/ 658260 w 1669697"/>
              <a:gd name="connsiteY6" fmla="*/ 1550463 h 3046883"/>
              <a:gd name="connsiteX7" fmla="*/ 648942 w 1669697"/>
              <a:gd name="connsiteY7" fmla="*/ 1704520 h 3046883"/>
              <a:gd name="connsiteX8" fmla="*/ 537416 w 1669697"/>
              <a:gd name="connsiteY8" fmla="*/ 1938504 h 3046883"/>
              <a:gd name="connsiteX9" fmla="*/ 675736 w 1669697"/>
              <a:gd name="connsiteY9" fmla="*/ 2046550 h 3046883"/>
              <a:gd name="connsiteX10" fmla="*/ 911086 w 1669697"/>
              <a:gd name="connsiteY10" fmla="*/ 1766722 h 3046883"/>
              <a:gd name="connsiteX11" fmla="*/ 1358555 w 1669697"/>
              <a:gd name="connsiteY11" fmla="*/ 1747383 h 3046883"/>
              <a:gd name="connsiteX12" fmla="*/ 1666460 w 1669697"/>
              <a:gd name="connsiteY12" fmla="*/ 1647453 h 3046883"/>
              <a:gd name="connsiteX13" fmla="*/ 1515386 w 1669697"/>
              <a:gd name="connsiteY13" fmla="*/ 2418729 h 3046883"/>
              <a:gd name="connsiteX14" fmla="*/ 934941 w 1669697"/>
              <a:gd name="connsiteY14" fmla="*/ 2388581 h 3046883"/>
              <a:gd name="connsiteX15" fmla="*/ 1332507 w 1669697"/>
              <a:gd name="connsiteY15" fmla="*/ 2840148 h 3046883"/>
              <a:gd name="connsiteX16" fmla="*/ 887234 w 1669697"/>
              <a:gd name="connsiteY16" fmla="*/ 3046883 h 3046883"/>
              <a:gd name="connsiteX0" fmla="*/ 0 w 1669469"/>
              <a:gd name="connsiteY0" fmla="*/ 0 h 3046883"/>
              <a:gd name="connsiteX1" fmla="*/ 234605 w 1669469"/>
              <a:gd name="connsiteY1" fmla="*/ 261483 h 3046883"/>
              <a:gd name="connsiteX2" fmla="*/ 372717 w 1669469"/>
              <a:gd name="connsiteY2" fmla="*/ 713920 h 3046883"/>
              <a:gd name="connsiteX3" fmla="*/ 406055 w 1669469"/>
              <a:gd name="connsiteY3" fmla="*/ 837745 h 3046883"/>
              <a:gd name="connsiteX4" fmla="*/ 520355 w 1669469"/>
              <a:gd name="connsiteY4" fmla="*/ 947283 h 3046883"/>
              <a:gd name="connsiteX5" fmla="*/ 667992 w 1669469"/>
              <a:gd name="connsiteY5" fmla="*/ 1309233 h 3046883"/>
              <a:gd name="connsiteX6" fmla="*/ 658260 w 1669469"/>
              <a:gd name="connsiteY6" fmla="*/ 1550463 h 3046883"/>
              <a:gd name="connsiteX7" fmla="*/ 648942 w 1669469"/>
              <a:gd name="connsiteY7" fmla="*/ 1704520 h 3046883"/>
              <a:gd name="connsiteX8" fmla="*/ 537416 w 1669469"/>
              <a:gd name="connsiteY8" fmla="*/ 1938504 h 3046883"/>
              <a:gd name="connsiteX9" fmla="*/ 675736 w 1669469"/>
              <a:gd name="connsiteY9" fmla="*/ 2046550 h 3046883"/>
              <a:gd name="connsiteX10" fmla="*/ 911086 w 1669469"/>
              <a:gd name="connsiteY10" fmla="*/ 1766722 h 3046883"/>
              <a:gd name="connsiteX11" fmla="*/ 1358555 w 1669469"/>
              <a:gd name="connsiteY11" fmla="*/ 1747383 h 3046883"/>
              <a:gd name="connsiteX12" fmla="*/ 1666460 w 1669469"/>
              <a:gd name="connsiteY12" fmla="*/ 1647453 h 3046883"/>
              <a:gd name="connsiteX13" fmla="*/ 1501098 w 1669469"/>
              <a:gd name="connsiteY13" fmla="*/ 2447304 h 3046883"/>
              <a:gd name="connsiteX14" fmla="*/ 934941 w 1669469"/>
              <a:gd name="connsiteY14" fmla="*/ 2388581 h 3046883"/>
              <a:gd name="connsiteX15" fmla="*/ 1332507 w 1669469"/>
              <a:gd name="connsiteY15" fmla="*/ 2840148 h 3046883"/>
              <a:gd name="connsiteX16" fmla="*/ 887234 w 1669469"/>
              <a:gd name="connsiteY16" fmla="*/ 3046883 h 3046883"/>
              <a:gd name="connsiteX0" fmla="*/ 0 w 1669469"/>
              <a:gd name="connsiteY0" fmla="*/ 0 h 3046883"/>
              <a:gd name="connsiteX1" fmla="*/ 234605 w 1669469"/>
              <a:gd name="connsiteY1" fmla="*/ 261483 h 3046883"/>
              <a:gd name="connsiteX2" fmla="*/ 372717 w 1669469"/>
              <a:gd name="connsiteY2" fmla="*/ 713920 h 3046883"/>
              <a:gd name="connsiteX3" fmla="*/ 406055 w 1669469"/>
              <a:gd name="connsiteY3" fmla="*/ 837745 h 3046883"/>
              <a:gd name="connsiteX4" fmla="*/ 520355 w 1669469"/>
              <a:gd name="connsiteY4" fmla="*/ 947283 h 3046883"/>
              <a:gd name="connsiteX5" fmla="*/ 667992 w 1669469"/>
              <a:gd name="connsiteY5" fmla="*/ 1309233 h 3046883"/>
              <a:gd name="connsiteX6" fmla="*/ 658260 w 1669469"/>
              <a:gd name="connsiteY6" fmla="*/ 1550463 h 3046883"/>
              <a:gd name="connsiteX7" fmla="*/ 648942 w 1669469"/>
              <a:gd name="connsiteY7" fmla="*/ 1704520 h 3046883"/>
              <a:gd name="connsiteX8" fmla="*/ 537416 w 1669469"/>
              <a:gd name="connsiteY8" fmla="*/ 1938504 h 3046883"/>
              <a:gd name="connsiteX9" fmla="*/ 675736 w 1669469"/>
              <a:gd name="connsiteY9" fmla="*/ 2046550 h 3046883"/>
              <a:gd name="connsiteX10" fmla="*/ 911086 w 1669469"/>
              <a:gd name="connsiteY10" fmla="*/ 1766722 h 3046883"/>
              <a:gd name="connsiteX11" fmla="*/ 1358555 w 1669469"/>
              <a:gd name="connsiteY11" fmla="*/ 1747383 h 3046883"/>
              <a:gd name="connsiteX12" fmla="*/ 1666460 w 1669469"/>
              <a:gd name="connsiteY12" fmla="*/ 1647453 h 3046883"/>
              <a:gd name="connsiteX13" fmla="*/ 1501098 w 1669469"/>
              <a:gd name="connsiteY13" fmla="*/ 2447304 h 3046883"/>
              <a:gd name="connsiteX14" fmla="*/ 934941 w 1669469"/>
              <a:gd name="connsiteY14" fmla="*/ 2388581 h 3046883"/>
              <a:gd name="connsiteX15" fmla="*/ 1332507 w 1669469"/>
              <a:gd name="connsiteY15" fmla="*/ 2840148 h 3046883"/>
              <a:gd name="connsiteX16" fmla="*/ 887234 w 1669469"/>
              <a:gd name="connsiteY16" fmla="*/ 3046883 h 3046883"/>
              <a:gd name="connsiteX0" fmla="*/ 0 w 1669469"/>
              <a:gd name="connsiteY0" fmla="*/ 0 h 3046883"/>
              <a:gd name="connsiteX1" fmla="*/ 234605 w 1669469"/>
              <a:gd name="connsiteY1" fmla="*/ 261483 h 3046883"/>
              <a:gd name="connsiteX2" fmla="*/ 372717 w 1669469"/>
              <a:gd name="connsiteY2" fmla="*/ 713920 h 3046883"/>
              <a:gd name="connsiteX3" fmla="*/ 406055 w 1669469"/>
              <a:gd name="connsiteY3" fmla="*/ 837745 h 3046883"/>
              <a:gd name="connsiteX4" fmla="*/ 520355 w 1669469"/>
              <a:gd name="connsiteY4" fmla="*/ 947283 h 3046883"/>
              <a:gd name="connsiteX5" fmla="*/ 667992 w 1669469"/>
              <a:gd name="connsiteY5" fmla="*/ 1309233 h 3046883"/>
              <a:gd name="connsiteX6" fmla="*/ 658260 w 1669469"/>
              <a:gd name="connsiteY6" fmla="*/ 1550463 h 3046883"/>
              <a:gd name="connsiteX7" fmla="*/ 648942 w 1669469"/>
              <a:gd name="connsiteY7" fmla="*/ 1704520 h 3046883"/>
              <a:gd name="connsiteX8" fmla="*/ 537416 w 1669469"/>
              <a:gd name="connsiteY8" fmla="*/ 1938504 h 3046883"/>
              <a:gd name="connsiteX9" fmla="*/ 675736 w 1669469"/>
              <a:gd name="connsiteY9" fmla="*/ 2046550 h 3046883"/>
              <a:gd name="connsiteX10" fmla="*/ 911086 w 1669469"/>
              <a:gd name="connsiteY10" fmla="*/ 1766722 h 3046883"/>
              <a:gd name="connsiteX11" fmla="*/ 1358555 w 1669469"/>
              <a:gd name="connsiteY11" fmla="*/ 1747383 h 3046883"/>
              <a:gd name="connsiteX12" fmla="*/ 1666460 w 1669469"/>
              <a:gd name="connsiteY12" fmla="*/ 1647453 h 3046883"/>
              <a:gd name="connsiteX13" fmla="*/ 1501098 w 1669469"/>
              <a:gd name="connsiteY13" fmla="*/ 2447304 h 3046883"/>
              <a:gd name="connsiteX14" fmla="*/ 934941 w 1669469"/>
              <a:gd name="connsiteY14" fmla="*/ 2388581 h 3046883"/>
              <a:gd name="connsiteX15" fmla="*/ 1332507 w 1669469"/>
              <a:gd name="connsiteY15" fmla="*/ 2840148 h 3046883"/>
              <a:gd name="connsiteX16" fmla="*/ 887234 w 1669469"/>
              <a:gd name="connsiteY16" fmla="*/ 3046883 h 3046883"/>
              <a:gd name="connsiteX0" fmla="*/ 0 w 1669469"/>
              <a:gd name="connsiteY0" fmla="*/ 0 h 3046883"/>
              <a:gd name="connsiteX1" fmla="*/ 234605 w 1669469"/>
              <a:gd name="connsiteY1" fmla="*/ 261483 h 3046883"/>
              <a:gd name="connsiteX2" fmla="*/ 372717 w 1669469"/>
              <a:gd name="connsiteY2" fmla="*/ 713920 h 3046883"/>
              <a:gd name="connsiteX3" fmla="*/ 406055 w 1669469"/>
              <a:gd name="connsiteY3" fmla="*/ 837745 h 3046883"/>
              <a:gd name="connsiteX4" fmla="*/ 520355 w 1669469"/>
              <a:gd name="connsiteY4" fmla="*/ 947283 h 3046883"/>
              <a:gd name="connsiteX5" fmla="*/ 667992 w 1669469"/>
              <a:gd name="connsiteY5" fmla="*/ 1309233 h 3046883"/>
              <a:gd name="connsiteX6" fmla="*/ 658260 w 1669469"/>
              <a:gd name="connsiteY6" fmla="*/ 1550463 h 3046883"/>
              <a:gd name="connsiteX7" fmla="*/ 648942 w 1669469"/>
              <a:gd name="connsiteY7" fmla="*/ 1704520 h 3046883"/>
              <a:gd name="connsiteX8" fmla="*/ 537416 w 1669469"/>
              <a:gd name="connsiteY8" fmla="*/ 1938504 h 3046883"/>
              <a:gd name="connsiteX9" fmla="*/ 675736 w 1669469"/>
              <a:gd name="connsiteY9" fmla="*/ 2046550 h 3046883"/>
              <a:gd name="connsiteX10" fmla="*/ 911086 w 1669469"/>
              <a:gd name="connsiteY10" fmla="*/ 1766722 h 3046883"/>
              <a:gd name="connsiteX11" fmla="*/ 1358555 w 1669469"/>
              <a:gd name="connsiteY11" fmla="*/ 1747383 h 3046883"/>
              <a:gd name="connsiteX12" fmla="*/ 1666460 w 1669469"/>
              <a:gd name="connsiteY12" fmla="*/ 1647453 h 3046883"/>
              <a:gd name="connsiteX13" fmla="*/ 1501098 w 1669469"/>
              <a:gd name="connsiteY13" fmla="*/ 2447304 h 3046883"/>
              <a:gd name="connsiteX14" fmla="*/ 934941 w 1669469"/>
              <a:gd name="connsiteY14" fmla="*/ 2388581 h 3046883"/>
              <a:gd name="connsiteX15" fmla="*/ 1332507 w 1669469"/>
              <a:gd name="connsiteY15" fmla="*/ 2840148 h 3046883"/>
              <a:gd name="connsiteX16" fmla="*/ 887234 w 1669469"/>
              <a:gd name="connsiteY16" fmla="*/ 3046883 h 3046883"/>
              <a:gd name="connsiteX0" fmla="*/ 0 w 1683559"/>
              <a:gd name="connsiteY0" fmla="*/ 0 h 3046883"/>
              <a:gd name="connsiteX1" fmla="*/ 234605 w 1683559"/>
              <a:gd name="connsiteY1" fmla="*/ 261483 h 3046883"/>
              <a:gd name="connsiteX2" fmla="*/ 372717 w 1683559"/>
              <a:gd name="connsiteY2" fmla="*/ 713920 h 3046883"/>
              <a:gd name="connsiteX3" fmla="*/ 406055 w 1683559"/>
              <a:gd name="connsiteY3" fmla="*/ 837745 h 3046883"/>
              <a:gd name="connsiteX4" fmla="*/ 520355 w 1683559"/>
              <a:gd name="connsiteY4" fmla="*/ 947283 h 3046883"/>
              <a:gd name="connsiteX5" fmla="*/ 667992 w 1683559"/>
              <a:gd name="connsiteY5" fmla="*/ 1309233 h 3046883"/>
              <a:gd name="connsiteX6" fmla="*/ 658260 w 1683559"/>
              <a:gd name="connsiteY6" fmla="*/ 1550463 h 3046883"/>
              <a:gd name="connsiteX7" fmla="*/ 648942 w 1683559"/>
              <a:gd name="connsiteY7" fmla="*/ 1704520 h 3046883"/>
              <a:gd name="connsiteX8" fmla="*/ 537416 w 1683559"/>
              <a:gd name="connsiteY8" fmla="*/ 1938504 h 3046883"/>
              <a:gd name="connsiteX9" fmla="*/ 675736 w 1683559"/>
              <a:gd name="connsiteY9" fmla="*/ 2046550 h 3046883"/>
              <a:gd name="connsiteX10" fmla="*/ 911086 w 1683559"/>
              <a:gd name="connsiteY10" fmla="*/ 1766722 h 3046883"/>
              <a:gd name="connsiteX11" fmla="*/ 1358555 w 1683559"/>
              <a:gd name="connsiteY11" fmla="*/ 1747383 h 3046883"/>
              <a:gd name="connsiteX12" fmla="*/ 1680747 w 1683559"/>
              <a:gd name="connsiteY12" fmla="*/ 1647453 h 3046883"/>
              <a:gd name="connsiteX13" fmla="*/ 1501098 w 1683559"/>
              <a:gd name="connsiteY13" fmla="*/ 2447304 h 3046883"/>
              <a:gd name="connsiteX14" fmla="*/ 934941 w 1683559"/>
              <a:gd name="connsiteY14" fmla="*/ 2388581 h 3046883"/>
              <a:gd name="connsiteX15" fmla="*/ 1332507 w 1683559"/>
              <a:gd name="connsiteY15" fmla="*/ 2840148 h 3046883"/>
              <a:gd name="connsiteX16" fmla="*/ 887234 w 1683559"/>
              <a:gd name="connsiteY16" fmla="*/ 3046883 h 3046883"/>
              <a:gd name="connsiteX0" fmla="*/ 0 w 1683559"/>
              <a:gd name="connsiteY0" fmla="*/ 0 h 3046883"/>
              <a:gd name="connsiteX1" fmla="*/ 234605 w 1683559"/>
              <a:gd name="connsiteY1" fmla="*/ 261483 h 3046883"/>
              <a:gd name="connsiteX2" fmla="*/ 372717 w 1683559"/>
              <a:gd name="connsiteY2" fmla="*/ 713920 h 3046883"/>
              <a:gd name="connsiteX3" fmla="*/ 406055 w 1683559"/>
              <a:gd name="connsiteY3" fmla="*/ 837745 h 3046883"/>
              <a:gd name="connsiteX4" fmla="*/ 520355 w 1683559"/>
              <a:gd name="connsiteY4" fmla="*/ 947283 h 3046883"/>
              <a:gd name="connsiteX5" fmla="*/ 667992 w 1683559"/>
              <a:gd name="connsiteY5" fmla="*/ 1309233 h 3046883"/>
              <a:gd name="connsiteX6" fmla="*/ 658260 w 1683559"/>
              <a:gd name="connsiteY6" fmla="*/ 1550463 h 3046883"/>
              <a:gd name="connsiteX7" fmla="*/ 648942 w 1683559"/>
              <a:gd name="connsiteY7" fmla="*/ 1704520 h 3046883"/>
              <a:gd name="connsiteX8" fmla="*/ 537416 w 1683559"/>
              <a:gd name="connsiteY8" fmla="*/ 1938504 h 3046883"/>
              <a:gd name="connsiteX9" fmla="*/ 675736 w 1683559"/>
              <a:gd name="connsiteY9" fmla="*/ 2046550 h 3046883"/>
              <a:gd name="connsiteX10" fmla="*/ 911086 w 1683559"/>
              <a:gd name="connsiteY10" fmla="*/ 1766722 h 3046883"/>
              <a:gd name="connsiteX11" fmla="*/ 1358555 w 1683559"/>
              <a:gd name="connsiteY11" fmla="*/ 1747383 h 3046883"/>
              <a:gd name="connsiteX12" fmla="*/ 1680747 w 1683559"/>
              <a:gd name="connsiteY12" fmla="*/ 1647453 h 3046883"/>
              <a:gd name="connsiteX13" fmla="*/ 1501098 w 1683559"/>
              <a:gd name="connsiteY13" fmla="*/ 2447304 h 3046883"/>
              <a:gd name="connsiteX14" fmla="*/ 934941 w 1683559"/>
              <a:gd name="connsiteY14" fmla="*/ 2388581 h 3046883"/>
              <a:gd name="connsiteX15" fmla="*/ 1332507 w 1683559"/>
              <a:gd name="connsiteY15" fmla="*/ 2840148 h 3046883"/>
              <a:gd name="connsiteX16" fmla="*/ 929930 w 1683559"/>
              <a:gd name="connsiteY16" fmla="*/ 2966583 h 3046883"/>
              <a:gd name="connsiteX17" fmla="*/ 887234 w 1683559"/>
              <a:gd name="connsiteY17" fmla="*/ 3046883 h 3046883"/>
              <a:gd name="connsiteX0" fmla="*/ 0 w 1683559"/>
              <a:gd name="connsiteY0" fmla="*/ 0 h 3046883"/>
              <a:gd name="connsiteX1" fmla="*/ 234605 w 1683559"/>
              <a:gd name="connsiteY1" fmla="*/ 261483 h 3046883"/>
              <a:gd name="connsiteX2" fmla="*/ 372717 w 1683559"/>
              <a:gd name="connsiteY2" fmla="*/ 713920 h 3046883"/>
              <a:gd name="connsiteX3" fmla="*/ 406055 w 1683559"/>
              <a:gd name="connsiteY3" fmla="*/ 837745 h 3046883"/>
              <a:gd name="connsiteX4" fmla="*/ 520355 w 1683559"/>
              <a:gd name="connsiteY4" fmla="*/ 947283 h 3046883"/>
              <a:gd name="connsiteX5" fmla="*/ 667992 w 1683559"/>
              <a:gd name="connsiteY5" fmla="*/ 1309233 h 3046883"/>
              <a:gd name="connsiteX6" fmla="*/ 658260 w 1683559"/>
              <a:gd name="connsiteY6" fmla="*/ 1550463 h 3046883"/>
              <a:gd name="connsiteX7" fmla="*/ 648942 w 1683559"/>
              <a:gd name="connsiteY7" fmla="*/ 1704520 h 3046883"/>
              <a:gd name="connsiteX8" fmla="*/ 537416 w 1683559"/>
              <a:gd name="connsiteY8" fmla="*/ 1938504 h 3046883"/>
              <a:gd name="connsiteX9" fmla="*/ 675736 w 1683559"/>
              <a:gd name="connsiteY9" fmla="*/ 2046550 h 3046883"/>
              <a:gd name="connsiteX10" fmla="*/ 911086 w 1683559"/>
              <a:gd name="connsiteY10" fmla="*/ 1766722 h 3046883"/>
              <a:gd name="connsiteX11" fmla="*/ 1358555 w 1683559"/>
              <a:gd name="connsiteY11" fmla="*/ 1747383 h 3046883"/>
              <a:gd name="connsiteX12" fmla="*/ 1680747 w 1683559"/>
              <a:gd name="connsiteY12" fmla="*/ 1647453 h 3046883"/>
              <a:gd name="connsiteX13" fmla="*/ 1501098 w 1683559"/>
              <a:gd name="connsiteY13" fmla="*/ 2447304 h 3046883"/>
              <a:gd name="connsiteX14" fmla="*/ 934941 w 1683559"/>
              <a:gd name="connsiteY14" fmla="*/ 2388581 h 3046883"/>
              <a:gd name="connsiteX15" fmla="*/ 1332507 w 1683559"/>
              <a:gd name="connsiteY15" fmla="*/ 2825860 h 3046883"/>
              <a:gd name="connsiteX16" fmla="*/ 929930 w 1683559"/>
              <a:gd name="connsiteY16" fmla="*/ 2966583 h 3046883"/>
              <a:gd name="connsiteX17" fmla="*/ 887234 w 1683559"/>
              <a:gd name="connsiteY17" fmla="*/ 3046883 h 3046883"/>
              <a:gd name="connsiteX0" fmla="*/ 0 w 1683559"/>
              <a:gd name="connsiteY0" fmla="*/ 0 h 3046883"/>
              <a:gd name="connsiteX1" fmla="*/ 234605 w 1683559"/>
              <a:gd name="connsiteY1" fmla="*/ 261483 h 3046883"/>
              <a:gd name="connsiteX2" fmla="*/ 372717 w 1683559"/>
              <a:gd name="connsiteY2" fmla="*/ 713920 h 3046883"/>
              <a:gd name="connsiteX3" fmla="*/ 406055 w 1683559"/>
              <a:gd name="connsiteY3" fmla="*/ 837745 h 3046883"/>
              <a:gd name="connsiteX4" fmla="*/ 520355 w 1683559"/>
              <a:gd name="connsiteY4" fmla="*/ 947283 h 3046883"/>
              <a:gd name="connsiteX5" fmla="*/ 667992 w 1683559"/>
              <a:gd name="connsiteY5" fmla="*/ 1309233 h 3046883"/>
              <a:gd name="connsiteX6" fmla="*/ 658260 w 1683559"/>
              <a:gd name="connsiteY6" fmla="*/ 1550463 h 3046883"/>
              <a:gd name="connsiteX7" fmla="*/ 648942 w 1683559"/>
              <a:gd name="connsiteY7" fmla="*/ 1704520 h 3046883"/>
              <a:gd name="connsiteX8" fmla="*/ 537416 w 1683559"/>
              <a:gd name="connsiteY8" fmla="*/ 1938504 h 3046883"/>
              <a:gd name="connsiteX9" fmla="*/ 675736 w 1683559"/>
              <a:gd name="connsiteY9" fmla="*/ 2046550 h 3046883"/>
              <a:gd name="connsiteX10" fmla="*/ 911086 w 1683559"/>
              <a:gd name="connsiteY10" fmla="*/ 1766722 h 3046883"/>
              <a:gd name="connsiteX11" fmla="*/ 1358555 w 1683559"/>
              <a:gd name="connsiteY11" fmla="*/ 1747383 h 3046883"/>
              <a:gd name="connsiteX12" fmla="*/ 1680747 w 1683559"/>
              <a:gd name="connsiteY12" fmla="*/ 1647453 h 3046883"/>
              <a:gd name="connsiteX13" fmla="*/ 1501098 w 1683559"/>
              <a:gd name="connsiteY13" fmla="*/ 2447304 h 3046883"/>
              <a:gd name="connsiteX14" fmla="*/ 934941 w 1683559"/>
              <a:gd name="connsiteY14" fmla="*/ 2388581 h 3046883"/>
              <a:gd name="connsiteX15" fmla="*/ 1332507 w 1683559"/>
              <a:gd name="connsiteY15" fmla="*/ 2825860 h 3046883"/>
              <a:gd name="connsiteX16" fmla="*/ 929930 w 1683559"/>
              <a:gd name="connsiteY16" fmla="*/ 2966583 h 3046883"/>
              <a:gd name="connsiteX17" fmla="*/ 887234 w 1683559"/>
              <a:gd name="connsiteY17" fmla="*/ 3046883 h 3046883"/>
              <a:gd name="connsiteX0" fmla="*/ 0 w 1683559"/>
              <a:gd name="connsiteY0" fmla="*/ 0 h 3046883"/>
              <a:gd name="connsiteX1" fmla="*/ 234605 w 1683559"/>
              <a:gd name="connsiteY1" fmla="*/ 261483 h 3046883"/>
              <a:gd name="connsiteX2" fmla="*/ 372717 w 1683559"/>
              <a:gd name="connsiteY2" fmla="*/ 713920 h 3046883"/>
              <a:gd name="connsiteX3" fmla="*/ 406055 w 1683559"/>
              <a:gd name="connsiteY3" fmla="*/ 837745 h 3046883"/>
              <a:gd name="connsiteX4" fmla="*/ 520355 w 1683559"/>
              <a:gd name="connsiteY4" fmla="*/ 947283 h 3046883"/>
              <a:gd name="connsiteX5" fmla="*/ 667992 w 1683559"/>
              <a:gd name="connsiteY5" fmla="*/ 1309233 h 3046883"/>
              <a:gd name="connsiteX6" fmla="*/ 658260 w 1683559"/>
              <a:gd name="connsiteY6" fmla="*/ 1550463 h 3046883"/>
              <a:gd name="connsiteX7" fmla="*/ 648942 w 1683559"/>
              <a:gd name="connsiteY7" fmla="*/ 1704520 h 3046883"/>
              <a:gd name="connsiteX8" fmla="*/ 537416 w 1683559"/>
              <a:gd name="connsiteY8" fmla="*/ 1938504 h 3046883"/>
              <a:gd name="connsiteX9" fmla="*/ 675736 w 1683559"/>
              <a:gd name="connsiteY9" fmla="*/ 2046550 h 3046883"/>
              <a:gd name="connsiteX10" fmla="*/ 911086 w 1683559"/>
              <a:gd name="connsiteY10" fmla="*/ 1766722 h 3046883"/>
              <a:gd name="connsiteX11" fmla="*/ 1358555 w 1683559"/>
              <a:gd name="connsiteY11" fmla="*/ 1747383 h 3046883"/>
              <a:gd name="connsiteX12" fmla="*/ 1680747 w 1683559"/>
              <a:gd name="connsiteY12" fmla="*/ 1647453 h 3046883"/>
              <a:gd name="connsiteX13" fmla="*/ 1501098 w 1683559"/>
              <a:gd name="connsiteY13" fmla="*/ 2447304 h 3046883"/>
              <a:gd name="connsiteX14" fmla="*/ 934941 w 1683559"/>
              <a:gd name="connsiteY14" fmla="*/ 2388581 h 3046883"/>
              <a:gd name="connsiteX15" fmla="*/ 1332507 w 1683559"/>
              <a:gd name="connsiteY15" fmla="*/ 2825860 h 3046883"/>
              <a:gd name="connsiteX16" fmla="*/ 929930 w 1683559"/>
              <a:gd name="connsiteY16" fmla="*/ 2966583 h 3046883"/>
              <a:gd name="connsiteX17" fmla="*/ 887234 w 1683559"/>
              <a:gd name="connsiteY17" fmla="*/ 3046883 h 3046883"/>
              <a:gd name="connsiteX0" fmla="*/ 0 w 1683559"/>
              <a:gd name="connsiteY0" fmla="*/ 0 h 3046883"/>
              <a:gd name="connsiteX1" fmla="*/ 234605 w 1683559"/>
              <a:gd name="connsiteY1" fmla="*/ 261483 h 3046883"/>
              <a:gd name="connsiteX2" fmla="*/ 272705 w 1683559"/>
              <a:gd name="connsiteY2" fmla="*/ 437695 h 3046883"/>
              <a:gd name="connsiteX3" fmla="*/ 372717 w 1683559"/>
              <a:gd name="connsiteY3" fmla="*/ 713920 h 3046883"/>
              <a:gd name="connsiteX4" fmla="*/ 406055 w 1683559"/>
              <a:gd name="connsiteY4" fmla="*/ 837745 h 3046883"/>
              <a:gd name="connsiteX5" fmla="*/ 520355 w 1683559"/>
              <a:gd name="connsiteY5" fmla="*/ 947283 h 3046883"/>
              <a:gd name="connsiteX6" fmla="*/ 667992 w 1683559"/>
              <a:gd name="connsiteY6" fmla="*/ 1309233 h 3046883"/>
              <a:gd name="connsiteX7" fmla="*/ 658260 w 1683559"/>
              <a:gd name="connsiteY7" fmla="*/ 1550463 h 3046883"/>
              <a:gd name="connsiteX8" fmla="*/ 648942 w 1683559"/>
              <a:gd name="connsiteY8" fmla="*/ 1704520 h 3046883"/>
              <a:gd name="connsiteX9" fmla="*/ 537416 w 1683559"/>
              <a:gd name="connsiteY9" fmla="*/ 1938504 h 3046883"/>
              <a:gd name="connsiteX10" fmla="*/ 675736 w 1683559"/>
              <a:gd name="connsiteY10" fmla="*/ 2046550 h 3046883"/>
              <a:gd name="connsiteX11" fmla="*/ 911086 w 1683559"/>
              <a:gd name="connsiteY11" fmla="*/ 1766722 h 3046883"/>
              <a:gd name="connsiteX12" fmla="*/ 1358555 w 1683559"/>
              <a:gd name="connsiteY12" fmla="*/ 1747383 h 3046883"/>
              <a:gd name="connsiteX13" fmla="*/ 1680747 w 1683559"/>
              <a:gd name="connsiteY13" fmla="*/ 1647453 h 3046883"/>
              <a:gd name="connsiteX14" fmla="*/ 1501098 w 1683559"/>
              <a:gd name="connsiteY14" fmla="*/ 2447304 h 3046883"/>
              <a:gd name="connsiteX15" fmla="*/ 934941 w 1683559"/>
              <a:gd name="connsiteY15" fmla="*/ 2388581 h 3046883"/>
              <a:gd name="connsiteX16" fmla="*/ 1332507 w 1683559"/>
              <a:gd name="connsiteY16" fmla="*/ 2825860 h 3046883"/>
              <a:gd name="connsiteX17" fmla="*/ 929930 w 1683559"/>
              <a:gd name="connsiteY17" fmla="*/ 2966583 h 3046883"/>
              <a:gd name="connsiteX18" fmla="*/ 887234 w 1683559"/>
              <a:gd name="connsiteY18" fmla="*/ 3046883 h 3046883"/>
              <a:gd name="connsiteX0" fmla="*/ 0 w 1683559"/>
              <a:gd name="connsiteY0" fmla="*/ 0 h 3046883"/>
              <a:gd name="connsiteX1" fmla="*/ 234605 w 1683559"/>
              <a:gd name="connsiteY1" fmla="*/ 261483 h 3046883"/>
              <a:gd name="connsiteX2" fmla="*/ 272705 w 1683559"/>
              <a:gd name="connsiteY2" fmla="*/ 437695 h 3046883"/>
              <a:gd name="connsiteX3" fmla="*/ 372717 w 1683559"/>
              <a:gd name="connsiteY3" fmla="*/ 713920 h 3046883"/>
              <a:gd name="connsiteX4" fmla="*/ 406055 w 1683559"/>
              <a:gd name="connsiteY4" fmla="*/ 837745 h 3046883"/>
              <a:gd name="connsiteX5" fmla="*/ 520355 w 1683559"/>
              <a:gd name="connsiteY5" fmla="*/ 947283 h 3046883"/>
              <a:gd name="connsiteX6" fmla="*/ 667992 w 1683559"/>
              <a:gd name="connsiteY6" fmla="*/ 1309233 h 3046883"/>
              <a:gd name="connsiteX7" fmla="*/ 658260 w 1683559"/>
              <a:gd name="connsiteY7" fmla="*/ 1550463 h 3046883"/>
              <a:gd name="connsiteX8" fmla="*/ 648942 w 1683559"/>
              <a:gd name="connsiteY8" fmla="*/ 1704520 h 3046883"/>
              <a:gd name="connsiteX9" fmla="*/ 537416 w 1683559"/>
              <a:gd name="connsiteY9" fmla="*/ 1938504 h 3046883"/>
              <a:gd name="connsiteX10" fmla="*/ 675736 w 1683559"/>
              <a:gd name="connsiteY10" fmla="*/ 2046550 h 3046883"/>
              <a:gd name="connsiteX11" fmla="*/ 911086 w 1683559"/>
              <a:gd name="connsiteY11" fmla="*/ 1766722 h 3046883"/>
              <a:gd name="connsiteX12" fmla="*/ 1358555 w 1683559"/>
              <a:gd name="connsiteY12" fmla="*/ 1747383 h 3046883"/>
              <a:gd name="connsiteX13" fmla="*/ 1680747 w 1683559"/>
              <a:gd name="connsiteY13" fmla="*/ 1647453 h 3046883"/>
              <a:gd name="connsiteX14" fmla="*/ 1501098 w 1683559"/>
              <a:gd name="connsiteY14" fmla="*/ 2447304 h 3046883"/>
              <a:gd name="connsiteX15" fmla="*/ 934941 w 1683559"/>
              <a:gd name="connsiteY15" fmla="*/ 2388581 h 3046883"/>
              <a:gd name="connsiteX16" fmla="*/ 1332507 w 1683559"/>
              <a:gd name="connsiteY16" fmla="*/ 2825860 h 3046883"/>
              <a:gd name="connsiteX17" fmla="*/ 929930 w 1683559"/>
              <a:gd name="connsiteY17" fmla="*/ 2966583 h 3046883"/>
              <a:gd name="connsiteX18" fmla="*/ 887234 w 1683559"/>
              <a:gd name="connsiteY18" fmla="*/ 3046883 h 3046883"/>
              <a:gd name="connsiteX0" fmla="*/ 0 w 2371323"/>
              <a:gd name="connsiteY0" fmla="*/ 0 h 3046883"/>
              <a:gd name="connsiteX1" fmla="*/ 234605 w 2371323"/>
              <a:gd name="connsiteY1" fmla="*/ 261483 h 3046883"/>
              <a:gd name="connsiteX2" fmla="*/ 272705 w 2371323"/>
              <a:gd name="connsiteY2" fmla="*/ 437695 h 3046883"/>
              <a:gd name="connsiteX3" fmla="*/ 372717 w 2371323"/>
              <a:gd name="connsiteY3" fmla="*/ 713920 h 3046883"/>
              <a:gd name="connsiteX4" fmla="*/ 406055 w 2371323"/>
              <a:gd name="connsiteY4" fmla="*/ 837745 h 3046883"/>
              <a:gd name="connsiteX5" fmla="*/ 520355 w 2371323"/>
              <a:gd name="connsiteY5" fmla="*/ 947283 h 3046883"/>
              <a:gd name="connsiteX6" fmla="*/ 667992 w 2371323"/>
              <a:gd name="connsiteY6" fmla="*/ 1309233 h 3046883"/>
              <a:gd name="connsiteX7" fmla="*/ 658260 w 2371323"/>
              <a:gd name="connsiteY7" fmla="*/ 1550463 h 3046883"/>
              <a:gd name="connsiteX8" fmla="*/ 648942 w 2371323"/>
              <a:gd name="connsiteY8" fmla="*/ 1704520 h 3046883"/>
              <a:gd name="connsiteX9" fmla="*/ 537416 w 2371323"/>
              <a:gd name="connsiteY9" fmla="*/ 1938504 h 3046883"/>
              <a:gd name="connsiteX10" fmla="*/ 675736 w 2371323"/>
              <a:gd name="connsiteY10" fmla="*/ 2046550 h 3046883"/>
              <a:gd name="connsiteX11" fmla="*/ 911086 w 2371323"/>
              <a:gd name="connsiteY11" fmla="*/ 1766722 h 3046883"/>
              <a:gd name="connsiteX12" fmla="*/ 1358555 w 2371323"/>
              <a:gd name="connsiteY12" fmla="*/ 1747383 h 3046883"/>
              <a:gd name="connsiteX13" fmla="*/ 2370651 w 2371323"/>
              <a:gd name="connsiteY13" fmla="*/ 1323490 h 3046883"/>
              <a:gd name="connsiteX14" fmla="*/ 1501098 w 2371323"/>
              <a:gd name="connsiteY14" fmla="*/ 2447304 h 3046883"/>
              <a:gd name="connsiteX15" fmla="*/ 934941 w 2371323"/>
              <a:gd name="connsiteY15" fmla="*/ 2388581 h 3046883"/>
              <a:gd name="connsiteX16" fmla="*/ 1332507 w 2371323"/>
              <a:gd name="connsiteY16" fmla="*/ 2825860 h 3046883"/>
              <a:gd name="connsiteX17" fmla="*/ 929930 w 2371323"/>
              <a:gd name="connsiteY17" fmla="*/ 2966583 h 3046883"/>
              <a:gd name="connsiteX18" fmla="*/ 887234 w 2371323"/>
              <a:gd name="connsiteY18" fmla="*/ 3046883 h 3046883"/>
              <a:gd name="connsiteX0" fmla="*/ 0 w 2380830"/>
              <a:gd name="connsiteY0" fmla="*/ 0 h 3046883"/>
              <a:gd name="connsiteX1" fmla="*/ 234605 w 2380830"/>
              <a:gd name="connsiteY1" fmla="*/ 261483 h 3046883"/>
              <a:gd name="connsiteX2" fmla="*/ 272705 w 2380830"/>
              <a:gd name="connsiteY2" fmla="*/ 437695 h 3046883"/>
              <a:gd name="connsiteX3" fmla="*/ 372717 w 2380830"/>
              <a:gd name="connsiteY3" fmla="*/ 713920 h 3046883"/>
              <a:gd name="connsiteX4" fmla="*/ 406055 w 2380830"/>
              <a:gd name="connsiteY4" fmla="*/ 837745 h 3046883"/>
              <a:gd name="connsiteX5" fmla="*/ 520355 w 2380830"/>
              <a:gd name="connsiteY5" fmla="*/ 947283 h 3046883"/>
              <a:gd name="connsiteX6" fmla="*/ 667992 w 2380830"/>
              <a:gd name="connsiteY6" fmla="*/ 1309233 h 3046883"/>
              <a:gd name="connsiteX7" fmla="*/ 658260 w 2380830"/>
              <a:gd name="connsiteY7" fmla="*/ 1550463 h 3046883"/>
              <a:gd name="connsiteX8" fmla="*/ 648942 w 2380830"/>
              <a:gd name="connsiteY8" fmla="*/ 1704520 h 3046883"/>
              <a:gd name="connsiteX9" fmla="*/ 537416 w 2380830"/>
              <a:gd name="connsiteY9" fmla="*/ 1938504 h 3046883"/>
              <a:gd name="connsiteX10" fmla="*/ 675736 w 2380830"/>
              <a:gd name="connsiteY10" fmla="*/ 2046550 h 3046883"/>
              <a:gd name="connsiteX11" fmla="*/ 911086 w 2380830"/>
              <a:gd name="connsiteY11" fmla="*/ 1766722 h 3046883"/>
              <a:gd name="connsiteX12" fmla="*/ 1358555 w 2380830"/>
              <a:gd name="connsiteY12" fmla="*/ 1747383 h 3046883"/>
              <a:gd name="connsiteX13" fmla="*/ 1928489 w 2380830"/>
              <a:gd name="connsiteY13" fmla="*/ 1573354 h 3046883"/>
              <a:gd name="connsiteX14" fmla="*/ 2370651 w 2380830"/>
              <a:gd name="connsiteY14" fmla="*/ 1323490 h 3046883"/>
              <a:gd name="connsiteX15" fmla="*/ 1501098 w 2380830"/>
              <a:gd name="connsiteY15" fmla="*/ 2447304 h 3046883"/>
              <a:gd name="connsiteX16" fmla="*/ 934941 w 2380830"/>
              <a:gd name="connsiteY16" fmla="*/ 2388581 h 3046883"/>
              <a:gd name="connsiteX17" fmla="*/ 1332507 w 2380830"/>
              <a:gd name="connsiteY17" fmla="*/ 2825860 h 3046883"/>
              <a:gd name="connsiteX18" fmla="*/ 929930 w 2380830"/>
              <a:gd name="connsiteY18" fmla="*/ 2966583 h 3046883"/>
              <a:gd name="connsiteX19" fmla="*/ 887234 w 2380830"/>
              <a:gd name="connsiteY19" fmla="*/ 3046883 h 3046883"/>
              <a:gd name="connsiteX0" fmla="*/ 0 w 2371821"/>
              <a:gd name="connsiteY0" fmla="*/ 0 h 3046883"/>
              <a:gd name="connsiteX1" fmla="*/ 234605 w 2371821"/>
              <a:gd name="connsiteY1" fmla="*/ 261483 h 3046883"/>
              <a:gd name="connsiteX2" fmla="*/ 272705 w 2371821"/>
              <a:gd name="connsiteY2" fmla="*/ 437695 h 3046883"/>
              <a:gd name="connsiteX3" fmla="*/ 372717 w 2371821"/>
              <a:gd name="connsiteY3" fmla="*/ 713920 h 3046883"/>
              <a:gd name="connsiteX4" fmla="*/ 406055 w 2371821"/>
              <a:gd name="connsiteY4" fmla="*/ 837745 h 3046883"/>
              <a:gd name="connsiteX5" fmla="*/ 520355 w 2371821"/>
              <a:gd name="connsiteY5" fmla="*/ 947283 h 3046883"/>
              <a:gd name="connsiteX6" fmla="*/ 667992 w 2371821"/>
              <a:gd name="connsiteY6" fmla="*/ 1309233 h 3046883"/>
              <a:gd name="connsiteX7" fmla="*/ 658260 w 2371821"/>
              <a:gd name="connsiteY7" fmla="*/ 1550463 h 3046883"/>
              <a:gd name="connsiteX8" fmla="*/ 648942 w 2371821"/>
              <a:gd name="connsiteY8" fmla="*/ 1704520 h 3046883"/>
              <a:gd name="connsiteX9" fmla="*/ 537416 w 2371821"/>
              <a:gd name="connsiteY9" fmla="*/ 1938504 h 3046883"/>
              <a:gd name="connsiteX10" fmla="*/ 675736 w 2371821"/>
              <a:gd name="connsiteY10" fmla="*/ 2046550 h 3046883"/>
              <a:gd name="connsiteX11" fmla="*/ 911086 w 2371821"/>
              <a:gd name="connsiteY11" fmla="*/ 1766722 h 3046883"/>
              <a:gd name="connsiteX12" fmla="*/ 1358555 w 2371821"/>
              <a:gd name="connsiteY12" fmla="*/ 1747383 h 3046883"/>
              <a:gd name="connsiteX13" fmla="*/ 1928489 w 2371821"/>
              <a:gd name="connsiteY13" fmla="*/ 1573354 h 3046883"/>
              <a:gd name="connsiteX14" fmla="*/ 2370651 w 2371821"/>
              <a:gd name="connsiteY14" fmla="*/ 1323490 h 3046883"/>
              <a:gd name="connsiteX15" fmla="*/ 1758042 w 2371821"/>
              <a:gd name="connsiteY15" fmla="*/ 1641160 h 3046883"/>
              <a:gd name="connsiteX16" fmla="*/ 1501098 w 2371821"/>
              <a:gd name="connsiteY16" fmla="*/ 2447304 h 3046883"/>
              <a:gd name="connsiteX17" fmla="*/ 934941 w 2371821"/>
              <a:gd name="connsiteY17" fmla="*/ 2388581 h 3046883"/>
              <a:gd name="connsiteX18" fmla="*/ 1332507 w 2371821"/>
              <a:gd name="connsiteY18" fmla="*/ 2825860 h 3046883"/>
              <a:gd name="connsiteX19" fmla="*/ 929930 w 2371821"/>
              <a:gd name="connsiteY19" fmla="*/ 2966583 h 3046883"/>
              <a:gd name="connsiteX20" fmla="*/ 887234 w 2371821"/>
              <a:gd name="connsiteY20" fmla="*/ 3046883 h 3046883"/>
              <a:gd name="connsiteX0" fmla="*/ 0 w 2371823"/>
              <a:gd name="connsiteY0" fmla="*/ 0 h 3046883"/>
              <a:gd name="connsiteX1" fmla="*/ 234605 w 2371823"/>
              <a:gd name="connsiteY1" fmla="*/ 261483 h 3046883"/>
              <a:gd name="connsiteX2" fmla="*/ 272705 w 2371823"/>
              <a:gd name="connsiteY2" fmla="*/ 437695 h 3046883"/>
              <a:gd name="connsiteX3" fmla="*/ 372717 w 2371823"/>
              <a:gd name="connsiteY3" fmla="*/ 713920 h 3046883"/>
              <a:gd name="connsiteX4" fmla="*/ 406055 w 2371823"/>
              <a:gd name="connsiteY4" fmla="*/ 837745 h 3046883"/>
              <a:gd name="connsiteX5" fmla="*/ 520355 w 2371823"/>
              <a:gd name="connsiteY5" fmla="*/ 947283 h 3046883"/>
              <a:gd name="connsiteX6" fmla="*/ 667992 w 2371823"/>
              <a:gd name="connsiteY6" fmla="*/ 1309233 h 3046883"/>
              <a:gd name="connsiteX7" fmla="*/ 658260 w 2371823"/>
              <a:gd name="connsiteY7" fmla="*/ 1550463 h 3046883"/>
              <a:gd name="connsiteX8" fmla="*/ 648942 w 2371823"/>
              <a:gd name="connsiteY8" fmla="*/ 1704520 h 3046883"/>
              <a:gd name="connsiteX9" fmla="*/ 537416 w 2371823"/>
              <a:gd name="connsiteY9" fmla="*/ 1938504 h 3046883"/>
              <a:gd name="connsiteX10" fmla="*/ 675736 w 2371823"/>
              <a:gd name="connsiteY10" fmla="*/ 2046550 h 3046883"/>
              <a:gd name="connsiteX11" fmla="*/ 911086 w 2371823"/>
              <a:gd name="connsiteY11" fmla="*/ 1766722 h 3046883"/>
              <a:gd name="connsiteX12" fmla="*/ 1358555 w 2371823"/>
              <a:gd name="connsiteY12" fmla="*/ 1747383 h 3046883"/>
              <a:gd name="connsiteX13" fmla="*/ 1928489 w 2371823"/>
              <a:gd name="connsiteY13" fmla="*/ 1573354 h 3046883"/>
              <a:gd name="connsiteX14" fmla="*/ 2370651 w 2371823"/>
              <a:gd name="connsiteY14" fmla="*/ 1323490 h 3046883"/>
              <a:gd name="connsiteX15" fmla="*/ 1758042 w 2371823"/>
              <a:gd name="connsiteY15" fmla="*/ 1641160 h 3046883"/>
              <a:gd name="connsiteX16" fmla="*/ 1501098 w 2371823"/>
              <a:gd name="connsiteY16" fmla="*/ 2447304 h 3046883"/>
              <a:gd name="connsiteX17" fmla="*/ 934941 w 2371823"/>
              <a:gd name="connsiteY17" fmla="*/ 2388581 h 3046883"/>
              <a:gd name="connsiteX18" fmla="*/ 1332507 w 2371823"/>
              <a:gd name="connsiteY18" fmla="*/ 2825860 h 3046883"/>
              <a:gd name="connsiteX19" fmla="*/ 929930 w 2371823"/>
              <a:gd name="connsiteY19" fmla="*/ 2966583 h 3046883"/>
              <a:gd name="connsiteX20" fmla="*/ 887234 w 2371823"/>
              <a:gd name="connsiteY20" fmla="*/ 3046883 h 3046883"/>
              <a:gd name="connsiteX0" fmla="*/ 0 w 2371821"/>
              <a:gd name="connsiteY0" fmla="*/ 0 h 3046883"/>
              <a:gd name="connsiteX1" fmla="*/ 234605 w 2371821"/>
              <a:gd name="connsiteY1" fmla="*/ 261483 h 3046883"/>
              <a:gd name="connsiteX2" fmla="*/ 272705 w 2371821"/>
              <a:gd name="connsiteY2" fmla="*/ 437695 h 3046883"/>
              <a:gd name="connsiteX3" fmla="*/ 372717 w 2371821"/>
              <a:gd name="connsiteY3" fmla="*/ 713920 h 3046883"/>
              <a:gd name="connsiteX4" fmla="*/ 406055 w 2371821"/>
              <a:gd name="connsiteY4" fmla="*/ 837745 h 3046883"/>
              <a:gd name="connsiteX5" fmla="*/ 520355 w 2371821"/>
              <a:gd name="connsiteY5" fmla="*/ 947283 h 3046883"/>
              <a:gd name="connsiteX6" fmla="*/ 667992 w 2371821"/>
              <a:gd name="connsiteY6" fmla="*/ 1309233 h 3046883"/>
              <a:gd name="connsiteX7" fmla="*/ 658260 w 2371821"/>
              <a:gd name="connsiteY7" fmla="*/ 1550463 h 3046883"/>
              <a:gd name="connsiteX8" fmla="*/ 648942 w 2371821"/>
              <a:gd name="connsiteY8" fmla="*/ 1704520 h 3046883"/>
              <a:gd name="connsiteX9" fmla="*/ 537416 w 2371821"/>
              <a:gd name="connsiteY9" fmla="*/ 1938504 h 3046883"/>
              <a:gd name="connsiteX10" fmla="*/ 675736 w 2371821"/>
              <a:gd name="connsiteY10" fmla="*/ 2046550 h 3046883"/>
              <a:gd name="connsiteX11" fmla="*/ 911086 w 2371821"/>
              <a:gd name="connsiteY11" fmla="*/ 1766722 h 3046883"/>
              <a:gd name="connsiteX12" fmla="*/ 1358555 w 2371821"/>
              <a:gd name="connsiteY12" fmla="*/ 1747383 h 3046883"/>
              <a:gd name="connsiteX13" fmla="*/ 1944721 w 2371821"/>
              <a:gd name="connsiteY13" fmla="*/ 1558284 h 3046883"/>
              <a:gd name="connsiteX14" fmla="*/ 2370651 w 2371821"/>
              <a:gd name="connsiteY14" fmla="*/ 1323490 h 3046883"/>
              <a:gd name="connsiteX15" fmla="*/ 1758042 w 2371821"/>
              <a:gd name="connsiteY15" fmla="*/ 1641160 h 3046883"/>
              <a:gd name="connsiteX16" fmla="*/ 1501098 w 2371821"/>
              <a:gd name="connsiteY16" fmla="*/ 2447304 h 3046883"/>
              <a:gd name="connsiteX17" fmla="*/ 934941 w 2371821"/>
              <a:gd name="connsiteY17" fmla="*/ 2388581 h 3046883"/>
              <a:gd name="connsiteX18" fmla="*/ 1332507 w 2371821"/>
              <a:gd name="connsiteY18" fmla="*/ 2825860 h 3046883"/>
              <a:gd name="connsiteX19" fmla="*/ 929930 w 2371821"/>
              <a:gd name="connsiteY19" fmla="*/ 2966583 h 3046883"/>
              <a:gd name="connsiteX20" fmla="*/ 887234 w 2371821"/>
              <a:gd name="connsiteY20" fmla="*/ 3046883 h 3046883"/>
              <a:gd name="connsiteX0" fmla="*/ 0 w 2371860"/>
              <a:gd name="connsiteY0" fmla="*/ 0 h 3046883"/>
              <a:gd name="connsiteX1" fmla="*/ 234605 w 2371860"/>
              <a:gd name="connsiteY1" fmla="*/ 261483 h 3046883"/>
              <a:gd name="connsiteX2" fmla="*/ 272705 w 2371860"/>
              <a:gd name="connsiteY2" fmla="*/ 437695 h 3046883"/>
              <a:gd name="connsiteX3" fmla="*/ 372717 w 2371860"/>
              <a:gd name="connsiteY3" fmla="*/ 713920 h 3046883"/>
              <a:gd name="connsiteX4" fmla="*/ 406055 w 2371860"/>
              <a:gd name="connsiteY4" fmla="*/ 837745 h 3046883"/>
              <a:gd name="connsiteX5" fmla="*/ 520355 w 2371860"/>
              <a:gd name="connsiteY5" fmla="*/ 947283 h 3046883"/>
              <a:gd name="connsiteX6" fmla="*/ 667992 w 2371860"/>
              <a:gd name="connsiteY6" fmla="*/ 1309233 h 3046883"/>
              <a:gd name="connsiteX7" fmla="*/ 658260 w 2371860"/>
              <a:gd name="connsiteY7" fmla="*/ 1550463 h 3046883"/>
              <a:gd name="connsiteX8" fmla="*/ 648942 w 2371860"/>
              <a:gd name="connsiteY8" fmla="*/ 1704520 h 3046883"/>
              <a:gd name="connsiteX9" fmla="*/ 537416 w 2371860"/>
              <a:gd name="connsiteY9" fmla="*/ 1938504 h 3046883"/>
              <a:gd name="connsiteX10" fmla="*/ 675736 w 2371860"/>
              <a:gd name="connsiteY10" fmla="*/ 2046550 h 3046883"/>
              <a:gd name="connsiteX11" fmla="*/ 911086 w 2371860"/>
              <a:gd name="connsiteY11" fmla="*/ 1766722 h 3046883"/>
              <a:gd name="connsiteX12" fmla="*/ 1358555 w 2371860"/>
              <a:gd name="connsiteY12" fmla="*/ 1747383 h 3046883"/>
              <a:gd name="connsiteX13" fmla="*/ 1944721 w 2371860"/>
              <a:gd name="connsiteY13" fmla="*/ 1558284 h 3046883"/>
              <a:gd name="connsiteX14" fmla="*/ 2370651 w 2371860"/>
              <a:gd name="connsiteY14" fmla="*/ 1323490 h 3046883"/>
              <a:gd name="connsiteX15" fmla="*/ 1774274 w 2371860"/>
              <a:gd name="connsiteY15" fmla="*/ 1641160 h 3046883"/>
              <a:gd name="connsiteX16" fmla="*/ 1501098 w 2371860"/>
              <a:gd name="connsiteY16" fmla="*/ 2447304 h 3046883"/>
              <a:gd name="connsiteX17" fmla="*/ 934941 w 2371860"/>
              <a:gd name="connsiteY17" fmla="*/ 2388581 h 3046883"/>
              <a:gd name="connsiteX18" fmla="*/ 1332507 w 2371860"/>
              <a:gd name="connsiteY18" fmla="*/ 2825860 h 3046883"/>
              <a:gd name="connsiteX19" fmla="*/ 929930 w 2371860"/>
              <a:gd name="connsiteY19" fmla="*/ 2966583 h 3046883"/>
              <a:gd name="connsiteX20" fmla="*/ 887234 w 2371860"/>
              <a:gd name="connsiteY20" fmla="*/ 3046883 h 3046883"/>
              <a:gd name="connsiteX0" fmla="*/ 0 w 2371860"/>
              <a:gd name="connsiteY0" fmla="*/ 0 h 3046883"/>
              <a:gd name="connsiteX1" fmla="*/ 234605 w 2371860"/>
              <a:gd name="connsiteY1" fmla="*/ 261483 h 3046883"/>
              <a:gd name="connsiteX2" fmla="*/ 272705 w 2371860"/>
              <a:gd name="connsiteY2" fmla="*/ 437695 h 3046883"/>
              <a:gd name="connsiteX3" fmla="*/ 372717 w 2371860"/>
              <a:gd name="connsiteY3" fmla="*/ 713920 h 3046883"/>
              <a:gd name="connsiteX4" fmla="*/ 406055 w 2371860"/>
              <a:gd name="connsiteY4" fmla="*/ 837745 h 3046883"/>
              <a:gd name="connsiteX5" fmla="*/ 520355 w 2371860"/>
              <a:gd name="connsiteY5" fmla="*/ 947283 h 3046883"/>
              <a:gd name="connsiteX6" fmla="*/ 667992 w 2371860"/>
              <a:gd name="connsiteY6" fmla="*/ 1309233 h 3046883"/>
              <a:gd name="connsiteX7" fmla="*/ 658260 w 2371860"/>
              <a:gd name="connsiteY7" fmla="*/ 1550463 h 3046883"/>
              <a:gd name="connsiteX8" fmla="*/ 648942 w 2371860"/>
              <a:gd name="connsiteY8" fmla="*/ 1704520 h 3046883"/>
              <a:gd name="connsiteX9" fmla="*/ 537416 w 2371860"/>
              <a:gd name="connsiteY9" fmla="*/ 1938504 h 3046883"/>
              <a:gd name="connsiteX10" fmla="*/ 675736 w 2371860"/>
              <a:gd name="connsiteY10" fmla="*/ 2046550 h 3046883"/>
              <a:gd name="connsiteX11" fmla="*/ 911086 w 2371860"/>
              <a:gd name="connsiteY11" fmla="*/ 1766722 h 3046883"/>
              <a:gd name="connsiteX12" fmla="*/ 1358555 w 2371860"/>
              <a:gd name="connsiteY12" fmla="*/ 1747383 h 3046883"/>
              <a:gd name="connsiteX13" fmla="*/ 1944721 w 2371860"/>
              <a:gd name="connsiteY13" fmla="*/ 1558284 h 3046883"/>
              <a:gd name="connsiteX14" fmla="*/ 2370651 w 2371860"/>
              <a:gd name="connsiteY14" fmla="*/ 1323490 h 3046883"/>
              <a:gd name="connsiteX15" fmla="*/ 1774274 w 2371860"/>
              <a:gd name="connsiteY15" fmla="*/ 1641160 h 3046883"/>
              <a:gd name="connsiteX16" fmla="*/ 1501098 w 2371860"/>
              <a:gd name="connsiteY16" fmla="*/ 2447304 h 3046883"/>
              <a:gd name="connsiteX17" fmla="*/ 934941 w 2371860"/>
              <a:gd name="connsiteY17" fmla="*/ 2388581 h 3046883"/>
              <a:gd name="connsiteX18" fmla="*/ 1332507 w 2371860"/>
              <a:gd name="connsiteY18" fmla="*/ 2825860 h 3046883"/>
              <a:gd name="connsiteX19" fmla="*/ 929930 w 2371860"/>
              <a:gd name="connsiteY19" fmla="*/ 2966583 h 3046883"/>
              <a:gd name="connsiteX20" fmla="*/ 887234 w 2371860"/>
              <a:gd name="connsiteY20" fmla="*/ 3046883 h 3046883"/>
              <a:gd name="connsiteX0" fmla="*/ 0 w 2371736"/>
              <a:gd name="connsiteY0" fmla="*/ 0 h 3046883"/>
              <a:gd name="connsiteX1" fmla="*/ 234605 w 2371736"/>
              <a:gd name="connsiteY1" fmla="*/ 261483 h 3046883"/>
              <a:gd name="connsiteX2" fmla="*/ 272705 w 2371736"/>
              <a:gd name="connsiteY2" fmla="*/ 437695 h 3046883"/>
              <a:gd name="connsiteX3" fmla="*/ 372717 w 2371736"/>
              <a:gd name="connsiteY3" fmla="*/ 713920 h 3046883"/>
              <a:gd name="connsiteX4" fmla="*/ 406055 w 2371736"/>
              <a:gd name="connsiteY4" fmla="*/ 837745 h 3046883"/>
              <a:gd name="connsiteX5" fmla="*/ 520355 w 2371736"/>
              <a:gd name="connsiteY5" fmla="*/ 947283 h 3046883"/>
              <a:gd name="connsiteX6" fmla="*/ 667992 w 2371736"/>
              <a:gd name="connsiteY6" fmla="*/ 1309233 h 3046883"/>
              <a:gd name="connsiteX7" fmla="*/ 658260 w 2371736"/>
              <a:gd name="connsiteY7" fmla="*/ 1550463 h 3046883"/>
              <a:gd name="connsiteX8" fmla="*/ 648942 w 2371736"/>
              <a:gd name="connsiteY8" fmla="*/ 1704520 h 3046883"/>
              <a:gd name="connsiteX9" fmla="*/ 537416 w 2371736"/>
              <a:gd name="connsiteY9" fmla="*/ 1938504 h 3046883"/>
              <a:gd name="connsiteX10" fmla="*/ 675736 w 2371736"/>
              <a:gd name="connsiteY10" fmla="*/ 2046550 h 3046883"/>
              <a:gd name="connsiteX11" fmla="*/ 911086 w 2371736"/>
              <a:gd name="connsiteY11" fmla="*/ 1766722 h 3046883"/>
              <a:gd name="connsiteX12" fmla="*/ 1358555 w 2371736"/>
              <a:gd name="connsiteY12" fmla="*/ 1747383 h 3046883"/>
              <a:gd name="connsiteX13" fmla="*/ 1944721 w 2371736"/>
              <a:gd name="connsiteY13" fmla="*/ 1558284 h 3046883"/>
              <a:gd name="connsiteX14" fmla="*/ 2370651 w 2371736"/>
              <a:gd name="connsiteY14" fmla="*/ 1323490 h 3046883"/>
              <a:gd name="connsiteX15" fmla="*/ 1717460 w 2371736"/>
              <a:gd name="connsiteY15" fmla="*/ 1663762 h 3046883"/>
              <a:gd name="connsiteX16" fmla="*/ 1501098 w 2371736"/>
              <a:gd name="connsiteY16" fmla="*/ 2447304 h 3046883"/>
              <a:gd name="connsiteX17" fmla="*/ 934941 w 2371736"/>
              <a:gd name="connsiteY17" fmla="*/ 2388581 h 3046883"/>
              <a:gd name="connsiteX18" fmla="*/ 1332507 w 2371736"/>
              <a:gd name="connsiteY18" fmla="*/ 2825860 h 3046883"/>
              <a:gd name="connsiteX19" fmla="*/ 929930 w 2371736"/>
              <a:gd name="connsiteY19" fmla="*/ 2966583 h 3046883"/>
              <a:gd name="connsiteX20" fmla="*/ 887234 w 2371736"/>
              <a:gd name="connsiteY20" fmla="*/ 3046883 h 3046883"/>
              <a:gd name="connsiteX0" fmla="*/ 0 w 2371860"/>
              <a:gd name="connsiteY0" fmla="*/ 0 h 3046883"/>
              <a:gd name="connsiteX1" fmla="*/ 234605 w 2371860"/>
              <a:gd name="connsiteY1" fmla="*/ 261483 h 3046883"/>
              <a:gd name="connsiteX2" fmla="*/ 272705 w 2371860"/>
              <a:gd name="connsiteY2" fmla="*/ 437695 h 3046883"/>
              <a:gd name="connsiteX3" fmla="*/ 372717 w 2371860"/>
              <a:gd name="connsiteY3" fmla="*/ 713920 h 3046883"/>
              <a:gd name="connsiteX4" fmla="*/ 406055 w 2371860"/>
              <a:gd name="connsiteY4" fmla="*/ 837745 h 3046883"/>
              <a:gd name="connsiteX5" fmla="*/ 520355 w 2371860"/>
              <a:gd name="connsiteY5" fmla="*/ 947283 h 3046883"/>
              <a:gd name="connsiteX6" fmla="*/ 667992 w 2371860"/>
              <a:gd name="connsiteY6" fmla="*/ 1309233 h 3046883"/>
              <a:gd name="connsiteX7" fmla="*/ 658260 w 2371860"/>
              <a:gd name="connsiteY7" fmla="*/ 1550463 h 3046883"/>
              <a:gd name="connsiteX8" fmla="*/ 648942 w 2371860"/>
              <a:gd name="connsiteY8" fmla="*/ 1704520 h 3046883"/>
              <a:gd name="connsiteX9" fmla="*/ 537416 w 2371860"/>
              <a:gd name="connsiteY9" fmla="*/ 1938504 h 3046883"/>
              <a:gd name="connsiteX10" fmla="*/ 675736 w 2371860"/>
              <a:gd name="connsiteY10" fmla="*/ 2046550 h 3046883"/>
              <a:gd name="connsiteX11" fmla="*/ 911086 w 2371860"/>
              <a:gd name="connsiteY11" fmla="*/ 1766722 h 3046883"/>
              <a:gd name="connsiteX12" fmla="*/ 1358555 w 2371860"/>
              <a:gd name="connsiteY12" fmla="*/ 1747383 h 3046883"/>
              <a:gd name="connsiteX13" fmla="*/ 1944721 w 2371860"/>
              <a:gd name="connsiteY13" fmla="*/ 1558284 h 3046883"/>
              <a:gd name="connsiteX14" fmla="*/ 2370651 w 2371860"/>
              <a:gd name="connsiteY14" fmla="*/ 1323490 h 3046883"/>
              <a:gd name="connsiteX15" fmla="*/ 1717460 w 2371860"/>
              <a:gd name="connsiteY15" fmla="*/ 1663762 h 3046883"/>
              <a:gd name="connsiteX16" fmla="*/ 1501098 w 2371860"/>
              <a:gd name="connsiteY16" fmla="*/ 2447304 h 3046883"/>
              <a:gd name="connsiteX17" fmla="*/ 934941 w 2371860"/>
              <a:gd name="connsiteY17" fmla="*/ 2388581 h 3046883"/>
              <a:gd name="connsiteX18" fmla="*/ 1332507 w 2371860"/>
              <a:gd name="connsiteY18" fmla="*/ 2825860 h 3046883"/>
              <a:gd name="connsiteX19" fmla="*/ 929930 w 2371860"/>
              <a:gd name="connsiteY19" fmla="*/ 2966583 h 3046883"/>
              <a:gd name="connsiteX20" fmla="*/ 887234 w 2371860"/>
              <a:gd name="connsiteY20" fmla="*/ 3046883 h 3046883"/>
              <a:gd name="connsiteX0" fmla="*/ 0 w 2371860"/>
              <a:gd name="connsiteY0" fmla="*/ 0 h 3046883"/>
              <a:gd name="connsiteX1" fmla="*/ 234605 w 2371860"/>
              <a:gd name="connsiteY1" fmla="*/ 261483 h 3046883"/>
              <a:gd name="connsiteX2" fmla="*/ 272705 w 2371860"/>
              <a:gd name="connsiteY2" fmla="*/ 437695 h 3046883"/>
              <a:gd name="connsiteX3" fmla="*/ 372717 w 2371860"/>
              <a:gd name="connsiteY3" fmla="*/ 713920 h 3046883"/>
              <a:gd name="connsiteX4" fmla="*/ 406055 w 2371860"/>
              <a:gd name="connsiteY4" fmla="*/ 837745 h 3046883"/>
              <a:gd name="connsiteX5" fmla="*/ 520355 w 2371860"/>
              <a:gd name="connsiteY5" fmla="*/ 947283 h 3046883"/>
              <a:gd name="connsiteX6" fmla="*/ 667992 w 2371860"/>
              <a:gd name="connsiteY6" fmla="*/ 1309233 h 3046883"/>
              <a:gd name="connsiteX7" fmla="*/ 658260 w 2371860"/>
              <a:gd name="connsiteY7" fmla="*/ 1550463 h 3046883"/>
              <a:gd name="connsiteX8" fmla="*/ 648942 w 2371860"/>
              <a:gd name="connsiteY8" fmla="*/ 1704520 h 3046883"/>
              <a:gd name="connsiteX9" fmla="*/ 537416 w 2371860"/>
              <a:gd name="connsiteY9" fmla="*/ 1938504 h 3046883"/>
              <a:gd name="connsiteX10" fmla="*/ 675736 w 2371860"/>
              <a:gd name="connsiteY10" fmla="*/ 2046550 h 3046883"/>
              <a:gd name="connsiteX11" fmla="*/ 911086 w 2371860"/>
              <a:gd name="connsiteY11" fmla="*/ 1766722 h 3046883"/>
              <a:gd name="connsiteX12" fmla="*/ 1358555 w 2371860"/>
              <a:gd name="connsiteY12" fmla="*/ 1747383 h 3046883"/>
              <a:gd name="connsiteX13" fmla="*/ 1944721 w 2371860"/>
              <a:gd name="connsiteY13" fmla="*/ 1558284 h 3046883"/>
              <a:gd name="connsiteX14" fmla="*/ 2370652 w 2371860"/>
              <a:gd name="connsiteY14" fmla="*/ 1315956 h 3046883"/>
              <a:gd name="connsiteX15" fmla="*/ 1717460 w 2371860"/>
              <a:gd name="connsiteY15" fmla="*/ 1663762 h 3046883"/>
              <a:gd name="connsiteX16" fmla="*/ 1501098 w 2371860"/>
              <a:gd name="connsiteY16" fmla="*/ 2447304 h 3046883"/>
              <a:gd name="connsiteX17" fmla="*/ 934941 w 2371860"/>
              <a:gd name="connsiteY17" fmla="*/ 2388581 h 3046883"/>
              <a:gd name="connsiteX18" fmla="*/ 1332507 w 2371860"/>
              <a:gd name="connsiteY18" fmla="*/ 2825860 h 3046883"/>
              <a:gd name="connsiteX19" fmla="*/ 929930 w 2371860"/>
              <a:gd name="connsiteY19" fmla="*/ 2966583 h 3046883"/>
              <a:gd name="connsiteX20" fmla="*/ 887234 w 2371860"/>
              <a:gd name="connsiteY20" fmla="*/ 3046883 h 3046883"/>
              <a:gd name="connsiteX0" fmla="*/ 0 w 2371860"/>
              <a:gd name="connsiteY0" fmla="*/ 0 h 3046883"/>
              <a:gd name="connsiteX1" fmla="*/ 234605 w 2371860"/>
              <a:gd name="connsiteY1" fmla="*/ 261483 h 3046883"/>
              <a:gd name="connsiteX2" fmla="*/ 272705 w 2371860"/>
              <a:gd name="connsiteY2" fmla="*/ 437695 h 3046883"/>
              <a:gd name="connsiteX3" fmla="*/ 372717 w 2371860"/>
              <a:gd name="connsiteY3" fmla="*/ 713920 h 3046883"/>
              <a:gd name="connsiteX4" fmla="*/ 406055 w 2371860"/>
              <a:gd name="connsiteY4" fmla="*/ 837745 h 3046883"/>
              <a:gd name="connsiteX5" fmla="*/ 520355 w 2371860"/>
              <a:gd name="connsiteY5" fmla="*/ 947283 h 3046883"/>
              <a:gd name="connsiteX6" fmla="*/ 667992 w 2371860"/>
              <a:gd name="connsiteY6" fmla="*/ 1309233 h 3046883"/>
              <a:gd name="connsiteX7" fmla="*/ 658260 w 2371860"/>
              <a:gd name="connsiteY7" fmla="*/ 1550463 h 3046883"/>
              <a:gd name="connsiteX8" fmla="*/ 648942 w 2371860"/>
              <a:gd name="connsiteY8" fmla="*/ 1704520 h 3046883"/>
              <a:gd name="connsiteX9" fmla="*/ 537416 w 2371860"/>
              <a:gd name="connsiteY9" fmla="*/ 1938504 h 3046883"/>
              <a:gd name="connsiteX10" fmla="*/ 675736 w 2371860"/>
              <a:gd name="connsiteY10" fmla="*/ 2046550 h 3046883"/>
              <a:gd name="connsiteX11" fmla="*/ 911086 w 2371860"/>
              <a:gd name="connsiteY11" fmla="*/ 1766722 h 3046883"/>
              <a:gd name="connsiteX12" fmla="*/ 1358555 w 2371860"/>
              <a:gd name="connsiteY12" fmla="*/ 1747383 h 3046883"/>
              <a:gd name="connsiteX13" fmla="*/ 1944721 w 2371860"/>
              <a:gd name="connsiteY13" fmla="*/ 1558284 h 3046883"/>
              <a:gd name="connsiteX14" fmla="*/ 2370652 w 2371860"/>
              <a:gd name="connsiteY14" fmla="*/ 1315956 h 3046883"/>
              <a:gd name="connsiteX15" fmla="*/ 1717460 w 2371860"/>
              <a:gd name="connsiteY15" fmla="*/ 1663762 h 3046883"/>
              <a:gd name="connsiteX16" fmla="*/ 1501098 w 2371860"/>
              <a:gd name="connsiteY16" fmla="*/ 2447304 h 3046883"/>
              <a:gd name="connsiteX17" fmla="*/ 934941 w 2371860"/>
              <a:gd name="connsiteY17" fmla="*/ 2388581 h 3046883"/>
              <a:gd name="connsiteX18" fmla="*/ 1332507 w 2371860"/>
              <a:gd name="connsiteY18" fmla="*/ 2825860 h 3046883"/>
              <a:gd name="connsiteX19" fmla="*/ 929930 w 2371860"/>
              <a:gd name="connsiteY19" fmla="*/ 2966583 h 3046883"/>
              <a:gd name="connsiteX20" fmla="*/ 887234 w 2371860"/>
              <a:gd name="connsiteY20" fmla="*/ 3046883 h 304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71860" h="3046883">
                <a:moveTo>
                  <a:pt x="0" y="0"/>
                </a:moveTo>
                <a:cubicBezTo>
                  <a:pt x="49627" y="109386"/>
                  <a:pt x="184978" y="152097"/>
                  <a:pt x="234605" y="261483"/>
                </a:cubicBezTo>
                <a:cubicBezTo>
                  <a:pt x="282437" y="334432"/>
                  <a:pt x="249686" y="362289"/>
                  <a:pt x="272705" y="437695"/>
                </a:cubicBezTo>
                <a:cubicBezTo>
                  <a:pt x="295724" y="513101"/>
                  <a:pt x="352873" y="647245"/>
                  <a:pt x="372717" y="713920"/>
                </a:cubicBezTo>
                <a:cubicBezTo>
                  <a:pt x="403673" y="802820"/>
                  <a:pt x="381449" y="798851"/>
                  <a:pt x="406055" y="837745"/>
                </a:cubicBezTo>
                <a:cubicBezTo>
                  <a:pt x="430661" y="876639"/>
                  <a:pt x="474317" y="885371"/>
                  <a:pt x="520355" y="947283"/>
                </a:cubicBezTo>
                <a:cubicBezTo>
                  <a:pt x="550517" y="1066345"/>
                  <a:pt x="637830" y="1190171"/>
                  <a:pt x="667992" y="1309233"/>
                </a:cubicBezTo>
                <a:cubicBezTo>
                  <a:pt x="669511" y="1392818"/>
                  <a:pt x="656741" y="1466878"/>
                  <a:pt x="658260" y="1550463"/>
                </a:cubicBezTo>
                <a:cubicBezTo>
                  <a:pt x="660641" y="1617138"/>
                  <a:pt x="665114" y="1636672"/>
                  <a:pt x="648942" y="1704520"/>
                </a:cubicBezTo>
                <a:cubicBezTo>
                  <a:pt x="632770" y="1772368"/>
                  <a:pt x="537713" y="1887849"/>
                  <a:pt x="537416" y="1938504"/>
                </a:cubicBezTo>
                <a:cubicBezTo>
                  <a:pt x="537416" y="1994163"/>
                  <a:pt x="612663" y="2045017"/>
                  <a:pt x="675736" y="2046550"/>
                </a:cubicBezTo>
                <a:cubicBezTo>
                  <a:pt x="734046" y="2014745"/>
                  <a:pt x="654947" y="1850666"/>
                  <a:pt x="911086" y="1766722"/>
                </a:cubicBezTo>
                <a:cubicBezTo>
                  <a:pt x="1065370" y="1779567"/>
                  <a:pt x="1232659" y="1767261"/>
                  <a:pt x="1358555" y="1747383"/>
                </a:cubicBezTo>
                <a:cubicBezTo>
                  <a:pt x="1530827" y="1702598"/>
                  <a:pt x="1776038" y="1628933"/>
                  <a:pt x="1944721" y="1558284"/>
                </a:cubicBezTo>
                <a:cubicBezTo>
                  <a:pt x="2113404" y="1487635"/>
                  <a:pt x="2342244" y="1288331"/>
                  <a:pt x="2370652" y="1315956"/>
                </a:cubicBezTo>
                <a:cubicBezTo>
                  <a:pt x="2399060" y="1343581"/>
                  <a:pt x="1919201" y="1521665"/>
                  <a:pt x="1717460" y="1663762"/>
                </a:cubicBezTo>
                <a:cubicBezTo>
                  <a:pt x="1661816" y="1956540"/>
                  <a:pt x="1695097" y="2339058"/>
                  <a:pt x="1501098" y="2447304"/>
                </a:cubicBezTo>
                <a:cubicBezTo>
                  <a:pt x="1419058" y="2470992"/>
                  <a:pt x="1102787" y="2416866"/>
                  <a:pt x="934941" y="2388581"/>
                </a:cubicBezTo>
                <a:cubicBezTo>
                  <a:pt x="1029032" y="2555558"/>
                  <a:pt x="1308984" y="2706797"/>
                  <a:pt x="1332507" y="2825860"/>
                </a:cubicBezTo>
                <a:cubicBezTo>
                  <a:pt x="1212602" y="2877530"/>
                  <a:pt x="1040310" y="2976826"/>
                  <a:pt x="929930" y="2966583"/>
                </a:cubicBezTo>
                <a:lnTo>
                  <a:pt x="887234" y="3046883"/>
                </a:lnTo>
              </a:path>
            </a:pathLst>
          </a:custGeom>
          <a:no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楕円 1"/>
          <p:cNvSpPr/>
          <p:nvPr/>
        </p:nvSpPr>
        <p:spPr>
          <a:xfrm>
            <a:off x="4199105" y="2051538"/>
            <a:ext cx="140677" cy="140677"/>
          </a:xfrm>
          <a:prstGeom prst="ellipse">
            <a:avLst/>
          </a:prstGeom>
          <a:solidFill>
            <a:srgbClr val="FF66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3082537" y="1765788"/>
            <a:ext cx="1095375" cy="28575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仮称</a:t>
            </a:r>
            <a:r>
              <a:rPr kumimoji="1" lang="en-US" altLang="ja-JP"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松生町駅</a:t>
            </a:r>
            <a:endParaRPr kumimoji="1" lang="ja-JP" altLang="en-US"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13" name="正方形/長方形 12"/>
          <p:cNvSpPr/>
          <p:nvPr/>
        </p:nvSpPr>
        <p:spPr>
          <a:xfrm>
            <a:off x="4538917" y="1838325"/>
            <a:ext cx="583085" cy="2857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HGSｺﾞｼｯｸE" panose="020B0900000000000000" pitchFamily="50" charset="-128"/>
                <a:ea typeface="HGSｺﾞｼｯｸE" panose="020B0900000000000000" pitchFamily="50" charset="-128"/>
                <a:cs typeface="+mn-cs"/>
              </a:rPr>
              <a:t>門真市</a:t>
            </a:r>
            <a:endParaRPr kumimoji="1" lang="ja-JP" altLang="en-US" sz="1050" b="0" i="0" u="none" strike="noStrike" kern="1200" cap="none" spc="0" normalizeH="0" baseline="0" noProof="0" dirty="0">
              <a:ln>
                <a:noFill/>
              </a:ln>
              <a:solidFill>
                <a:prstClr val="white"/>
              </a:solidFill>
              <a:effectLst/>
              <a:uLnTx/>
              <a:uFillTx/>
              <a:latin typeface="HGSｺﾞｼｯｸE" panose="020B0900000000000000" pitchFamily="50" charset="-128"/>
              <a:ea typeface="HGSｺﾞｼｯｸE" panose="020B0900000000000000" pitchFamily="50" charset="-128"/>
              <a:cs typeface="+mn-cs"/>
            </a:endParaRPr>
          </a:p>
        </p:txBody>
      </p:sp>
      <p:sp>
        <p:nvSpPr>
          <p:cNvPr id="14" name="正方形/長方形 13"/>
          <p:cNvSpPr/>
          <p:nvPr/>
        </p:nvSpPr>
        <p:spPr>
          <a:xfrm>
            <a:off x="2787055" y="2483094"/>
            <a:ext cx="583085" cy="285750"/>
          </a:xfrm>
          <a:prstGeom prst="rect">
            <a:avLst/>
          </a:prstGeom>
          <a:solidFill>
            <a:srgbClr val="73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HGSｺﾞｼｯｸE" panose="020B0900000000000000" pitchFamily="50" charset="-128"/>
                <a:ea typeface="HGSｺﾞｼｯｸE" panose="020B0900000000000000" pitchFamily="50" charset="-128"/>
                <a:cs typeface="+mn-cs"/>
              </a:rPr>
              <a:t>大阪</a:t>
            </a:r>
            <a:r>
              <a:rPr kumimoji="1" lang="ja-JP" altLang="en-US" sz="1050" b="0" i="0" u="none" strike="noStrike" kern="1200" cap="none" spc="0" normalizeH="0" baseline="0" noProof="0" dirty="0" smtClean="0">
                <a:ln>
                  <a:noFill/>
                </a:ln>
                <a:solidFill>
                  <a:prstClr val="white"/>
                </a:solidFill>
                <a:effectLst/>
                <a:uLnTx/>
                <a:uFillTx/>
                <a:latin typeface="HGSｺﾞｼｯｸE" panose="020B0900000000000000" pitchFamily="50" charset="-128"/>
                <a:ea typeface="HGSｺﾞｼｯｸE" panose="020B0900000000000000" pitchFamily="50" charset="-128"/>
                <a:cs typeface="+mn-cs"/>
              </a:rPr>
              <a:t>市</a:t>
            </a:r>
            <a:endParaRPr kumimoji="1" lang="ja-JP" altLang="en-US" sz="1050" b="0" i="0" u="none" strike="noStrike" kern="1200" cap="none" spc="0" normalizeH="0" baseline="0" noProof="0" dirty="0">
              <a:ln>
                <a:noFill/>
              </a:ln>
              <a:solidFill>
                <a:prstClr val="white"/>
              </a:solidFill>
              <a:effectLst/>
              <a:uLnTx/>
              <a:uFillTx/>
              <a:latin typeface="HGSｺﾞｼｯｸE" panose="020B0900000000000000" pitchFamily="50" charset="-128"/>
              <a:ea typeface="HGSｺﾞｼｯｸE" panose="020B0900000000000000" pitchFamily="50" charset="-128"/>
              <a:cs typeface="+mn-cs"/>
            </a:endParaRPr>
          </a:p>
        </p:txBody>
      </p:sp>
      <p:sp>
        <p:nvSpPr>
          <p:cNvPr id="15" name="正方形/長方形 14"/>
          <p:cNvSpPr/>
          <p:nvPr/>
        </p:nvSpPr>
        <p:spPr>
          <a:xfrm>
            <a:off x="3348609" y="4242532"/>
            <a:ext cx="728962" cy="2857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HGSｺﾞｼｯｸE" panose="020B0900000000000000" pitchFamily="50" charset="-128"/>
                <a:ea typeface="HGSｺﾞｼｯｸE" panose="020B0900000000000000" pitchFamily="50" charset="-128"/>
                <a:cs typeface="+mn-cs"/>
              </a:rPr>
              <a:t>東大阪市</a:t>
            </a:r>
            <a:endParaRPr kumimoji="1" lang="ja-JP" altLang="en-US" sz="1050" b="0" i="0" u="none" strike="noStrike" kern="1200" cap="none" spc="0" normalizeH="0" baseline="0" noProof="0" dirty="0">
              <a:ln>
                <a:noFill/>
              </a:ln>
              <a:solidFill>
                <a:prstClr val="white"/>
              </a:solidFill>
              <a:effectLst/>
              <a:uLnTx/>
              <a:uFillTx/>
              <a:latin typeface="HGSｺﾞｼｯｸE" panose="020B0900000000000000" pitchFamily="50" charset="-128"/>
              <a:ea typeface="HGSｺﾞｼｯｸE" panose="020B0900000000000000" pitchFamily="50" charset="-128"/>
              <a:cs typeface="+mn-cs"/>
            </a:endParaRPr>
          </a:p>
        </p:txBody>
      </p:sp>
      <p:sp>
        <p:nvSpPr>
          <p:cNvPr id="16" name="正方形/長方形 15"/>
          <p:cNvSpPr/>
          <p:nvPr/>
        </p:nvSpPr>
        <p:spPr>
          <a:xfrm>
            <a:off x="4566069" y="2981325"/>
            <a:ext cx="583085" cy="285750"/>
          </a:xfrm>
          <a:prstGeom prst="rect">
            <a:avLst/>
          </a:prstGeom>
          <a:solidFill>
            <a:srgbClr val="73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HGSｺﾞｼｯｸE" panose="020B0900000000000000" pitchFamily="50" charset="-128"/>
                <a:ea typeface="HGSｺﾞｼｯｸE" panose="020B0900000000000000" pitchFamily="50" charset="-128"/>
                <a:cs typeface="+mn-cs"/>
              </a:rPr>
              <a:t>大東</a:t>
            </a:r>
            <a:r>
              <a:rPr kumimoji="1" lang="ja-JP" altLang="en-US" sz="1050" b="0" i="0" u="none" strike="noStrike" kern="1200" cap="none" spc="0" normalizeH="0" baseline="0" noProof="0" dirty="0" smtClean="0">
                <a:ln>
                  <a:noFill/>
                </a:ln>
                <a:solidFill>
                  <a:prstClr val="white"/>
                </a:solidFill>
                <a:effectLst/>
                <a:uLnTx/>
                <a:uFillTx/>
                <a:latin typeface="HGSｺﾞｼｯｸE" panose="020B0900000000000000" pitchFamily="50" charset="-128"/>
                <a:ea typeface="HGSｺﾞｼｯｸE" panose="020B0900000000000000" pitchFamily="50" charset="-128"/>
                <a:cs typeface="+mn-cs"/>
              </a:rPr>
              <a:t>市</a:t>
            </a:r>
            <a:endParaRPr kumimoji="1" lang="ja-JP" altLang="en-US" sz="1050" b="0" i="0" u="none" strike="noStrike" kern="1200" cap="none" spc="0" normalizeH="0" baseline="0" noProof="0" dirty="0">
              <a:ln>
                <a:noFill/>
              </a:ln>
              <a:solidFill>
                <a:prstClr val="white"/>
              </a:solidFill>
              <a:effectLst/>
              <a:uLnTx/>
              <a:uFillTx/>
              <a:latin typeface="HGSｺﾞｼｯｸE" panose="020B0900000000000000" pitchFamily="50" charset="-128"/>
              <a:ea typeface="HGSｺﾞｼｯｸE" panose="020B0900000000000000" pitchFamily="50" charset="-128"/>
              <a:cs typeface="+mn-cs"/>
            </a:endParaRPr>
          </a:p>
        </p:txBody>
      </p:sp>
      <p:sp>
        <p:nvSpPr>
          <p:cNvPr id="5" name="正方形/長方形 4"/>
          <p:cNvSpPr/>
          <p:nvPr/>
        </p:nvSpPr>
        <p:spPr>
          <a:xfrm>
            <a:off x="3933656" y="5391524"/>
            <a:ext cx="1070991"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正方形/長方形 18"/>
          <p:cNvSpPr/>
          <p:nvPr/>
        </p:nvSpPr>
        <p:spPr>
          <a:xfrm>
            <a:off x="4699624" y="2507937"/>
            <a:ext cx="1095375" cy="285750"/>
          </a:xfrm>
          <a:prstGeom prst="rec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仮称</a:t>
            </a:r>
            <a:r>
              <a:rPr kumimoji="1" lang="en-US" altLang="ja-JP"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門真南駅</a:t>
            </a:r>
            <a:endParaRPr kumimoji="1" lang="ja-JP" altLang="en-US"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20" name="正方形/長方形 19"/>
          <p:cNvSpPr/>
          <p:nvPr/>
        </p:nvSpPr>
        <p:spPr>
          <a:xfrm>
            <a:off x="4834823" y="3496633"/>
            <a:ext cx="1266515" cy="285750"/>
          </a:xfrm>
          <a:prstGeom prst="rec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仮称</a:t>
            </a:r>
            <a:r>
              <a:rPr kumimoji="1" lang="en-US" altLang="ja-JP"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鴻池新田駅</a:t>
            </a:r>
            <a:endParaRPr kumimoji="1" lang="ja-JP" altLang="en-US"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21" name="正方形/長方形 20"/>
          <p:cNvSpPr/>
          <p:nvPr/>
        </p:nvSpPr>
        <p:spPr>
          <a:xfrm>
            <a:off x="5149154" y="4545895"/>
            <a:ext cx="960021" cy="292775"/>
          </a:xfrm>
          <a:prstGeom prst="rec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仮称</a:t>
            </a:r>
            <a:r>
              <a:rPr kumimoji="1" lang="en-US" altLang="ja-JP"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荒本駅</a:t>
            </a:r>
            <a:endParaRPr kumimoji="1" lang="ja-JP" altLang="en-US"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22" name="正方形/長方形 21"/>
          <p:cNvSpPr/>
          <p:nvPr/>
        </p:nvSpPr>
        <p:spPr>
          <a:xfrm>
            <a:off x="3909272" y="6070605"/>
            <a:ext cx="1095375" cy="28575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仮称</a:t>
            </a:r>
            <a:r>
              <a:rPr kumimoji="1" lang="en-US" altLang="ja-JP"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瓜生堂駅</a:t>
            </a:r>
            <a:endParaRPr kumimoji="1" lang="ja-JP" altLang="en-US" sz="105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6" name="テキスト ボックス 5"/>
          <p:cNvSpPr txBox="1"/>
          <p:nvPr/>
        </p:nvSpPr>
        <p:spPr>
          <a:xfrm>
            <a:off x="290625" y="2900844"/>
            <a:ext cx="2751200" cy="1477328"/>
          </a:xfrm>
          <a:prstGeom prst="rect">
            <a:avLst/>
          </a:prstGeom>
          <a:solidFill>
            <a:srgbClr val="FFFF00"/>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先行して、</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（仮称）門真南駅、</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（仮称）鴻池新田駅、</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（仮称）荒本駅　の３駅舎の景観形成を検討</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74075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3050</Words>
  <Application>Microsoft Office PowerPoint</Application>
  <PresentationFormat>画面に合わせる (4:3)</PresentationFormat>
  <Paragraphs>481</Paragraphs>
  <Slides>41</Slides>
  <Notes>41</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41</vt:i4>
      </vt:variant>
    </vt:vector>
  </HeadingPairs>
  <TitlesOfParts>
    <vt:vector size="55" baseType="lpstr">
      <vt:lpstr>HGSｺﾞｼｯｸE</vt:lpstr>
      <vt:lpstr>HGSｺﾞｼｯｸM</vt:lpstr>
      <vt:lpstr>HG丸ｺﾞｼｯｸM-PRO</vt:lpstr>
      <vt:lpstr>Meiryo UI</vt:lpstr>
      <vt:lpstr>ＭＳ Ｐゴシック</vt:lpstr>
      <vt:lpstr>ＭＳ Ｐゴシック 本文</vt:lpstr>
      <vt:lpstr>游ゴシック</vt:lpstr>
      <vt:lpstr>游ゴシック 本文</vt:lpstr>
      <vt:lpstr>游明朝</vt:lpstr>
      <vt:lpstr>Arial</vt:lpstr>
      <vt:lpstr>Calibri</vt:lpstr>
      <vt:lpstr>Cambria</vt:lpstr>
      <vt:lpstr>Times New Roman</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2022-12-09T01:51:46Z</dcterms:created>
  <dcterms:modified xsi:type="dcterms:W3CDTF">2022-12-09T01:54:07Z</dcterms:modified>
</cp:coreProperties>
</file>