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9ED6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>
        <p:scale>
          <a:sx n="125" d="100"/>
          <a:sy n="125" d="100"/>
        </p:scale>
        <p:origin x="6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BEA9-AAB7-4DD0-A472-013248CDA0BE}" type="datetimeFigureOut">
              <a:rPr kumimoji="1" lang="ja-JP" altLang="en-US" smtClean="0"/>
              <a:t>2022/7/13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278FF-0C6D-4A4C-879D-CB698C840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5654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BEA9-AAB7-4DD0-A472-013248CDA0BE}" type="datetimeFigureOut">
              <a:rPr kumimoji="1" lang="ja-JP" altLang="en-US" smtClean="0"/>
              <a:t>2022/7/13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278FF-0C6D-4A4C-879D-CB698C840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2419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BEA9-AAB7-4DD0-A472-013248CDA0BE}" type="datetimeFigureOut">
              <a:rPr kumimoji="1" lang="ja-JP" altLang="en-US" smtClean="0"/>
              <a:t>2022/7/13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278FF-0C6D-4A4C-879D-CB698C840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6713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BEA9-AAB7-4DD0-A472-013248CDA0BE}" type="datetimeFigureOut">
              <a:rPr kumimoji="1" lang="ja-JP" altLang="en-US" smtClean="0"/>
              <a:t>2022/7/13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278FF-0C6D-4A4C-879D-CB698C840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6826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BEA9-AAB7-4DD0-A472-013248CDA0BE}" type="datetimeFigureOut">
              <a:rPr kumimoji="1" lang="ja-JP" altLang="en-US" smtClean="0"/>
              <a:t>2022/7/13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278FF-0C6D-4A4C-879D-CB698C840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761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BEA9-AAB7-4DD0-A472-013248CDA0BE}" type="datetimeFigureOut">
              <a:rPr kumimoji="1" lang="ja-JP" altLang="en-US" smtClean="0"/>
              <a:t>2022/7/13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278FF-0C6D-4A4C-879D-CB698C840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385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BEA9-AAB7-4DD0-A472-013248CDA0BE}" type="datetimeFigureOut">
              <a:rPr kumimoji="1" lang="ja-JP" altLang="en-US" smtClean="0"/>
              <a:t>2022/7/13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278FF-0C6D-4A4C-879D-CB698C840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663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BEA9-AAB7-4DD0-A472-013248CDA0BE}" type="datetimeFigureOut">
              <a:rPr kumimoji="1" lang="ja-JP" altLang="en-US" smtClean="0"/>
              <a:t>2022/7/13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278FF-0C6D-4A4C-879D-CB698C840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13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BEA9-AAB7-4DD0-A472-013248CDA0BE}" type="datetimeFigureOut">
              <a:rPr kumimoji="1" lang="ja-JP" altLang="en-US" smtClean="0"/>
              <a:t>2022/7/13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278FF-0C6D-4A4C-879D-CB698C840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307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BEA9-AAB7-4DD0-A472-013248CDA0BE}" type="datetimeFigureOut">
              <a:rPr kumimoji="1" lang="ja-JP" altLang="en-US" smtClean="0"/>
              <a:t>2022/7/13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278FF-0C6D-4A4C-879D-CB698C840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8388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BEA9-AAB7-4DD0-A472-013248CDA0BE}" type="datetimeFigureOut">
              <a:rPr kumimoji="1" lang="ja-JP" altLang="en-US" smtClean="0"/>
              <a:t>2022/7/13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278FF-0C6D-4A4C-879D-CB698C840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6078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CBEA9-AAB7-4DD0-A472-013248CDA0BE}" type="datetimeFigureOut">
              <a:rPr kumimoji="1" lang="ja-JP" altLang="en-US" smtClean="0"/>
              <a:t>2022/7/13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278FF-0C6D-4A4C-879D-CB698C840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986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/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15183" t="4612" r="7981" b="4940"/>
          <a:stretch/>
        </p:blipFill>
        <p:spPr>
          <a:xfrm>
            <a:off x="-15919" y="394770"/>
            <a:ext cx="6628257" cy="8609693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2697155" y="1068971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能勢町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475199" y="1774825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豊能</a:t>
            </a:r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町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427074" y="2520786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箕面市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075348" y="2036435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島本</a:t>
            </a:r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町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739210" y="2804300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池田市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147685" y="4155004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大阪市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846220" y="2146508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茨木市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516071" y="2387386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高槻市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185922" y="2788501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枚方市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260593" y="3096084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豊中市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727182" y="3317694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吹田市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187490" y="3396068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摂津市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654292" y="3441597"/>
            <a:ext cx="66985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寝屋川市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226591" y="3343366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交野</a:t>
            </a:r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市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075347" y="3781585"/>
            <a:ext cx="66985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四條畷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市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037190" y="3645397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守口</a:t>
            </a:r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市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436152" y="3816014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門真</a:t>
            </a:r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市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778623" y="4017329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大東</a:t>
            </a:r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市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509434" y="4417985"/>
            <a:ext cx="8147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東大阪市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556741" y="5052923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八尾</a:t>
            </a:r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市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891666" y="5382892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柏原</a:t>
            </a:r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市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984441" y="5419419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松原市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444160" y="5859961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堺</a:t>
            </a:r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市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436152" y="5867655"/>
            <a:ext cx="8147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羽曳野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市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4108716" y="7438773"/>
            <a:ext cx="96663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河内長野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市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783809" y="6106100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太子町</a:t>
            </a: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4997710" y="6518124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河南町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4751617" y="7084227"/>
            <a:ext cx="96663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千早赤阪村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4491404" y="5518609"/>
            <a:ext cx="66985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藤井寺</a:t>
            </a:r>
            <a:r>
              <a:rPr kumimoji="1" lang="ja-JP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市</a:t>
            </a: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4287843" y="6448874"/>
            <a:ext cx="8147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富田林市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3697829" y="6313131"/>
            <a:ext cx="96663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大阪狭山市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2876222" y="6029720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高石</a:t>
            </a:r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市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3421298" y="7297125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和</a:t>
            </a:r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泉市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2581321" y="6859964"/>
            <a:ext cx="8147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岸和田市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2235787" y="6136960"/>
            <a:ext cx="8147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泉大津市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2277261" y="6307206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忠岡</a:t>
            </a:r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町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2278804" y="7033654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貝塚市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2318824" y="7521032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熊取町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608953" y="7863702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泉南市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313140" y="8460177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岬町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1107224" y="8141177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阪南市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2131610" y="7963825"/>
            <a:ext cx="8147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泉</a:t>
            </a:r>
            <a:r>
              <a:rPr kumimoji="1" lang="ja-JP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佐野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市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1442149" y="7380696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田尻</a:t>
            </a:r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町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-7146" y="37192"/>
            <a:ext cx="44668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第３回ビュースポットおおさか候補地位置図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0" name="楕円 69"/>
          <p:cNvSpPr>
            <a:spLocks/>
          </p:cNvSpPr>
          <p:nvPr/>
        </p:nvSpPr>
        <p:spPr>
          <a:xfrm>
            <a:off x="4960878" y="6999588"/>
            <a:ext cx="124083" cy="1260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楕円 76"/>
          <p:cNvSpPr>
            <a:spLocks noChangeAspect="1"/>
          </p:cNvSpPr>
          <p:nvPr/>
        </p:nvSpPr>
        <p:spPr>
          <a:xfrm>
            <a:off x="3726886" y="3880790"/>
            <a:ext cx="124083" cy="1385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楕円 79"/>
          <p:cNvSpPr>
            <a:spLocks/>
          </p:cNvSpPr>
          <p:nvPr/>
        </p:nvSpPr>
        <p:spPr>
          <a:xfrm>
            <a:off x="5127061" y="5071415"/>
            <a:ext cx="124083" cy="1260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楕円 83"/>
          <p:cNvSpPr>
            <a:spLocks/>
          </p:cNvSpPr>
          <p:nvPr/>
        </p:nvSpPr>
        <p:spPr>
          <a:xfrm>
            <a:off x="3907861" y="4671365"/>
            <a:ext cx="124083" cy="1260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楕円 88"/>
          <p:cNvSpPr>
            <a:spLocks noChangeAspect="1"/>
          </p:cNvSpPr>
          <p:nvPr/>
        </p:nvSpPr>
        <p:spPr>
          <a:xfrm>
            <a:off x="2755336" y="6814490"/>
            <a:ext cx="124083" cy="1385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" name="楕円 91"/>
          <p:cNvSpPr>
            <a:spLocks noChangeAspect="1"/>
          </p:cNvSpPr>
          <p:nvPr/>
        </p:nvSpPr>
        <p:spPr>
          <a:xfrm>
            <a:off x="3984061" y="4071290"/>
            <a:ext cx="124083" cy="1385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楕円 95"/>
          <p:cNvSpPr>
            <a:spLocks/>
          </p:cNvSpPr>
          <p:nvPr/>
        </p:nvSpPr>
        <p:spPr>
          <a:xfrm>
            <a:off x="5146111" y="6309665"/>
            <a:ext cx="124083" cy="1260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楕円 98"/>
          <p:cNvSpPr>
            <a:spLocks/>
          </p:cNvSpPr>
          <p:nvPr/>
        </p:nvSpPr>
        <p:spPr>
          <a:xfrm>
            <a:off x="3507811" y="2337740"/>
            <a:ext cx="126000" cy="1260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楕円 101"/>
          <p:cNvSpPr>
            <a:spLocks/>
          </p:cNvSpPr>
          <p:nvPr/>
        </p:nvSpPr>
        <p:spPr>
          <a:xfrm>
            <a:off x="3841186" y="4890440"/>
            <a:ext cx="124083" cy="1260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8" name="楕円 117"/>
          <p:cNvSpPr>
            <a:spLocks/>
          </p:cNvSpPr>
          <p:nvPr/>
        </p:nvSpPr>
        <p:spPr>
          <a:xfrm>
            <a:off x="3756597" y="4130427"/>
            <a:ext cx="124083" cy="1260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楕円 122"/>
          <p:cNvSpPr>
            <a:spLocks/>
          </p:cNvSpPr>
          <p:nvPr/>
        </p:nvSpPr>
        <p:spPr>
          <a:xfrm>
            <a:off x="3911698" y="5097432"/>
            <a:ext cx="124083" cy="1260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" name="楕円 127"/>
          <p:cNvSpPr>
            <a:spLocks/>
          </p:cNvSpPr>
          <p:nvPr/>
        </p:nvSpPr>
        <p:spPr>
          <a:xfrm>
            <a:off x="3961314" y="4253259"/>
            <a:ext cx="124083" cy="1260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7" name="楕円 136"/>
          <p:cNvSpPr>
            <a:spLocks noChangeAspect="1"/>
          </p:cNvSpPr>
          <p:nvPr/>
        </p:nvSpPr>
        <p:spPr>
          <a:xfrm>
            <a:off x="3783750" y="4019542"/>
            <a:ext cx="124083" cy="1385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5" name="楕円 154"/>
          <p:cNvSpPr>
            <a:spLocks noChangeAspect="1"/>
          </p:cNvSpPr>
          <p:nvPr/>
        </p:nvSpPr>
        <p:spPr>
          <a:xfrm>
            <a:off x="3577991" y="4351521"/>
            <a:ext cx="124083" cy="1385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4" name="楕円 163"/>
          <p:cNvSpPr>
            <a:spLocks/>
          </p:cNvSpPr>
          <p:nvPr/>
        </p:nvSpPr>
        <p:spPr>
          <a:xfrm>
            <a:off x="5257659" y="6273682"/>
            <a:ext cx="124083" cy="1260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8" name="楕円 177"/>
          <p:cNvSpPr>
            <a:spLocks/>
          </p:cNvSpPr>
          <p:nvPr/>
        </p:nvSpPr>
        <p:spPr>
          <a:xfrm>
            <a:off x="3050325" y="4707666"/>
            <a:ext cx="124083" cy="1260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5934075" y="51292"/>
            <a:ext cx="687987" cy="307777"/>
          </a:xfrm>
          <a:prstGeom prst="rect">
            <a:avLst/>
          </a:prstGeom>
          <a:solidFill>
            <a:sysClr val="window" lastClr="FFFFFF"/>
          </a:solidFill>
          <a:ln w="15875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kern="0" noProof="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資料３</a:t>
            </a:r>
            <a:endParaRPr kumimoji="1" lang="en-US" altLang="ja-JP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0" name="楕円 119"/>
          <p:cNvSpPr>
            <a:spLocks/>
          </p:cNvSpPr>
          <p:nvPr/>
        </p:nvSpPr>
        <p:spPr>
          <a:xfrm>
            <a:off x="3850425" y="4000492"/>
            <a:ext cx="124083" cy="1260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楕円 125"/>
          <p:cNvSpPr>
            <a:spLocks/>
          </p:cNvSpPr>
          <p:nvPr/>
        </p:nvSpPr>
        <p:spPr>
          <a:xfrm>
            <a:off x="3230082" y="2664099"/>
            <a:ext cx="124083" cy="1260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6" name="楕円 135"/>
          <p:cNvSpPr>
            <a:spLocks/>
          </p:cNvSpPr>
          <p:nvPr/>
        </p:nvSpPr>
        <p:spPr>
          <a:xfrm>
            <a:off x="4713228" y="6675738"/>
            <a:ext cx="124083" cy="1260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4" name="楕円 143"/>
          <p:cNvSpPr>
            <a:spLocks/>
          </p:cNvSpPr>
          <p:nvPr/>
        </p:nvSpPr>
        <p:spPr>
          <a:xfrm>
            <a:off x="3124123" y="5023162"/>
            <a:ext cx="124083" cy="1260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2" name="楕円 151"/>
          <p:cNvSpPr>
            <a:spLocks/>
          </p:cNvSpPr>
          <p:nvPr/>
        </p:nvSpPr>
        <p:spPr>
          <a:xfrm>
            <a:off x="3841186" y="4071290"/>
            <a:ext cx="124083" cy="1260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5" name="楕円 174"/>
          <p:cNvSpPr>
            <a:spLocks/>
          </p:cNvSpPr>
          <p:nvPr/>
        </p:nvSpPr>
        <p:spPr>
          <a:xfrm>
            <a:off x="2955361" y="5985815"/>
            <a:ext cx="124083" cy="1260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0" name="楕円 179"/>
          <p:cNvSpPr>
            <a:spLocks/>
          </p:cNvSpPr>
          <p:nvPr/>
        </p:nvSpPr>
        <p:spPr>
          <a:xfrm>
            <a:off x="3974536" y="5023790"/>
            <a:ext cx="124083" cy="1260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6" name="楕円 185"/>
          <p:cNvSpPr>
            <a:spLocks/>
          </p:cNvSpPr>
          <p:nvPr/>
        </p:nvSpPr>
        <p:spPr>
          <a:xfrm>
            <a:off x="4574611" y="5776265"/>
            <a:ext cx="124083" cy="1260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3" name="楕円 202"/>
          <p:cNvSpPr>
            <a:spLocks/>
          </p:cNvSpPr>
          <p:nvPr/>
        </p:nvSpPr>
        <p:spPr>
          <a:xfrm>
            <a:off x="3234911" y="4881786"/>
            <a:ext cx="124083" cy="1260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6" name="楕円 205"/>
          <p:cNvSpPr>
            <a:spLocks/>
          </p:cNvSpPr>
          <p:nvPr/>
        </p:nvSpPr>
        <p:spPr>
          <a:xfrm>
            <a:off x="3751343" y="2128410"/>
            <a:ext cx="124083" cy="1260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0" name="楕円 209"/>
          <p:cNvSpPr>
            <a:spLocks/>
          </p:cNvSpPr>
          <p:nvPr/>
        </p:nvSpPr>
        <p:spPr>
          <a:xfrm>
            <a:off x="4145053" y="4397105"/>
            <a:ext cx="124083" cy="1260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2" name="楕円 221"/>
          <p:cNvSpPr>
            <a:spLocks noChangeAspect="1"/>
          </p:cNvSpPr>
          <p:nvPr/>
        </p:nvSpPr>
        <p:spPr>
          <a:xfrm>
            <a:off x="3774511" y="4499915"/>
            <a:ext cx="124083" cy="1385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4" name="楕円 223"/>
          <p:cNvSpPr>
            <a:spLocks/>
          </p:cNvSpPr>
          <p:nvPr/>
        </p:nvSpPr>
        <p:spPr>
          <a:xfrm>
            <a:off x="3577991" y="4351521"/>
            <a:ext cx="124083" cy="1260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0" name="楕円 229"/>
          <p:cNvSpPr>
            <a:spLocks noChangeAspect="1"/>
          </p:cNvSpPr>
          <p:nvPr/>
        </p:nvSpPr>
        <p:spPr>
          <a:xfrm>
            <a:off x="4563123" y="2308575"/>
            <a:ext cx="126000" cy="140640"/>
          </a:xfrm>
          <a:prstGeom prst="ellipse">
            <a:avLst/>
          </a:prstGeom>
          <a:solidFill>
            <a:srgbClr val="609ED6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3" name="楕円 232"/>
          <p:cNvSpPr>
            <a:spLocks/>
          </p:cNvSpPr>
          <p:nvPr/>
        </p:nvSpPr>
        <p:spPr>
          <a:xfrm>
            <a:off x="4069360" y="3082272"/>
            <a:ext cx="124083" cy="126000"/>
          </a:xfrm>
          <a:prstGeom prst="ellipse">
            <a:avLst/>
          </a:prstGeom>
          <a:solidFill>
            <a:srgbClr val="609ED6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6" name="楕円 235"/>
          <p:cNvSpPr>
            <a:spLocks/>
          </p:cNvSpPr>
          <p:nvPr/>
        </p:nvSpPr>
        <p:spPr>
          <a:xfrm>
            <a:off x="3964515" y="2944768"/>
            <a:ext cx="124083" cy="126000"/>
          </a:xfrm>
          <a:prstGeom prst="ellipse">
            <a:avLst/>
          </a:prstGeom>
          <a:solidFill>
            <a:srgbClr val="609ED6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5" name="楕円 244"/>
          <p:cNvSpPr>
            <a:spLocks/>
          </p:cNvSpPr>
          <p:nvPr/>
        </p:nvSpPr>
        <p:spPr>
          <a:xfrm>
            <a:off x="5449777" y="3624859"/>
            <a:ext cx="124083" cy="126000"/>
          </a:xfrm>
          <a:prstGeom prst="ellipse">
            <a:avLst/>
          </a:prstGeom>
          <a:solidFill>
            <a:srgbClr val="609ED6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9" name="楕円 268"/>
          <p:cNvSpPr>
            <a:spLocks/>
          </p:cNvSpPr>
          <p:nvPr/>
        </p:nvSpPr>
        <p:spPr>
          <a:xfrm>
            <a:off x="4817950" y="4073428"/>
            <a:ext cx="124083" cy="126000"/>
          </a:xfrm>
          <a:prstGeom prst="ellipse">
            <a:avLst/>
          </a:prstGeom>
          <a:solidFill>
            <a:srgbClr val="609ED6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6" name="楕円 275"/>
          <p:cNvSpPr>
            <a:spLocks noChangeAspect="1"/>
          </p:cNvSpPr>
          <p:nvPr/>
        </p:nvSpPr>
        <p:spPr>
          <a:xfrm>
            <a:off x="4956833" y="4615211"/>
            <a:ext cx="124083" cy="138500"/>
          </a:xfrm>
          <a:prstGeom prst="ellipse">
            <a:avLst/>
          </a:prstGeom>
          <a:solidFill>
            <a:srgbClr val="609ED6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8" name="楕円 287"/>
          <p:cNvSpPr>
            <a:spLocks/>
          </p:cNvSpPr>
          <p:nvPr/>
        </p:nvSpPr>
        <p:spPr>
          <a:xfrm>
            <a:off x="3602448" y="5578306"/>
            <a:ext cx="124083" cy="126000"/>
          </a:xfrm>
          <a:prstGeom prst="ellipse">
            <a:avLst/>
          </a:prstGeom>
          <a:solidFill>
            <a:srgbClr val="609ED6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3" name="楕円 292"/>
          <p:cNvSpPr>
            <a:spLocks noChangeAspect="1"/>
          </p:cNvSpPr>
          <p:nvPr/>
        </p:nvSpPr>
        <p:spPr>
          <a:xfrm>
            <a:off x="3402727" y="5462890"/>
            <a:ext cx="124083" cy="138500"/>
          </a:xfrm>
          <a:prstGeom prst="ellipse">
            <a:avLst/>
          </a:prstGeom>
          <a:solidFill>
            <a:srgbClr val="609ED6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7" name="楕円 296"/>
          <p:cNvSpPr>
            <a:spLocks/>
          </p:cNvSpPr>
          <p:nvPr/>
        </p:nvSpPr>
        <p:spPr>
          <a:xfrm>
            <a:off x="3770507" y="5790264"/>
            <a:ext cx="124083" cy="126000"/>
          </a:xfrm>
          <a:prstGeom prst="ellipse">
            <a:avLst/>
          </a:prstGeom>
          <a:solidFill>
            <a:srgbClr val="609ED6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5" name="楕円 304"/>
          <p:cNvSpPr>
            <a:spLocks/>
          </p:cNvSpPr>
          <p:nvPr/>
        </p:nvSpPr>
        <p:spPr>
          <a:xfrm>
            <a:off x="2584073" y="7906559"/>
            <a:ext cx="124083" cy="126000"/>
          </a:xfrm>
          <a:prstGeom prst="ellipse">
            <a:avLst/>
          </a:prstGeom>
          <a:solidFill>
            <a:srgbClr val="609ED6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0" name="楕円 309"/>
          <p:cNvSpPr>
            <a:spLocks/>
          </p:cNvSpPr>
          <p:nvPr/>
        </p:nvSpPr>
        <p:spPr>
          <a:xfrm>
            <a:off x="1684956" y="7754705"/>
            <a:ext cx="124083" cy="126000"/>
          </a:xfrm>
          <a:prstGeom prst="ellipse">
            <a:avLst/>
          </a:prstGeom>
          <a:solidFill>
            <a:srgbClr val="609ED6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5" name="楕円 314"/>
          <p:cNvSpPr>
            <a:spLocks/>
          </p:cNvSpPr>
          <p:nvPr/>
        </p:nvSpPr>
        <p:spPr>
          <a:xfrm>
            <a:off x="4695309" y="5604690"/>
            <a:ext cx="124083" cy="126000"/>
          </a:xfrm>
          <a:prstGeom prst="ellipse">
            <a:avLst/>
          </a:prstGeom>
          <a:solidFill>
            <a:srgbClr val="609ED6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9" name="楕円 138"/>
          <p:cNvSpPr>
            <a:spLocks/>
          </p:cNvSpPr>
          <p:nvPr/>
        </p:nvSpPr>
        <p:spPr>
          <a:xfrm>
            <a:off x="3741172" y="4552964"/>
            <a:ext cx="124083" cy="126000"/>
          </a:xfrm>
          <a:prstGeom prst="ellipse">
            <a:avLst/>
          </a:prstGeom>
          <a:solidFill>
            <a:srgbClr val="609ED6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1" name="楕円 170"/>
          <p:cNvSpPr>
            <a:spLocks/>
          </p:cNvSpPr>
          <p:nvPr/>
        </p:nvSpPr>
        <p:spPr>
          <a:xfrm>
            <a:off x="4852099" y="2614268"/>
            <a:ext cx="126000" cy="126000"/>
          </a:xfrm>
          <a:prstGeom prst="ellipse">
            <a:avLst/>
          </a:prstGeom>
          <a:solidFill>
            <a:srgbClr val="609ED6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9" name="楕円 198"/>
          <p:cNvSpPr>
            <a:spLocks/>
          </p:cNvSpPr>
          <p:nvPr/>
        </p:nvSpPr>
        <p:spPr>
          <a:xfrm>
            <a:off x="5596581" y="3342706"/>
            <a:ext cx="124102" cy="126000"/>
          </a:xfrm>
          <a:prstGeom prst="ellipse">
            <a:avLst/>
          </a:prstGeom>
          <a:solidFill>
            <a:srgbClr val="609ED6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7" name="楕円 206"/>
          <p:cNvSpPr>
            <a:spLocks noChangeAspect="1"/>
          </p:cNvSpPr>
          <p:nvPr/>
        </p:nvSpPr>
        <p:spPr>
          <a:xfrm>
            <a:off x="5250861" y="4567943"/>
            <a:ext cx="124083" cy="138500"/>
          </a:xfrm>
          <a:prstGeom prst="ellipse">
            <a:avLst/>
          </a:prstGeom>
          <a:solidFill>
            <a:srgbClr val="609ED6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0" name="楕円 249"/>
          <p:cNvSpPr>
            <a:spLocks/>
          </p:cNvSpPr>
          <p:nvPr/>
        </p:nvSpPr>
        <p:spPr>
          <a:xfrm>
            <a:off x="2640724" y="6767591"/>
            <a:ext cx="124083" cy="126000"/>
          </a:xfrm>
          <a:prstGeom prst="ellipse">
            <a:avLst/>
          </a:prstGeom>
          <a:solidFill>
            <a:srgbClr val="609ED6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3" name="楕円 252"/>
          <p:cNvSpPr>
            <a:spLocks/>
          </p:cNvSpPr>
          <p:nvPr/>
        </p:nvSpPr>
        <p:spPr>
          <a:xfrm>
            <a:off x="2473971" y="7512797"/>
            <a:ext cx="124083" cy="126000"/>
          </a:xfrm>
          <a:prstGeom prst="ellipse">
            <a:avLst/>
          </a:prstGeom>
          <a:solidFill>
            <a:srgbClr val="609ED6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6" name="楕円 255"/>
          <p:cNvSpPr>
            <a:spLocks/>
          </p:cNvSpPr>
          <p:nvPr/>
        </p:nvSpPr>
        <p:spPr>
          <a:xfrm>
            <a:off x="2049616" y="7463410"/>
            <a:ext cx="124083" cy="126000"/>
          </a:xfrm>
          <a:prstGeom prst="ellipse">
            <a:avLst/>
          </a:prstGeom>
          <a:solidFill>
            <a:srgbClr val="609ED6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9" name="楕円 258"/>
          <p:cNvSpPr>
            <a:spLocks/>
          </p:cNvSpPr>
          <p:nvPr/>
        </p:nvSpPr>
        <p:spPr>
          <a:xfrm>
            <a:off x="1850409" y="7616205"/>
            <a:ext cx="124083" cy="126000"/>
          </a:xfrm>
          <a:prstGeom prst="ellipse">
            <a:avLst/>
          </a:prstGeom>
          <a:solidFill>
            <a:srgbClr val="609ED6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2" name="楕円 261"/>
          <p:cNvSpPr>
            <a:spLocks/>
          </p:cNvSpPr>
          <p:nvPr/>
        </p:nvSpPr>
        <p:spPr>
          <a:xfrm>
            <a:off x="1827205" y="7543950"/>
            <a:ext cx="124083" cy="126000"/>
          </a:xfrm>
          <a:prstGeom prst="ellipse">
            <a:avLst/>
          </a:prstGeom>
          <a:solidFill>
            <a:srgbClr val="609ED6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5" name="楕円 264"/>
          <p:cNvSpPr>
            <a:spLocks/>
          </p:cNvSpPr>
          <p:nvPr/>
        </p:nvSpPr>
        <p:spPr>
          <a:xfrm>
            <a:off x="5009256" y="5960470"/>
            <a:ext cx="124083" cy="126000"/>
          </a:xfrm>
          <a:prstGeom prst="ellipse">
            <a:avLst/>
          </a:prstGeom>
          <a:solidFill>
            <a:srgbClr val="609ED6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8" name="楕円 267"/>
          <p:cNvSpPr>
            <a:spLocks noChangeAspect="1"/>
          </p:cNvSpPr>
          <p:nvPr/>
        </p:nvSpPr>
        <p:spPr>
          <a:xfrm>
            <a:off x="4239925" y="6320541"/>
            <a:ext cx="124083" cy="138500"/>
          </a:xfrm>
          <a:prstGeom prst="ellipse">
            <a:avLst/>
          </a:prstGeom>
          <a:solidFill>
            <a:srgbClr val="609ED6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9" name="楕円 178"/>
          <p:cNvSpPr>
            <a:spLocks/>
          </p:cNvSpPr>
          <p:nvPr/>
        </p:nvSpPr>
        <p:spPr>
          <a:xfrm>
            <a:off x="3731661" y="4057591"/>
            <a:ext cx="124083" cy="126000"/>
          </a:xfrm>
          <a:prstGeom prst="ellipse">
            <a:avLst/>
          </a:prstGeom>
          <a:solidFill>
            <a:srgbClr val="609ED6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0" name="楕円 189"/>
          <p:cNvSpPr>
            <a:spLocks/>
          </p:cNvSpPr>
          <p:nvPr/>
        </p:nvSpPr>
        <p:spPr>
          <a:xfrm>
            <a:off x="4018727" y="4921378"/>
            <a:ext cx="124083" cy="126000"/>
          </a:xfrm>
          <a:prstGeom prst="ellipse">
            <a:avLst/>
          </a:prstGeom>
          <a:solidFill>
            <a:srgbClr val="609ED6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5" name="楕円 284"/>
          <p:cNvSpPr>
            <a:spLocks/>
          </p:cNvSpPr>
          <p:nvPr/>
        </p:nvSpPr>
        <p:spPr>
          <a:xfrm>
            <a:off x="5151341" y="3945153"/>
            <a:ext cx="124102" cy="126000"/>
          </a:xfrm>
          <a:prstGeom prst="ellipse">
            <a:avLst/>
          </a:prstGeom>
          <a:solidFill>
            <a:srgbClr val="609ED6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6" name="テキスト ボックス 215"/>
          <p:cNvSpPr txBox="1"/>
          <p:nvPr/>
        </p:nvSpPr>
        <p:spPr>
          <a:xfrm>
            <a:off x="61679" y="439321"/>
            <a:ext cx="1776631" cy="877163"/>
          </a:xfrm>
          <a:prstGeom prst="rect">
            <a:avLst/>
          </a:prstGeom>
          <a:solidFill>
            <a:sysClr val="window" lastClr="FFFFFF"/>
          </a:solidFill>
          <a:ln w="15875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kern="0" dirty="0">
                <a:solidFill>
                  <a:prstClr val="black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</a:t>
            </a:r>
            <a:r>
              <a:rPr kumimoji="1" lang="ja-JP" altLang="en-US" sz="1200" kern="0" dirty="0" smtClean="0">
                <a:solidFill>
                  <a:prstClr val="black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</a:t>
            </a:r>
            <a:r>
              <a:rPr kumimoji="1" lang="ja-JP" altLang="en-US" sz="1100" kern="0" dirty="0" smtClean="0">
                <a:solidFill>
                  <a:prstClr val="black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選定済みスポット</a:t>
            </a:r>
            <a:endParaRPr kumimoji="1" lang="en-US" altLang="ja-JP" sz="1100" kern="0" dirty="0" smtClean="0">
              <a:solidFill>
                <a:prstClr val="black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kern="0" dirty="0">
                <a:solidFill>
                  <a:prstClr val="black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</a:t>
            </a:r>
            <a:r>
              <a:rPr kumimoji="1" lang="ja-JP" altLang="en-US" sz="1100" kern="0" dirty="0" smtClean="0">
                <a:solidFill>
                  <a:prstClr val="black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 </a:t>
            </a:r>
            <a:r>
              <a:rPr kumimoji="1" lang="ja-JP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第３</a:t>
            </a:r>
            <a:r>
              <a:rPr kumimoji="1" lang="ja-JP" altLang="en-US" sz="1100" kern="0" dirty="0" smtClean="0">
                <a:solidFill>
                  <a:prstClr val="black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回選定候補</a:t>
            </a:r>
            <a:endParaRPr kumimoji="1" lang="en-US" altLang="ja-JP" sz="1100" kern="0" dirty="0" smtClean="0">
              <a:solidFill>
                <a:prstClr val="black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</a:t>
            </a:r>
            <a:r>
              <a:rPr kumimoji="1" lang="ja-JP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 未選定市町</a:t>
            </a:r>
            <a:endParaRPr kumimoji="1" lang="en-US" altLang="ja-JP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300" name="楕円 299"/>
          <p:cNvSpPr>
            <a:spLocks/>
          </p:cNvSpPr>
          <p:nvPr/>
        </p:nvSpPr>
        <p:spPr>
          <a:xfrm>
            <a:off x="199766" y="561941"/>
            <a:ext cx="144000" cy="144000"/>
          </a:xfrm>
          <a:prstGeom prst="ellipse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  </a:t>
            </a:r>
            <a:endParaRPr kumimoji="1" lang="ja-JP" altLang="en-US" dirty="0"/>
          </a:p>
        </p:txBody>
      </p:sp>
      <p:sp>
        <p:nvSpPr>
          <p:cNvPr id="301" name="楕円 300"/>
          <p:cNvSpPr>
            <a:spLocks/>
          </p:cNvSpPr>
          <p:nvPr/>
        </p:nvSpPr>
        <p:spPr>
          <a:xfrm>
            <a:off x="190606" y="832263"/>
            <a:ext cx="144000" cy="144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4" name="直線コネクタ 213"/>
          <p:cNvCxnSpPr>
            <a:stCxn id="303" idx="3"/>
            <a:endCxn id="304" idx="1"/>
          </p:cNvCxnSpPr>
          <p:nvPr/>
        </p:nvCxnSpPr>
        <p:spPr>
          <a:xfrm>
            <a:off x="1869254" y="3576340"/>
            <a:ext cx="1694059" cy="50486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3" name="テキスト ボックス 302"/>
          <p:cNvSpPr txBox="1"/>
          <p:nvPr/>
        </p:nvSpPr>
        <p:spPr>
          <a:xfrm>
            <a:off x="58771" y="3460924"/>
            <a:ext cx="1810483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４番、５番、６番：中之島緑道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304" name="楕円 303"/>
          <p:cNvSpPr>
            <a:spLocks/>
          </p:cNvSpPr>
          <p:nvPr/>
        </p:nvSpPr>
        <p:spPr>
          <a:xfrm>
            <a:off x="3545141" y="4062754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4" name="楕円 313"/>
          <p:cNvSpPr>
            <a:spLocks/>
          </p:cNvSpPr>
          <p:nvPr/>
        </p:nvSpPr>
        <p:spPr>
          <a:xfrm>
            <a:off x="2627391" y="4653239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19" name="直線コネクタ 318"/>
          <p:cNvCxnSpPr>
            <a:stCxn id="320" idx="3"/>
            <a:endCxn id="321" idx="1"/>
          </p:cNvCxnSpPr>
          <p:nvPr/>
        </p:nvCxnSpPr>
        <p:spPr>
          <a:xfrm>
            <a:off x="2220068" y="4270361"/>
            <a:ext cx="582917" cy="33229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0" name="テキスト ボックス 319"/>
          <p:cNvSpPr txBox="1"/>
          <p:nvPr/>
        </p:nvSpPr>
        <p:spPr>
          <a:xfrm>
            <a:off x="65487" y="4154945"/>
            <a:ext cx="2154581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18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番：ユニバーサルスタジオジャパン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321" name="楕円 320"/>
          <p:cNvSpPr>
            <a:spLocks/>
          </p:cNvSpPr>
          <p:nvPr/>
        </p:nvSpPr>
        <p:spPr>
          <a:xfrm>
            <a:off x="2784813" y="4584201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09" name="直線コネクタ 308"/>
          <p:cNvCxnSpPr>
            <a:stCxn id="313" idx="3"/>
            <a:endCxn id="314" idx="2"/>
          </p:cNvCxnSpPr>
          <p:nvPr/>
        </p:nvCxnSpPr>
        <p:spPr>
          <a:xfrm flipV="1">
            <a:off x="1874965" y="4716239"/>
            <a:ext cx="752426" cy="31973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3" name="テキスト ボックス 312"/>
          <p:cNvSpPr txBox="1"/>
          <p:nvPr/>
        </p:nvSpPr>
        <p:spPr>
          <a:xfrm>
            <a:off x="77793" y="4851305"/>
            <a:ext cx="1797172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12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番、</a:t>
            </a:r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13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</a:t>
            </a:r>
            <a:endParaRPr kumimoji="1" lang="en-US" altLang="ja-JP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大阪</a:t>
            </a:r>
            <a:r>
              <a:rPr kumimoji="1" lang="ja-JP" altLang="en-US" sz="900" dirty="0" err="1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まいしま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シーサイドパーク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cxnSp>
        <p:nvCxnSpPr>
          <p:cNvPr id="322" name="直線コネクタ 321"/>
          <p:cNvCxnSpPr>
            <a:stCxn id="324" idx="3"/>
            <a:endCxn id="323" idx="1"/>
          </p:cNvCxnSpPr>
          <p:nvPr/>
        </p:nvCxnSpPr>
        <p:spPr>
          <a:xfrm>
            <a:off x="1537382" y="3240744"/>
            <a:ext cx="2320464" cy="95158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3" name="楕円 322"/>
          <p:cNvSpPr>
            <a:spLocks/>
          </p:cNvSpPr>
          <p:nvPr/>
        </p:nvSpPr>
        <p:spPr>
          <a:xfrm>
            <a:off x="3839674" y="4173874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4" name="テキスト ボックス 323"/>
          <p:cNvSpPr txBox="1"/>
          <p:nvPr/>
        </p:nvSpPr>
        <p:spPr>
          <a:xfrm>
            <a:off x="51508" y="3125328"/>
            <a:ext cx="1485874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27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</a:t>
            </a:r>
            <a:r>
              <a:rPr kumimoji="1" lang="zh-TW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八軒屋船着場前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325" name="楕円 324"/>
          <p:cNvSpPr>
            <a:spLocks/>
          </p:cNvSpPr>
          <p:nvPr/>
        </p:nvSpPr>
        <p:spPr>
          <a:xfrm>
            <a:off x="2832787" y="4629675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26" name="直線コネクタ 325"/>
          <p:cNvCxnSpPr>
            <a:stCxn id="327" idx="3"/>
            <a:endCxn id="325" idx="2"/>
          </p:cNvCxnSpPr>
          <p:nvPr/>
        </p:nvCxnSpPr>
        <p:spPr>
          <a:xfrm>
            <a:off x="2302650" y="4620909"/>
            <a:ext cx="530137" cy="7176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" name="テキスト ボックス 326"/>
          <p:cNvSpPr txBox="1"/>
          <p:nvPr/>
        </p:nvSpPr>
        <p:spPr>
          <a:xfrm>
            <a:off x="67568" y="4505493"/>
            <a:ext cx="2235082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29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番、</a:t>
            </a:r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30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番、</a:t>
            </a:r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31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番、</a:t>
            </a:r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32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番：天保山渡船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328" name="楕円 327"/>
          <p:cNvSpPr>
            <a:spLocks/>
          </p:cNvSpPr>
          <p:nvPr/>
        </p:nvSpPr>
        <p:spPr>
          <a:xfrm>
            <a:off x="3694436" y="5006302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9" name="テキスト ボックス 328"/>
          <p:cNvSpPr txBox="1"/>
          <p:nvPr/>
        </p:nvSpPr>
        <p:spPr>
          <a:xfrm>
            <a:off x="73343" y="5327513"/>
            <a:ext cx="1223355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44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番：阿倍野歩道橋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cxnSp>
        <p:nvCxnSpPr>
          <p:cNvPr id="330" name="直線コネクタ 329"/>
          <p:cNvCxnSpPr>
            <a:stCxn id="329" idx="3"/>
            <a:endCxn id="328" idx="2"/>
          </p:cNvCxnSpPr>
          <p:nvPr/>
        </p:nvCxnSpPr>
        <p:spPr>
          <a:xfrm flipV="1">
            <a:off x="1296698" y="5069302"/>
            <a:ext cx="2397738" cy="37362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直線コネクタ 330"/>
          <p:cNvCxnSpPr>
            <a:stCxn id="332" idx="3"/>
            <a:endCxn id="333" idx="2"/>
          </p:cNvCxnSpPr>
          <p:nvPr/>
        </p:nvCxnSpPr>
        <p:spPr>
          <a:xfrm>
            <a:off x="1163419" y="1855346"/>
            <a:ext cx="2337453" cy="1859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2" name="テキスト ボックス 331"/>
          <p:cNvSpPr txBox="1"/>
          <p:nvPr/>
        </p:nvSpPr>
        <p:spPr>
          <a:xfrm>
            <a:off x="30976" y="1739930"/>
            <a:ext cx="1132443" cy="230832"/>
          </a:xfrm>
          <a:prstGeom prst="rect">
            <a:avLst/>
          </a:prstGeom>
          <a:pattFill prst="pct30">
            <a:fgClr>
              <a:srgbClr val="FF0000"/>
            </a:fgClr>
            <a:bgClr>
              <a:schemeClr val="bg1"/>
            </a:bgClr>
          </a:patt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51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</a:t>
            </a:r>
            <a:r>
              <a:rPr kumimoji="1" lang="zh-TW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星嶺</a:t>
            </a:r>
            <a:r>
              <a:rPr kumimoji="1" lang="ja-JP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テラス</a:t>
            </a:r>
          </a:p>
        </p:txBody>
      </p:sp>
      <p:sp>
        <p:nvSpPr>
          <p:cNvPr id="333" name="楕円 332"/>
          <p:cNvSpPr>
            <a:spLocks/>
          </p:cNvSpPr>
          <p:nvPr/>
        </p:nvSpPr>
        <p:spPr>
          <a:xfrm>
            <a:off x="3500872" y="1810944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4" name="楕円 333"/>
          <p:cNvSpPr>
            <a:spLocks/>
          </p:cNvSpPr>
          <p:nvPr/>
        </p:nvSpPr>
        <p:spPr>
          <a:xfrm>
            <a:off x="3339874" y="3409850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35" name="直線コネクタ 334"/>
          <p:cNvCxnSpPr>
            <a:stCxn id="336" idx="3"/>
            <a:endCxn id="334" idx="1"/>
          </p:cNvCxnSpPr>
          <p:nvPr/>
        </p:nvCxnSpPr>
        <p:spPr>
          <a:xfrm>
            <a:off x="1523361" y="2889195"/>
            <a:ext cx="1834685" cy="53910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テキスト ボックス 335"/>
          <p:cNvSpPr txBox="1"/>
          <p:nvPr/>
        </p:nvSpPr>
        <p:spPr>
          <a:xfrm>
            <a:off x="36779" y="2773779"/>
            <a:ext cx="1486582" cy="230832"/>
          </a:xfrm>
          <a:prstGeom prst="rect">
            <a:avLst/>
          </a:prstGeom>
          <a:pattFill prst="pct30">
            <a:fgClr>
              <a:srgbClr val="FF0000"/>
            </a:fgClr>
            <a:bgClr>
              <a:schemeClr val="bg1"/>
            </a:bgClr>
          </a:patt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58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番、</a:t>
            </a:r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59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番：千里川土手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cxnSp>
        <p:nvCxnSpPr>
          <p:cNvPr id="130" name="直線コネクタ 129"/>
          <p:cNvCxnSpPr>
            <a:stCxn id="134" idx="1"/>
            <a:endCxn id="140" idx="0"/>
          </p:cNvCxnSpPr>
          <p:nvPr/>
        </p:nvCxnSpPr>
        <p:spPr>
          <a:xfrm flipH="1">
            <a:off x="4298960" y="1043803"/>
            <a:ext cx="972047" cy="192456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楕円 130"/>
          <p:cNvSpPr>
            <a:spLocks/>
          </p:cNvSpPr>
          <p:nvPr/>
        </p:nvSpPr>
        <p:spPr>
          <a:xfrm>
            <a:off x="4236918" y="2982999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5271007" y="928387"/>
            <a:ext cx="1259919" cy="230832"/>
          </a:xfrm>
          <a:prstGeom prst="rect">
            <a:avLst/>
          </a:prstGeom>
          <a:pattFill prst="pct30">
            <a:fgClr>
              <a:srgbClr val="FF0000"/>
            </a:fgClr>
            <a:bgClr>
              <a:schemeClr val="bg1"/>
            </a:bgClr>
          </a:patt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65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</a:t>
            </a:r>
            <a:r>
              <a:rPr kumimoji="1" lang="zh-TW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元茨木川緑地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40" name="楕円 139"/>
          <p:cNvSpPr>
            <a:spLocks/>
          </p:cNvSpPr>
          <p:nvPr/>
        </p:nvSpPr>
        <p:spPr>
          <a:xfrm>
            <a:off x="4236918" y="2968368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1" name="直線コネクタ 140"/>
          <p:cNvCxnSpPr>
            <a:stCxn id="145" idx="2"/>
            <a:endCxn id="142" idx="1"/>
          </p:cNvCxnSpPr>
          <p:nvPr/>
        </p:nvCxnSpPr>
        <p:spPr>
          <a:xfrm flipH="1">
            <a:off x="4053847" y="780279"/>
            <a:ext cx="454794" cy="171156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楕円 141"/>
          <p:cNvSpPr>
            <a:spLocks/>
          </p:cNvSpPr>
          <p:nvPr/>
        </p:nvSpPr>
        <p:spPr>
          <a:xfrm>
            <a:off x="4035675" y="2473395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5" name="テキスト ボックス 144"/>
          <p:cNvSpPr txBox="1"/>
          <p:nvPr/>
        </p:nvSpPr>
        <p:spPr>
          <a:xfrm>
            <a:off x="3883076" y="549447"/>
            <a:ext cx="1251130" cy="230832"/>
          </a:xfrm>
          <a:prstGeom prst="rect">
            <a:avLst/>
          </a:prstGeom>
          <a:pattFill prst="pct30">
            <a:fgClr>
              <a:srgbClr val="FF0000"/>
            </a:fgClr>
            <a:bgClr>
              <a:schemeClr val="bg1"/>
            </a:bgClr>
          </a:patt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6</a:t>
            </a:r>
            <a:r>
              <a:rPr kumimoji="1" lang="en-US" altLang="ja-JP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7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</a:t>
            </a:r>
            <a:r>
              <a:rPr kumimoji="1" lang="ja-JP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安威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川ダム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cxnSp>
        <p:nvCxnSpPr>
          <p:cNvPr id="156" name="直線コネクタ 155"/>
          <p:cNvCxnSpPr>
            <a:stCxn id="160" idx="1"/>
            <a:endCxn id="157" idx="0"/>
          </p:cNvCxnSpPr>
          <p:nvPr/>
        </p:nvCxnSpPr>
        <p:spPr>
          <a:xfrm flipH="1">
            <a:off x="5155937" y="1909351"/>
            <a:ext cx="627364" cy="34638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楕円 156"/>
          <p:cNvSpPr>
            <a:spLocks/>
          </p:cNvSpPr>
          <p:nvPr/>
        </p:nvSpPr>
        <p:spPr>
          <a:xfrm>
            <a:off x="5093895" y="2255733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0" name="テキスト ボックス 159"/>
          <p:cNvSpPr txBox="1"/>
          <p:nvPr/>
        </p:nvSpPr>
        <p:spPr>
          <a:xfrm>
            <a:off x="5783301" y="1793935"/>
            <a:ext cx="968238" cy="230832"/>
          </a:xfrm>
          <a:prstGeom prst="rect">
            <a:avLst/>
          </a:prstGeom>
          <a:pattFill prst="pct30">
            <a:fgClr>
              <a:srgbClr val="FF0000"/>
            </a:fgClr>
            <a:bgClr>
              <a:schemeClr val="bg1"/>
            </a:bgClr>
          </a:patt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73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</a:t>
            </a:r>
            <a:r>
              <a:rPr kumimoji="1" lang="zh-TW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調子橋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cxnSp>
        <p:nvCxnSpPr>
          <p:cNvPr id="167" name="直線コネクタ 166"/>
          <p:cNvCxnSpPr>
            <a:stCxn id="172" idx="3"/>
            <a:endCxn id="168" idx="1"/>
          </p:cNvCxnSpPr>
          <p:nvPr/>
        </p:nvCxnSpPr>
        <p:spPr>
          <a:xfrm>
            <a:off x="1448443" y="2545399"/>
            <a:ext cx="2728276" cy="95312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楕円 167"/>
          <p:cNvSpPr>
            <a:spLocks/>
          </p:cNvSpPr>
          <p:nvPr/>
        </p:nvSpPr>
        <p:spPr>
          <a:xfrm>
            <a:off x="4158547" y="3480069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2" name="テキスト ボックス 171"/>
          <p:cNvSpPr txBox="1"/>
          <p:nvPr/>
        </p:nvSpPr>
        <p:spPr>
          <a:xfrm>
            <a:off x="40784" y="2429983"/>
            <a:ext cx="1407659" cy="230832"/>
          </a:xfrm>
          <a:prstGeom prst="rect">
            <a:avLst/>
          </a:prstGeom>
          <a:pattFill prst="pct30">
            <a:fgClr>
              <a:srgbClr val="FF0000"/>
            </a:fgClr>
            <a:bgClr>
              <a:schemeClr val="bg1"/>
            </a:bgClr>
          </a:patt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79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</a:t>
            </a:r>
            <a:r>
              <a:rPr kumimoji="1" lang="ja-JP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：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モノレール車窓　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cxnSp>
        <p:nvCxnSpPr>
          <p:cNvPr id="177" name="直線コネクタ 176"/>
          <p:cNvCxnSpPr>
            <a:stCxn id="182" idx="1"/>
            <a:endCxn id="181" idx="0"/>
          </p:cNvCxnSpPr>
          <p:nvPr/>
        </p:nvCxnSpPr>
        <p:spPr>
          <a:xfrm flipH="1">
            <a:off x="5050145" y="2219432"/>
            <a:ext cx="808671" cy="86861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楕円 180"/>
          <p:cNvSpPr>
            <a:spLocks/>
          </p:cNvSpPr>
          <p:nvPr/>
        </p:nvSpPr>
        <p:spPr>
          <a:xfrm>
            <a:off x="4988103" y="3088047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2" name="テキスト ボックス 181"/>
          <p:cNvSpPr txBox="1"/>
          <p:nvPr/>
        </p:nvSpPr>
        <p:spPr>
          <a:xfrm>
            <a:off x="5858816" y="2104016"/>
            <a:ext cx="882630" cy="230832"/>
          </a:xfrm>
          <a:prstGeom prst="rect">
            <a:avLst/>
          </a:prstGeom>
          <a:pattFill prst="pct30">
            <a:fgClr>
              <a:srgbClr val="FF0000"/>
            </a:fgClr>
            <a:bgClr>
              <a:schemeClr val="bg1"/>
            </a:bgClr>
          </a:patt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89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番：京街道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cxnSp>
        <p:nvCxnSpPr>
          <p:cNvPr id="187" name="直線コネクタ 186"/>
          <p:cNvCxnSpPr>
            <a:stCxn id="191" idx="1"/>
            <a:endCxn id="188" idx="7"/>
          </p:cNvCxnSpPr>
          <p:nvPr/>
        </p:nvCxnSpPr>
        <p:spPr>
          <a:xfrm flipH="1" flipV="1">
            <a:off x="4584069" y="4052387"/>
            <a:ext cx="1040787" cy="6537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楕円 187"/>
          <p:cNvSpPr>
            <a:spLocks/>
          </p:cNvSpPr>
          <p:nvPr/>
        </p:nvSpPr>
        <p:spPr>
          <a:xfrm>
            <a:off x="4478158" y="4033935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1" name="テキスト ボックス 190"/>
          <p:cNvSpPr txBox="1"/>
          <p:nvPr/>
        </p:nvSpPr>
        <p:spPr>
          <a:xfrm>
            <a:off x="5624856" y="4002348"/>
            <a:ext cx="1103004" cy="230832"/>
          </a:xfrm>
          <a:prstGeom prst="rect">
            <a:avLst/>
          </a:prstGeom>
          <a:pattFill prst="pct30">
            <a:fgClr>
              <a:srgbClr val="FF0000"/>
            </a:fgClr>
            <a:bgClr>
              <a:schemeClr val="bg1"/>
            </a:bgClr>
          </a:patt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100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</a:t>
            </a:r>
            <a:r>
              <a:rPr kumimoji="1" lang="zh-TW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砂子</a:t>
            </a:r>
            <a:r>
              <a:rPr kumimoji="1" lang="zh-TW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水路</a:t>
            </a:r>
            <a:endParaRPr kumimoji="1" lang="en-US" altLang="zh-TW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cxnSp>
        <p:nvCxnSpPr>
          <p:cNvPr id="198" name="直線コネクタ 197"/>
          <p:cNvCxnSpPr>
            <a:stCxn id="202" idx="1"/>
            <a:endCxn id="208" idx="1"/>
          </p:cNvCxnSpPr>
          <p:nvPr/>
        </p:nvCxnSpPr>
        <p:spPr>
          <a:xfrm flipH="1" flipV="1">
            <a:off x="4526813" y="5062974"/>
            <a:ext cx="1092846" cy="15185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テキスト ボックス 201"/>
          <p:cNvSpPr txBox="1"/>
          <p:nvPr/>
        </p:nvSpPr>
        <p:spPr>
          <a:xfrm>
            <a:off x="5619659" y="5030162"/>
            <a:ext cx="1101310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110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番、</a:t>
            </a:r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111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</a:t>
            </a:r>
            <a:r>
              <a:rPr kumimoji="1" lang="zh-CN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久</a:t>
            </a:r>
            <a:r>
              <a:rPr kumimoji="1" lang="zh-CN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宝寺寺内</a:t>
            </a:r>
            <a:r>
              <a:rPr kumimoji="1" lang="zh-CN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町</a:t>
            </a:r>
            <a:endParaRPr kumimoji="1" lang="en-US" altLang="zh-TW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08" name="楕円 207"/>
          <p:cNvSpPr>
            <a:spLocks/>
          </p:cNvSpPr>
          <p:nvPr/>
        </p:nvSpPr>
        <p:spPr>
          <a:xfrm>
            <a:off x="4508641" y="5044522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9" name="直線コネクタ 208"/>
          <p:cNvCxnSpPr>
            <a:stCxn id="202" idx="1"/>
            <a:endCxn id="200" idx="6"/>
          </p:cNvCxnSpPr>
          <p:nvPr/>
        </p:nvCxnSpPr>
        <p:spPr>
          <a:xfrm flipH="1" flipV="1">
            <a:off x="4687045" y="5107522"/>
            <a:ext cx="932614" cy="10730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0" name="楕円 199"/>
          <p:cNvSpPr>
            <a:spLocks/>
          </p:cNvSpPr>
          <p:nvPr/>
        </p:nvSpPr>
        <p:spPr>
          <a:xfrm>
            <a:off x="4562962" y="5044522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5" name="楕円 214"/>
          <p:cNvSpPr>
            <a:spLocks/>
          </p:cNvSpPr>
          <p:nvPr/>
        </p:nvSpPr>
        <p:spPr>
          <a:xfrm>
            <a:off x="3004381" y="6371457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7" name="直線コネクタ 216"/>
          <p:cNvCxnSpPr>
            <a:stCxn id="220" idx="3"/>
            <a:endCxn id="215" idx="1"/>
          </p:cNvCxnSpPr>
          <p:nvPr/>
        </p:nvCxnSpPr>
        <p:spPr>
          <a:xfrm>
            <a:off x="2211138" y="6190160"/>
            <a:ext cx="811415" cy="1997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テキスト ボックス 219"/>
          <p:cNvSpPr txBox="1"/>
          <p:nvPr/>
        </p:nvSpPr>
        <p:spPr>
          <a:xfrm>
            <a:off x="80689" y="6074744"/>
            <a:ext cx="2130449" cy="230832"/>
          </a:xfrm>
          <a:prstGeom prst="rect">
            <a:avLst/>
          </a:prstGeom>
          <a:pattFill prst="pct30">
            <a:fgClr>
              <a:srgbClr val="FF0000"/>
            </a:fgClr>
            <a:bgClr>
              <a:schemeClr val="bg1"/>
            </a:bgClr>
          </a:patt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128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</a:t>
            </a:r>
            <a:r>
              <a:rPr kumimoji="1" lang="ja-JP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：信太森葛葉稲荷神社の駐車場</a:t>
            </a:r>
          </a:p>
        </p:txBody>
      </p:sp>
      <p:sp>
        <p:nvSpPr>
          <p:cNvPr id="226" name="楕円 225"/>
          <p:cNvSpPr>
            <a:spLocks/>
          </p:cNvSpPr>
          <p:nvPr/>
        </p:nvSpPr>
        <p:spPr>
          <a:xfrm>
            <a:off x="2996176" y="6896184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27" name="直線コネクタ 226"/>
          <p:cNvCxnSpPr>
            <a:stCxn id="229" idx="3"/>
            <a:endCxn id="226" idx="2"/>
          </p:cNvCxnSpPr>
          <p:nvPr/>
        </p:nvCxnSpPr>
        <p:spPr>
          <a:xfrm>
            <a:off x="1948959" y="6887978"/>
            <a:ext cx="1047217" cy="7120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テキスト ボックス 228"/>
          <p:cNvSpPr txBox="1"/>
          <p:nvPr/>
        </p:nvSpPr>
        <p:spPr>
          <a:xfrm>
            <a:off x="101718" y="6772562"/>
            <a:ext cx="1847241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139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番、</a:t>
            </a:r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140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久米田池遊歩道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32" name="楕円 231"/>
          <p:cNvSpPr>
            <a:spLocks/>
          </p:cNvSpPr>
          <p:nvPr/>
        </p:nvSpPr>
        <p:spPr>
          <a:xfrm>
            <a:off x="1026125" y="8242149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4" name="直線コネクタ 233"/>
          <p:cNvCxnSpPr>
            <a:stCxn id="237" idx="3"/>
            <a:endCxn id="232" idx="1"/>
          </p:cNvCxnSpPr>
          <p:nvPr/>
        </p:nvCxnSpPr>
        <p:spPr>
          <a:xfrm flipH="1">
            <a:off x="1044297" y="7612118"/>
            <a:ext cx="32379" cy="64848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7" name="テキスト ボックス 236"/>
          <p:cNvSpPr txBox="1"/>
          <p:nvPr/>
        </p:nvSpPr>
        <p:spPr>
          <a:xfrm>
            <a:off x="98435" y="7496702"/>
            <a:ext cx="978241" cy="230832"/>
          </a:xfrm>
          <a:prstGeom prst="rect">
            <a:avLst/>
          </a:prstGeom>
          <a:pattFill prst="pct30">
            <a:fgClr>
              <a:srgbClr val="FF0000"/>
            </a:fgClr>
            <a:bgClr>
              <a:schemeClr val="bg1"/>
            </a:bgClr>
          </a:patt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152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番：箱の浦</a:t>
            </a:r>
            <a:endParaRPr kumimoji="1" lang="en-US" altLang="ja-JP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cxnSp>
        <p:nvCxnSpPr>
          <p:cNvPr id="241" name="直線コネクタ 240"/>
          <p:cNvCxnSpPr>
            <a:endCxn id="240" idx="5"/>
          </p:cNvCxnSpPr>
          <p:nvPr/>
        </p:nvCxnSpPr>
        <p:spPr>
          <a:xfrm flipH="1" flipV="1">
            <a:off x="1686790" y="8444629"/>
            <a:ext cx="477802" cy="53963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" name="テキスト ボックス 245"/>
          <p:cNvSpPr txBox="1"/>
          <p:nvPr/>
        </p:nvSpPr>
        <p:spPr>
          <a:xfrm>
            <a:off x="2158967" y="8822040"/>
            <a:ext cx="1432494" cy="230832"/>
          </a:xfrm>
          <a:prstGeom prst="rect">
            <a:avLst/>
          </a:prstGeom>
          <a:pattFill prst="pct30">
            <a:fgClr>
              <a:srgbClr val="FF0000"/>
            </a:fgClr>
            <a:bgClr>
              <a:schemeClr val="bg1"/>
            </a:bgClr>
          </a:patt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153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番：山中渓の旧街道</a:t>
            </a:r>
            <a:endParaRPr kumimoji="1" lang="en-US" altLang="ja-JP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40" name="楕円 239"/>
          <p:cNvSpPr>
            <a:spLocks/>
          </p:cNvSpPr>
          <p:nvPr/>
        </p:nvSpPr>
        <p:spPr>
          <a:xfrm>
            <a:off x="1580879" y="8337081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61" name="直線コネクタ 260"/>
          <p:cNvCxnSpPr>
            <a:stCxn id="266" idx="1"/>
            <a:endCxn id="263" idx="7"/>
          </p:cNvCxnSpPr>
          <p:nvPr/>
        </p:nvCxnSpPr>
        <p:spPr>
          <a:xfrm flipH="1">
            <a:off x="5028201" y="5595894"/>
            <a:ext cx="286945" cy="2074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3" name="楕円 262"/>
          <p:cNvSpPr>
            <a:spLocks/>
          </p:cNvSpPr>
          <p:nvPr/>
        </p:nvSpPr>
        <p:spPr>
          <a:xfrm>
            <a:off x="4922290" y="5598189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6" name="テキスト ボックス 265"/>
          <p:cNvSpPr txBox="1"/>
          <p:nvPr/>
        </p:nvSpPr>
        <p:spPr>
          <a:xfrm>
            <a:off x="5315146" y="5480478"/>
            <a:ext cx="1405823" cy="230832"/>
          </a:xfrm>
          <a:prstGeom prst="rect">
            <a:avLst/>
          </a:prstGeom>
          <a:pattFill prst="pct30">
            <a:fgClr>
              <a:srgbClr val="FF0000"/>
            </a:fgClr>
            <a:bgClr>
              <a:schemeClr val="bg1"/>
            </a:bgClr>
          </a:patt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157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番：かしわらテラス</a:t>
            </a:r>
            <a:endParaRPr kumimoji="1" lang="en-US" altLang="zh-TW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cxnSp>
        <p:nvCxnSpPr>
          <p:cNvPr id="277" name="直線コネクタ 276"/>
          <p:cNvCxnSpPr>
            <a:stCxn id="283" idx="1"/>
            <a:endCxn id="278" idx="0"/>
          </p:cNvCxnSpPr>
          <p:nvPr/>
        </p:nvCxnSpPr>
        <p:spPr>
          <a:xfrm flipH="1" flipV="1">
            <a:off x="4231214" y="5573363"/>
            <a:ext cx="1418343" cy="111499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8" name="楕円 277"/>
          <p:cNvSpPr>
            <a:spLocks/>
          </p:cNvSpPr>
          <p:nvPr/>
        </p:nvSpPr>
        <p:spPr>
          <a:xfrm>
            <a:off x="4169172" y="5573363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9" name="テキスト ボックス 278"/>
          <p:cNvSpPr txBox="1"/>
          <p:nvPr/>
        </p:nvSpPr>
        <p:spPr>
          <a:xfrm>
            <a:off x="5542298" y="6243939"/>
            <a:ext cx="1172600" cy="230832"/>
          </a:xfrm>
          <a:prstGeom prst="rect">
            <a:avLst/>
          </a:prstGeom>
          <a:pattFill prst="pct30">
            <a:fgClr>
              <a:srgbClr val="FF0000"/>
            </a:fgClr>
            <a:bgClr>
              <a:schemeClr val="bg1"/>
            </a:bgClr>
          </a:patt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161</a:t>
            </a:r>
            <a:r>
              <a:rPr kumimoji="1" lang="ja-JP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番：石川河川敷</a:t>
            </a:r>
            <a:endParaRPr kumimoji="1" lang="en-US" altLang="zh-TW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83" name="テキスト ボックス 282"/>
          <p:cNvSpPr txBox="1"/>
          <p:nvPr/>
        </p:nvSpPr>
        <p:spPr>
          <a:xfrm>
            <a:off x="5649557" y="6572943"/>
            <a:ext cx="1060823" cy="230832"/>
          </a:xfrm>
          <a:prstGeom prst="rect">
            <a:avLst/>
          </a:prstGeom>
          <a:pattFill prst="pct30">
            <a:fgClr>
              <a:srgbClr val="FF0000"/>
            </a:fgClr>
            <a:bgClr>
              <a:schemeClr val="bg1"/>
            </a:bgClr>
          </a:patt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168</a:t>
            </a:r>
            <a:r>
              <a:rPr kumimoji="1" lang="ja-JP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番：読書の森</a:t>
            </a:r>
            <a:endParaRPr kumimoji="1" lang="en-US" altLang="zh-TW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cxnSp>
        <p:nvCxnSpPr>
          <p:cNvPr id="287" name="直線コネクタ 286"/>
          <p:cNvCxnSpPr>
            <a:stCxn id="290" idx="1"/>
            <a:endCxn id="289" idx="4"/>
          </p:cNvCxnSpPr>
          <p:nvPr/>
        </p:nvCxnSpPr>
        <p:spPr>
          <a:xfrm flipH="1" flipV="1">
            <a:off x="5093889" y="6720992"/>
            <a:ext cx="299084" cy="76023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9" name="楕円 288"/>
          <p:cNvSpPr>
            <a:spLocks/>
          </p:cNvSpPr>
          <p:nvPr/>
        </p:nvSpPr>
        <p:spPr>
          <a:xfrm>
            <a:off x="5031847" y="6594992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0" name="テキスト ボックス 289"/>
          <p:cNvSpPr txBox="1"/>
          <p:nvPr/>
        </p:nvSpPr>
        <p:spPr>
          <a:xfrm>
            <a:off x="5392973" y="7365808"/>
            <a:ext cx="1332493" cy="230832"/>
          </a:xfrm>
          <a:prstGeom prst="rect">
            <a:avLst/>
          </a:prstGeom>
          <a:pattFill prst="pct30">
            <a:fgClr>
              <a:srgbClr val="FF0000"/>
            </a:fgClr>
            <a:bgClr>
              <a:schemeClr val="bg1"/>
            </a:bgClr>
          </a:patt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173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番：大浦ファーム</a:t>
            </a:r>
            <a:endParaRPr kumimoji="1" lang="en-US" altLang="zh-TW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cxnSp>
        <p:nvCxnSpPr>
          <p:cNvPr id="296" name="直線コネクタ 295"/>
          <p:cNvCxnSpPr/>
          <p:nvPr/>
        </p:nvCxnSpPr>
        <p:spPr>
          <a:xfrm flipH="1" flipV="1">
            <a:off x="4202768" y="7868036"/>
            <a:ext cx="611746" cy="97560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楕円 297"/>
          <p:cNvSpPr>
            <a:spLocks/>
          </p:cNvSpPr>
          <p:nvPr/>
        </p:nvSpPr>
        <p:spPr>
          <a:xfrm>
            <a:off x="4125309" y="7838742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9" name="テキスト ボックス 298"/>
          <p:cNvSpPr txBox="1"/>
          <p:nvPr/>
        </p:nvSpPr>
        <p:spPr>
          <a:xfrm>
            <a:off x="4142810" y="8817109"/>
            <a:ext cx="2019865" cy="230832"/>
          </a:xfrm>
          <a:prstGeom prst="rect">
            <a:avLst/>
          </a:prstGeom>
          <a:pattFill prst="pct30">
            <a:fgClr>
              <a:srgbClr val="FF0000"/>
            </a:fgClr>
            <a:bgClr>
              <a:schemeClr val="bg1"/>
            </a:bgClr>
          </a:patt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182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番、</a:t>
            </a:r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183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番、</a:t>
            </a:r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184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番：岩湧山山頂</a:t>
            </a:r>
            <a:endParaRPr kumimoji="1" lang="en-US" altLang="zh-TW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cxnSp>
        <p:nvCxnSpPr>
          <p:cNvPr id="302" name="直線コネクタ 301"/>
          <p:cNvCxnSpPr>
            <a:stCxn id="307" idx="1"/>
            <a:endCxn id="306" idx="5"/>
          </p:cNvCxnSpPr>
          <p:nvPr/>
        </p:nvCxnSpPr>
        <p:spPr>
          <a:xfrm flipH="1" flipV="1">
            <a:off x="4443356" y="7022645"/>
            <a:ext cx="1161084" cy="139674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6" name="楕円 305"/>
          <p:cNvSpPr>
            <a:spLocks/>
          </p:cNvSpPr>
          <p:nvPr/>
        </p:nvSpPr>
        <p:spPr>
          <a:xfrm>
            <a:off x="4337445" y="6915097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7" name="テキスト ボックス 306"/>
          <p:cNvSpPr txBox="1"/>
          <p:nvPr/>
        </p:nvSpPr>
        <p:spPr>
          <a:xfrm>
            <a:off x="5604440" y="8303971"/>
            <a:ext cx="1101309" cy="230832"/>
          </a:xfrm>
          <a:prstGeom prst="rect">
            <a:avLst/>
          </a:prstGeom>
          <a:pattFill prst="pct30">
            <a:fgClr>
              <a:srgbClr val="FF0000"/>
            </a:fgClr>
            <a:bgClr>
              <a:schemeClr val="bg1"/>
            </a:bgClr>
          </a:patt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192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番：高野街道</a:t>
            </a:r>
            <a:endParaRPr kumimoji="1" lang="en-US" altLang="zh-TW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cxnSp>
        <p:nvCxnSpPr>
          <p:cNvPr id="192" name="直線コネクタ 191"/>
          <p:cNvCxnSpPr>
            <a:stCxn id="194" idx="1"/>
            <a:endCxn id="193" idx="5"/>
          </p:cNvCxnSpPr>
          <p:nvPr/>
        </p:nvCxnSpPr>
        <p:spPr>
          <a:xfrm flipH="1" flipV="1">
            <a:off x="4623396" y="4267866"/>
            <a:ext cx="1090592" cy="21440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楕円 192"/>
          <p:cNvSpPr>
            <a:spLocks/>
          </p:cNvSpPr>
          <p:nvPr/>
        </p:nvSpPr>
        <p:spPr>
          <a:xfrm>
            <a:off x="4517485" y="4160318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4" name="テキスト ボックス 193"/>
          <p:cNvSpPr txBox="1"/>
          <p:nvPr/>
        </p:nvSpPr>
        <p:spPr>
          <a:xfrm>
            <a:off x="5713988" y="4297606"/>
            <a:ext cx="1013496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42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</a:t>
            </a:r>
            <a:endParaRPr kumimoji="1" lang="en-US" altLang="ja-JP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鶴見緑地内大池</a:t>
            </a:r>
            <a:endParaRPr kumimoji="1" lang="en-US" altLang="zh-TW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cxnSp>
        <p:nvCxnSpPr>
          <p:cNvPr id="201" name="直線コネクタ 200"/>
          <p:cNvCxnSpPr>
            <a:stCxn id="204" idx="2"/>
            <a:endCxn id="205" idx="1"/>
          </p:cNvCxnSpPr>
          <p:nvPr/>
        </p:nvCxnSpPr>
        <p:spPr>
          <a:xfrm>
            <a:off x="2770167" y="775489"/>
            <a:ext cx="693853" cy="100173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テキスト ボックス 203"/>
          <p:cNvSpPr txBox="1"/>
          <p:nvPr/>
        </p:nvSpPr>
        <p:spPr>
          <a:xfrm>
            <a:off x="1928302" y="544657"/>
            <a:ext cx="1683729" cy="230832"/>
          </a:xfrm>
          <a:prstGeom prst="rect">
            <a:avLst/>
          </a:prstGeom>
          <a:pattFill prst="pct30">
            <a:fgClr>
              <a:srgbClr val="FF0000"/>
            </a:fgClr>
            <a:bgClr>
              <a:schemeClr val="bg1"/>
            </a:bgClr>
          </a:patt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50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番：能勢妙見さんの山道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05" name="楕円 204"/>
          <p:cNvSpPr>
            <a:spLocks/>
          </p:cNvSpPr>
          <p:nvPr/>
        </p:nvSpPr>
        <p:spPr>
          <a:xfrm>
            <a:off x="3445848" y="1758775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1" name="直線コネクタ 210"/>
          <p:cNvCxnSpPr>
            <a:stCxn id="212" idx="3"/>
            <a:endCxn id="213" idx="1"/>
          </p:cNvCxnSpPr>
          <p:nvPr/>
        </p:nvCxnSpPr>
        <p:spPr>
          <a:xfrm>
            <a:off x="965666" y="2226989"/>
            <a:ext cx="2301229" cy="22934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テキスト ボックス 211"/>
          <p:cNvSpPr txBox="1"/>
          <p:nvPr/>
        </p:nvSpPr>
        <p:spPr>
          <a:xfrm>
            <a:off x="44764" y="2111573"/>
            <a:ext cx="920902" cy="230832"/>
          </a:xfrm>
          <a:prstGeom prst="rect">
            <a:avLst/>
          </a:prstGeom>
          <a:pattFill prst="pct30">
            <a:fgClr>
              <a:srgbClr val="FF0000"/>
            </a:fgClr>
            <a:bgClr>
              <a:schemeClr val="bg1"/>
            </a:bgClr>
          </a:patt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55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番：久安寺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13" name="楕円 212"/>
          <p:cNvSpPr>
            <a:spLocks/>
          </p:cNvSpPr>
          <p:nvPr/>
        </p:nvSpPr>
        <p:spPr>
          <a:xfrm>
            <a:off x="3248723" y="2437885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28" name="直線コネクタ 227"/>
          <p:cNvCxnSpPr>
            <a:stCxn id="235" idx="1"/>
            <a:endCxn id="231" idx="0"/>
          </p:cNvCxnSpPr>
          <p:nvPr/>
        </p:nvCxnSpPr>
        <p:spPr>
          <a:xfrm flipH="1">
            <a:off x="5476126" y="2577370"/>
            <a:ext cx="499468" cy="3252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1" name="楕円 230"/>
          <p:cNvSpPr>
            <a:spLocks/>
          </p:cNvSpPr>
          <p:nvPr/>
        </p:nvSpPr>
        <p:spPr>
          <a:xfrm>
            <a:off x="5414084" y="2902657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5" name="テキスト ボックス 234"/>
          <p:cNvSpPr txBox="1"/>
          <p:nvPr/>
        </p:nvSpPr>
        <p:spPr>
          <a:xfrm>
            <a:off x="5975594" y="2392704"/>
            <a:ext cx="764919" cy="369332"/>
          </a:xfrm>
          <a:prstGeom prst="rect">
            <a:avLst/>
          </a:prstGeom>
          <a:pattFill prst="pct30">
            <a:fgClr>
              <a:srgbClr val="FF0000"/>
            </a:fgClr>
            <a:bgClr>
              <a:schemeClr val="bg1"/>
            </a:bgClr>
          </a:patt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85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</a:t>
            </a:r>
            <a:endParaRPr kumimoji="1" lang="en-US" altLang="ja-JP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山田池公園</a:t>
            </a:r>
            <a:endParaRPr kumimoji="1" lang="en-US" altLang="zh-TW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38" name="楕円 237"/>
          <p:cNvSpPr>
            <a:spLocks/>
          </p:cNvSpPr>
          <p:nvPr/>
        </p:nvSpPr>
        <p:spPr>
          <a:xfrm>
            <a:off x="3482458" y="5792455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9" name="直線コネクタ 238"/>
          <p:cNvCxnSpPr>
            <a:stCxn id="242" idx="3"/>
            <a:endCxn id="238" idx="1"/>
          </p:cNvCxnSpPr>
          <p:nvPr/>
        </p:nvCxnSpPr>
        <p:spPr>
          <a:xfrm flipV="1">
            <a:off x="1378202" y="5810907"/>
            <a:ext cx="2122428" cy="2136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2" name="テキスト ボックス 241"/>
          <p:cNvSpPr txBox="1"/>
          <p:nvPr/>
        </p:nvSpPr>
        <p:spPr>
          <a:xfrm>
            <a:off x="83014" y="5716854"/>
            <a:ext cx="1295188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122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番：百舌鳥八幡宮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44" name="楕円 243"/>
          <p:cNvSpPr>
            <a:spLocks/>
          </p:cNvSpPr>
          <p:nvPr/>
        </p:nvSpPr>
        <p:spPr>
          <a:xfrm>
            <a:off x="3490975" y="7176388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9" name="直線コネクタ 248"/>
          <p:cNvCxnSpPr>
            <a:stCxn id="252" idx="3"/>
            <a:endCxn id="244" idx="2"/>
          </p:cNvCxnSpPr>
          <p:nvPr/>
        </p:nvCxnSpPr>
        <p:spPr>
          <a:xfrm flipV="1">
            <a:off x="1974492" y="7239388"/>
            <a:ext cx="1516483" cy="657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テキスト ボックス 251"/>
          <p:cNvSpPr txBox="1"/>
          <p:nvPr/>
        </p:nvSpPr>
        <p:spPr>
          <a:xfrm>
            <a:off x="92427" y="7130551"/>
            <a:ext cx="1882065" cy="230832"/>
          </a:xfrm>
          <a:prstGeom prst="rect">
            <a:avLst/>
          </a:prstGeom>
          <a:pattFill prst="pct30">
            <a:fgClr>
              <a:srgbClr val="FF0000"/>
            </a:fgClr>
            <a:bgClr>
              <a:schemeClr val="bg1"/>
            </a:bgClr>
          </a:patt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127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</a:t>
            </a:r>
            <a:r>
              <a:rPr kumimoji="1" lang="ja-JP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和泉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リサイクル環境公園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54" name="楕円 253"/>
          <p:cNvSpPr>
            <a:spLocks/>
          </p:cNvSpPr>
          <p:nvPr/>
        </p:nvSpPr>
        <p:spPr>
          <a:xfrm>
            <a:off x="3004756" y="6618255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55" name="直線コネクタ 254"/>
          <p:cNvCxnSpPr>
            <a:stCxn id="257" idx="3"/>
          </p:cNvCxnSpPr>
          <p:nvPr/>
        </p:nvCxnSpPr>
        <p:spPr>
          <a:xfrm>
            <a:off x="2319308" y="6536429"/>
            <a:ext cx="754973" cy="13779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テキスト ボックス 256"/>
          <p:cNvSpPr txBox="1"/>
          <p:nvPr/>
        </p:nvSpPr>
        <p:spPr>
          <a:xfrm>
            <a:off x="93150" y="6421013"/>
            <a:ext cx="2226158" cy="230832"/>
          </a:xfrm>
          <a:prstGeom prst="rect">
            <a:avLst/>
          </a:prstGeom>
          <a:pattFill prst="pct30">
            <a:fgClr>
              <a:srgbClr val="FF0000"/>
            </a:fgClr>
            <a:bgClr>
              <a:schemeClr val="bg1"/>
            </a:bgClr>
          </a:patt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129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番：池上曽根遺跡史跡公園の敷地内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58" name="楕円 257"/>
          <p:cNvSpPr>
            <a:spLocks/>
          </p:cNvSpPr>
          <p:nvPr/>
        </p:nvSpPr>
        <p:spPr>
          <a:xfrm>
            <a:off x="747571" y="8303971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60" name="直線コネクタ 259"/>
          <p:cNvCxnSpPr>
            <a:stCxn id="264" idx="2"/>
            <a:endCxn id="258" idx="1"/>
          </p:cNvCxnSpPr>
          <p:nvPr/>
        </p:nvCxnSpPr>
        <p:spPr>
          <a:xfrm>
            <a:off x="536423" y="8224895"/>
            <a:ext cx="229320" cy="975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4" name="テキスト ボックス 263"/>
          <p:cNvSpPr txBox="1"/>
          <p:nvPr/>
        </p:nvSpPr>
        <p:spPr>
          <a:xfrm>
            <a:off x="96466" y="7855563"/>
            <a:ext cx="879913" cy="369332"/>
          </a:xfrm>
          <a:prstGeom prst="rect">
            <a:avLst/>
          </a:prstGeom>
          <a:pattFill prst="pct30">
            <a:fgClr>
              <a:srgbClr val="FF0000"/>
            </a:fgClr>
            <a:bgClr>
              <a:schemeClr val="bg1"/>
            </a:bgClr>
          </a:patt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155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</a:t>
            </a:r>
            <a:endParaRPr kumimoji="1" lang="en-US" altLang="ja-JP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長松自然海浜</a:t>
            </a:r>
            <a:endParaRPr kumimoji="1" lang="en-US" altLang="ja-JP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cxnSp>
        <p:nvCxnSpPr>
          <p:cNvPr id="267" name="直線コネクタ 266"/>
          <p:cNvCxnSpPr>
            <a:stCxn id="271" idx="1"/>
            <a:endCxn id="270" idx="6"/>
          </p:cNvCxnSpPr>
          <p:nvPr/>
        </p:nvCxnSpPr>
        <p:spPr>
          <a:xfrm flipH="1" flipV="1">
            <a:off x="5132737" y="6522998"/>
            <a:ext cx="370987" cy="5457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0" name="楕円 269"/>
          <p:cNvSpPr>
            <a:spLocks/>
          </p:cNvSpPr>
          <p:nvPr/>
        </p:nvSpPr>
        <p:spPr>
          <a:xfrm>
            <a:off x="5008654" y="6459998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1" name="テキスト ボックス 270"/>
          <p:cNvSpPr txBox="1"/>
          <p:nvPr/>
        </p:nvSpPr>
        <p:spPr>
          <a:xfrm>
            <a:off x="5503724" y="6884087"/>
            <a:ext cx="1216478" cy="369332"/>
          </a:xfrm>
          <a:prstGeom prst="rect">
            <a:avLst/>
          </a:prstGeom>
          <a:pattFill prst="pct30">
            <a:fgClr>
              <a:srgbClr val="FF0000"/>
            </a:fgClr>
            <a:bgClr>
              <a:schemeClr val="bg1"/>
            </a:bgClr>
          </a:patt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174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</a:t>
            </a:r>
            <a:endParaRPr kumimoji="1" lang="en-US" altLang="ja-JP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近</a:t>
            </a:r>
            <a:r>
              <a:rPr kumimoji="1" lang="ja-JP" altLang="en-US" sz="900" dirty="0" err="1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つ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飛鳥風土記の丘</a:t>
            </a:r>
            <a:endParaRPr kumimoji="1" lang="en-US" altLang="zh-TW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72" name="楕円 271"/>
          <p:cNvSpPr>
            <a:spLocks/>
          </p:cNvSpPr>
          <p:nvPr/>
        </p:nvSpPr>
        <p:spPr>
          <a:xfrm>
            <a:off x="3682759" y="4510905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73" name="直線コネクタ 272"/>
          <p:cNvCxnSpPr>
            <a:stCxn id="274" idx="3"/>
            <a:endCxn id="272" idx="1"/>
          </p:cNvCxnSpPr>
          <p:nvPr/>
        </p:nvCxnSpPr>
        <p:spPr>
          <a:xfrm>
            <a:off x="2216412" y="3925564"/>
            <a:ext cx="1484519" cy="60379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テキスト ボックス 273"/>
          <p:cNvSpPr txBox="1"/>
          <p:nvPr/>
        </p:nvSpPr>
        <p:spPr>
          <a:xfrm>
            <a:off x="61831" y="3810148"/>
            <a:ext cx="2154581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21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番：御堂筋歩道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cxnSp>
        <p:nvCxnSpPr>
          <p:cNvPr id="308" name="直線コネクタ 307"/>
          <p:cNvCxnSpPr>
            <a:stCxn id="312" idx="1"/>
            <a:endCxn id="311" idx="7"/>
          </p:cNvCxnSpPr>
          <p:nvPr/>
        </p:nvCxnSpPr>
        <p:spPr>
          <a:xfrm flipH="1">
            <a:off x="5089887" y="3023606"/>
            <a:ext cx="671514" cy="50000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1" name="楕円 310"/>
          <p:cNvSpPr>
            <a:spLocks/>
          </p:cNvSpPr>
          <p:nvPr/>
        </p:nvSpPr>
        <p:spPr>
          <a:xfrm>
            <a:off x="4983976" y="3505163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2" name="テキスト ボックス 311"/>
          <p:cNvSpPr txBox="1"/>
          <p:nvPr/>
        </p:nvSpPr>
        <p:spPr>
          <a:xfrm>
            <a:off x="5761401" y="2838940"/>
            <a:ext cx="986714" cy="369332"/>
          </a:xfrm>
          <a:prstGeom prst="rect">
            <a:avLst/>
          </a:prstGeom>
          <a:pattFill prst="pct30">
            <a:fgClr>
              <a:srgbClr val="FF0000"/>
            </a:fgClr>
            <a:bgClr>
              <a:schemeClr val="bg1"/>
            </a:bgClr>
          </a:patt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94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</a:t>
            </a:r>
            <a:endParaRPr kumimoji="1" lang="en-US" altLang="ja-JP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打上川治水緑地</a:t>
            </a:r>
            <a:endParaRPr kumimoji="1" lang="en-US" altLang="zh-TW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cxnSp>
        <p:nvCxnSpPr>
          <p:cNvPr id="316" name="直線コネクタ 315"/>
          <p:cNvCxnSpPr>
            <a:stCxn id="318" idx="1"/>
            <a:endCxn id="317" idx="7"/>
          </p:cNvCxnSpPr>
          <p:nvPr/>
        </p:nvCxnSpPr>
        <p:spPr>
          <a:xfrm flipH="1">
            <a:off x="4451921" y="3466476"/>
            <a:ext cx="1293277" cy="39712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楕円 316"/>
          <p:cNvSpPr>
            <a:spLocks/>
          </p:cNvSpPr>
          <p:nvPr/>
        </p:nvSpPr>
        <p:spPr>
          <a:xfrm>
            <a:off x="4346010" y="3845147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8" name="テキスト ボックス 317"/>
          <p:cNvSpPr txBox="1"/>
          <p:nvPr/>
        </p:nvSpPr>
        <p:spPr>
          <a:xfrm>
            <a:off x="5745198" y="3281810"/>
            <a:ext cx="996940" cy="369332"/>
          </a:xfrm>
          <a:prstGeom prst="rect">
            <a:avLst/>
          </a:prstGeom>
          <a:pattFill prst="pct30">
            <a:fgClr>
              <a:srgbClr val="FF0000"/>
            </a:fgClr>
            <a:bgClr>
              <a:schemeClr val="bg1"/>
            </a:bgClr>
          </a:patt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96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</a:t>
            </a:r>
            <a:endParaRPr kumimoji="1" lang="en-US" altLang="ja-JP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文禄堤、京街道</a:t>
            </a:r>
            <a:endParaRPr kumimoji="1" lang="en-US" altLang="zh-TW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cxnSp>
        <p:nvCxnSpPr>
          <p:cNvPr id="337" name="直線コネクタ 336"/>
          <p:cNvCxnSpPr>
            <a:stCxn id="339" idx="1"/>
            <a:endCxn id="338" idx="3"/>
          </p:cNvCxnSpPr>
          <p:nvPr/>
        </p:nvCxnSpPr>
        <p:spPr>
          <a:xfrm flipH="1">
            <a:off x="5273978" y="3838845"/>
            <a:ext cx="345681" cy="27197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" name="楕円 337"/>
          <p:cNvSpPr>
            <a:spLocks/>
          </p:cNvSpPr>
          <p:nvPr/>
        </p:nvSpPr>
        <p:spPr>
          <a:xfrm>
            <a:off x="5255806" y="4003275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9" name="テキスト ボックス 338"/>
          <p:cNvSpPr txBox="1"/>
          <p:nvPr/>
        </p:nvSpPr>
        <p:spPr>
          <a:xfrm>
            <a:off x="5619659" y="3723429"/>
            <a:ext cx="1116488" cy="230832"/>
          </a:xfrm>
          <a:prstGeom prst="rect">
            <a:avLst/>
          </a:prstGeom>
          <a:pattFill prst="pct30">
            <a:fgClr>
              <a:srgbClr val="FF0000"/>
            </a:fgClr>
            <a:bgClr>
              <a:schemeClr val="bg1"/>
            </a:bgClr>
          </a:patt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101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番：室池の堤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cxnSp>
        <p:nvCxnSpPr>
          <p:cNvPr id="340" name="直線コネクタ 339"/>
          <p:cNvCxnSpPr>
            <a:stCxn id="342" idx="1"/>
            <a:endCxn id="341" idx="0"/>
          </p:cNvCxnSpPr>
          <p:nvPr/>
        </p:nvCxnSpPr>
        <p:spPr>
          <a:xfrm flipH="1" flipV="1">
            <a:off x="5322931" y="4657778"/>
            <a:ext cx="505368" cy="1855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1" name="楕円 340"/>
          <p:cNvSpPr>
            <a:spLocks/>
          </p:cNvSpPr>
          <p:nvPr/>
        </p:nvSpPr>
        <p:spPr>
          <a:xfrm>
            <a:off x="5260889" y="4657778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2" name="テキスト ボックス 341"/>
          <p:cNvSpPr txBox="1"/>
          <p:nvPr/>
        </p:nvSpPr>
        <p:spPr>
          <a:xfrm>
            <a:off x="5828299" y="4727912"/>
            <a:ext cx="899185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104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番：暗峠</a:t>
            </a:r>
            <a:endParaRPr kumimoji="1" lang="en-US" altLang="zh-TW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cxnSp>
        <p:nvCxnSpPr>
          <p:cNvPr id="348" name="直線コネクタ 347"/>
          <p:cNvCxnSpPr>
            <a:stCxn id="350" idx="1"/>
            <a:endCxn id="349" idx="5"/>
          </p:cNvCxnSpPr>
          <p:nvPr/>
        </p:nvCxnSpPr>
        <p:spPr>
          <a:xfrm flipH="1" flipV="1">
            <a:off x="5066395" y="5752969"/>
            <a:ext cx="425143" cy="21544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9" name="楕円 348"/>
          <p:cNvSpPr>
            <a:spLocks/>
          </p:cNvSpPr>
          <p:nvPr/>
        </p:nvSpPr>
        <p:spPr>
          <a:xfrm>
            <a:off x="4960484" y="5645421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0" name="テキスト ボックス 349"/>
          <p:cNvSpPr txBox="1"/>
          <p:nvPr/>
        </p:nvSpPr>
        <p:spPr>
          <a:xfrm>
            <a:off x="5491538" y="5783743"/>
            <a:ext cx="1223360" cy="369332"/>
          </a:xfrm>
          <a:prstGeom prst="rect">
            <a:avLst/>
          </a:prstGeom>
          <a:pattFill prst="pct30">
            <a:fgClr>
              <a:srgbClr val="FF0000"/>
            </a:fgClr>
            <a:bgClr>
              <a:schemeClr val="bg1"/>
            </a:bgClr>
          </a:patt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162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</a:t>
            </a:r>
            <a:endParaRPr kumimoji="1" lang="en-US" altLang="ja-JP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太平寺地区の細街路</a:t>
            </a:r>
            <a:endParaRPr kumimoji="1" lang="en-US" altLang="zh-TW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cxnSp>
        <p:nvCxnSpPr>
          <p:cNvPr id="344" name="直線コネクタ 343"/>
          <p:cNvCxnSpPr>
            <a:stCxn id="279" idx="1"/>
            <a:endCxn id="343" idx="5"/>
          </p:cNvCxnSpPr>
          <p:nvPr/>
        </p:nvCxnSpPr>
        <p:spPr>
          <a:xfrm flipH="1" flipV="1">
            <a:off x="5009725" y="5873941"/>
            <a:ext cx="532573" cy="48541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3" name="楕円 342"/>
          <p:cNvSpPr>
            <a:spLocks/>
          </p:cNvSpPr>
          <p:nvPr/>
        </p:nvSpPr>
        <p:spPr>
          <a:xfrm>
            <a:off x="4903814" y="5766393"/>
            <a:ext cx="124083" cy="1260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3" name="テキスト ボックス 242"/>
          <p:cNvSpPr txBox="1"/>
          <p:nvPr/>
        </p:nvSpPr>
        <p:spPr>
          <a:xfrm>
            <a:off x="140516" y="1061768"/>
            <a:ext cx="262499" cy="169277"/>
          </a:xfrm>
          <a:prstGeom prst="rect">
            <a:avLst/>
          </a:prstGeom>
          <a:pattFill prst="pct30">
            <a:fgClr>
              <a:srgbClr val="FF0000"/>
            </a:fgClr>
            <a:bgClr>
              <a:schemeClr val="bg1"/>
            </a:bgClr>
          </a:patt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sz="5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321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1598</TotalTime>
  <Words>342</Words>
  <Application>Microsoft Office PowerPoint</Application>
  <PresentationFormat>画面に合わせる (4:3)</PresentationFormat>
  <Paragraphs>97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HGSｺﾞｼｯｸE</vt:lpstr>
      <vt:lpstr>Meiryo UI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前田　世斗</dc:creator>
  <cp:lastModifiedBy>前田　世斗</cp:lastModifiedBy>
  <cp:revision>130</cp:revision>
  <cp:lastPrinted>2022-07-13T02:32:49Z</cp:lastPrinted>
  <dcterms:created xsi:type="dcterms:W3CDTF">2019-07-10T01:56:21Z</dcterms:created>
  <dcterms:modified xsi:type="dcterms:W3CDTF">2022-07-13T02:57:39Z</dcterms:modified>
</cp:coreProperties>
</file>