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2" r:id="rId1"/>
    <p:sldMasterId id="2147483684" r:id="rId2"/>
    <p:sldMasterId id="2147483696" r:id="rId3"/>
    <p:sldMasterId id="2147483732" r:id="rId4"/>
  </p:sldMasterIdLst>
  <p:notesMasterIdLst>
    <p:notesMasterId r:id="rId41"/>
  </p:notesMasterIdLst>
  <p:sldIdLst>
    <p:sldId id="610" r:id="rId5"/>
    <p:sldId id="409" r:id="rId6"/>
    <p:sldId id="629" r:id="rId7"/>
    <p:sldId id="482" r:id="rId8"/>
    <p:sldId id="637" r:id="rId9"/>
    <p:sldId id="666" r:id="rId10"/>
    <p:sldId id="639" r:id="rId11"/>
    <p:sldId id="667" r:id="rId12"/>
    <p:sldId id="660" r:id="rId13"/>
    <p:sldId id="645" r:id="rId14"/>
    <p:sldId id="646" r:id="rId15"/>
    <p:sldId id="647" r:id="rId16"/>
    <p:sldId id="648" r:id="rId17"/>
    <p:sldId id="664" r:id="rId18"/>
    <p:sldId id="484" r:id="rId19"/>
    <p:sldId id="657" r:id="rId20"/>
    <p:sldId id="490" r:id="rId21"/>
    <p:sldId id="658" r:id="rId22"/>
    <p:sldId id="665" r:id="rId23"/>
    <p:sldId id="652" r:id="rId24"/>
    <p:sldId id="669" r:id="rId25"/>
    <p:sldId id="487" r:id="rId26"/>
    <p:sldId id="670" r:id="rId27"/>
    <p:sldId id="671" r:id="rId28"/>
    <p:sldId id="672" r:id="rId29"/>
    <p:sldId id="488" r:id="rId30"/>
    <p:sldId id="673" r:id="rId31"/>
    <p:sldId id="654" r:id="rId32"/>
    <p:sldId id="674" r:id="rId33"/>
    <p:sldId id="489" r:id="rId34"/>
    <p:sldId id="676" r:id="rId35"/>
    <p:sldId id="653" r:id="rId36"/>
    <p:sldId id="677" r:id="rId37"/>
    <p:sldId id="650" r:id="rId38"/>
    <p:sldId id="651" r:id="rId39"/>
    <p:sldId id="659" r:id="rId4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CDB"/>
    <a:srgbClr val="FF99FF"/>
    <a:srgbClr val="99CCFF"/>
    <a:srgbClr val="CCCCFF"/>
    <a:srgbClr val="66FFFF"/>
    <a:srgbClr val="FFD03B"/>
    <a:srgbClr val="FFDB69"/>
    <a:srgbClr val="D54AE4"/>
    <a:srgbClr val="DEFF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0" autoAdjust="0"/>
    <p:restoredTop sz="92819" autoAdjust="0"/>
  </p:normalViewPr>
  <p:slideViewPr>
    <p:cSldViewPr snapToGrid="0">
      <p:cViewPr>
        <p:scale>
          <a:sx n="110" d="100"/>
          <a:sy n="110" d="100"/>
        </p:scale>
        <p:origin x="240" y="-1662"/>
      </p:cViewPr>
      <p:guideLst>
        <p:guide orient="horz" pos="213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FA5BA39-7CAF-4596-A299-67B5C6E315B8}" type="datetimeFigureOut">
              <a:rPr kumimoji="1" lang="ja-JP" altLang="en-US" smtClean="0"/>
              <a:t>2022/8/25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F4CED70-445C-4EB7-910B-E53761D2C426}" type="slidenum">
              <a:rPr kumimoji="1" lang="ja-JP" altLang="en-US" smtClean="0"/>
              <a:t>‹#›</a:t>
            </a:fld>
            <a:endParaRPr kumimoji="1" lang="ja-JP" altLang="en-US"/>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〇それでは議題</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１</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の</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「ビュースポットおおさか発掘・発信プロジェクト」について説明させて頂きます。</a:t>
            </a:r>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0</a:t>
            </a:fld>
            <a:endParaRPr kumimoji="1" lang="ja-JP" altLang="en-US"/>
          </a:p>
        </p:txBody>
      </p:sp>
    </p:spTree>
    <p:extLst>
      <p:ext uri="{BB962C8B-B14F-4D97-AF65-F5344CB8AC3E}">
        <p14:creationId xmlns:p14="http://schemas.microsoft.com/office/powerpoint/2010/main" val="3320209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〇大阪市営地下鉄とタイアップを実施した「ぶらりウォーク」では、約</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10</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キロの距離を歩くまち歩き企画ですが、この企画に参加するだけど、ビュースポットを３か所巡るコースになっているので、参加者へ当日モバイルラリー事業について案内いただいて、参加者はぶらりウォークに参加するだけでフォトラリーに参加することが可能と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1745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36558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75753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〇第３ビュースポットおおさかを</a:t>
            </a:r>
            <a:r>
              <a:rPr kumimoji="1" lang="en-US" altLang="ja-JP" dirty="0" smtClean="0"/>
              <a:t>1/31</a:t>
            </a:r>
            <a:r>
              <a:rPr kumimoji="1" lang="ja-JP" altLang="en-US" dirty="0" smtClean="0"/>
              <a:t>～</a:t>
            </a:r>
            <a:r>
              <a:rPr kumimoji="1" lang="en-US" altLang="ja-JP" dirty="0" smtClean="0"/>
              <a:t>5/6</a:t>
            </a:r>
            <a:r>
              <a:rPr kumimoji="1" lang="ja-JP" altLang="en-US" dirty="0" smtClean="0"/>
              <a:t>の期間メール、府</a:t>
            </a:r>
            <a:r>
              <a:rPr kumimoji="1" lang="en-US" altLang="ja-JP" dirty="0" smtClean="0"/>
              <a:t>HP,</a:t>
            </a:r>
            <a:r>
              <a:rPr kumimoji="1" lang="ja-JP" altLang="en-US" dirty="0" smtClean="0"/>
              <a:t>インスタにおいて募集しました。</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1687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〇募集に向けた情報発信については、市町村との連携、民間広報媒体との連携、景観整備機構との連携、地域のまちづくり活動団体との連携強化を図り、情報発信を実施しました。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730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〇その結果、</a:t>
            </a:r>
            <a:r>
              <a:rPr kumimoji="1" lang="en-US" altLang="ja-JP" dirty="0" smtClean="0"/>
              <a:t>209</a:t>
            </a:r>
            <a:r>
              <a:rPr kumimoji="1" lang="ja-JP" altLang="en-US" dirty="0" smtClean="0"/>
              <a:t>件の応募がありました。</a:t>
            </a:r>
            <a:endParaRPr kumimoji="1" lang="en-US" altLang="ja-JP" dirty="0" smtClean="0"/>
          </a:p>
          <a:p>
            <a:r>
              <a:rPr kumimoji="1" lang="en-US" altLang="ja-JP" dirty="0" smtClean="0"/>
              <a:t>7</a:t>
            </a:r>
            <a:r>
              <a:rPr kumimoji="1" lang="ja-JP" altLang="en-US" dirty="0" smtClean="0"/>
              <a:t>月</a:t>
            </a:r>
            <a:r>
              <a:rPr kumimoji="1" lang="en-US" altLang="ja-JP" dirty="0" smtClean="0"/>
              <a:t>19</a:t>
            </a:r>
            <a:r>
              <a:rPr kumimoji="1" lang="ja-JP" altLang="en-US" dirty="0" smtClean="0"/>
              <a:t>日（火）に開催した、景観ビジョン部会において</a:t>
            </a:r>
            <a:r>
              <a:rPr kumimoji="1" lang="en-US" altLang="ja-JP" dirty="0" smtClean="0"/>
              <a:t>26</a:t>
            </a:r>
            <a:r>
              <a:rPr kumimoji="1" lang="ja-JP" altLang="en-US" dirty="0" smtClean="0"/>
              <a:t>か所をビュースポットおおさかとして選定いたしました。</a:t>
            </a:r>
            <a:endParaRPr kumimoji="1" lang="en-US" altLang="ja-JP" dirty="0" smtClean="0"/>
          </a:p>
          <a:p>
            <a:r>
              <a:rPr kumimoji="1" lang="ja-JP" altLang="en-US" dirty="0" smtClean="0"/>
              <a:t>計３回のビュースポットおおさかを通じて、合計</a:t>
            </a:r>
            <a:r>
              <a:rPr kumimoji="1" lang="en-US" altLang="ja-JP" dirty="0" smtClean="0"/>
              <a:t>80</a:t>
            </a:r>
            <a:r>
              <a:rPr kumimoji="1" lang="ja-JP" altLang="en-US" dirty="0" smtClean="0"/>
              <a:t>箇所が選定されました。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2959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〇応募の方法としましては、メールでの応募が一番多く、応募総数の約半分がメールとなっております。</a:t>
            </a:r>
            <a:endParaRPr kumimoji="1" lang="en-US" altLang="ja-JP" dirty="0" smtClean="0"/>
          </a:p>
          <a:p>
            <a:r>
              <a:rPr kumimoji="1" lang="ja-JP" altLang="en-US" dirty="0" smtClean="0"/>
              <a:t>　また応募者を年代別に分類しますと、</a:t>
            </a:r>
            <a:r>
              <a:rPr kumimoji="1" lang="en-US" altLang="ja-JP" dirty="0" smtClean="0"/>
              <a:t>50</a:t>
            </a:r>
            <a:r>
              <a:rPr kumimoji="1" lang="ja-JP" altLang="en-US" dirty="0" smtClean="0"/>
              <a:t>～</a:t>
            </a:r>
            <a:r>
              <a:rPr kumimoji="1" lang="en-US" altLang="ja-JP" dirty="0" smtClean="0"/>
              <a:t>60</a:t>
            </a:r>
            <a:r>
              <a:rPr kumimoji="1" lang="ja-JP" altLang="en-US" dirty="0" smtClean="0"/>
              <a:t>歳代が約半分を占めており、</a:t>
            </a:r>
            <a:r>
              <a:rPr kumimoji="1" lang="en-US" altLang="ja-JP" dirty="0" smtClean="0"/>
              <a:t>40</a:t>
            </a:r>
            <a:r>
              <a:rPr kumimoji="1" lang="ja-JP" altLang="en-US" dirty="0" smtClean="0"/>
              <a:t>歳以下の若年者層の取り込みが今後の課題となっております。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821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自然を感じることができる景観として、</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和泉市の和泉リサイクル環境公園、</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寝屋川市の打上川治水緑地、</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門真市の調子橋、</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岸和田の久米田池遊歩道が選ばれています。</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岸和田市は第</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1</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回選定のいて、岸和田城をあがめる岸和田高校前がビュースポットとして既に選定さえれています。</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62029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自然を感じることができる景観として、</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和泉市の和泉リサイクル環境公園、</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寝屋川市の打上川治水緑地、</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門真市の調子橋、</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岸和田の久米田池遊歩道が選ばれています。</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岸和田市は第</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1</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回選定のいて、岸和田城をあがめる岸和田高校前がビュースポットとして既に選定さえれています。</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08477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四條畷</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市の室池の堤、</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河内長野市の岩湧山山頂、</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島本町の調子橋、</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岬町の長自然公園</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こちらの２市２町においても、初選定です。</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0374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このビュースポット大阪発掘発信プロジェクトの目的は、</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〇大阪の景観を美しく眺めることのできる場所を、</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一般からの</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募集・発掘し、ビュースポットとして選定</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・情報発信することで、景観への興味・関心の向上を図り、良好な景観形成を推進し、 「きらめく世界都市・大阪の実現」を</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図ることが目的です。</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つぎに選定</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意義ですが、</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府民の誇りと愛着、シビックプライドの向上による良好な景観</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形成や定住</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促進</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、ビュースポットを活用した文化</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振興、観光振興、景観行政の推進</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等が選定の意義です。</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1</a:t>
            </a:fld>
            <a:endParaRPr kumimoji="1" lang="ja-JP" altLang="en-US"/>
          </a:p>
        </p:txBody>
      </p:sp>
    </p:spTree>
    <p:extLst>
      <p:ext uri="{BB962C8B-B14F-4D97-AF65-F5344CB8AC3E}">
        <p14:creationId xmlns:p14="http://schemas.microsoft.com/office/powerpoint/2010/main" val="3211022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四條畷</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市の室池の堤、</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河内長野市の岩湧山山頂、</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島本町の調子橋、</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岬町の長自然公園</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こちらの２市２町においても、初選定です。</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44927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河南町の大浦ファーム、</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能勢町の妙見山星嶺テラス、</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茨木市の元茨城緑地、</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阪南市の箱の浦住宅地の坂道</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15638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河南町の大浦ファーム、</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能勢町の妙見山星嶺テラス、</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茨木市の元茨城緑地、</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阪南市の箱の浦住宅地の坂道</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07189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阪南市：</a:t>
            </a:r>
            <a:r>
              <a:rPr kumimoji="1" lang="ja-JP" altLang="en-US" sz="1200" dirty="0" smtClean="0">
                <a:solidFill>
                  <a:prstClr val="black"/>
                </a:solidFill>
                <a:latin typeface="+mn-ea"/>
              </a:rPr>
              <a:t>山中渓（やまなかだに）旧街道、</a:t>
            </a:r>
            <a:endParaRPr kumimoji="1" lang="en-US" altLang="ja-JP" sz="1200" dirty="0" smtClean="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守口市：京街道</a:t>
            </a:r>
            <a:endParaRPr kumimoji="1" lang="en-US" altLang="ja-JP" sz="12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貝塚市：願泉寺（がんせんじ）寺内町めぐり道</a:t>
            </a:r>
            <a:endParaRPr kumimoji="1" lang="en-US" altLang="ja-JP" sz="12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柏原市：太平寺地区の細街路（さいがいろ）</a:t>
            </a:r>
            <a:endParaRPr kumimoji="1" lang="en-US" altLang="ja-JP" sz="12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5691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阪南市：</a:t>
            </a:r>
            <a:r>
              <a:rPr kumimoji="1" lang="ja-JP" altLang="en-US" sz="1200" dirty="0" smtClean="0">
                <a:solidFill>
                  <a:prstClr val="black"/>
                </a:solidFill>
                <a:latin typeface="+mn-ea"/>
              </a:rPr>
              <a:t>山中渓（やまなかだに）旧街道、</a:t>
            </a:r>
            <a:endParaRPr kumimoji="1" lang="en-US" altLang="ja-JP" sz="1200" dirty="0" smtClean="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守口市：京街道</a:t>
            </a:r>
            <a:endParaRPr kumimoji="1" lang="en-US" altLang="ja-JP" sz="12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貝塚市：願泉寺（がんせんじ）寺内町めぐり道</a:t>
            </a:r>
            <a:endParaRPr kumimoji="1" lang="en-US" altLang="ja-JP" sz="12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柏原市：太平寺地区の細街路（さいがいろ）</a:t>
            </a:r>
            <a:endParaRPr kumimoji="1" lang="en-US" altLang="ja-JP" sz="12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06600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枚方市：</a:t>
            </a:r>
            <a:r>
              <a:rPr kumimoji="1" lang="ja-JP" altLang="en-US" sz="1200" dirty="0" smtClean="0">
                <a:solidFill>
                  <a:prstClr val="black"/>
                </a:solidFill>
                <a:latin typeface="+mn-ea"/>
              </a:rPr>
              <a:t>京街道と鍵谷資料館を眺める京街道</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lvl="0" algn="l" defTabSz="1459254" fontAlgn="base">
              <a:spcBef>
                <a:spcPct val="0"/>
              </a:spcBef>
              <a:spcAft>
                <a:spcPct val="0"/>
              </a:spcAf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八尾市：</a:t>
            </a:r>
            <a:r>
              <a:rPr kumimoji="1" lang="ja-JP" altLang="en-US" sz="1200" noProof="0" dirty="0" smtClean="0">
                <a:solidFill>
                  <a:prstClr val="black"/>
                </a:solidFill>
                <a:latin typeface="+mn-ea"/>
              </a:rPr>
              <a:t>顕証寺大屋根と歴史的まちなみを眺める久宝寺地内町</a:t>
            </a:r>
            <a:endParaRPr kumimoji="1" lang="en-US" altLang="ja-JP" sz="1200" noProof="0" dirty="0" smtClean="0">
              <a:solidFill>
                <a:prstClr val="black"/>
              </a:solidFill>
              <a:latin typeface="+mn-ea"/>
            </a:endParaRPr>
          </a:p>
          <a:p>
            <a:pPr lvl="0" algn="l" defTabSz="1459254" fontAlgn="base">
              <a:spcBef>
                <a:spcPct val="0"/>
              </a:spcBef>
              <a:spcAft>
                <a:spcPct val="0"/>
              </a:spcAf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　</a:t>
            </a:r>
            <a:r>
              <a:rPr kumimoji="1" lang="en-US" altLang="ja-JP" sz="1200" b="0" i="0" u="none" strike="noStrike" kern="1200" cap="none" spc="0" normalizeH="0" baseline="0" noProof="0" dirty="0" smtClean="0">
                <a:ln>
                  <a:noFill/>
                </a:ln>
                <a:solidFill>
                  <a:prstClr val="black"/>
                </a:solidFill>
                <a:effectLst/>
                <a:uLnTx/>
                <a:uFillTx/>
                <a:latin typeface="+mn-ea"/>
                <a:ea typeface="+mn-ea"/>
                <a:cs typeface="+mn-cs"/>
              </a:rPr>
              <a:t>※</a:t>
            </a: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八尾市は第１回選定において大阪平野の景色を眺める水吞地蔵尊（みずのみじそうぞん）がビュースポットとして選定されて</a:t>
            </a:r>
            <a:r>
              <a:rPr kumimoji="1" lang="ja-JP" altLang="en-US" sz="1200" b="0" i="0" u="none" strike="noStrike" kern="1200" cap="none" spc="0" normalizeH="0" baseline="0" noProof="0" dirty="0" err="1" smtClean="0">
                <a:ln>
                  <a:noFill/>
                </a:ln>
                <a:solidFill>
                  <a:prstClr val="black"/>
                </a:solidFill>
                <a:effectLst/>
                <a:uLnTx/>
                <a:uFillTx/>
                <a:latin typeface="+mn-ea"/>
                <a:ea typeface="+mn-ea"/>
                <a:cs typeface="+mn-cs"/>
              </a:rPr>
              <a:t>いるます</a:t>
            </a: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河内長野市：</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10498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枚方市：</a:t>
            </a:r>
            <a:r>
              <a:rPr kumimoji="1" lang="ja-JP" altLang="en-US" sz="1200" dirty="0" smtClean="0">
                <a:solidFill>
                  <a:prstClr val="black"/>
                </a:solidFill>
                <a:latin typeface="+mn-ea"/>
              </a:rPr>
              <a:t>京街道と鍵谷資料館を眺める京街道</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lvl="0" algn="l" defTabSz="1459254" fontAlgn="base">
              <a:spcBef>
                <a:spcPct val="0"/>
              </a:spcBef>
              <a:spcAft>
                <a:spcPct val="0"/>
              </a:spcAf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八尾市：</a:t>
            </a:r>
            <a:r>
              <a:rPr kumimoji="1" lang="ja-JP" altLang="en-US" sz="1200" noProof="0" dirty="0" smtClean="0">
                <a:solidFill>
                  <a:prstClr val="black"/>
                </a:solidFill>
                <a:latin typeface="+mn-ea"/>
              </a:rPr>
              <a:t>顕証寺大屋根と歴史的まちなみを眺める久宝寺地内町</a:t>
            </a:r>
            <a:endParaRPr kumimoji="1" lang="en-US" altLang="ja-JP" sz="1200" noProof="0" dirty="0" smtClean="0">
              <a:solidFill>
                <a:prstClr val="black"/>
              </a:solidFill>
              <a:latin typeface="+mn-ea"/>
            </a:endParaRPr>
          </a:p>
          <a:p>
            <a:pPr lvl="0" algn="l" defTabSz="1459254" fontAlgn="base">
              <a:spcBef>
                <a:spcPct val="0"/>
              </a:spcBef>
              <a:spcAft>
                <a:spcPct val="0"/>
              </a:spcAf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　</a:t>
            </a:r>
            <a:r>
              <a:rPr kumimoji="1" lang="en-US" altLang="ja-JP" sz="1200" b="0" i="0" u="none" strike="noStrike" kern="1200" cap="none" spc="0" normalizeH="0" baseline="0" noProof="0" dirty="0" smtClean="0">
                <a:ln>
                  <a:noFill/>
                </a:ln>
                <a:solidFill>
                  <a:prstClr val="black"/>
                </a:solidFill>
                <a:effectLst/>
                <a:uLnTx/>
                <a:uFillTx/>
                <a:latin typeface="+mn-ea"/>
                <a:ea typeface="+mn-ea"/>
                <a:cs typeface="+mn-cs"/>
              </a:rPr>
              <a:t>※</a:t>
            </a: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八尾市は第１回選定において大阪平野の景色を眺める水吞地蔵尊（みずのみじそうぞん）がビュースポットとして選定されて</a:t>
            </a:r>
            <a:r>
              <a:rPr kumimoji="1" lang="ja-JP" altLang="en-US" sz="1200" b="0" i="0" u="none" strike="noStrike" kern="1200" cap="none" spc="0" normalizeH="0" baseline="0" noProof="0" dirty="0" err="1" smtClean="0">
                <a:ln>
                  <a:noFill/>
                </a:ln>
                <a:solidFill>
                  <a:prstClr val="black"/>
                </a:solidFill>
                <a:effectLst/>
                <a:uLnTx/>
                <a:uFillTx/>
                <a:latin typeface="+mn-ea"/>
                <a:ea typeface="+mn-ea"/>
                <a:cs typeface="+mn-cs"/>
              </a:rPr>
              <a:t>いるます</a:t>
            </a: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河内長野市：</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2858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此花区：</a:t>
            </a:r>
            <a:r>
              <a:rPr kumimoji="1" lang="en-US" altLang="ja-JP" sz="1200" dirty="0" smtClean="0">
                <a:solidFill>
                  <a:prstClr val="black"/>
                </a:solidFill>
                <a:latin typeface="+mn-ea"/>
              </a:rPr>
              <a:t>USJ</a:t>
            </a:r>
            <a:r>
              <a:rPr kumimoji="1" lang="ja-JP" altLang="en-US" sz="1200" dirty="0" smtClean="0">
                <a:solidFill>
                  <a:prstClr val="black"/>
                </a:solidFill>
                <a:latin typeface="+mn-ea"/>
              </a:rPr>
              <a:t>のまちなみを眺める</a:t>
            </a:r>
            <a:r>
              <a:rPr kumimoji="1" lang="en-US" altLang="ja-JP" sz="1200" dirty="0" smtClean="0">
                <a:solidFill>
                  <a:prstClr val="black"/>
                </a:solidFill>
                <a:latin typeface="+mn-ea"/>
              </a:rPr>
              <a:t>USJ</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豊中市：</a:t>
            </a:r>
            <a:r>
              <a:rPr kumimoji="1" lang="ja-JP" altLang="en-US" sz="1200" dirty="0" smtClean="0">
                <a:solidFill>
                  <a:prstClr val="black"/>
                </a:solidFill>
                <a:latin typeface="+mn-ea"/>
              </a:rPr>
              <a:t>大阪国際空港と飛行機を眺める千里川土手</a:t>
            </a:r>
            <a:endParaRPr kumimoji="1" lang="en-US" altLang="ja-JP" sz="1200" dirty="0" smtClean="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茨木市：</a:t>
            </a:r>
            <a:r>
              <a:rPr kumimoji="1" lang="ja-JP" altLang="en-US" sz="1200" dirty="0" smtClean="0">
                <a:solidFill>
                  <a:prstClr val="black"/>
                </a:solidFill>
                <a:latin typeface="+mn-ea"/>
              </a:rPr>
              <a:t>安威川ダムを眺める安威川ダム展望広場</a:t>
            </a:r>
            <a:endParaRPr kumimoji="1" lang="en-US" altLang="ja-JP" sz="1200" dirty="0" smtClean="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摂津市：</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0434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此花区：</a:t>
            </a:r>
            <a:r>
              <a:rPr kumimoji="1" lang="en-US" altLang="ja-JP" sz="1200" dirty="0" smtClean="0">
                <a:solidFill>
                  <a:prstClr val="black"/>
                </a:solidFill>
                <a:latin typeface="+mn-ea"/>
              </a:rPr>
              <a:t>USJ</a:t>
            </a:r>
            <a:r>
              <a:rPr kumimoji="1" lang="ja-JP" altLang="en-US" sz="1200" dirty="0" smtClean="0">
                <a:solidFill>
                  <a:prstClr val="black"/>
                </a:solidFill>
                <a:latin typeface="+mn-ea"/>
              </a:rPr>
              <a:t>のまちなみを眺める</a:t>
            </a:r>
            <a:r>
              <a:rPr kumimoji="1" lang="en-US" altLang="ja-JP" sz="1200" dirty="0" smtClean="0">
                <a:solidFill>
                  <a:prstClr val="black"/>
                </a:solidFill>
                <a:latin typeface="+mn-ea"/>
              </a:rPr>
              <a:t>USJ</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豊中市：</a:t>
            </a:r>
            <a:r>
              <a:rPr kumimoji="1" lang="ja-JP" altLang="en-US" sz="1200" dirty="0" smtClean="0">
                <a:solidFill>
                  <a:prstClr val="black"/>
                </a:solidFill>
                <a:latin typeface="+mn-ea"/>
              </a:rPr>
              <a:t>大阪国際空港と飛行機を眺める千里川土手</a:t>
            </a:r>
            <a:endParaRPr kumimoji="1" lang="en-US" altLang="ja-JP" sz="1200" dirty="0" smtClean="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茨木市：</a:t>
            </a:r>
            <a:r>
              <a:rPr kumimoji="1" lang="ja-JP" altLang="en-US" sz="1200" dirty="0" smtClean="0">
                <a:solidFill>
                  <a:prstClr val="black"/>
                </a:solidFill>
                <a:latin typeface="+mn-ea"/>
              </a:rPr>
              <a:t>安威川ダムを眺める安威川ダム展望広場</a:t>
            </a:r>
            <a:endParaRPr kumimoji="1" lang="en-US" altLang="ja-JP" sz="1200" dirty="0" smtClean="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ea"/>
                <a:ea typeface="+mn-ea"/>
                <a:cs typeface="+mn-cs"/>
              </a:rPr>
              <a:t>摂津市：</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37614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此花区：</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松原市：</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泉大津市：</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21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〇ビュースポットおおさかの全体像ですが、大阪・関西万博開催までに、</a:t>
            </a:r>
            <a:r>
              <a:rPr kumimoji="1" lang="en-US" altLang="ja-JP" dirty="0" smtClean="0"/>
              <a:t>4</a:t>
            </a:r>
            <a:r>
              <a:rPr kumimoji="1" lang="ja-JP" altLang="en-US" dirty="0" smtClean="0"/>
              <a:t>回実施し、募集、選定、活用を繰り返し、最終的に</a:t>
            </a:r>
            <a:r>
              <a:rPr kumimoji="1" lang="en-US" altLang="ja-JP" dirty="0" smtClean="0"/>
              <a:t>100</a:t>
            </a:r>
            <a:r>
              <a:rPr kumimoji="1" lang="ja-JP" altLang="en-US" dirty="0" smtClean="0"/>
              <a:t>か所程度をビュースポットおおさかとして選定し、万博開催時の集客効果を府域全域に拡大していく計画です。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95755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此花区：</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松原市：</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泉大津市：</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68240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r>
              <a:rPr kumimoji="1" lang="ja-JP" altLang="en-US" dirty="0" smtClean="0"/>
              <a:t>今年度の周遊促進事業は応募者数のアップを狙い、府</a:t>
            </a:r>
            <a:r>
              <a:rPr kumimoji="1" lang="en-US" altLang="ja-JP" dirty="0" smtClean="0"/>
              <a:t>HP</a:t>
            </a:r>
            <a:r>
              <a:rPr kumimoji="1" lang="ja-JP" altLang="en-US" dirty="0" smtClean="0"/>
              <a:t>及びメール応募に加え、インスタグラムからの応募を実施予定です。</a:t>
            </a:r>
            <a:endParaRPr kumimoji="1" lang="en-US" altLang="ja-JP" smtClean="0"/>
          </a:p>
          <a:p>
            <a:pPr defTabSz="883402">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3640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r>
              <a:rPr kumimoji="1" lang="ja-JP" altLang="en-US" dirty="0" smtClean="0"/>
              <a:t>選定後の取り組みについてですが、選定が終わるごとに小冊子を作成しております。</a:t>
            </a:r>
            <a:endParaRPr kumimoji="1" lang="en-US" altLang="ja-JP" dirty="0" smtClean="0"/>
          </a:p>
          <a:p>
            <a:pPr defTabSz="883402">
              <a:defRPr/>
            </a:pPr>
            <a:r>
              <a:rPr kumimoji="1" lang="ja-JP" altLang="en-US" dirty="0" smtClean="0"/>
              <a:t>お手元に第１回及び２回で選定された、ビュースポットおおさかの小冊子を配布させていただいております。</a:t>
            </a:r>
            <a:endParaRPr kumimoji="1" lang="en-US" altLang="ja-JP" dirty="0" smtClean="0"/>
          </a:p>
          <a:p>
            <a:pPr defTabSz="883402">
              <a:defRPr/>
            </a:pPr>
            <a:r>
              <a:rPr kumimoji="1" lang="ja-JP" altLang="en-US" dirty="0" smtClean="0"/>
              <a:t>また年内には、第３回選定についての紹介冊子を作成し、適宜は府予定でございます。</a:t>
            </a:r>
            <a:endParaRPr kumimoji="1" lang="en-US" altLang="ja-JP" dirty="0" smtClean="0"/>
          </a:p>
          <a:p>
            <a:pPr defTabSz="883402">
              <a:defRPr/>
            </a:pPr>
            <a:r>
              <a:rPr kumimoji="1" lang="ja-JP" altLang="en-US" dirty="0" smtClean="0"/>
              <a:t>周遊促進事業としまして、第１回選定後はモバイル景観クイズズラリ</a:t>
            </a:r>
            <a:r>
              <a:rPr kumimoji="1" lang="en-US" altLang="ja-JP" dirty="0" smtClean="0"/>
              <a:t>―</a:t>
            </a:r>
            <a:r>
              <a:rPr kumimoji="1" lang="ja-JP" altLang="en-US" dirty="0" smtClean="0"/>
              <a:t>（ビュースポットに</a:t>
            </a:r>
            <a:r>
              <a:rPr kumimoji="1" lang="en-US" altLang="ja-JP" dirty="0" smtClean="0"/>
              <a:t>QR</a:t>
            </a:r>
            <a:r>
              <a:rPr kumimoji="1" lang="ja-JP" altLang="en-US" dirty="0" smtClean="0"/>
              <a:t>コードを記載したパネルを設置し、</a:t>
            </a:r>
            <a:r>
              <a:rPr kumimoji="1" lang="en-US" altLang="ja-JP" dirty="0" smtClean="0"/>
              <a:t>QR</a:t>
            </a:r>
            <a:r>
              <a:rPr kumimoji="1" lang="ja-JP" altLang="en-US" dirty="0" smtClean="0"/>
              <a:t>コードを読み取って、</a:t>
            </a:r>
            <a:r>
              <a:rPr kumimoji="1" lang="en-US" altLang="ja-JP" dirty="0" smtClean="0"/>
              <a:t>URL</a:t>
            </a:r>
            <a:r>
              <a:rPr kumimoji="1" lang="ja-JP" altLang="en-US" dirty="0" smtClean="0"/>
              <a:t>にアクセスいただき、景観を見てクイズに回答いただくと、抽選で賞品が当たる事業）を実施。</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84759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r>
              <a:rPr kumimoji="1" lang="ja-JP" altLang="en-US" dirty="0" smtClean="0"/>
              <a:t>第２回選定後は景観フォトラリー（選定済みのビュースポットを巡り、撮影した写真</a:t>
            </a:r>
            <a:r>
              <a:rPr kumimoji="1" lang="en-US" altLang="ja-JP" dirty="0" smtClean="0"/>
              <a:t>or</a:t>
            </a:r>
            <a:r>
              <a:rPr kumimoji="1" lang="ja-JP" altLang="en-US" dirty="0" smtClean="0"/>
              <a:t>動画を応募いただくと、抽選で景品が当たる事業）を実施。</a:t>
            </a:r>
            <a:endParaRPr kumimoji="1" lang="en-US" altLang="ja-JP" dirty="0" smtClean="0"/>
          </a:p>
          <a:p>
            <a:pPr defTabSz="883402">
              <a:defRPr/>
            </a:pPr>
            <a:r>
              <a:rPr kumimoji="1" lang="ja-JP" altLang="en-US" dirty="0" smtClean="0"/>
              <a:t>今回は、第２回選定後と同様に景観フォトラリーを実施する予定。</a:t>
            </a:r>
            <a:endParaRPr kumimoji="1" lang="en-US" altLang="ja-JP" dirty="0" smtClean="0"/>
          </a:p>
          <a:p>
            <a:pPr defTabSz="883402">
              <a:defRPr/>
            </a:pPr>
            <a:endParaRPr kumimoji="1" lang="en-US" altLang="ja-JP" dirty="0" smtClean="0"/>
          </a:p>
          <a:p>
            <a:pPr defTabSz="883402">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7165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昨年度実施したフォトラリーの応募総数は</a:t>
            </a:r>
            <a:r>
              <a:rPr kumimoji="1" lang="en-US" altLang="ja-JP" dirty="0" smtClean="0"/>
              <a:t>126</a:t>
            </a:r>
            <a:r>
              <a:rPr kumimoji="1" lang="ja-JP" altLang="en-US" dirty="0" smtClean="0"/>
              <a:t>件で、内</a:t>
            </a:r>
            <a:r>
              <a:rPr kumimoji="1" lang="en-US" altLang="ja-JP" dirty="0" smtClean="0"/>
              <a:t>96</a:t>
            </a:r>
            <a:r>
              <a:rPr kumimoji="1" lang="ja-JP" altLang="en-US" dirty="0" smtClean="0"/>
              <a:t>件が写真、</a:t>
            </a:r>
            <a:r>
              <a:rPr kumimoji="1" lang="en-US" altLang="ja-JP" dirty="0" smtClean="0"/>
              <a:t>28</a:t>
            </a:r>
            <a:r>
              <a:rPr kumimoji="1" lang="ja-JP" altLang="en-US" dirty="0" smtClean="0"/>
              <a:t>件が動画での応募。</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前回は、インターネット・メール応募のみであったが、今回からはインスタでの応募可能とし、参加者数の増加を狙いたい。</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6</a:t>
            </a:fld>
            <a:endParaRPr kumimoji="1" lang="ja-JP" altLang="en-US"/>
          </a:p>
        </p:txBody>
      </p:sp>
    </p:spTree>
    <p:extLst>
      <p:ext uri="{BB962C8B-B14F-4D97-AF65-F5344CB8AC3E}">
        <p14:creationId xmlns:p14="http://schemas.microsoft.com/office/powerpoint/2010/main" val="480926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35617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r>
              <a:rPr kumimoji="1" lang="ja-JP" altLang="en-US" dirty="0" smtClean="0"/>
              <a:t>タイアップ事業についてだが、ビュースポットおおさか募集時期と同時期に開催している事業とタイアップし、相互にちらしを配布する等事業</a:t>
            </a:r>
            <a:r>
              <a:rPr kumimoji="1" lang="en-US" altLang="ja-JP" dirty="0" smtClean="0"/>
              <a:t>PR</a:t>
            </a:r>
            <a:r>
              <a:rPr kumimoji="1" lang="ja-JP" altLang="en-US" dirty="0" smtClean="0"/>
              <a:t>を実施した。</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22628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0065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A826D5C-36D9-42F0-9ACA-47B1BBC4F44D}"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9022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6322B7-CF1D-4446-A3AE-31BF15358D08}"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3573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BFBB134-BD2B-4D0D-9AD5-B01A07CD44C7}"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21270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9D071-6CB1-4C13-9075-2155BCE543A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5BB087-CFF6-46EF-AD9F-9C6883688A1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7DCF380-DE72-44BC-8D8F-394E9EEB09C2}"/>
              </a:ext>
            </a:extLst>
          </p:cNvPr>
          <p:cNvSpPr>
            <a:spLocks noGrp="1"/>
          </p:cNvSpPr>
          <p:nvPr>
            <p:ph type="dt" sz="half" idx="10"/>
          </p:nvPr>
        </p:nvSpPr>
        <p:spPr/>
        <p:txBody>
          <a:bodyPr/>
          <a:lstStyle/>
          <a:p>
            <a:fld id="{619B3385-080D-43A2-9250-9D7B657EEA01}" type="datetime1">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2A1E1814-7C53-4B8D-9107-63193A0ABF3B}"/>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B06D14E9-DEDE-49F7-89DB-03C826826BBB}"/>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44746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EE0DB-7431-4DCB-9007-3418ABFA801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684D40A-6472-42BB-BF39-DE6760E4FBD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52A0BE-2E05-4EB9-B63F-AD17BED7EDA0}"/>
              </a:ext>
            </a:extLst>
          </p:cNvPr>
          <p:cNvSpPr>
            <a:spLocks noGrp="1"/>
          </p:cNvSpPr>
          <p:nvPr>
            <p:ph type="dt" sz="half" idx="10"/>
          </p:nvPr>
        </p:nvSpPr>
        <p:spPr/>
        <p:txBody>
          <a:bodyPr/>
          <a:lstStyle/>
          <a:p>
            <a:fld id="{DA62A1BC-8FEA-444E-B24F-8CBA1BDC8102}" type="datetime1">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B2E59482-F6E3-45FE-8A60-714DAC3C57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6BBDC-DCCD-4EA1-B8DA-52DDF6B58F5F}"/>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241164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2F8120-00EF-4EBE-B295-2573E30782B3}"/>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1BD102-511C-4B52-967D-EDDD1BFEE07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CA230AC-210A-4364-B2D0-0A890F09962E}"/>
              </a:ext>
            </a:extLst>
          </p:cNvPr>
          <p:cNvSpPr>
            <a:spLocks noGrp="1"/>
          </p:cNvSpPr>
          <p:nvPr>
            <p:ph type="dt" sz="half" idx="10"/>
          </p:nvPr>
        </p:nvSpPr>
        <p:spPr/>
        <p:txBody>
          <a:bodyPr/>
          <a:lstStyle/>
          <a:p>
            <a:fld id="{1E8B31D2-2A09-4BAF-837E-FA273B5BC401}" type="datetime1">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92657A3E-C61B-42B4-8845-2D60EE8C2E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C93657-8B04-4E76-B19E-8E23ABAECB56}"/>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70619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239238-5E92-47F0-8D64-E7F4D64D36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BFF6B2-B929-4E26-BFCC-F1662658FE6E}"/>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AB44326-0236-4959-A011-FA9917F090BA}"/>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31B89AC-68CE-46E2-9D51-7E4FDCC10B66}"/>
              </a:ext>
            </a:extLst>
          </p:cNvPr>
          <p:cNvSpPr>
            <a:spLocks noGrp="1"/>
          </p:cNvSpPr>
          <p:nvPr>
            <p:ph type="dt" sz="half" idx="10"/>
          </p:nvPr>
        </p:nvSpPr>
        <p:spPr/>
        <p:txBody>
          <a:bodyPr/>
          <a:lstStyle/>
          <a:p>
            <a:fld id="{E304D184-8FF8-42CD-8F09-5664F074CABC}" type="datetime1">
              <a:rPr kumimoji="1" lang="ja-JP" altLang="en-US" smtClean="0"/>
              <a:t>2022/8/25</a:t>
            </a:fld>
            <a:endParaRPr kumimoji="1" lang="ja-JP" altLang="en-US"/>
          </a:p>
        </p:txBody>
      </p:sp>
      <p:sp>
        <p:nvSpPr>
          <p:cNvPr id="6" name="フッター プレースホルダー 5">
            <a:extLst>
              <a:ext uri="{FF2B5EF4-FFF2-40B4-BE49-F238E27FC236}">
                <a16:creationId xmlns:a16="http://schemas.microsoft.com/office/drawing/2014/main" id="{17BAAE8D-0909-484A-AFEA-10BC4A1DFE6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E5F0096-74E2-4376-BA43-99FB2A9F3F2D}"/>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826410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4DAFF-656C-4AA7-B878-C5A9A4E92B3D}"/>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47E515-0918-4276-89FB-E2D395363A2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B2BF2D5-7952-420A-AECC-7354F2F0E55D}"/>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FA81AA4-7831-4DF1-90E5-59B2BF94CC6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76A5CBE-09E7-47F5-A6E6-A70FE2DDA22C}"/>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51DCDBD-83D4-4F5F-BE52-034B89ECD33A}"/>
              </a:ext>
            </a:extLst>
          </p:cNvPr>
          <p:cNvSpPr>
            <a:spLocks noGrp="1"/>
          </p:cNvSpPr>
          <p:nvPr>
            <p:ph type="dt" sz="half" idx="10"/>
          </p:nvPr>
        </p:nvSpPr>
        <p:spPr/>
        <p:txBody>
          <a:bodyPr/>
          <a:lstStyle/>
          <a:p>
            <a:fld id="{F8E420CE-0280-4776-92DF-3A159B351CC9}" type="datetime1">
              <a:rPr kumimoji="1" lang="ja-JP" altLang="en-US" smtClean="0"/>
              <a:t>2022/8/25</a:t>
            </a:fld>
            <a:endParaRPr kumimoji="1" lang="ja-JP" altLang="en-US"/>
          </a:p>
        </p:txBody>
      </p:sp>
      <p:sp>
        <p:nvSpPr>
          <p:cNvPr id="8" name="フッター プレースホルダー 7">
            <a:extLst>
              <a:ext uri="{FF2B5EF4-FFF2-40B4-BE49-F238E27FC236}">
                <a16:creationId xmlns:a16="http://schemas.microsoft.com/office/drawing/2014/main" id="{5AC284B1-A154-43AF-960B-088F3FF9B34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A05DCCA-1057-4614-8AE4-755DC63B0001}"/>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89270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946BFB-BB3E-4102-BB18-CC026627BC2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F125B1E-A27D-4AD3-869C-F8264ED228E6}"/>
              </a:ext>
            </a:extLst>
          </p:cNvPr>
          <p:cNvSpPr>
            <a:spLocks noGrp="1"/>
          </p:cNvSpPr>
          <p:nvPr>
            <p:ph type="dt" sz="half" idx="10"/>
          </p:nvPr>
        </p:nvSpPr>
        <p:spPr/>
        <p:txBody>
          <a:bodyPr/>
          <a:lstStyle/>
          <a:p>
            <a:fld id="{E7BDE31C-C1A4-4628-8D2B-1187A5AF4058}" type="datetime1">
              <a:rPr kumimoji="1" lang="ja-JP" altLang="en-US" smtClean="0"/>
              <a:t>2022/8/25</a:t>
            </a:fld>
            <a:endParaRPr kumimoji="1" lang="ja-JP" altLang="en-US"/>
          </a:p>
        </p:txBody>
      </p:sp>
      <p:sp>
        <p:nvSpPr>
          <p:cNvPr id="4" name="フッター プレースホルダー 3">
            <a:extLst>
              <a:ext uri="{FF2B5EF4-FFF2-40B4-BE49-F238E27FC236}">
                <a16:creationId xmlns:a16="http://schemas.microsoft.com/office/drawing/2014/main" id="{7B5CA59D-6009-459C-A8F9-16CEA60313A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3B2C474-3DCA-4C56-B678-93FBC769AED9}"/>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518393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14245E-152A-4F83-B444-747DAC6458A5}"/>
              </a:ext>
            </a:extLst>
          </p:cNvPr>
          <p:cNvSpPr>
            <a:spLocks noGrp="1"/>
          </p:cNvSpPr>
          <p:nvPr>
            <p:ph type="dt" sz="half" idx="10"/>
          </p:nvPr>
        </p:nvSpPr>
        <p:spPr/>
        <p:txBody>
          <a:bodyPr/>
          <a:lstStyle/>
          <a:p>
            <a:fld id="{05FAA3DB-9ADC-4818-A92F-FC5653DAA43C}" type="datetime1">
              <a:rPr kumimoji="1" lang="ja-JP" altLang="en-US" smtClean="0"/>
              <a:t>2022/8/25</a:t>
            </a:fld>
            <a:endParaRPr kumimoji="1" lang="ja-JP" altLang="en-US"/>
          </a:p>
        </p:txBody>
      </p:sp>
      <p:sp>
        <p:nvSpPr>
          <p:cNvPr id="3" name="フッター プレースホルダー 2">
            <a:extLst>
              <a:ext uri="{FF2B5EF4-FFF2-40B4-BE49-F238E27FC236}">
                <a16:creationId xmlns:a16="http://schemas.microsoft.com/office/drawing/2014/main" id="{7E0368E2-60AA-4500-AEB0-359E08D85C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C6A4BD2-B32B-4AB9-B664-7B070B977A69}"/>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21870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90017-7661-41F4-9253-AFFA4FE947C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C51523-D256-4B95-9681-CF427AF914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6604970-9211-4862-9F6A-1E72702351A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F4DD9B-8B3A-4AA0-9DFE-3F09D57FB874}"/>
              </a:ext>
            </a:extLst>
          </p:cNvPr>
          <p:cNvSpPr>
            <a:spLocks noGrp="1"/>
          </p:cNvSpPr>
          <p:nvPr>
            <p:ph type="dt" sz="half" idx="10"/>
          </p:nvPr>
        </p:nvSpPr>
        <p:spPr/>
        <p:txBody>
          <a:bodyPr/>
          <a:lstStyle/>
          <a:p>
            <a:fld id="{1963CDC2-EEED-4073-8C88-F2DEA00CCC81}" type="datetime1">
              <a:rPr kumimoji="1" lang="ja-JP" altLang="en-US" smtClean="0"/>
              <a:t>2022/8/25</a:t>
            </a:fld>
            <a:endParaRPr kumimoji="1" lang="ja-JP" altLang="en-US"/>
          </a:p>
        </p:txBody>
      </p:sp>
      <p:sp>
        <p:nvSpPr>
          <p:cNvPr id="6" name="フッター プレースホルダー 5">
            <a:extLst>
              <a:ext uri="{FF2B5EF4-FFF2-40B4-BE49-F238E27FC236}">
                <a16:creationId xmlns:a16="http://schemas.microsoft.com/office/drawing/2014/main" id="{74D9BCA4-CAE2-4993-9C09-A8F9047D6F64}"/>
              </a:ext>
            </a:extLst>
          </p:cNvPr>
          <p:cNvSpPr>
            <a:spLocks noGrp="1"/>
          </p:cNvSpPr>
          <p:nvPr>
            <p:ph type="ftr" sz="quarter" idx="11"/>
          </p:nvPr>
        </p:nvSpPr>
        <p:spPr/>
        <p:txBody>
          <a:bodyPr/>
          <a:lstStyle/>
          <a:p>
            <a:endParaRPr lang="ja-JP" altLang="en-US" dirty="0"/>
          </a:p>
        </p:txBody>
      </p:sp>
      <p:sp>
        <p:nvSpPr>
          <p:cNvPr id="7" name="スライド番号プレースホルダー 6">
            <a:extLst>
              <a:ext uri="{FF2B5EF4-FFF2-40B4-BE49-F238E27FC236}">
                <a16:creationId xmlns:a16="http://schemas.microsoft.com/office/drawing/2014/main" id="{2D67CC79-D737-4981-93E6-85853F383FCD}"/>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320070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C62F278-DA4C-4674-A74E-963404839066}"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357888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3FFDF4-5E2D-4615-B169-ACDEED21FA24}"/>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178480F-1F2C-4274-B2A8-ADFD4909431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18329CA2-72C8-4F53-A8E8-C54A34BC23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76C0DD3-129D-4CD7-ACA3-39045448FF45}"/>
              </a:ext>
            </a:extLst>
          </p:cNvPr>
          <p:cNvSpPr>
            <a:spLocks noGrp="1"/>
          </p:cNvSpPr>
          <p:nvPr>
            <p:ph type="dt" sz="half" idx="10"/>
          </p:nvPr>
        </p:nvSpPr>
        <p:spPr/>
        <p:txBody>
          <a:bodyPr/>
          <a:lstStyle/>
          <a:p>
            <a:fld id="{2F37F968-F288-4E5A-9232-4CE508F6B6F3}" type="datetime1">
              <a:rPr kumimoji="1" lang="ja-JP" altLang="en-US" smtClean="0"/>
              <a:t>2022/8/25</a:t>
            </a:fld>
            <a:endParaRPr kumimoji="1" lang="ja-JP" altLang="en-US"/>
          </a:p>
        </p:txBody>
      </p:sp>
      <p:sp>
        <p:nvSpPr>
          <p:cNvPr id="6" name="フッター プレースホルダー 5">
            <a:extLst>
              <a:ext uri="{FF2B5EF4-FFF2-40B4-BE49-F238E27FC236}">
                <a16:creationId xmlns:a16="http://schemas.microsoft.com/office/drawing/2014/main" id="{E0B2FAA8-AE59-4111-B647-8FE5D7E3892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B8F3DF-9907-429B-BF9A-E72E7C812768}"/>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3139698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E2A44-A91A-4A60-A24A-CEC0F5EAE82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0A7C86-217A-4020-9ED8-73F74D7CCC2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99AA23-8F24-4107-BAB2-B1855015CFEA}"/>
              </a:ext>
            </a:extLst>
          </p:cNvPr>
          <p:cNvSpPr>
            <a:spLocks noGrp="1"/>
          </p:cNvSpPr>
          <p:nvPr>
            <p:ph type="dt" sz="half" idx="10"/>
          </p:nvPr>
        </p:nvSpPr>
        <p:spPr/>
        <p:txBody>
          <a:bodyPr/>
          <a:lstStyle/>
          <a:p>
            <a:fld id="{11DF1591-EF52-4F68-8E51-8F6AA5DD78B8}" type="datetime1">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AAF3F20B-C678-48B9-A429-86A20EC7CC2F}"/>
              </a:ext>
            </a:extLst>
          </p:cNvPr>
          <p:cNvSpPr>
            <a:spLocks noGrp="1"/>
          </p:cNvSpPr>
          <p:nvPr>
            <p:ph type="ftr" sz="quarter" idx="11"/>
          </p:nvPr>
        </p:nvSpPr>
        <p:spPr/>
        <p:txBody>
          <a:bodyPr/>
          <a:lstStyle/>
          <a:p>
            <a:endParaRPr lang="ja-JP" altLang="en-US" dirty="0"/>
          </a:p>
        </p:txBody>
      </p:sp>
      <p:sp>
        <p:nvSpPr>
          <p:cNvPr id="6" name="スライド番号プレースホルダー 5">
            <a:extLst>
              <a:ext uri="{FF2B5EF4-FFF2-40B4-BE49-F238E27FC236}">
                <a16:creationId xmlns:a16="http://schemas.microsoft.com/office/drawing/2014/main" id="{D61A10DF-D44A-4BE5-950B-7DEB50CA1FBF}"/>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459428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98A9DFA-1129-4A18-B599-539131976456}"/>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BECF09-B977-417E-8D3A-D2DB60C1A7F5}"/>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11730D-4A94-4DE9-8563-956415D9B74C}"/>
              </a:ext>
            </a:extLst>
          </p:cNvPr>
          <p:cNvSpPr>
            <a:spLocks noGrp="1"/>
          </p:cNvSpPr>
          <p:nvPr>
            <p:ph type="dt" sz="half" idx="10"/>
          </p:nvPr>
        </p:nvSpPr>
        <p:spPr/>
        <p:txBody>
          <a:bodyPr/>
          <a:lstStyle/>
          <a:p>
            <a:fld id="{602FD6C5-41E2-4340-BE2B-4CACE3687245}" type="datetime1">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52F87E8F-1904-4524-917C-0804548199D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C8BD06-B024-409C-A3BD-7F4467141F70}"/>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416152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0961A30-9D3B-44B1-8669-134F03876ADF}" type="datetime1">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062857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4F425D-3BE5-42F2-910E-81E373344CE0}" type="datetime1">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544910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F193F97-BDF4-4551-B908-CF41EDB07E59}" type="datetime1">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832957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21D1CD1-69EA-4DEA-B66C-0544F37F8A44}" type="datetime1">
              <a:rPr kumimoji="1" lang="ja-JP" altLang="en-US" smtClean="0"/>
              <a:t>2022/8/25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99801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E48F3EC-2855-4495-83A8-472951C15BD0}" type="datetime1">
              <a:rPr kumimoji="1" lang="ja-JP" altLang="en-US" smtClean="0"/>
              <a:t>2022/8/25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105673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8A2E6A3-7FAE-4858-A946-900D7000CD7A}" type="datetime1">
              <a:rPr kumimoji="1" lang="ja-JP" altLang="en-US" smtClean="0"/>
              <a:t>2022/8/25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25361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37F-828A-4120-BC9A-66640380BA1E}" type="datetime1">
              <a:rPr kumimoji="1" lang="ja-JP" altLang="en-US" smtClean="0"/>
              <a:t>2022/8/25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80050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CDD7F7B-5FCE-449F-867A-8F5216082A5C}"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515571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F94C60E-72E3-4855-99DF-C02D700D4C2F}" type="datetime1">
              <a:rPr kumimoji="1" lang="ja-JP" altLang="en-US" smtClean="0"/>
              <a:t>2022/8/25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262325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16403A0-8E1A-4411-B462-F09C776EA64E}" type="datetime1">
              <a:rPr kumimoji="1" lang="ja-JP" altLang="en-US" smtClean="0"/>
              <a:t>2022/8/25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631580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8FCBAC-55CA-4A2A-AC17-E34FEF984C78}" type="datetime1">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928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09C9B4-7DC1-40D4-9E5B-CE8661406BF2}" type="datetime1">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752476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4D1C16F-FF6D-4A0B-8C75-580E41328D71}"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128793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963E2C9-7B94-49C1-8CCF-D74F7E45BC6C}"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1200" b="0">
                <a:solidFill>
                  <a:schemeClr val="tx1"/>
                </a:solidFill>
                <a:latin typeface="游ゴシック" panose="020B0400000000000000" pitchFamily="50" charset="-128"/>
                <a:ea typeface="游ゴシック" panose="020B0400000000000000" pitchFamily="50" charset="-128"/>
              </a:defRPr>
            </a:lvl1pPr>
          </a:lstStyle>
          <a:p>
            <a:fld id="{4E6FF35A-1FEA-4590-8179-217228840B8D}" type="slidenum">
              <a:rPr kumimoji="1" lang="ja-JP" altLang="en-US" smtClean="0"/>
              <a:pPr/>
              <a:t>‹#›</a:t>
            </a:fld>
            <a:endParaRPr kumimoji="1" lang="ja-JP" altLang="en-US" dirty="0"/>
          </a:p>
        </p:txBody>
      </p:sp>
    </p:spTree>
    <p:extLst>
      <p:ext uri="{BB962C8B-B14F-4D97-AF65-F5344CB8AC3E}">
        <p14:creationId xmlns:p14="http://schemas.microsoft.com/office/powerpoint/2010/main" val="3355833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ABE574-D0EB-474B-8666-7B7D548FF6C0}"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325666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D0D724B-FCE1-4310-9177-8F725C69CD5A}"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091866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DD1AAF8-77D3-472D-895A-D4E500C35950}" type="datetime1">
              <a:rPr kumimoji="1" lang="ja-JP" altLang="en-US" smtClean="0"/>
              <a:t>2022/8/25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542933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2A823F-D853-4998-B2F8-CAF9FD112806}" type="datetime1">
              <a:rPr kumimoji="1" lang="ja-JP" altLang="en-US" smtClean="0"/>
              <a:t>2022/8/25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517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EABD096-D30D-4E42-AFDC-8C4BB90EE399}"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151200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1A7395C-A7D2-4068-901E-0642269D9725}" type="datetime1">
              <a:rPr kumimoji="1" lang="ja-JP" altLang="en-US" smtClean="0"/>
              <a:t>2022/8/25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554248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085661A-88FA-4CC3-8D88-F4CD82F9E752}"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128252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20B7F27-C088-4237-9874-BD06AC5C0195}"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148227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94A9AE-527F-47D4-B0B4-CDBBEFD86CA6}"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850219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692D02-EE6C-4093-AEB7-B431248C3BF4}"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02927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2667A83-9DAF-493E-A6C7-3A9ACDDA939B}" type="datetime1">
              <a:rPr kumimoji="1" lang="ja-JP" altLang="en-US" smtClean="0"/>
              <a:t>2022/8/25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66306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3DAD07F-1A11-4AAD-AE8C-5C2365DC6831}" type="datetime1">
              <a:rPr kumimoji="1" lang="ja-JP" altLang="en-US" smtClean="0"/>
              <a:t>2022/8/25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51295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02ABD96-64D7-4437-96E7-D8CBB575557B}" type="datetime1">
              <a:rPr kumimoji="1" lang="ja-JP" altLang="en-US" smtClean="0"/>
              <a:t>2022/8/25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601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C06AFC7-760E-46AC-BC38-A6871ECD7869}"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003430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5971EF-227C-4126-BCAA-29F81EEC31A2}"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04889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C3ED8-AA0B-4B30-903E-344237BD7A8A}" type="datetime1">
              <a:rPr kumimoji="1" lang="ja-JP" altLang="en-US" smtClean="0"/>
              <a:t>2022/8/25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8675876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5D99CC9-68B5-46CE-B8A1-49438C2B6CA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4D3136-31B5-458B-810E-48638FD3C6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6FA66C-6FF3-48B5-8464-DC70CDF7F5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BFFA0B-044A-4FAB-835C-00D7A2A0976D}" type="datetime1">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D427876A-504C-4849-81C4-D669C3637B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B3105DEE-C355-48BC-AB02-735E1D205F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638589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77AE7-CF1B-4C28-A189-13C8C76841DC}" type="datetime1">
              <a:rPr kumimoji="1" lang="ja-JP" altLang="en-US" smtClean="0"/>
              <a:t>2022/8/25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742897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B3D24-84ED-4727-9079-385983D82EBF}" type="datetime1">
              <a:rPr kumimoji="1" lang="ja-JP" altLang="en-US" smtClean="0"/>
              <a:t>2022/8/25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5712111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80.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81.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11928"/>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議題１</a:t>
            </a:r>
            <a:endParaRPr lang="ja-JP" altLang="en-US" sz="2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689954" y="105975"/>
            <a:ext cx="1200691" cy="400110"/>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資料１</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p:cNvSpPr txBox="1"/>
          <p:nvPr/>
        </p:nvSpPr>
        <p:spPr>
          <a:xfrm>
            <a:off x="865197" y="2976455"/>
            <a:ext cx="7585731" cy="584775"/>
          </a:xfrm>
          <a:prstGeom prst="rect">
            <a:avLst/>
          </a:prstGeom>
          <a:noFill/>
        </p:spPr>
        <p:txBody>
          <a:bodyPr wrap="none" rtlCol="0">
            <a:spAutoFit/>
          </a:bodyPr>
          <a:lstStyle/>
          <a:p>
            <a:pPr lvl="0" algn="ctr"/>
            <a:r>
              <a:rPr kumimoji="1" lang="ja-JP" altLang="en-US" sz="3200" b="1" dirty="0">
                <a:solidFill>
                  <a:prstClr val="black"/>
                </a:solidFill>
                <a:latin typeface="Meiryo UI" panose="020B0604030504040204" pitchFamily="50" charset="-128"/>
                <a:ea typeface="Meiryo UI" panose="020B0604030504040204" pitchFamily="50" charset="-128"/>
              </a:rPr>
              <a:t>ビュースポットおおさか発掘・発信プロジェクト</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34773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5423" y="606317"/>
            <a:ext cx="8896348" cy="695255"/>
          </a:xfrm>
          <a:prstGeom prst="rect">
            <a:avLst/>
          </a:prstGeom>
          <a:noFill/>
        </p:spPr>
        <p:txBody>
          <a:bodyPr wrap="square" rtlCol="0">
            <a:spAutoFit/>
          </a:bodyPr>
          <a:lstStyle/>
          <a:p>
            <a:pPr marL="187102" lvl="0" indent="-187102">
              <a:lnSpc>
                <a:spcPts val="2400"/>
              </a:lnSpc>
              <a:buFont typeface="Wingdings" panose="05000000000000000000" pitchFamily="2" charset="2"/>
              <a:buChar char="Ø"/>
              <a:defRPr/>
            </a:pPr>
            <a:r>
              <a:rPr lang="ja-JP" altLang="en-US" b="1" dirty="0" smtClean="0">
                <a:solidFill>
                  <a:prstClr val="black"/>
                </a:solidFill>
                <a:latin typeface="游ゴシック" panose="020B0400000000000000" pitchFamily="50" charset="-128"/>
                <a:ea typeface="游ゴシック" panose="020B0400000000000000" pitchFamily="50" charset="-128"/>
              </a:rPr>
              <a:t>市町村及び鉄道会社のイベントにおいて景観フォトラリーのチラシを配布し</a:t>
            </a:r>
            <a:r>
              <a:rPr lang="en-US" altLang="ja-JP" b="1" dirty="0" smtClean="0">
                <a:solidFill>
                  <a:prstClr val="black"/>
                </a:solidFill>
                <a:latin typeface="游ゴシック" panose="020B0400000000000000" pitchFamily="50" charset="-128"/>
                <a:ea typeface="游ゴシック" panose="020B0400000000000000" pitchFamily="50" charset="-128"/>
              </a:rPr>
              <a:t>PR</a:t>
            </a:r>
          </a:p>
          <a:p>
            <a:pPr marL="187102" lvl="0" indent="-187102">
              <a:lnSpc>
                <a:spcPts val="2400"/>
              </a:lnSpc>
              <a:buFont typeface="Wingdings" panose="05000000000000000000" pitchFamily="2" charset="2"/>
              <a:buChar char="Ø"/>
              <a:defRPr/>
            </a:pPr>
            <a:endParaRPr lang="en-US" altLang="ja-JP" b="1" dirty="0">
              <a:solidFill>
                <a:prstClr val="black"/>
              </a:solidFill>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215205" y="1017466"/>
            <a:ext cx="8504919" cy="468270"/>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Ⅰ</a:t>
            </a: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くまとり</a:t>
            </a:r>
            <a:r>
              <a:rPr kumimoji="1" lang="ja-JP" altLang="en-US" b="1" i="0" u="none" strike="noStrike" kern="120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だんじり</a:t>
            </a: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ミュージアム</a:t>
            </a:r>
            <a:endParaRPr kumimoji="1" lang="en-US" altLang="ja-JP"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465663" y="1437736"/>
            <a:ext cx="5979804" cy="1977464"/>
          </a:xfrm>
          <a:prstGeom prst="rect">
            <a:avLst/>
          </a:prstGeom>
          <a:noFill/>
          <a:ln w="12700">
            <a:noFill/>
          </a:ln>
        </p:spPr>
        <p:txBody>
          <a:bodyPr wrap="square" rtlCol="0">
            <a:spAutoFit/>
          </a:bodyPr>
          <a:lstStyle/>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概要</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熊取</a:t>
            </a:r>
            <a:r>
              <a:rPr kumimoji="1" lang="ja-JP" altLang="en-US" sz="14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だんじり</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祭の魅力を後世に伝え、またその魅力を再発見してもらうため</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くまとり</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だんじりミュージアム</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開催</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懐かしい</a:t>
            </a:r>
            <a:r>
              <a:rPr kumimoji="1" lang="ja-JP" altLang="en-US" sz="14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だんじり</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祭に関する写真や資料</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等の展示をしました。</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dirty="0" smtClean="0">
                <a:solidFill>
                  <a:prstClr val="black"/>
                </a:solidFill>
                <a:latin typeface="游ゴシック" panose="020B0400000000000000" pitchFamily="50" charset="-128"/>
                <a:ea typeface="游ゴシック" panose="020B0400000000000000" pitchFamily="50" charset="-128"/>
              </a:rPr>
              <a:t>（参加者数：</a:t>
            </a:r>
            <a:r>
              <a:rPr kumimoji="1" lang="en-US" altLang="ja-JP" sz="1400" dirty="0" smtClean="0">
                <a:solidFill>
                  <a:prstClr val="black"/>
                </a:solidFill>
                <a:latin typeface="游ゴシック" panose="020B0400000000000000" pitchFamily="50" charset="-128"/>
                <a:ea typeface="游ゴシック" panose="020B0400000000000000" pitchFamily="50" charset="-128"/>
              </a:rPr>
              <a:t>830</a:t>
            </a:r>
            <a:r>
              <a:rPr kumimoji="1" lang="ja-JP" altLang="en-US" sz="1400" dirty="0" smtClean="0">
                <a:solidFill>
                  <a:prstClr val="black"/>
                </a:solidFill>
                <a:latin typeface="游ゴシック" panose="020B0400000000000000" pitchFamily="50" charset="-128"/>
                <a:ea typeface="游ゴシック" panose="020B0400000000000000" pitchFamily="50" charset="-128"/>
              </a:rPr>
              <a:t>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開催日</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３年９月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日（土曜日）から</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日（日曜日）まで</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15205" y="3376110"/>
            <a:ext cx="8504919" cy="468270"/>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Ⅱ </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こころ</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に残る景観資源発掘プロジェクト「眺望景観」</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465662" y="3807504"/>
            <a:ext cx="6914649" cy="3323987"/>
          </a:xfrm>
          <a:prstGeom prst="rect">
            <a:avLst/>
          </a:prstGeom>
          <a:noFill/>
          <a:ln w="12700">
            <a:noFill/>
          </a:ln>
        </p:spPr>
        <p:txBody>
          <a:bodyPr wrap="square" rtlCol="0">
            <a:spAutoFit/>
          </a:bodyPr>
          <a:lstStyle/>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概要</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岸和田市</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では景観啓発の取組みとして、「こころに残る景観</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資源発掘</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algn="l" defTabSz="914400" rtl="0" eaLnBrk="1" fontAlgn="auto" latinLnBrk="0" hangingPunct="1">
              <a:lnSpc>
                <a:spcPts val="2100"/>
              </a:lnSpc>
              <a:spcBef>
                <a:spcPts val="0"/>
              </a:spcBef>
              <a:spcAft>
                <a:spcPts val="0"/>
              </a:spcAft>
              <a:buClrTx/>
              <a:buSzTx/>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プロジェクト</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を実施。</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作品の中から特に優れた景観資源を市長が指定するもので</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今年度は「眺望景観」をテーマに</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9</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日まで募集し、</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から</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日まで応募作品を市内各所で巡回展示し、立ち寄られ</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た方に投票してもらう「まちかど審査」を行いました。</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dirty="0" smtClean="0">
                <a:solidFill>
                  <a:prstClr val="black"/>
                </a:solidFill>
                <a:latin typeface="游ゴシック" panose="020B0400000000000000" pitchFamily="50" charset="-128"/>
                <a:ea typeface="游ゴシック" panose="020B0400000000000000" pitchFamily="50" charset="-128"/>
              </a:rPr>
              <a:t>（参加者数：</a:t>
            </a:r>
            <a:r>
              <a:rPr kumimoji="1" lang="en-US" altLang="ja-JP" sz="1400" dirty="0" smtClean="0">
                <a:solidFill>
                  <a:prstClr val="black"/>
                </a:solidFill>
                <a:latin typeface="游ゴシック" panose="020B0400000000000000" pitchFamily="50" charset="-128"/>
                <a:ea typeface="游ゴシック" panose="020B0400000000000000" pitchFamily="50" charset="-128"/>
              </a:rPr>
              <a:t>1132</a:t>
            </a:r>
            <a:r>
              <a:rPr kumimoji="1" lang="ja-JP" altLang="en-US" sz="1400" dirty="0" smtClean="0">
                <a:solidFill>
                  <a:prstClr val="black"/>
                </a:solidFill>
                <a:latin typeface="游ゴシック" panose="020B0400000000000000" pitchFamily="50" charset="-128"/>
                <a:ea typeface="游ゴシック" panose="020B0400000000000000" pitchFamily="50" charset="-128"/>
              </a:rPr>
              <a:t>名）</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開催日</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lvl="0">
              <a:lnSpc>
                <a:spcPts val="2100"/>
              </a:lnSpc>
              <a:defRPr/>
            </a:pPr>
            <a:r>
              <a:rPr lang="ja-JP" altLang="en-US" sz="1400" dirty="0">
                <a:solidFill>
                  <a:prstClr val="black"/>
                </a:solidFill>
                <a:latin typeface="游ゴシック" panose="020B0400000000000000" pitchFamily="50" charset="-128"/>
                <a:ea typeface="游ゴシック" panose="020B0400000000000000" pitchFamily="50" charset="-128"/>
              </a:rPr>
              <a:t>令和３年９月</a:t>
            </a:r>
            <a:r>
              <a:rPr lang="en-US" altLang="ja-JP" sz="1400" dirty="0">
                <a:solidFill>
                  <a:prstClr val="black"/>
                </a:solidFill>
                <a:latin typeface="游ゴシック" panose="020B0400000000000000" pitchFamily="50" charset="-128"/>
                <a:ea typeface="游ゴシック" panose="020B0400000000000000" pitchFamily="50" charset="-128"/>
              </a:rPr>
              <a:t>30</a:t>
            </a:r>
            <a:r>
              <a:rPr lang="ja-JP" altLang="en-US" sz="1400" dirty="0">
                <a:solidFill>
                  <a:prstClr val="black"/>
                </a:solidFill>
                <a:latin typeface="游ゴシック" panose="020B0400000000000000" pitchFamily="50" charset="-128"/>
                <a:ea typeface="游ゴシック" panose="020B0400000000000000" pitchFamily="50" charset="-128"/>
              </a:rPr>
              <a:t>日（木曜日） （眺望景観募集）</a:t>
            </a:r>
          </a:p>
          <a:p>
            <a:pPr marL="171450" lvl="0">
              <a:lnSpc>
                <a:spcPts val="2100"/>
              </a:lnSpc>
              <a:defRPr/>
            </a:pPr>
            <a:r>
              <a:rPr lang="ja-JP" altLang="en-US" sz="1400" dirty="0">
                <a:solidFill>
                  <a:prstClr val="black"/>
                </a:solidFill>
                <a:latin typeface="游ゴシック" panose="020B0400000000000000" pitchFamily="50" charset="-128"/>
                <a:ea typeface="游ゴシック" panose="020B0400000000000000" pitchFamily="50" charset="-128"/>
              </a:rPr>
              <a:t>令和３年</a:t>
            </a:r>
            <a:r>
              <a:rPr lang="en-US" altLang="ja-JP" sz="1400" dirty="0">
                <a:solidFill>
                  <a:prstClr val="black"/>
                </a:solidFill>
                <a:latin typeface="游ゴシック" panose="020B0400000000000000" pitchFamily="50" charset="-128"/>
                <a:ea typeface="游ゴシック" panose="020B0400000000000000" pitchFamily="50" charset="-128"/>
              </a:rPr>
              <a:t>10</a:t>
            </a:r>
            <a:r>
              <a:rPr lang="ja-JP" altLang="en-US" sz="1400" dirty="0">
                <a:solidFill>
                  <a:prstClr val="black"/>
                </a:solidFill>
                <a:latin typeface="游ゴシック" panose="020B0400000000000000" pitchFamily="50" charset="-128"/>
                <a:ea typeface="游ゴシック" panose="020B0400000000000000" pitchFamily="50" charset="-128"/>
              </a:rPr>
              <a:t>月</a:t>
            </a:r>
            <a:r>
              <a:rPr lang="en-US" altLang="ja-JP" sz="1400" dirty="0">
                <a:solidFill>
                  <a:prstClr val="black"/>
                </a:solidFill>
                <a:latin typeface="游ゴシック" panose="020B0400000000000000" pitchFamily="50" charset="-128"/>
                <a:ea typeface="游ゴシック" panose="020B0400000000000000" pitchFamily="50" charset="-128"/>
              </a:rPr>
              <a:t>12</a:t>
            </a:r>
            <a:r>
              <a:rPr lang="ja-JP" altLang="en-US" sz="1400" dirty="0">
                <a:solidFill>
                  <a:prstClr val="black"/>
                </a:solidFill>
                <a:latin typeface="游ゴシック" panose="020B0400000000000000" pitchFamily="50" charset="-128"/>
                <a:ea typeface="游ゴシック" panose="020B0400000000000000" pitchFamily="50" charset="-128"/>
              </a:rPr>
              <a:t>日（火曜日）から</a:t>
            </a:r>
            <a:r>
              <a:rPr lang="en-US" altLang="ja-JP" sz="1400" dirty="0">
                <a:solidFill>
                  <a:prstClr val="black"/>
                </a:solidFill>
                <a:latin typeface="游ゴシック" panose="020B0400000000000000" pitchFamily="50" charset="-128"/>
                <a:ea typeface="游ゴシック" panose="020B0400000000000000" pitchFamily="50" charset="-128"/>
              </a:rPr>
              <a:t>11</a:t>
            </a:r>
            <a:r>
              <a:rPr lang="ja-JP" altLang="en-US" sz="1400" dirty="0">
                <a:solidFill>
                  <a:prstClr val="black"/>
                </a:solidFill>
                <a:latin typeface="游ゴシック" panose="020B0400000000000000" pitchFamily="50" charset="-128"/>
                <a:ea typeface="游ゴシック" panose="020B0400000000000000" pitchFamily="50" charset="-128"/>
              </a:rPr>
              <a:t>月２日（火曜日）まで （まちかど審査）</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2875" y="1418347"/>
            <a:ext cx="2465136" cy="1848475"/>
          </a:xfrm>
          <a:prstGeom prst="rect">
            <a:avLst/>
          </a:prstGeom>
        </p:spPr>
      </p:pic>
      <p:pic>
        <p:nvPicPr>
          <p:cNvPr id="13" name="図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8690" y="4301775"/>
            <a:ext cx="2379959" cy="1784969"/>
          </a:xfrm>
          <a:prstGeom prst="rect">
            <a:avLst/>
          </a:prstGeom>
        </p:spPr>
      </p:pic>
      <p:sp>
        <p:nvSpPr>
          <p:cNvPr id="11"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9</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14" name="正方形/長方形 13"/>
          <p:cNvSpPr/>
          <p:nvPr/>
        </p:nvSpPr>
        <p:spPr>
          <a:xfrm>
            <a:off x="0" y="1918"/>
            <a:ext cx="9144000" cy="46700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77800"/>
            <a:r>
              <a:rPr lang="ja-JP" altLang="en-US" sz="2400" b="1" dirty="0" smtClean="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景観</a:t>
            </a:r>
            <a:r>
              <a:rPr lang="ja-JP" altLang="en-US" sz="240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フォトラリー タイアップ事業</a:t>
            </a:r>
          </a:p>
        </p:txBody>
      </p:sp>
    </p:spTree>
    <p:extLst>
      <p:ext uri="{BB962C8B-B14F-4D97-AF65-F5344CB8AC3E}">
        <p14:creationId xmlns:p14="http://schemas.microsoft.com/office/powerpoint/2010/main" val="236309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13946" y="403207"/>
            <a:ext cx="8504919" cy="468270"/>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Ⅲ </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かたの</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里山フォトロゲ大作戦　２０２１秋</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464404" y="799761"/>
            <a:ext cx="5979804" cy="2785378"/>
          </a:xfrm>
          <a:prstGeom prst="rect">
            <a:avLst/>
          </a:prstGeom>
          <a:noFill/>
          <a:ln w="12700">
            <a:noFill/>
          </a:ln>
        </p:spPr>
        <p:txBody>
          <a:bodyPr wrap="square" rtlCol="0">
            <a:spAutoFit/>
          </a:bodyPr>
          <a:lstStyle/>
          <a:p>
            <a:pPr marL="357188"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概要</a:t>
            </a:r>
            <a:endPar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357188" marR="0" lvl="0" indent="171450" algn="l" defTabSz="914400" rtl="0" eaLnBrk="1" fontAlgn="auto" latinLnBrk="0" hangingPunct="1">
              <a:lnSpc>
                <a:spcPts val="2100"/>
              </a:lnSpc>
              <a:spcBef>
                <a:spcPts val="0"/>
              </a:spcBef>
              <a:spcAft>
                <a:spcPts val="0"/>
              </a:spcAft>
              <a:buClrTx/>
              <a:buSzTx/>
              <a:buFontTx/>
              <a:buNone/>
              <a:tabLst>
                <a:tab pos="542925" algn="l"/>
              </a:tabLst>
              <a:defRPr/>
            </a:pP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当日</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配られる地図をもとに制限時間内にチェックポイントを回り、得点を集める</a:t>
            </a: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スポーツです。チーム</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ごとに作戦を立て、チェックポイントでは見本と同じ写真を撮影します</a:t>
            </a: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357188" marR="0" lvl="0" indent="171450" algn="l" defTabSz="914400" rtl="0" eaLnBrk="1" fontAlgn="auto" latinLnBrk="0" hangingPunct="1">
              <a:lnSpc>
                <a:spcPts val="2100"/>
              </a:lnSpc>
              <a:spcBef>
                <a:spcPts val="0"/>
              </a:spcBef>
              <a:spcAft>
                <a:spcPts val="0"/>
              </a:spcAft>
              <a:buClrTx/>
              <a:buSzTx/>
              <a:buFontTx/>
              <a:buNone/>
              <a:tabLst>
                <a:tab pos="542925" algn="l"/>
              </a:tabLst>
              <a:defRPr/>
            </a:pP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地図の</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読み方などを学びながら、交野市の豊かな自然、歴史的建造物や背景に触れて</a:t>
            </a: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いただき</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、楽しんでもらえるよう趣向を凝らしたフォトロゲイニング</a:t>
            </a: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大会でした。</a:t>
            </a:r>
            <a:endPar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357188" marR="0" lvl="0" indent="171450" algn="l" defTabSz="914400" rtl="0" eaLnBrk="1" fontAlgn="auto" latinLnBrk="0" hangingPunct="1">
              <a:lnSpc>
                <a:spcPts val="1600"/>
              </a:lnSpc>
              <a:spcBef>
                <a:spcPts val="0"/>
              </a:spcBef>
              <a:spcAft>
                <a:spcPts val="0"/>
              </a:spcAft>
              <a:buClrTx/>
              <a:buSzTx/>
              <a:buFontTx/>
              <a:buNone/>
              <a:tabLst>
                <a:tab pos="542925" algn="l"/>
              </a:tabLst>
              <a:defRPr/>
            </a:pP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（参加者数：</a:t>
            </a:r>
            <a:r>
              <a:rPr kumimoji="1" lang="en-US" altLang="ja-JP"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105</a:t>
            </a:r>
            <a:r>
              <a:rPr kumimoji="1" lang="ja-JP" altLang="en-US" sz="1400" dirty="0" smtClean="0">
                <a:latin typeface="游ゴシック" panose="020B0400000000000000" pitchFamily="50" charset="-128"/>
                <a:ea typeface="游ゴシック" panose="020B0400000000000000" pitchFamily="50" charset="-128"/>
              </a:rPr>
              <a:t>名）</a:t>
            </a:r>
            <a:endPar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開催日</a:t>
            </a:r>
            <a:r>
              <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r>
            <a:br>
              <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b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　 令和</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３年</a:t>
            </a:r>
            <a:r>
              <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17</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日（</a:t>
            </a:r>
            <a:r>
              <a:rPr kumimoji="1" lang="ja-JP" altLang="en-US" sz="14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日曜日）</a:t>
            </a:r>
            <a:endPar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213946" y="3431407"/>
            <a:ext cx="8504919" cy="468270"/>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Ⅳ </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高石工場</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夜景ツアー</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64404" y="3883982"/>
            <a:ext cx="5979804" cy="2785378"/>
          </a:xfrm>
          <a:prstGeom prst="rect">
            <a:avLst/>
          </a:prstGeom>
          <a:noFill/>
          <a:ln w="12700">
            <a:noFill/>
          </a:ln>
        </p:spPr>
        <p:txBody>
          <a:bodyPr wrap="square" rtlCol="0">
            <a:spAutoFit/>
          </a:bodyPr>
          <a:lstStyle/>
          <a:p>
            <a:pPr marL="357188"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概要</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7188" marR="0" lvl="0" indent="171450" algn="l" defTabSz="914400" rtl="0" eaLnBrk="1" fontAlgn="auto" latinLnBrk="0" hangingPunct="1">
              <a:lnSpc>
                <a:spcPts val="2100"/>
              </a:lnSpc>
              <a:spcBef>
                <a:spcPts val="0"/>
              </a:spcBef>
              <a:spcAft>
                <a:spcPts val="0"/>
              </a:spcAft>
              <a:buClrTx/>
              <a:buSzTx/>
              <a:buFontTx/>
              <a:buNone/>
              <a:tabLst>
                <a:tab pos="542925" algn="l"/>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高石市の臨海部には、石油・ガス・化学・鉄鋼などの工場群が広がっており、複雑</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な配管</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や夜の照明が生み出す夜景は、愛好家を中心に年々注目が集まっています。</a:t>
            </a:r>
          </a:p>
          <a:p>
            <a:pPr marL="357188" marR="0" lvl="0" indent="171450" algn="l" defTabSz="914400" rtl="0" eaLnBrk="1" fontAlgn="auto" latinLnBrk="0" hangingPunct="1">
              <a:lnSpc>
                <a:spcPts val="2100"/>
              </a:lnSpc>
              <a:spcBef>
                <a:spcPts val="0"/>
              </a:spcBef>
              <a:spcAft>
                <a:spcPts val="0"/>
              </a:spcAft>
              <a:buClrTx/>
              <a:buSzTx/>
              <a:buFontTx/>
              <a:buNone/>
              <a:tabLst>
                <a:tab pos="542925" algn="l"/>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高石</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商工会議所では、全国的に工場夜景の人気が高まり始めた平成</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年から</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、情報誌「関西ウォーカー」と、平成</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年からは高石市ともコラボし、「工場夜景ツアー」を行われて</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います</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（参加者数：</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開催日</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令和３年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23</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土曜日</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34710" y="1128943"/>
            <a:ext cx="2184155" cy="1635316"/>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4709" y="4345365"/>
            <a:ext cx="2184155" cy="1638117"/>
          </a:xfrm>
          <a:prstGeom prst="rect">
            <a:avLst/>
          </a:prstGeom>
        </p:spPr>
      </p:pic>
      <p:sp>
        <p:nvSpPr>
          <p:cNvPr id="11"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10</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0" y="1918"/>
            <a:ext cx="9144000" cy="46700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77800"/>
            <a:r>
              <a:rPr lang="ja-JP" altLang="en-US" sz="2400" b="1" dirty="0" smtClean="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景観</a:t>
            </a:r>
            <a:r>
              <a:rPr lang="ja-JP" altLang="en-US" sz="240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フォトラリー タイアップ事業</a:t>
            </a:r>
          </a:p>
        </p:txBody>
      </p:sp>
    </p:spTree>
    <p:extLst>
      <p:ext uri="{BB962C8B-B14F-4D97-AF65-F5344CB8AC3E}">
        <p14:creationId xmlns:p14="http://schemas.microsoft.com/office/powerpoint/2010/main" val="3745729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13946" y="581963"/>
            <a:ext cx="9182590" cy="507831"/>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Ⅴ</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大阪</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・まち・再発見 ぶらりウォーク </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大阪市中央公会堂と</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大川沿いを</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楽しもう」</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464404" y="974340"/>
            <a:ext cx="5979804" cy="2734082"/>
          </a:xfrm>
          <a:prstGeom prst="rect">
            <a:avLst/>
          </a:prstGeom>
          <a:noFill/>
          <a:ln w="12700">
            <a:noFill/>
          </a:ln>
        </p:spPr>
        <p:txBody>
          <a:bodyPr wrap="square" rtlCol="0">
            <a:spAutoFit/>
          </a:bodyPr>
          <a:lstStyle/>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概要</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7188"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当日</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配布される地図を持ち、約</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キロメートルの距離を楽しみながら歩き、大阪の</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各地域</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の名所、史跡などを広く知っていただく企画</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でした。</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7188"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今回</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は、扇町駅を起点に大川沿いの見どころを歩く企画</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で、コース</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には、</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おおさかに選定された「中之島公園」「天満橋」「源八橋」もあります</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7188"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（参加者数</a:t>
            </a:r>
            <a:r>
              <a:rPr kumimoji="1" lang="ja-JP" altLang="en-US" sz="1400" dirty="0" smtClean="0">
                <a:solidFill>
                  <a:prstClr val="black"/>
                </a:solidFill>
                <a:latin typeface="游ゴシック" panose="020B0400000000000000" pitchFamily="50" charset="-128"/>
                <a:ea typeface="游ゴシック" panose="020B0400000000000000" pitchFamily="50" charset="-128"/>
              </a:rPr>
              <a:t>：</a:t>
            </a:r>
            <a:r>
              <a:rPr kumimoji="1" lang="en-US" altLang="ja-JP" sz="1400" dirty="0" smtClean="0">
                <a:solidFill>
                  <a:prstClr val="black"/>
                </a:solidFill>
                <a:latin typeface="游ゴシック" panose="020B0400000000000000" pitchFamily="50" charset="-128"/>
                <a:ea typeface="游ゴシック" panose="020B0400000000000000" pitchFamily="50" charset="-128"/>
              </a:rPr>
              <a:t>529</a:t>
            </a:r>
            <a:r>
              <a:rPr kumimoji="1" lang="ja-JP" altLang="en-US" sz="1400" dirty="0" smtClean="0">
                <a:solidFill>
                  <a:prstClr val="black"/>
                </a:solidFill>
                <a:latin typeface="游ゴシック" panose="020B0400000000000000" pitchFamily="50" charset="-128"/>
                <a:ea typeface="游ゴシック" panose="020B0400000000000000" pitchFamily="50" charset="-128"/>
              </a:rPr>
              <a:t>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19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開催日</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29</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日（金曜日）</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213946" y="3702511"/>
            <a:ext cx="8504919" cy="468270"/>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8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Ⅵ </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古墳</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のまち藤井寺・羽曳野を歩く～ビュースポットおおさか探訪～</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p:cNvSpPr txBox="1"/>
          <p:nvPr/>
        </p:nvSpPr>
        <p:spPr>
          <a:xfrm>
            <a:off x="464404" y="4149080"/>
            <a:ext cx="5979804" cy="2516073"/>
          </a:xfrm>
          <a:prstGeom prst="rect">
            <a:avLst/>
          </a:prstGeom>
          <a:noFill/>
          <a:ln w="12700">
            <a:noFill/>
          </a:ln>
        </p:spPr>
        <p:txBody>
          <a:bodyPr wrap="square" rtlCol="0">
            <a:spAutoFit/>
          </a:bodyPr>
          <a:lstStyle/>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概要</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近鉄</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沿線の駅で地図を受け取り、おすすめの特色ある場所をどなたでも気軽に</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楽しみ</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ながら</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めぐるハイキング企画</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でした。</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今回</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のコースは、ビュースポットに選定された「応神天皇陵拝所」や「葛井寺表門通り」をはじめ、誉田八幡宮や葛井寺など魅力ある社寺を巡る</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コースでした。</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（参加者数：</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223</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開催日</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３年</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日（土曜日）</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38200" y="1453118"/>
            <a:ext cx="2180665" cy="1226137"/>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6663" y="4653136"/>
            <a:ext cx="2182202" cy="1227488"/>
          </a:xfrm>
          <a:prstGeom prst="rect">
            <a:avLst/>
          </a:prstGeom>
        </p:spPr>
      </p:pic>
      <p:sp>
        <p:nvSpPr>
          <p:cNvPr id="9"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11</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0" y="1918"/>
            <a:ext cx="9144000" cy="46700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77800"/>
            <a:r>
              <a:rPr lang="ja-JP" altLang="en-US" sz="2400" b="1" dirty="0" smtClean="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景観</a:t>
            </a:r>
            <a:r>
              <a:rPr lang="ja-JP" altLang="en-US" sz="240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フォトラリー タイアップ事業</a:t>
            </a:r>
          </a:p>
        </p:txBody>
      </p:sp>
    </p:spTree>
    <p:extLst>
      <p:ext uri="{BB962C8B-B14F-4D97-AF65-F5344CB8AC3E}">
        <p14:creationId xmlns:p14="http://schemas.microsoft.com/office/powerpoint/2010/main" val="228007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13946" y="456072"/>
            <a:ext cx="8504919" cy="468270"/>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Ⅶ</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泉南</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まるごとフェスティバル</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p:cNvSpPr txBox="1"/>
          <p:nvPr/>
        </p:nvSpPr>
        <p:spPr>
          <a:xfrm>
            <a:off x="464404" y="880504"/>
            <a:ext cx="5979804" cy="2785378"/>
          </a:xfrm>
          <a:prstGeom prst="rect">
            <a:avLst/>
          </a:prstGeom>
          <a:noFill/>
          <a:ln w="12700">
            <a:noFill/>
          </a:ln>
        </p:spPr>
        <p:txBody>
          <a:bodyPr wrap="square" rtlCol="0">
            <a:spAutoFit/>
          </a:bodyPr>
          <a:lstStyle/>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概要</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dirty="0">
                <a:solidFill>
                  <a:prstClr val="black"/>
                </a:solidFill>
                <a:latin typeface="游ゴシック" panose="020B0400000000000000" pitchFamily="50" charset="-128"/>
                <a:ea typeface="游ゴシック" panose="020B0400000000000000" pitchFamily="50" charset="-128"/>
              </a:rPr>
              <a:t>地産地消</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を</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テーマとして、地域の特産物を広く発信していくためのイベント「泉南</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まるごと</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フェスティバル」を</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、泉南</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りんくう公園</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(SENNAN LONG PARK)</a:t>
            </a:r>
            <a:r>
              <a:rPr kumimoji="1" lang="ja-JP" altLang="en-US" sz="1400" b="0" i="0" u="none" strike="noStrike" kern="120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にて開</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催しました。</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まるごと</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物産展、農業者・漁業者の新鮮市場、手作りの森マルシェ、子供たちが</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遊べる</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エアー遊具、地元のミュージシャンの音楽ステージなど内容盛りだくさんのイベント</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となりました。</a:t>
            </a:r>
            <a:endParaRPr kumimoji="1" lang="en-US" altLang="ja-JP" sz="1400" dirty="0">
              <a:solidFill>
                <a:prstClr val="black"/>
              </a:solidFill>
              <a:latin typeface="游ゴシック" panose="020B0400000000000000" pitchFamily="50" charset="-128"/>
              <a:ea typeface="游ゴシック" panose="020B0400000000000000" pitchFamily="50" charset="-128"/>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（参加者数：</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8000~9000</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開催日</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３年</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21</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日（日曜日）</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213946" y="3612205"/>
            <a:ext cx="8504919" cy="468270"/>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Ⅷ </a:t>
            </a: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大阪</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湾うみまちウォーク</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64404" y="4075904"/>
            <a:ext cx="5979804" cy="2785378"/>
          </a:xfrm>
          <a:prstGeom prst="rect">
            <a:avLst/>
          </a:prstGeom>
          <a:noFill/>
          <a:ln w="12700">
            <a:noFill/>
          </a:ln>
        </p:spPr>
        <p:txBody>
          <a:bodyPr wrap="square" rtlCol="0">
            <a:spAutoFit/>
          </a:bodyPr>
          <a:lstStyle/>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概要</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南海</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沿線の駅で地図を受け取り、おすすめの特色ある場所をどなたでも気軽に楽しみながらめぐるハイキング企画</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でした。</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今回</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のコースは、ビュースポットに選定された「田尻漁港マリーナと田尻スカイブリッジを眺める田尻漁港」や「タルイサザンビーチの夕日を眺める泉南ロングパークメモリーズツリー展望台」を巡る</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コースでした。</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58775" marR="0" lvl="0" indent="18415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（参加者数：</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88</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開催日</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３年</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23</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日（火曜日）</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38200" y="4509265"/>
            <a:ext cx="2263482" cy="1273208"/>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8200" y="1113384"/>
            <a:ext cx="2198318" cy="1648739"/>
          </a:xfrm>
          <a:prstGeom prst="rect">
            <a:avLst/>
          </a:prstGeom>
        </p:spPr>
      </p:pic>
      <p:sp>
        <p:nvSpPr>
          <p:cNvPr id="10" name="スライド番号プレースホルダー 1"/>
          <p:cNvSpPr>
            <a:spLocks noGrp="1"/>
          </p:cNvSpPr>
          <p:nvPr>
            <p:ph type="sldNum" sz="quarter" idx="12"/>
          </p:nvPr>
        </p:nvSpPr>
        <p:spPr>
          <a:xfrm>
            <a:off x="8388424" y="6448249"/>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12</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0" y="1918"/>
            <a:ext cx="9144000" cy="46700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77800"/>
            <a:r>
              <a:rPr lang="ja-JP" altLang="en-US" sz="2400" b="1" dirty="0" smtClean="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景観</a:t>
            </a:r>
            <a:r>
              <a:rPr lang="ja-JP" altLang="en-US" sz="240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フォトラリー タイアップ事業</a:t>
            </a:r>
          </a:p>
        </p:txBody>
      </p:sp>
    </p:spTree>
    <p:extLst>
      <p:ext uri="{BB962C8B-B14F-4D97-AF65-F5344CB8AC3E}">
        <p14:creationId xmlns:p14="http://schemas.microsoft.com/office/powerpoint/2010/main" val="3744276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0" y="0"/>
            <a:ext cx="9144000" cy="593560"/>
          </a:xfrm>
          <a:prstGeom prst="rect">
            <a:avLst/>
          </a:prstGeom>
          <a:solidFill>
            <a:schemeClr val="accent5">
              <a:lumMod val="50000"/>
            </a:schemeClr>
          </a:solidFill>
          <a:ln>
            <a:solidFill>
              <a:schemeClr val="accent6">
                <a:lumMod val="75000"/>
              </a:schemeClr>
            </a:solidFill>
          </a:ln>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schemeClr val="bg1"/>
                </a:solidFill>
                <a:effectLst/>
                <a:uLnTx/>
                <a:uFillTx/>
                <a:latin typeface="游ゴシック" panose="020B0400000000000000" pitchFamily="50" charset="-128"/>
                <a:ea typeface="游ゴシック" panose="020B0400000000000000" pitchFamily="50" charset="-128"/>
                <a:cs typeface="+mn-cs"/>
              </a:rPr>
              <a:t>ビュースポットを活用したその他の取り組み</a:t>
            </a:r>
            <a:endParaRPr kumimoji="1" lang="en-US" altLang="ja-JP" sz="2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p:cNvSpPr txBox="1"/>
          <p:nvPr/>
        </p:nvSpPr>
        <p:spPr>
          <a:xfrm>
            <a:off x="-73474" y="790860"/>
            <a:ext cx="5979804" cy="3105978"/>
          </a:xfrm>
          <a:prstGeom prst="rect">
            <a:avLst/>
          </a:prstGeom>
          <a:noFill/>
          <a:ln w="12700">
            <a:noFill/>
          </a:ln>
        </p:spPr>
        <p:txBody>
          <a:bodyPr wrap="square" rtlCol="0">
            <a:spAutoFit/>
          </a:bodyPr>
          <a:lstStyle/>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NEXCO</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西日本</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dirty="0" smtClean="0">
                <a:solidFill>
                  <a:prstClr val="black"/>
                </a:solidFill>
                <a:latin typeface="游ゴシック" panose="020B0400000000000000" pitchFamily="50" charset="-128"/>
                <a:ea typeface="游ゴシック" panose="020B0400000000000000" pitchFamily="50" charset="-128"/>
              </a:rPr>
              <a:t>お国じまんカードラリー</a:t>
            </a:r>
            <a:r>
              <a:rPr kumimoji="1" lang="en-US" altLang="ja-JP" sz="1400" b="1" dirty="0" smtClean="0">
                <a:solidFill>
                  <a:prstClr val="black"/>
                </a:solidFill>
                <a:latin typeface="游ゴシック" panose="020B0400000000000000" pitchFamily="50" charset="-128"/>
                <a:ea typeface="游ゴシック" panose="020B0400000000000000" pitchFamily="50" charset="-128"/>
              </a:rPr>
              <a:t>2021</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概要</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lvl="0">
              <a:lnSpc>
                <a:spcPts val="2600"/>
              </a:lnSpc>
              <a:defRPr/>
            </a:pPr>
            <a:r>
              <a:rPr kumimoji="1" lang="ja-JP" altLang="en-US" sz="1400" b="1" dirty="0" smtClean="0">
                <a:solidFill>
                  <a:prstClr val="black"/>
                </a:solidFill>
                <a:latin typeface="游ゴシック" panose="020B0400000000000000" pitchFamily="50" charset="-128"/>
                <a:ea typeface="游ゴシック" panose="020B0400000000000000" pitchFamily="50" charset="-128"/>
              </a:rPr>
              <a:t>　</a:t>
            </a:r>
            <a:r>
              <a:rPr lang="ja-JP" altLang="en-US" sz="1600" kern="0" dirty="0">
                <a:solidFill>
                  <a:prstClr val="black"/>
                </a:solidFill>
                <a:latin typeface="游ゴシック" panose="020B0400000000000000" pitchFamily="50" charset="-128"/>
              </a:rPr>
              <a:t>全国展開の「お国じまんカードラリー</a:t>
            </a:r>
            <a:r>
              <a:rPr lang="en-US" altLang="ja-JP" sz="1600" kern="0" dirty="0">
                <a:solidFill>
                  <a:prstClr val="black"/>
                </a:solidFill>
                <a:latin typeface="游ゴシック" panose="020B0400000000000000" pitchFamily="50" charset="-128"/>
              </a:rPr>
              <a:t>2021</a:t>
            </a:r>
            <a:r>
              <a:rPr lang="ja-JP" altLang="en-US" sz="1600" kern="0" dirty="0">
                <a:solidFill>
                  <a:prstClr val="black"/>
                </a:solidFill>
                <a:latin typeface="游ゴシック" panose="020B0400000000000000" pitchFamily="50" charset="-128"/>
              </a:rPr>
              <a:t>（</a:t>
            </a:r>
            <a:r>
              <a:rPr lang="en-US" altLang="ja-JP" sz="1600" kern="0" dirty="0">
                <a:solidFill>
                  <a:prstClr val="black"/>
                </a:solidFill>
                <a:latin typeface="游ゴシック" panose="020B0400000000000000" pitchFamily="50" charset="-128"/>
              </a:rPr>
              <a:t>NEXCO</a:t>
            </a:r>
            <a:r>
              <a:rPr lang="ja-JP" altLang="en-US" sz="1600" kern="0" dirty="0">
                <a:solidFill>
                  <a:prstClr val="black"/>
                </a:solidFill>
                <a:latin typeface="游ゴシック" panose="020B0400000000000000" pitchFamily="50" charset="-128"/>
              </a:rPr>
              <a:t>西日本主催）</a:t>
            </a:r>
            <a:r>
              <a:rPr lang="en-US" altLang="ja-JP" sz="1600" kern="0" dirty="0">
                <a:solidFill>
                  <a:prstClr val="black"/>
                </a:solidFill>
                <a:latin typeface="游ゴシック" panose="020B0400000000000000" pitchFamily="50" charset="-128"/>
              </a:rPr>
              <a:t>※</a:t>
            </a:r>
            <a:r>
              <a:rPr lang="ja-JP" altLang="en-US" sz="1600" kern="0" dirty="0">
                <a:solidFill>
                  <a:prstClr val="black"/>
                </a:solidFill>
                <a:latin typeface="游ゴシック" panose="020B0400000000000000" pitchFamily="50" charset="-128"/>
              </a:rPr>
              <a:t>」に岸和田城</a:t>
            </a:r>
            <a:r>
              <a:rPr lang="ja-JP" altLang="en-US" sz="1600" kern="0" dirty="0" smtClean="0">
                <a:solidFill>
                  <a:prstClr val="black"/>
                </a:solidFill>
                <a:latin typeface="游ゴシック" panose="020B0400000000000000" pitchFamily="50" charset="-128"/>
              </a:rPr>
              <a:t>のビュースポット</a:t>
            </a:r>
            <a:r>
              <a:rPr lang="ja-JP" altLang="en-US" sz="1600" kern="0" dirty="0">
                <a:solidFill>
                  <a:prstClr val="black"/>
                </a:solidFill>
                <a:latin typeface="游ゴシック" panose="020B0400000000000000" pitchFamily="50" charset="-128"/>
              </a:rPr>
              <a:t>を登録。</a:t>
            </a:r>
            <a:endParaRPr lang="en-US" altLang="ja-JP" sz="1600" kern="0" dirty="0">
              <a:solidFill>
                <a:prstClr val="black"/>
              </a:solidFill>
              <a:latin typeface="游ゴシック" panose="020B0400000000000000" pitchFamily="50" charset="-128"/>
            </a:endParaRPr>
          </a:p>
          <a:p>
            <a:pPr marL="171450" lvl="0">
              <a:lnSpc>
                <a:spcPts val="2600"/>
              </a:lnSpc>
              <a:defRPr/>
            </a:pPr>
            <a:r>
              <a:rPr lang="en-US" altLang="ja-JP" sz="1400" kern="0" dirty="0">
                <a:solidFill>
                  <a:prstClr val="black"/>
                </a:solidFill>
                <a:latin typeface="游ゴシック" panose="020B0400000000000000" pitchFamily="50" charset="-128"/>
              </a:rPr>
              <a:t>※</a:t>
            </a:r>
            <a:r>
              <a:rPr lang="ja-JP" altLang="en-US" sz="1400" kern="0" dirty="0">
                <a:solidFill>
                  <a:prstClr val="black"/>
                </a:solidFill>
                <a:latin typeface="游ゴシック" panose="020B0400000000000000" pitchFamily="50" charset="-128"/>
              </a:rPr>
              <a:t>　参加施設、地域への周遊、集客を促すことを目的に</a:t>
            </a:r>
            <a:r>
              <a:rPr lang="ja-JP" altLang="en-US" sz="1400" kern="0" dirty="0" smtClean="0">
                <a:solidFill>
                  <a:prstClr val="black"/>
                </a:solidFill>
                <a:latin typeface="游ゴシック" panose="020B0400000000000000" pitchFamily="50" charset="-128"/>
              </a:rPr>
              <a:t>、</a:t>
            </a:r>
            <a:r>
              <a:rPr lang="ja-JP" altLang="en-US" sz="1400" kern="0" dirty="0">
                <a:solidFill>
                  <a:prstClr val="black"/>
                </a:solidFill>
                <a:latin typeface="游ゴシック" panose="020B0400000000000000" pitchFamily="50" charset="-128"/>
              </a:rPr>
              <a:t>　各府県で選定されたスポットに応募券付きカードを設置し</a:t>
            </a:r>
            <a:r>
              <a:rPr lang="ja-JP" altLang="en-US" sz="1400" kern="0" dirty="0" smtClean="0">
                <a:solidFill>
                  <a:prstClr val="black"/>
                </a:solidFill>
                <a:latin typeface="游ゴシック" panose="020B0400000000000000" pitchFamily="50" charset="-128"/>
              </a:rPr>
              <a:t>、カード</a:t>
            </a:r>
            <a:r>
              <a:rPr lang="ja-JP" altLang="en-US" sz="1400" kern="0" dirty="0">
                <a:solidFill>
                  <a:prstClr val="black"/>
                </a:solidFill>
                <a:latin typeface="游ゴシック" panose="020B0400000000000000" pitchFamily="50" charset="-128"/>
              </a:rPr>
              <a:t>を集めるとプレゼント応募できる周遊促進事業。</a:t>
            </a:r>
            <a:endParaRPr lang="en-US" altLang="ja-JP" sz="1400" kern="0" dirty="0">
              <a:solidFill>
                <a:prstClr val="black"/>
              </a:solidFill>
              <a:latin typeface="游ゴシック" panose="020B0400000000000000" pitchFamily="50" charset="-128"/>
            </a:endParaRPr>
          </a:p>
          <a:p>
            <a:pPr marL="361950" marR="0" lvl="0" indent="-19050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ea typeface="游ゴシック" panose="020B0400000000000000" pitchFamily="50" charset="-128"/>
                <a:cs typeface="+mn-cs"/>
              </a:rPr>
              <a:t>開催日</a:t>
            </a:r>
            <a:endParaRPr kumimoji="1" lang="en-US" altLang="ja-JP" sz="1400" b="1" i="0" u="none" strike="noStrike" kern="1200" cap="none" spc="0" normalizeH="0" baseline="0" noProof="0" dirty="0" smtClean="0">
              <a:ln>
                <a:noFill/>
              </a:ln>
              <a:solidFill>
                <a:prstClr val="black"/>
              </a:solidFill>
              <a:effectLst/>
              <a:uLnTx/>
              <a:uFillTx/>
              <a:ea typeface="游ゴシック" panose="020B0400000000000000" pitchFamily="50" charset="-128"/>
              <a:cs typeface="+mn-cs"/>
            </a:endParaRPr>
          </a:p>
          <a:p>
            <a:pPr marL="17145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ea typeface="游ゴシック" panose="020B0400000000000000" pitchFamily="50" charset="-128"/>
                <a:cs typeface="+mn-cs"/>
              </a:rPr>
              <a:t>　令和</a:t>
            </a:r>
            <a:r>
              <a:rPr kumimoji="1" lang="ja-JP" altLang="en-US" sz="1400" b="0" i="0" u="none" strike="noStrike" kern="1200" cap="none" spc="0" normalizeH="0" baseline="0" noProof="0" dirty="0">
                <a:ln>
                  <a:noFill/>
                </a:ln>
                <a:solidFill>
                  <a:prstClr val="black"/>
                </a:solidFill>
                <a:effectLst/>
                <a:uLnTx/>
                <a:uFillTx/>
                <a:ea typeface="游ゴシック" panose="020B0400000000000000" pitchFamily="50" charset="-128"/>
                <a:cs typeface="+mn-cs"/>
              </a:rPr>
              <a:t>３年</a:t>
            </a:r>
            <a:r>
              <a:rPr kumimoji="1" lang="en-US" altLang="ja-JP" sz="1400" b="0" i="0" u="none" strike="noStrike" kern="1200" cap="none" spc="0" normalizeH="0" baseline="0" noProof="0" dirty="0" smtClean="0">
                <a:ln>
                  <a:noFill/>
                </a:ln>
                <a:solidFill>
                  <a:prstClr val="black"/>
                </a:solidFill>
                <a:effectLst/>
                <a:uLnTx/>
                <a:uFillTx/>
                <a:ea typeface="游ゴシック" panose="020B0400000000000000" pitchFamily="50" charset="-128"/>
                <a:cs typeface="+mn-cs"/>
              </a:rPr>
              <a:t>11</a:t>
            </a:r>
            <a:r>
              <a:rPr kumimoji="1" lang="ja-JP" altLang="en-US" sz="1400" b="0" i="0" u="none" strike="noStrike" kern="1200" cap="none" spc="0" normalizeH="0" baseline="0" noProof="0" dirty="0" smtClean="0">
                <a:ln>
                  <a:noFill/>
                </a:ln>
                <a:solidFill>
                  <a:prstClr val="black"/>
                </a:solidFill>
                <a:effectLst/>
                <a:uLnTx/>
                <a:uFillTx/>
                <a:ea typeface="游ゴシック" panose="020B0400000000000000" pitchFamily="50" charset="-128"/>
                <a:cs typeface="+mn-cs"/>
              </a:rPr>
              <a:t>月１日～令和</a:t>
            </a:r>
            <a:r>
              <a:rPr kumimoji="1" lang="en-US" altLang="ja-JP" sz="1400" b="0" i="0" u="none" strike="noStrike" kern="1200" cap="none" spc="0" normalizeH="0" baseline="0" noProof="0" dirty="0" smtClean="0">
                <a:ln>
                  <a:noFill/>
                </a:ln>
                <a:solidFill>
                  <a:prstClr val="black"/>
                </a:solidFill>
                <a:effectLst/>
                <a:uLnTx/>
                <a:uFillTx/>
                <a:ea typeface="游ゴシック" panose="020B0400000000000000" pitchFamily="50" charset="-128"/>
                <a:cs typeface="+mn-cs"/>
              </a:rPr>
              <a:t>4</a:t>
            </a:r>
            <a:r>
              <a:rPr kumimoji="1" lang="ja-JP" altLang="en-US" sz="1400" b="0" i="0" u="none" strike="noStrike" kern="1200" cap="none" spc="0" normalizeH="0" baseline="0" noProof="0" dirty="0" smtClean="0">
                <a:ln>
                  <a:noFill/>
                </a:ln>
                <a:solidFill>
                  <a:prstClr val="black"/>
                </a:solidFill>
                <a:effectLst/>
                <a:uLnTx/>
                <a:uFillTx/>
                <a:ea typeface="游ゴシック" panose="020B0400000000000000" pitchFamily="50" charset="-128"/>
                <a:cs typeface="+mn-cs"/>
              </a:rPr>
              <a:t>年１月９日</a:t>
            </a:r>
            <a:endParaRPr kumimoji="1" lang="en-US" altLang="ja-JP" sz="14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10"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13</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pic>
        <p:nvPicPr>
          <p:cNvPr id="11" name="図 10"/>
          <p:cNvPicPr>
            <a:picLocks noChangeAspect="1"/>
          </p:cNvPicPr>
          <p:nvPr/>
        </p:nvPicPr>
        <p:blipFill>
          <a:blip r:embed="rId3"/>
          <a:stretch>
            <a:fillRect/>
          </a:stretch>
        </p:blipFill>
        <p:spPr>
          <a:xfrm>
            <a:off x="6001872" y="788761"/>
            <a:ext cx="2962294" cy="4195615"/>
          </a:xfrm>
          <a:prstGeom prst="rect">
            <a:avLst/>
          </a:prstGeom>
        </p:spPr>
      </p:pic>
      <p:pic>
        <p:nvPicPr>
          <p:cNvPr id="14" name="図 13"/>
          <p:cNvPicPr>
            <a:picLocks noChangeAspect="1"/>
          </p:cNvPicPr>
          <p:nvPr/>
        </p:nvPicPr>
        <p:blipFill>
          <a:blip r:embed="rId4"/>
          <a:stretch>
            <a:fillRect/>
          </a:stretch>
        </p:blipFill>
        <p:spPr>
          <a:xfrm rot="896852">
            <a:off x="6646628" y="5026598"/>
            <a:ext cx="1248240" cy="1865104"/>
          </a:xfrm>
          <a:prstGeom prst="rect">
            <a:avLst/>
          </a:prstGeom>
        </p:spPr>
      </p:pic>
      <p:pic>
        <p:nvPicPr>
          <p:cNvPr id="15" name="図 14"/>
          <p:cNvPicPr>
            <a:picLocks noChangeAspect="1"/>
          </p:cNvPicPr>
          <p:nvPr/>
        </p:nvPicPr>
        <p:blipFill>
          <a:blip r:embed="rId5"/>
          <a:stretch>
            <a:fillRect/>
          </a:stretch>
        </p:blipFill>
        <p:spPr>
          <a:xfrm rot="20805406">
            <a:off x="5101152" y="5026597"/>
            <a:ext cx="1253004" cy="1865104"/>
          </a:xfrm>
          <a:prstGeom prst="rect">
            <a:avLst/>
          </a:prstGeom>
        </p:spPr>
      </p:pic>
      <p:grpSp>
        <p:nvGrpSpPr>
          <p:cNvPr id="16" name="グループ化 15"/>
          <p:cNvGrpSpPr/>
          <p:nvPr/>
        </p:nvGrpSpPr>
        <p:grpSpPr>
          <a:xfrm>
            <a:off x="1112114" y="4248518"/>
            <a:ext cx="1303568" cy="1686864"/>
            <a:chOff x="3723026" y="3075946"/>
            <a:chExt cx="1775566" cy="2486232"/>
          </a:xfrm>
        </p:grpSpPr>
        <p:pic>
          <p:nvPicPr>
            <p:cNvPr id="17" name="図 16"/>
            <p:cNvPicPr>
              <a:picLocks noChangeAspect="1"/>
            </p:cNvPicPr>
            <p:nvPr/>
          </p:nvPicPr>
          <p:blipFill>
            <a:blip r:embed="rId6"/>
            <a:stretch>
              <a:fillRect/>
            </a:stretch>
          </p:blipFill>
          <p:spPr>
            <a:xfrm>
              <a:off x="3723026" y="3075946"/>
              <a:ext cx="1775565" cy="1251825"/>
            </a:xfrm>
            <a:prstGeom prst="rect">
              <a:avLst/>
            </a:prstGeom>
          </p:spPr>
        </p:pic>
        <p:pic>
          <p:nvPicPr>
            <p:cNvPr id="18" name="図 17"/>
            <p:cNvPicPr>
              <a:picLocks noChangeAspect="1"/>
            </p:cNvPicPr>
            <p:nvPr/>
          </p:nvPicPr>
          <p:blipFill>
            <a:blip r:embed="rId7"/>
            <a:stretch>
              <a:fillRect/>
            </a:stretch>
          </p:blipFill>
          <p:spPr>
            <a:xfrm>
              <a:off x="3723027" y="4310353"/>
              <a:ext cx="1775565" cy="1251825"/>
            </a:xfrm>
            <a:prstGeom prst="rect">
              <a:avLst/>
            </a:prstGeom>
          </p:spPr>
        </p:pic>
      </p:grpSp>
    </p:spTree>
    <p:extLst>
      <p:ext uri="{BB962C8B-B14F-4D97-AF65-F5344CB8AC3E}">
        <p14:creationId xmlns:p14="http://schemas.microsoft.com/office/powerpoint/2010/main" val="2305685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094" y="911853"/>
            <a:ext cx="3601020" cy="5093702"/>
          </a:xfrm>
          <a:prstGeom prst="rect">
            <a:avLst/>
          </a:prstGeom>
        </p:spPr>
      </p:pic>
      <p:sp>
        <p:nvSpPr>
          <p:cNvPr id="89" name="正方形/長方形 88"/>
          <p:cNvSpPr/>
          <p:nvPr/>
        </p:nvSpPr>
        <p:spPr>
          <a:xfrm>
            <a:off x="0" y="-46"/>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dirty="0">
                <a:solidFill>
                  <a:prstClr val="white"/>
                </a:solidFill>
                <a:latin typeface="Calibri" panose="020F0502020204030204"/>
                <a:ea typeface="游ゴシック" panose="020B0400000000000000" pitchFamily="50" charset="-128"/>
              </a:rPr>
              <a:t>２</a:t>
            </a:r>
            <a:r>
              <a:rPr lang="ja-JP" altLang="en-US" sz="2400" b="1" kern="0" dirty="0" smtClean="0">
                <a:solidFill>
                  <a:prstClr val="white"/>
                </a:solidFill>
                <a:latin typeface="游ゴシック" panose="020B0400000000000000" pitchFamily="50" charset="-128"/>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第３回</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「ビュースポットおおさか」の</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募集・選定</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p:cNvSpPr txBox="1"/>
          <p:nvPr/>
        </p:nvSpPr>
        <p:spPr>
          <a:xfrm>
            <a:off x="217532" y="877966"/>
            <a:ext cx="5187562" cy="5606663"/>
          </a:xfrm>
          <a:prstGeom prst="rect">
            <a:avLst/>
          </a:prstGeom>
          <a:noFill/>
        </p:spPr>
        <p:txBody>
          <a:bodyPr wrap="square" rtlCol="0">
            <a:spAutoFit/>
          </a:bodyPr>
          <a:lstStyle/>
          <a:p>
            <a:pPr marL="96838" lvl="0" indent="-96838">
              <a:lnSpc>
                <a:spcPts val="2000"/>
              </a:lnSpc>
              <a:defRPr/>
            </a:pP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dirty="0">
                <a:solidFill>
                  <a:prstClr val="black"/>
                </a:solidFill>
                <a:latin typeface="游ゴシック" panose="020B0400000000000000" pitchFamily="50" charset="-128"/>
                <a:ea typeface="游ゴシック" panose="020B0400000000000000" pitchFamily="50" charset="-128"/>
              </a:rPr>
              <a:t>募集</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内容</a:t>
            </a:r>
            <a:r>
              <a:rPr kumimoji="1" lang="ja-JP" altLang="en-US" sz="1600" b="1" dirty="0">
                <a:solidFill>
                  <a:prstClr val="black"/>
                </a:solidFill>
                <a:latin typeface="游ゴシック" panose="020B0400000000000000" pitchFamily="50" charset="-128"/>
              </a:rPr>
              <a:t>：まちなみ、建物、道路、橋などの</a:t>
            </a:r>
            <a:r>
              <a:rPr kumimoji="1" lang="ja-JP" altLang="en-US" sz="1600" b="1" dirty="0" smtClean="0">
                <a:solidFill>
                  <a:prstClr val="black"/>
                </a:solidFill>
                <a:latin typeface="游ゴシック" panose="020B0400000000000000" pitchFamily="50" charset="-128"/>
              </a:rPr>
              <a:t>建造物 </a:t>
            </a:r>
            <a:r>
              <a:rPr kumimoji="1" lang="en-US" altLang="ja-JP" sz="1600" b="1" dirty="0" smtClean="0">
                <a:solidFill>
                  <a:prstClr val="black"/>
                </a:solidFill>
                <a:latin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rPr>
              <a:t>や</a:t>
            </a:r>
            <a:r>
              <a:rPr kumimoji="1" lang="ja-JP" altLang="en-US" sz="1600" b="1" dirty="0">
                <a:solidFill>
                  <a:prstClr val="black"/>
                </a:solidFill>
                <a:latin typeface="游ゴシック" panose="020B0400000000000000" pitchFamily="50" charset="-128"/>
              </a:rPr>
              <a:t>、海、山、川、樹木などの自然と</a:t>
            </a:r>
            <a:r>
              <a:rPr kumimoji="1" lang="ja-JP" altLang="en-US" sz="1600" b="1" dirty="0" err="1" smtClean="0">
                <a:solidFill>
                  <a:prstClr val="black"/>
                </a:solidFill>
                <a:latin typeface="游ゴシック" panose="020B0400000000000000" pitchFamily="50" charset="-128"/>
              </a:rPr>
              <a:t>いっ</a:t>
            </a:r>
            <a:r>
              <a:rPr kumimoji="1" lang="en-US" altLang="ja-JP" sz="1600" b="1" dirty="0" smtClean="0">
                <a:solidFill>
                  <a:prstClr val="black"/>
                </a:solidFill>
                <a:latin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rPr>
              <a:t>た</a:t>
            </a:r>
            <a:r>
              <a:rPr kumimoji="1" lang="ja-JP" altLang="en-US" sz="1600" b="1" dirty="0">
                <a:solidFill>
                  <a:prstClr val="black"/>
                </a:solidFill>
                <a:latin typeface="游ゴシック" panose="020B0400000000000000" pitchFamily="50" charset="-128"/>
              </a:rPr>
              <a:t>、様々な景観資源を美しく眺める</a:t>
            </a:r>
            <a:r>
              <a:rPr kumimoji="1" lang="ja-JP" altLang="en-US" sz="1600" b="1" dirty="0" smtClean="0">
                <a:solidFill>
                  <a:prstClr val="black"/>
                </a:solidFill>
                <a:latin typeface="游ゴシック" panose="020B0400000000000000" pitchFamily="50" charset="-128"/>
              </a:rPr>
              <a:t>こと</a:t>
            </a:r>
            <a:r>
              <a:rPr kumimoji="1" lang="en-US" altLang="ja-JP" sz="1600" b="1" dirty="0" smtClean="0">
                <a:solidFill>
                  <a:prstClr val="black"/>
                </a:solidFill>
                <a:latin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rPr>
              <a:t>が</a:t>
            </a:r>
            <a:r>
              <a:rPr kumimoji="1" lang="ja-JP" altLang="en-US" sz="1600" b="1" dirty="0">
                <a:solidFill>
                  <a:prstClr val="black"/>
                </a:solidFill>
                <a:latin typeface="游ゴシック" panose="020B0400000000000000" pitchFamily="50" charset="-128"/>
              </a:rPr>
              <a:t>できる場所のうち、下記の要件に</a:t>
            </a:r>
            <a:r>
              <a:rPr kumimoji="1" lang="ja-JP" altLang="en-US" sz="1600" b="1" dirty="0" smtClean="0">
                <a:solidFill>
                  <a:prstClr val="black"/>
                </a:solidFill>
                <a:latin typeface="游ゴシック" panose="020B0400000000000000" pitchFamily="50" charset="-128"/>
              </a:rPr>
              <a:t>あて</a:t>
            </a:r>
            <a:r>
              <a:rPr kumimoji="1" lang="en-US" altLang="ja-JP" sz="1600" b="1" dirty="0" smtClean="0">
                <a:solidFill>
                  <a:prstClr val="black"/>
                </a:solidFill>
                <a:latin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rPr>
              <a:t>はまる</a:t>
            </a:r>
            <a:r>
              <a:rPr kumimoji="1" lang="ja-JP" altLang="en-US" sz="1600" b="1" dirty="0">
                <a:solidFill>
                  <a:prstClr val="black"/>
                </a:solidFill>
                <a:latin typeface="游ゴシック" panose="020B0400000000000000" pitchFamily="50" charset="-128"/>
              </a:rPr>
              <a:t>ものを募集</a:t>
            </a:r>
          </a:p>
          <a:p>
            <a:pPr marL="96838" lvl="0" indent="-96838">
              <a:lnSpc>
                <a:spcPts val="3000"/>
              </a:lnSpc>
              <a:defRPr/>
            </a:pPr>
            <a:r>
              <a:rPr kumimoji="1" lang="ja-JP" altLang="en-US" sz="1600" b="1" dirty="0" smtClean="0">
                <a:solidFill>
                  <a:prstClr val="black"/>
                </a:solidFill>
                <a:latin typeface="游ゴシック" panose="020B0400000000000000" pitchFamily="50" charset="-128"/>
              </a:rPr>
              <a:t>・</a:t>
            </a:r>
            <a:r>
              <a:rPr kumimoji="1" lang="ja-JP" altLang="en-US" sz="1600" b="1" dirty="0">
                <a:solidFill>
                  <a:prstClr val="black"/>
                </a:solidFill>
                <a:latin typeface="游ゴシック" panose="020B0400000000000000" pitchFamily="50" charset="-128"/>
              </a:rPr>
              <a:t>ビュースポットが</a:t>
            </a:r>
            <a:r>
              <a:rPr kumimoji="1" lang="ja-JP" altLang="en-US" sz="1600" b="1" dirty="0">
                <a:solidFill>
                  <a:srgbClr val="FF0000"/>
                </a:solidFill>
                <a:latin typeface="游ゴシック" panose="020B0400000000000000" pitchFamily="50" charset="-128"/>
              </a:rPr>
              <a:t>大阪府内</a:t>
            </a:r>
            <a:r>
              <a:rPr kumimoji="1" lang="ja-JP" altLang="en-US" sz="1600" b="1" dirty="0">
                <a:solidFill>
                  <a:prstClr val="black"/>
                </a:solidFill>
                <a:latin typeface="游ゴシック" panose="020B0400000000000000" pitchFamily="50" charset="-128"/>
              </a:rPr>
              <a:t>にあること</a:t>
            </a:r>
          </a:p>
          <a:p>
            <a:pPr marL="96838" lvl="0" indent="-96838">
              <a:lnSpc>
                <a:spcPts val="3000"/>
              </a:lnSpc>
              <a:defRPr/>
            </a:pPr>
            <a:r>
              <a:rPr kumimoji="1" lang="ja-JP" altLang="en-US" sz="1600" b="1" dirty="0" smtClean="0">
                <a:solidFill>
                  <a:prstClr val="black"/>
                </a:solidFill>
                <a:latin typeface="游ゴシック" panose="020B0400000000000000" pitchFamily="50" charset="-128"/>
              </a:rPr>
              <a:t>・</a:t>
            </a:r>
            <a:r>
              <a:rPr kumimoji="1" lang="ja-JP" altLang="en-US" sz="1600" b="1" dirty="0">
                <a:solidFill>
                  <a:prstClr val="black"/>
                </a:solidFill>
                <a:latin typeface="游ゴシック" panose="020B0400000000000000" pitchFamily="50" charset="-128"/>
              </a:rPr>
              <a:t>ビュースポットが</a:t>
            </a:r>
            <a:r>
              <a:rPr kumimoji="1" lang="ja-JP" altLang="en-US" sz="1600" b="1" dirty="0">
                <a:solidFill>
                  <a:srgbClr val="FF0000"/>
                </a:solidFill>
                <a:latin typeface="游ゴシック" panose="020B0400000000000000" pitchFamily="50" charset="-128"/>
              </a:rPr>
              <a:t>適切に維持管理</a:t>
            </a:r>
            <a:r>
              <a:rPr kumimoji="1" lang="ja-JP" altLang="en-US" sz="1600" b="1" dirty="0">
                <a:solidFill>
                  <a:prstClr val="black"/>
                </a:solidFill>
                <a:latin typeface="游ゴシック" panose="020B0400000000000000" pitchFamily="50" charset="-128"/>
              </a:rPr>
              <a:t>されている</a:t>
            </a:r>
            <a:r>
              <a:rPr kumimoji="1" lang="ja-JP" altLang="en-US" sz="1600" b="1" dirty="0" smtClean="0">
                <a:solidFill>
                  <a:prstClr val="black"/>
                </a:solidFill>
                <a:latin typeface="游ゴシック" panose="020B0400000000000000" pitchFamily="50" charset="-128"/>
              </a:rPr>
              <a:t>こと</a:t>
            </a:r>
            <a:endParaRPr kumimoji="1" lang="en-US" altLang="ja-JP" sz="1600" b="1" dirty="0" smtClean="0">
              <a:solidFill>
                <a:prstClr val="black"/>
              </a:solidFill>
              <a:latin typeface="游ゴシック" panose="020B0400000000000000" pitchFamily="50" charset="-128"/>
            </a:endParaRPr>
          </a:p>
          <a:p>
            <a:pPr marL="180975" lvl="0" indent="-180975">
              <a:lnSpc>
                <a:spcPts val="3000"/>
              </a:lnSpc>
              <a:defRPr/>
            </a:pPr>
            <a:r>
              <a:rPr kumimoji="1" lang="ja-JP" altLang="en-US" sz="1600" b="1" dirty="0" smtClean="0">
                <a:solidFill>
                  <a:prstClr val="black"/>
                </a:solidFill>
                <a:latin typeface="游ゴシック" panose="020B0400000000000000" pitchFamily="50" charset="-128"/>
              </a:rPr>
              <a:t>・</a:t>
            </a:r>
            <a:r>
              <a:rPr kumimoji="1" lang="ja-JP" altLang="en-US" sz="1600" b="1" dirty="0">
                <a:solidFill>
                  <a:prstClr val="black"/>
                </a:solidFill>
                <a:latin typeface="游ゴシック" panose="020B0400000000000000" pitchFamily="50" charset="-128"/>
              </a:rPr>
              <a:t>ビュースポットへの立ち入りが</a:t>
            </a:r>
            <a:r>
              <a:rPr kumimoji="1" lang="ja-JP" altLang="en-US" sz="1600" b="1" dirty="0">
                <a:solidFill>
                  <a:srgbClr val="FF0000"/>
                </a:solidFill>
                <a:latin typeface="游ゴシック" panose="020B0400000000000000" pitchFamily="50" charset="-128"/>
              </a:rPr>
              <a:t>禁止されて</a:t>
            </a:r>
            <a:r>
              <a:rPr kumimoji="1" lang="ja-JP" altLang="en-US" sz="1600" b="1" dirty="0" smtClean="0">
                <a:solidFill>
                  <a:srgbClr val="FF0000"/>
                </a:solidFill>
                <a:latin typeface="游ゴシック" panose="020B0400000000000000" pitchFamily="50" charset="-128"/>
              </a:rPr>
              <a:t>いない　場所</a:t>
            </a:r>
            <a:r>
              <a:rPr kumimoji="1" lang="ja-JP" altLang="en-US" sz="1600" b="1" dirty="0">
                <a:solidFill>
                  <a:prstClr val="black"/>
                </a:solidFill>
                <a:latin typeface="游ゴシック" panose="020B0400000000000000" pitchFamily="50" charset="-128"/>
              </a:rPr>
              <a:t>である</a:t>
            </a:r>
            <a:r>
              <a:rPr kumimoji="1" lang="ja-JP" altLang="en-US" sz="1600" b="1" dirty="0" smtClean="0">
                <a:solidFill>
                  <a:prstClr val="black"/>
                </a:solidFill>
                <a:latin typeface="游ゴシック" panose="020B0400000000000000" pitchFamily="50" charset="-128"/>
              </a:rPr>
              <a:t>こと（</a:t>
            </a:r>
            <a:r>
              <a:rPr kumimoji="1" lang="ja-JP" altLang="en-US" sz="1600" b="1" dirty="0">
                <a:solidFill>
                  <a:prstClr val="black"/>
                </a:solidFill>
                <a:latin typeface="游ゴシック" panose="020B0400000000000000" pitchFamily="50" charset="-128"/>
              </a:rPr>
              <a:t>有料か無料かは不問</a:t>
            </a:r>
            <a:r>
              <a:rPr kumimoji="1" lang="ja-JP" altLang="en-US" sz="1600" b="1" dirty="0" smtClean="0">
                <a:solidFill>
                  <a:prstClr val="black"/>
                </a:solidFill>
                <a:latin typeface="游ゴシック" panose="020B0400000000000000" pitchFamily="50" charset="-128"/>
              </a:rPr>
              <a:t>）</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lvl="0" indent="-96838">
              <a:lnSpc>
                <a:spcPts val="3000"/>
              </a:lnSpc>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dirty="0">
                <a:solidFill>
                  <a:prstClr val="black"/>
                </a:solidFill>
                <a:latin typeface="游ゴシック" panose="020B0400000000000000" pitchFamily="50" charset="-128"/>
                <a:ea typeface="游ゴシック" panose="020B0400000000000000" pitchFamily="50" charset="-128"/>
              </a:rPr>
              <a:t>募集</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期間：</a:t>
            </a:r>
            <a:r>
              <a:rPr kumimoji="1" lang="en-US" altLang="ja-JP" sz="1600" b="1" dirty="0" smtClean="0">
                <a:solidFill>
                  <a:srgbClr val="FF0000"/>
                </a:solidFill>
                <a:latin typeface="游ゴシック" panose="020B0400000000000000" pitchFamily="50" charset="-128"/>
              </a:rPr>
              <a:t>2022</a:t>
            </a:r>
            <a:r>
              <a:rPr kumimoji="1" lang="ja-JP" altLang="en-US" sz="1600" b="1" dirty="0" smtClean="0">
                <a:solidFill>
                  <a:srgbClr val="FF0000"/>
                </a:solidFill>
                <a:latin typeface="游ゴシック" panose="020B0400000000000000" pitchFamily="50" charset="-128"/>
              </a:rPr>
              <a:t>年</a:t>
            </a:r>
            <a:r>
              <a:rPr kumimoji="1" lang="en-US" altLang="ja-JP" sz="1600" b="1" dirty="0">
                <a:solidFill>
                  <a:srgbClr val="FF0000"/>
                </a:solidFill>
                <a:latin typeface="游ゴシック" panose="020B0400000000000000" pitchFamily="50" charset="-128"/>
              </a:rPr>
              <a:t>1</a:t>
            </a:r>
            <a:r>
              <a:rPr kumimoji="1" lang="ja-JP" altLang="en-US" sz="1600" b="1" dirty="0" smtClean="0">
                <a:solidFill>
                  <a:srgbClr val="FF0000"/>
                </a:solidFill>
                <a:latin typeface="游ゴシック" panose="020B0400000000000000" pitchFamily="50" charset="-128"/>
              </a:rPr>
              <a:t>月</a:t>
            </a:r>
            <a:r>
              <a:rPr kumimoji="1" lang="en-US" altLang="ja-JP" sz="1600" b="1" dirty="0" smtClean="0">
                <a:solidFill>
                  <a:srgbClr val="FF0000"/>
                </a:solidFill>
                <a:latin typeface="游ゴシック" panose="020B0400000000000000" pitchFamily="50" charset="-128"/>
              </a:rPr>
              <a:t>31</a:t>
            </a:r>
            <a:r>
              <a:rPr kumimoji="1" lang="ja-JP" altLang="en-US" sz="1600" b="1" dirty="0" smtClean="0">
                <a:solidFill>
                  <a:srgbClr val="FF0000"/>
                </a:solidFill>
                <a:latin typeface="游ゴシック" panose="020B0400000000000000" pitchFamily="50" charset="-128"/>
              </a:rPr>
              <a:t>日</a:t>
            </a:r>
            <a:r>
              <a:rPr kumimoji="1" lang="ja-JP" altLang="en-US" sz="1600" b="1" dirty="0">
                <a:solidFill>
                  <a:srgbClr val="FF0000"/>
                </a:solidFill>
                <a:latin typeface="游ゴシック" panose="020B0400000000000000" pitchFamily="50" charset="-128"/>
              </a:rPr>
              <a:t>（</a:t>
            </a:r>
            <a:r>
              <a:rPr kumimoji="1" lang="ja-JP" altLang="en-US" sz="1600" b="1" dirty="0" smtClean="0">
                <a:solidFill>
                  <a:srgbClr val="FF0000"/>
                </a:solidFill>
                <a:latin typeface="游ゴシック" panose="020B0400000000000000" pitchFamily="50" charset="-128"/>
              </a:rPr>
              <a:t>月）～</a:t>
            </a:r>
            <a:r>
              <a:rPr kumimoji="1" lang="en-US" altLang="ja-JP" sz="1600" b="1" dirty="0">
                <a:solidFill>
                  <a:srgbClr val="FF0000"/>
                </a:solidFill>
                <a:latin typeface="游ゴシック" panose="020B0400000000000000" pitchFamily="50" charset="-128"/>
              </a:rPr>
              <a:t>5</a:t>
            </a:r>
            <a:r>
              <a:rPr kumimoji="1" lang="ja-JP" altLang="en-US" sz="1600" b="1" dirty="0" smtClean="0">
                <a:solidFill>
                  <a:srgbClr val="FF0000"/>
                </a:solidFill>
                <a:latin typeface="游ゴシック" panose="020B0400000000000000" pitchFamily="50" charset="-128"/>
              </a:rPr>
              <a:t>月</a:t>
            </a:r>
            <a:r>
              <a:rPr kumimoji="1" lang="en-US" altLang="ja-JP" sz="1600" b="1" dirty="0">
                <a:solidFill>
                  <a:srgbClr val="FF0000"/>
                </a:solidFill>
                <a:latin typeface="游ゴシック" panose="020B0400000000000000" pitchFamily="50" charset="-128"/>
              </a:rPr>
              <a:t>6</a:t>
            </a:r>
            <a:r>
              <a:rPr kumimoji="1" lang="ja-JP" altLang="en-US" sz="1600" b="1" dirty="0" smtClean="0">
                <a:solidFill>
                  <a:srgbClr val="FF0000"/>
                </a:solidFill>
                <a:latin typeface="游ゴシック" panose="020B0400000000000000" pitchFamily="50" charset="-128"/>
              </a:rPr>
              <a:t>日</a:t>
            </a:r>
            <a:r>
              <a:rPr kumimoji="1" lang="ja-JP" altLang="en-US" sz="1600" b="1" dirty="0">
                <a:solidFill>
                  <a:srgbClr val="FF0000"/>
                </a:solidFill>
                <a:latin typeface="游ゴシック" panose="020B0400000000000000" pitchFamily="50" charset="-128"/>
              </a:rPr>
              <a:t>（金</a:t>
            </a:r>
            <a:r>
              <a:rPr kumimoji="1" lang="ja-JP" altLang="en-US" sz="1600" b="1" dirty="0" smtClean="0">
                <a:solidFill>
                  <a:srgbClr val="FF0000"/>
                </a:solidFill>
                <a:latin typeface="游ゴシック" panose="020B0400000000000000" pitchFamily="50" charset="-128"/>
              </a:rPr>
              <a:t>）</a:t>
            </a:r>
            <a:endPar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a:p>
            <a:pPr marL="96838" lvl="0" indent="-96838">
              <a:lnSpc>
                <a:spcPts val="3000"/>
              </a:lnSpc>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dirty="0">
                <a:solidFill>
                  <a:prstClr val="black"/>
                </a:solidFill>
                <a:latin typeface="游ゴシック" panose="020B0400000000000000" pitchFamily="50" charset="-128"/>
                <a:ea typeface="游ゴシック" panose="020B0400000000000000" pitchFamily="50" charset="-128"/>
              </a:rPr>
              <a:t>応募</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方法</a:t>
            </a:r>
            <a:r>
              <a:rPr kumimoji="1" lang="ja-JP" altLang="en-US" sz="1600" b="1" noProof="0" dirty="0" smtClean="0">
                <a:solidFill>
                  <a:prstClr val="black"/>
                </a:solidFill>
                <a:latin typeface="游ゴシック" panose="020B0400000000000000" pitchFamily="50" charset="-128"/>
              </a:rPr>
              <a:t>：①</a:t>
            </a:r>
            <a:r>
              <a:rPr kumimoji="1" lang="ja-JP" altLang="en-US" sz="1600" b="1" dirty="0" smtClean="0">
                <a:solidFill>
                  <a:prstClr val="black"/>
                </a:solidFill>
                <a:latin typeface="游ゴシック" panose="020B0400000000000000" pitchFamily="50" charset="-128"/>
              </a:rPr>
              <a:t>メール、②大阪府</a:t>
            </a:r>
            <a:r>
              <a:rPr kumimoji="1" lang="en-US" altLang="ja-JP" sz="1600" b="1" dirty="0" smtClean="0">
                <a:solidFill>
                  <a:prstClr val="black"/>
                </a:solidFill>
                <a:latin typeface="游ゴシック" panose="020B0400000000000000" pitchFamily="50" charset="-128"/>
              </a:rPr>
              <a:t>HP</a:t>
            </a:r>
            <a:r>
              <a:rPr kumimoji="1" lang="ja-JP" altLang="en-US" sz="1600" b="1" dirty="0" err="1" smtClean="0">
                <a:solidFill>
                  <a:prstClr val="black"/>
                </a:solidFill>
                <a:latin typeface="游ゴシック" panose="020B0400000000000000" pitchFamily="50" charset="-128"/>
              </a:rPr>
              <a:t>、</a:t>
            </a:r>
            <a:r>
              <a:rPr kumimoji="1" lang="ja-JP" altLang="en-US" sz="1600" b="1" dirty="0" smtClean="0">
                <a:solidFill>
                  <a:prstClr val="black"/>
                </a:solidFill>
                <a:latin typeface="游ゴシック" panose="020B0400000000000000" pitchFamily="50" charset="-128"/>
              </a:rPr>
              <a:t>③</a:t>
            </a:r>
            <a:r>
              <a:rPr kumimoji="1" lang="ja-JP" altLang="en-US" sz="1600" b="1" dirty="0">
                <a:solidFill>
                  <a:prstClr val="black"/>
                </a:solidFill>
                <a:latin typeface="游ゴシック" panose="020B0400000000000000" pitchFamily="50" charset="-128"/>
              </a:rPr>
              <a:t>インスタ</a:t>
            </a:r>
          </a:p>
          <a:p>
            <a:pPr marL="96838" lvl="0" indent="-96838">
              <a:lnSpc>
                <a:spcPts val="3000"/>
              </a:lnSpc>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🔶注意事項</a:t>
            </a:r>
            <a:r>
              <a:rPr kumimoji="1" lang="ja-JP" altLang="en-US" sz="1600" b="1" dirty="0" smtClean="0">
                <a:solidFill>
                  <a:prstClr val="black"/>
                </a:solidFill>
                <a:latin typeface="游ゴシック" panose="020B0400000000000000" pitchFamily="50" charset="-128"/>
              </a:rPr>
              <a:t>：</a:t>
            </a:r>
            <a:r>
              <a:rPr kumimoji="1" lang="ja-JP" altLang="en-US" sz="1600" b="1" dirty="0" smtClean="0">
                <a:solidFill>
                  <a:srgbClr val="FF0000"/>
                </a:solidFill>
                <a:latin typeface="游ゴシック" panose="020B0400000000000000" pitchFamily="50" charset="-128"/>
              </a:rPr>
              <a:t>写真</a:t>
            </a:r>
            <a:r>
              <a:rPr kumimoji="1" lang="ja-JP" altLang="en-US" sz="1600" b="1" dirty="0">
                <a:solidFill>
                  <a:srgbClr val="FF0000"/>
                </a:solidFill>
                <a:latin typeface="游ゴシック" panose="020B0400000000000000" pitchFamily="50" charset="-128"/>
              </a:rPr>
              <a:t>の技術を問うものではない</a:t>
            </a:r>
          </a:p>
          <a:p>
            <a:pPr marL="96838" lvl="0" indent="-96838">
              <a:lnSpc>
                <a:spcPts val="3000"/>
              </a:lnSpc>
              <a:defRPr/>
            </a:pPr>
            <a:r>
              <a:rPr kumimoji="1" lang="ja-JP" altLang="en-US" sz="1600" b="1" dirty="0">
                <a:solidFill>
                  <a:prstClr val="black"/>
                </a:solidFill>
                <a:latin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rPr>
              <a:t> </a:t>
            </a:r>
            <a:r>
              <a:rPr kumimoji="1" lang="ja-JP" altLang="en-US" sz="1600" b="1" dirty="0" smtClean="0">
                <a:solidFill>
                  <a:srgbClr val="FF0000"/>
                </a:solidFill>
                <a:latin typeface="游ゴシック" panose="020B0400000000000000" pitchFamily="50" charset="-128"/>
              </a:rPr>
              <a:t>人間</a:t>
            </a:r>
            <a:r>
              <a:rPr kumimoji="1" lang="ja-JP" altLang="en-US" sz="1600" b="1" dirty="0">
                <a:solidFill>
                  <a:srgbClr val="FF0000"/>
                </a:solidFill>
                <a:latin typeface="游ゴシック" panose="020B0400000000000000" pitchFamily="50" charset="-128"/>
              </a:rPr>
              <a:t>の視野角と同じ範囲を撮影したもの</a:t>
            </a:r>
          </a:p>
          <a:p>
            <a:pPr marL="96838" lvl="0" indent="-96838">
              <a:lnSpc>
                <a:spcPts val="3000"/>
              </a:lnSpc>
              <a:defRPr/>
            </a:pPr>
            <a:r>
              <a:rPr kumimoji="1" lang="ja-JP" altLang="en-US" sz="1400" b="1" dirty="0" smtClean="0">
                <a:solidFill>
                  <a:prstClr val="black"/>
                </a:solidFill>
                <a:latin typeface="游ゴシック" panose="020B0400000000000000" pitchFamily="50" charset="-128"/>
              </a:rPr>
              <a:t>（</a:t>
            </a:r>
            <a:r>
              <a:rPr kumimoji="1" lang="ja-JP" altLang="en-US" sz="1400" b="1" dirty="0">
                <a:solidFill>
                  <a:prstClr val="black"/>
                </a:solidFill>
                <a:latin typeface="游ゴシック" panose="020B0400000000000000" pitchFamily="50" charset="-128"/>
              </a:rPr>
              <a:t>超望遠や超広角レンズ等により撮影したもの</a:t>
            </a:r>
            <a:r>
              <a:rPr kumimoji="1" lang="ja-JP" altLang="en-US" sz="1400" b="1" dirty="0" smtClean="0">
                <a:solidFill>
                  <a:prstClr val="black"/>
                </a:solidFill>
                <a:latin typeface="游ゴシック" panose="020B0400000000000000" pitchFamily="50" charset="-128"/>
              </a:rPr>
              <a:t>でない</a:t>
            </a:r>
            <a:r>
              <a:rPr kumimoji="1" lang="ja-JP" altLang="en-US" sz="1400" b="1" dirty="0">
                <a:solidFill>
                  <a:prstClr val="black"/>
                </a:solidFill>
                <a:latin typeface="游ゴシック" panose="020B0400000000000000" pitchFamily="50" charset="-128"/>
              </a:rPr>
              <a:t>こと</a:t>
            </a:r>
            <a:r>
              <a:rPr kumimoji="1" lang="ja-JP" altLang="en-US" sz="1400" b="1" dirty="0" smtClean="0">
                <a:solidFill>
                  <a:prstClr val="black"/>
                </a:solidFill>
                <a:latin typeface="游ゴシック" panose="020B0400000000000000" pitchFamily="50" charset="-128"/>
              </a:rPr>
              <a:t>）</a:t>
            </a:r>
            <a:endParaRPr kumimoji="1" lang="en-US" altLang="ja-JP" sz="1400" b="1" dirty="0" smtClean="0">
              <a:solidFill>
                <a:prstClr val="black"/>
              </a:solidFill>
              <a:latin typeface="游ゴシック" panose="020B0400000000000000" pitchFamily="50" charset="-128"/>
            </a:endParaRPr>
          </a:p>
          <a:p>
            <a:pPr marL="96838" lvl="0" indent="-96838">
              <a:lnSpc>
                <a:spcPts val="3000"/>
              </a:lnSpc>
              <a:defRPr/>
            </a:pPr>
            <a:r>
              <a:rPr kumimoji="1" lang="ja-JP" altLang="en-US" sz="1600" b="1" dirty="0" smtClean="0">
                <a:solidFill>
                  <a:prstClr val="black"/>
                </a:solidFill>
                <a:latin typeface="游ゴシック" panose="020B0400000000000000" pitchFamily="50" charset="-128"/>
              </a:rPr>
              <a:t>🔶選定：令和４年度第１回景観ビジョン推進部会</a:t>
            </a:r>
            <a:endParaRPr kumimoji="1" lang="en-US" altLang="ja-JP" sz="1600" b="1" dirty="0" smtClean="0">
              <a:solidFill>
                <a:prstClr val="black"/>
              </a:solidFill>
              <a:latin typeface="游ゴシック" panose="020B0400000000000000" pitchFamily="50" charset="-128"/>
            </a:endParaRPr>
          </a:p>
          <a:p>
            <a:pPr marL="96838" lvl="0" indent="-96838">
              <a:lnSpc>
                <a:spcPts val="3000"/>
              </a:lnSpc>
              <a:defRPr/>
            </a:pPr>
            <a:r>
              <a:rPr kumimoji="1" lang="ja-JP" altLang="en-US" sz="1600" b="1" dirty="0">
                <a:solidFill>
                  <a:prstClr val="black"/>
                </a:solidFill>
                <a:latin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rPr>
              <a:t>　　　</a:t>
            </a:r>
            <a:r>
              <a:rPr kumimoji="1" lang="en-US" altLang="ja-JP" sz="1600" b="1" dirty="0">
                <a:solidFill>
                  <a:prstClr val="black"/>
                </a:solidFill>
                <a:latin typeface="游ゴシック" panose="020B0400000000000000" pitchFamily="50" charset="-128"/>
              </a:rPr>
              <a:t> </a:t>
            </a:r>
            <a:r>
              <a:rPr kumimoji="1" lang="en-US" altLang="ja-JP" sz="1600" b="1" dirty="0" smtClean="0">
                <a:solidFill>
                  <a:prstClr val="black"/>
                </a:solidFill>
                <a:latin typeface="游ゴシック" panose="020B0400000000000000" pitchFamily="50" charset="-128"/>
              </a:rPr>
              <a:t>2022</a:t>
            </a:r>
            <a:r>
              <a:rPr kumimoji="1" lang="ja-JP" altLang="en-US" sz="1600" b="1" dirty="0" smtClean="0">
                <a:solidFill>
                  <a:prstClr val="black"/>
                </a:solidFill>
                <a:latin typeface="游ゴシック" panose="020B0400000000000000" pitchFamily="50" charset="-128"/>
              </a:rPr>
              <a:t>年</a:t>
            </a:r>
            <a:r>
              <a:rPr kumimoji="1" lang="en-US" altLang="ja-JP" sz="1600" b="1" dirty="0">
                <a:solidFill>
                  <a:prstClr val="black"/>
                </a:solidFill>
                <a:latin typeface="游ゴシック" panose="020B0400000000000000" pitchFamily="50" charset="-128"/>
              </a:rPr>
              <a:t>7</a:t>
            </a:r>
            <a:r>
              <a:rPr kumimoji="1" lang="ja-JP" altLang="en-US" sz="1600" b="1" dirty="0">
                <a:solidFill>
                  <a:prstClr val="black"/>
                </a:solidFill>
                <a:latin typeface="游ゴシック" panose="020B0400000000000000" pitchFamily="50" charset="-128"/>
              </a:rPr>
              <a:t>月</a:t>
            </a:r>
            <a:r>
              <a:rPr kumimoji="1" lang="en-US" altLang="ja-JP" sz="1600" b="1" dirty="0">
                <a:solidFill>
                  <a:prstClr val="black"/>
                </a:solidFill>
                <a:latin typeface="游ゴシック" panose="020B0400000000000000" pitchFamily="50" charset="-128"/>
              </a:rPr>
              <a:t>19</a:t>
            </a:r>
            <a:r>
              <a:rPr kumimoji="1" lang="ja-JP" altLang="en-US" sz="1600" b="1" dirty="0">
                <a:solidFill>
                  <a:prstClr val="black"/>
                </a:solidFill>
                <a:latin typeface="游ゴシック" panose="020B0400000000000000" pitchFamily="50" charset="-128"/>
              </a:rPr>
              <a:t>日（火）開催</a:t>
            </a:r>
          </a:p>
        </p:txBody>
      </p:sp>
      <p:sp>
        <p:nvSpPr>
          <p:cNvPr id="8"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14</a:t>
            </a:fld>
            <a:endParaRPr kumimoji="1" lang="ja-JP" altLang="en-US" sz="1400" b="1"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478287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楕円 94"/>
          <p:cNvSpPr/>
          <p:nvPr/>
        </p:nvSpPr>
        <p:spPr>
          <a:xfrm>
            <a:off x="4619431" y="3540965"/>
            <a:ext cx="4553387" cy="2261201"/>
          </a:xfrm>
          <a:prstGeom prst="ellipse">
            <a:avLst/>
          </a:prstGeom>
          <a:ln/>
          <a:effectLst>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8" name="楕円 97"/>
          <p:cNvSpPr/>
          <p:nvPr/>
        </p:nvSpPr>
        <p:spPr>
          <a:xfrm>
            <a:off x="4715984" y="1252470"/>
            <a:ext cx="4553386" cy="2194474"/>
          </a:xfrm>
          <a:prstGeom prst="ellipse">
            <a:avLst/>
          </a:prstGeom>
          <a:ln/>
          <a:effectLst>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9" name="テキスト ボックス 98"/>
          <p:cNvSpPr txBox="1"/>
          <p:nvPr/>
        </p:nvSpPr>
        <p:spPr>
          <a:xfrm>
            <a:off x="4876106" y="3863653"/>
            <a:ext cx="4040038" cy="1615827"/>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地域のまちづくり活動団体の連携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174625" marR="0" lvl="0" indent="-174625" algn="l" defTabSz="457200" rtl="0" eaLnBrk="1" fontAlgn="auto" latinLnBrk="0" hangingPunct="1">
              <a:lnSpc>
                <a:spcPct val="150000"/>
              </a:lnSpc>
              <a:spcBef>
                <a:spcPts val="0"/>
              </a:spcBef>
              <a:spcAft>
                <a:spcPts val="0"/>
              </a:spcAft>
              <a:buClrTx/>
              <a:buSzTx/>
              <a:buFontTx/>
              <a:buNone/>
              <a:tabLst/>
              <a:defRPr/>
            </a:pPr>
            <a:r>
              <a:rPr lang="ja-JP" altLang="en-US" sz="1600" dirty="0">
                <a:solidFill>
                  <a:prstClr val="black"/>
                </a:solidFill>
                <a:latin typeface="+mn-ea"/>
              </a:rPr>
              <a:t>・</a:t>
            </a:r>
            <a:r>
              <a:rPr kumimoji="0" lang="ja-JP" altLang="en-US" sz="1600" b="0" i="0" u="none" strike="noStrike" kern="1200" cap="none" spc="0" normalizeH="0" baseline="0" noProof="0" dirty="0" smtClean="0">
                <a:ln>
                  <a:noFill/>
                </a:ln>
                <a:solidFill>
                  <a:prstClr val="black"/>
                </a:solidFill>
                <a:effectLst/>
                <a:uLnTx/>
                <a:uFillTx/>
                <a:latin typeface="+mn-ea"/>
                <a:cs typeface="+mn-cs"/>
              </a:rPr>
              <a:t>大阪</a:t>
            </a:r>
            <a:r>
              <a:rPr kumimoji="0" lang="ja-JP" altLang="en-US" sz="1600" b="0" i="0" u="none" strike="noStrike" kern="1200" cap="none" spc="0" normalizeH="0" baseline="0" noProof="0" dirty="0">
                <a:ln>
                  <a:noFill/>
                </a:ln>
                <a:solidFill>
                  <a:prstClr val="black"/>
                </a:solidFill>
                <a:effectLst/>
                <a:uLnTx/>
                <a:uFillTx/>
                <a:latin typeface="+mn-ea"/>
                <a:cs typeface="+mn-cs"/>
              </a:rPr>
              <a:t>美しい景観づくり推進会議（</a:t>
            </a:r>
            <a:r>
              <a:rPr kumimoji="0" lang="ja-JP" altLang="en-US" sz="1600" b="0" i="0" u="none" strike="noStrike" kern="1200" cap="none" spc="0" normalizeH="0" baseline="0" noProof="0" dirty="0" smtClean="0">
                <a:ln>
                  <a:noFill/>
                </a:ln>
                <a:solidFill>
                  <a:prstClr val="black"/>
                </a:solidFill>
                <a:effectLst/>
                <a:uLnTx/>
                <a:uFillTx/>
                <a:latin typeface="+mn-ea"/>
                <a:cs typeface="+mn-cs"/>
              </a:rPr>
              <a:t>まちづくり団体、事業者、行政）と連携</a:t>
            </a:r>
            <a:r>
              <a:rPr kumimoji="0" lang="ja-JP" altLang="en-US" sz="1600" b="0" i="0" u="none" strike="noStrike" kern="1200" cap="none" spc="0" normalizeH="0" baseline="0" noProof="0" dirty="0">
                <a:ln>
                  <a:noFill/>
                </a:ln>
                <a:solidFill>
                  <a:prstClr val="black"/>
                </a:solidFill>
                <a:effectLst/>
                <a:uLnTx/>
                <a:uFillTx/>
                <a:latin typeface="+mn-ea"/>
                <a:cs typeface="+mn-cs"/>
              </a:rPr>
              <a:t>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101" name="楕円 100"/>
          <p:cNvSpPr/>
          <p:nvPr/>
        </p:nvSpPr>
        <p:spPr>
          <a:xfrm>
            <a:off x="271370" y="3540965"/>
            <a:ext cx="4553386" cy="2286982"/>
          </a:xfrm>
          <a:prstGeom prst="ellipse">
            <a:avLst/>
          </a:prstGeom>
          <a:ln/>
          <a:effectLst>
            <a:softEdge rad="31750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2" name="テキスト ボックス 101"/>
          <p:cNvSpPr txBox="1"/>
          <p:nvPr/>
        </p:nvSpPr>
        <p:spPr>
          <a:xfrm>
            <a:off x="390453" y="3897628"/>
            <a:ext cx="4315220" cy="1246495"/>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景観整備機構との連携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174625" marR="0" lvl="0" indent="-174625" algn="l" defTabSz="457200" rtl="0" eaLnBrk="1" fontAlgn="auto" latinLnBrk="0" hangingPunct="1">
              <a:lnSpc>
                <a:spcPct val="150000"/>
              </a:lnSpc>
              <a:spcBef>
                <a:spcPts val="0"/>
              </a:spcBef>
              <a:spcAft>
                <a:spcPts val="0"/>
              </a:spcAft>
              <a:buClrTx/>
              <a:buSzTx/>
              <a:buFontTx/>
              <a:buNone/>
              <a:tabLst/>
              <a:defRPr/>
            </a:pPr>
            <a:r>
              <a:rPr lang="ja-JP" altLang="en-US" sz="1600" dirty="0">
                <a:solidFill>
                  <a:prstClr val="black"/>
                </a:solidFill>
                <a:latin typeface="+mn-ea"/>
              </a:rPr>
              <a:t>・</a:t>
            </a:r>
            <a:r>
              <a:rPr kumimoji="0" lang="ja-JP" altLang="en-US" sz="1600" b="0" i="0" u="none" strike="noStrike" kern="1200" cap="none" spc="0" normalizeH="0" baseline="0" noProof="0" dirty="0" smtClean="0">
                <a:ln>
                  <a:noFill/>
                </a:ln>
                <a:solidFill>
                  <a:prstClr val="black"/>
                </a:solidFill>
                <a:effectLst/>
                <a:uLnTx/>
                <a:uFillTx/>
                <a:latin typeface="+mn-ea"/>
                <a:cs typeface="+mn-cs"/>
              </a:rPr>
              <a:t>大阪府建築士会</a:t>
            </a:r>
            <a:r>
              <a:rPr lang="ja-JP" altLang="en-US" sz="1600" dirty="0">
                <a:solidFill>
                  <a:prstClr val="black"/>
                </a:solidFill>
                <a:latin typeface="+mn-ea"/>
              </a:rPr>
              <a:t>や</a:t>
            </a:r>
            <a:r>
              <a:rPr kumimoji="0" lang="ja-JP" altLang="en-US" sz="1600" b="0" i="0" u="none" strike="noStrike" kern="1200" cap="none" spc="0" normalizeH="0" baseline="0" noProof="0" dirty="0" smtClean="0">
                <a:ln>
                  <a:noFill/>
                </a:ln>
                <a:solidFill>
                  <a:prstClr val="black"/>
                </a:solidFill>
                <a:effectLst/>
                <a:uLnTx/>
                <a:uFillTx/>
                <a:latin typeface="+mn-ea"/>
                <a:cs typeface="+mn-cs"/>
              </a:rPr>
              <a:t>大阪府</a:t>
            </a:r>
            <a:r>
              <a:rPr kumimoji="0" lang="ja-JP" altLang="en-US" sz="1600" b="0" i="0" u="none" strike="noStrike" kern="1200" cap="none" spc="0" normalizeH="0" baseline="0" noProof="0" dirty="0">
                <a:ln>
                  <a:noFill/>
                </a:ln>
                <a:solidFill>
                  <a:prstClr val="black"/>
                </a:solidFill>
                <a:effectLst/>
                <a:uLnTx/>
                <a:uFillTx/>
                <a:latin typeface="+mn-ea"/>
                <a:cs typeface="+mn-cs"/>
              </a:rPr>
              <a:t>建築士事務所</a:t>
            </a:r>
            <a:r>
              <a:rPr kumimoji="0" lang="ja-JP" altLang="en-US" sz="1600" b="0" i="0" u="none" strike="noStrike" kern="1200" cap="none" spc="0" normalizeH="0" baseline="0" noProof="0" dirty="0" smtClean="0">
                <a:ln>
                  <a:noFill/>
                </a:ln>
                <a:solidFill>
                  <a:prstClr val="black"/>
                </a:solidFill>
                <a:effectLst/>
                <a:uLnTx/>
                <a:uFillTx/>
                <a:latin typeface="+mn-ea"/>
                <a:cs typeface="+mn-cs"/>
              </a:rPr>
              <a:t>協会と</a:t>
            </a:r>
            <a:r>
              <a:rPr kumimoji="0" lang="ja-JP" altLang="en-US" sz="1600" b="0" i="0" u="none" strike="noStrike" kern="1200" cap="none" spc="0" normalizeH="0" baseline="0" noProof="0" dirty="0">
                <a:ln>
                  <a:noFill/>
                </a:ln>
                <a:solidFill>
                  <a:prstClr val="black"/>
                </a:solidFill>
                <a:effectLst/>
                <a:uLnTx/>
                <a:uFillTx/>
                <a:latin typeface="+mn-ea"/>
                <a:cs typeface="+mn-cs"/>
              </a:rPr>
              <a:t>連携した情報発信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104" name="楕円 103"/>
          <p:cNvSpPr/>
          <p:nvPr/>
        </p:nvSpPr>
        <p:spPr>
          <a:xfrm>
            <a:off x="162598" y="1276978"/>
            <a:ext cx="4553386" cy="2169966"/>
          </a:xfrm>
          <a:prstGeom prst="ellipse">
            <a:avLst/>
          </a:prstGeom>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5" name="テキスト ボックス 104"/>
          <p:cNvSpPr txBox="1"/>
          <p:nvPr/>
        </p:nvSpPr>
        <p:spPr>
          <a:xfrm>
            <a:off x="626210" y="1504955"/>
            <a:ext cx="3780576" cy="1246495"/>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市町村との連携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mn-ea"/>
                <a:cs typeface="+mn-cs"/>
              </a:rPr>
              <a:t>・</a:t>
            </a:r>
            <a:r>
              <a:rPr kumimoji="0" lang="ja-JP" altLang="en-US" sz="1600" b="0" i="0" u="none" strike="noStrike" kern="1200" cap="none" spc="0" normalizeH="0" baseline="0" noProof="0" dirty="0">
                <a:ln>
                  <a:noFill/>
                </a:ln>
                <a:solidFill>
                  <a:prstClr val="black"/>
                </a:solidFill>
                <a:effectLst/>
                <a:uLnTx/>
                <a:uFillTx/>
                <a:latin typeface="+mn-ea"/>
                <a:cs typeface="+mn-cs"/>
              </a:rPr>
              <a:t>市町村広報紙と連携した情報発信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mn-ea"/>
                <a:cs typeface="+mn-cs"/>
              </a:rPr>
              <a:t>・</a:t>
            </a:r>
            <a:r>
              <a:rPr kumimoji="0" lang="ja-JP" altLang="en-US" sz="1600" b="0" i="0" u="none" strike="noStrike" kern="1200" cap="none" spc="0" normalizeH="0" baseline="0" noProof="0" dirty="0">
                <a:ln>
                  <a:noFill/>
                </a:ln>
                <a:solidFill>
                  <a:prstClr val="black"/>
                </a:solidFill>
                <a:effectLst/>
                <a:uLnTx/>
                <a:uFillTx/>
                <a:latin typeface="+mn-ea"/>
                <a:cs typeface="+mn-cs"/>
              </a:rPr>
              <a:t>市町村観光担当と連携した情報発信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96" name="テキスト ボックス 95"/>
          <p:cNvSpPr txBox="1"/>
          <p:nvPr/>
        </p:nvSpPr>
        <p:spPr>
          <a:xfrm>
            <a:off x="5241152" y="1480607"/>
            <a:ext cx="3649493" cy="1246495"/>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民間広報媒体との連携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174625" marR="0" lvl="0" indent="-174625" algn="l" defTabSz="457200" rtl="0" eaLnBrk="1" fontAlgn="auto" latinLnBrk="0" hangingPunct="1">
              <a:lnSpc>
                <a:spcPct val="150000"/>
              </a:lnSpc>
              <a:spcBef>
                <a:spcPts val="0"/>
              </a:spcBef>
              <a:spcAft>
                <a:spcPts val="0"/>
              </a:spcAft>
              <a:buClrTx/>
              <a:buSzTx/>
              <a:buFontTx/>
              <a:buNone/>
              <a:tabLst/>
              <a:defRPr/>
            </a:pPr>
            <a:r>
              <a:rPr lang="ja-JP" altLang="en-US" sz="1600" dirty="0" smtClean="0">
                <a:solidFill>
                  <a:prstClr val="black"/>
                </a:solidFill>
                <a:latin typeface="+mn-ea"/>
              </a:rPr>
              <a:t>・</a:t>
            </a:r>
            <a:r>
              <a:rPr lang="ja-JP" altLang="en-US" sz="1600" dirty="0">
                <a:solidFill>
                  <a:prstClr val="black"/>
                </a:solidFill>
                <a:latin typeface="+mn-ea"/>
              </a:rPr>
              <a:t>デジタルサイネージ</a:t>
            </a:r>
            <a:r>
              <a:rPr kumimoji="0" lang="ja-JP" altLang="en-US" sz="1600" b="0" i="0" u="none" strike="noStrike" kern="1200" cap="none" spc="0" normalizeH="0" baseline="0" noProof="0" dirty="0" smtClean="0">
                <a:ln>
                  <a:noFill/>
                </a:ln>
                <a:solidFill>
                  <a:prstClr val="black"/>
                </a:solidFill>
                <a:effectLst/>
                <a:uLnTx/>
                <a:uFillTx/>
                <a:latin typeface="+mn-ea"/>
                <a:cs typeface="+mn-cs"/>
              </a:rPr>
              <a:t>による府民への</a:t>
            </a:r>
            <a:r>
              <a:rPr lang="ja-JP" altLang="en-US" sz="1600" dirty="0" smtClean="0">
                <a:solidFill>
                  <a:prstClr val="black"/>
                </a:solidFill>
                <a:latin typeface="+mn-ea"/>
              </a:rPr>
              <a:t>募集</a:t>
            </a:r>
            <a:r>
              <a:rPr kumimoji="0" lang="ja-JP" altLang="en-US" sz="1600" b="0" i="0" u="none" strike="noStrike" kern="1200" cap="none" spc="0" normalizeH="0" baseline="0" noProof="0" dirty="0" smtClean="0">
                <a:ln>
                  <a:noFill/>
                </a:ln>
                <a:solidFill>
                  <a:prstClr val="black"/>
                </a:solidFill>
                <a:effectLst/>
                <a:uLnTx/>
                <a:uFillTx/>
                <a:latin typeface="+mn-ea"/>
                <a:cs typeface="+mn-cs"/>
              </a:rPr>
              <a:t>の呼びかけ</a:t>
            </a:r>
            <a:endParaRPr kumimoji="0" lang="ja-JP" altLang="en-US" sz="1600" b="0" i="0" u="none" strike="noStrike" kern="1200" cap="none" spc="0" normalizeH="0" baseline="0" noProof="0" dirty="0">
              <a:ln>
                <a:noFill/>
              </a:ln>
              <a:solidFill>
                <a:prstClr val="black"/>
              </a:solidFill>
              <a:effectLst/>
              <a:uLnTx/>
              <a:uFillTx/>
              <a:latin typeface="+mn-ea"/>
              <a:cs typeface="+mn-cs"/>
            </a:endParaRPr>
          </a:p>
        </p:txBody>
      </p:sp>
      <p:sp>
        <p:nvSpPr>
          <p:cNvPr id="1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15</a:t>
            </a:fld>
            <a:endParaRPr kumimoji="1" lang="ja-JP" altLang="en-US" sz="1400" b="1" dirty="0">
              <a:solidFill>
                <a:prstClr val="black"/>
              </a:solidFill>
              <a:ea typeface="ＭＳ Ｐゴシック" panose="020B0600070205080204" pitchFamily="50" charset="-128"/>
            </a:endParaRPr>
          </a:p>
        </p:txBody>
      </p:sp>
      <p:sp>
        <p:nvSpPr>
          <p:cNvPr id="12" name="正方形/長方形 11"/>
          <p:cNvSpPr/>
          <p:nvPr/>
        </p:nvSpPr>
        <p:spPr>
          <a:xfrm>
            <a:off x="0" y="-2290"/>
            <a:ext cx="9144000" cy="63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a:t>
            </a:r>
            <a:r>
              <a:rPr kumimoji="1" lang="ja-JP" altLang="en-US" sz="2400" b="1" dirty="0">
                <a:solidFill>
                  <a:schemeClr val="bg1"/>
                </a:solidFill>
                <a:latin typeface="游ゴシック" panose="020B0400000000000000" pitchFamily="50" charset="-128"/>
              </a:rPr>
              <a:t>「ビュースポットおおさか」の募集に向けた情報</a:t>
            </a:r>
            <a:r>
              <a:rPr kumimoji="1" lang="ja-JP" altLang="en-US" sz="2400" b="1" dirty="0" smtClean="0">
                <a:solidFill>
                  <a:schemeClr val="bg1"/>
                </a:solidFill>
                <a:latin typeface="游ゴシック" panose="020B0400000000000000" pitchFamily="50" charset="-128"/>
              </a:rPr>
              <a:t>発信</a:t>
            </a:r>
            <a:endParaRPr kumimoji="1" lang="ja-JP" altLang="en-US" sz="2400" b="1" dirty="0">
              <a:solidFill>
                <a:schemeClr val="bg1"/>
              </a:solidFill>
              <a:latin typeface="游ゴシック" panose="020B0400000000000000" pitchFamily="50" charset="-128"/>
            </a:endParaRPr>
          </a:p>
        </p:txBody>
      </p:sp>
    </p:spTree>
    <p:extLst>
      <p:ext uri="{BB962C8B-B14F-4D97-AF65-F5344CB8AC3E}">
        <p14:creationId xmlns:p14="http://schemas.microsoft.com/office/powerpoint/2010/main" val="157469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79512" y="668863"/>
            <a:ext cx="8117324" cy="507831"/>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エリア</a:t>
            </a: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別・カテゴリ別の応募・選定</a:t>
            </a: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状況（景観ビジョン推進部会で選定）</a:t>
            </a:r>
            <a:endPar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2698744677"/>
              </p:ext>
            </p:extLst>
          </p:nvPr>
        </p:nvGraphicFramePr>
        <p:xfrm>
          <a:off x="147679" y="1180643"/>
          <a:ext cx="8848642" cy="5260492"/>
        </p:xfrm>
        <a:graphic>
          <a:graphicData uri="http://schemas.openxmlformats.org/drawingml/2006/table">
            <a:tbl>
              <a:tblPr firstRow="1" bandRow="1">
                <a:tableStyleId>{616DA210-FB5B-4158-B5E0-FEB733F419BA}</a:tableStyleId>
              </a:tblPr>
              <a:tblGrid>
                <a:gridCol w="1642292">
                  <a:extLst>
                    <a:ext uri="{9D8B030D-6E8A-4147-A177-3AD203B41FA5}">
                      <a16:colId xmlns:a16="http://schemas.microsoft.com/office/drawing/2014/main" val="4216197973"/>
                    </a:ext>
                  </a:extLst>
                </a:gridCol>
                <a:gridCol w="3828627">
                  <a:extLst>
                    <a:ext uri="{9D8B030D-6E8A-4147-A177-3AD203B41FA5}">
                      <a16:colId xmlns:a16="http://schemas.microsoft.com/office/drawing/2014/main" val="341508336"/>
                    </a:ext>
                  </a:extLst>
                </a:gridCol>
                <a:gridCol w="1820092">
                  <a:extLst>
                    <a:ext uri="{9D8B030D-6E8A-4147-A177-3AD203B41FA5}">
                      <a16:colId xmlns:a16="http://schemas.microsoft.com/office/drawing/2014/main" val="4044357023"/>
                    </a:ext>
                  </a:extLst>
                </a:gridCol>
                <a:gridCol w="721756">
                  <a:extLst>
                    <a:ext uri="{9D8B030D-6E8A-4147-A177-3AD203B41FA5}">
                      <a16:colId xmlns:a16="http://schemas.microsoft.com/office/drawing/2014/main" val="1479013009"/>
                    </a:ext>
                  </a:extLst>
                </a:gridCol>
                <a:gridCol w="835875">
                  <a:extLst>
                    <a:ext uri="{9D8B030D-6E8A-4147-A177-3AD203B41FA5}">
                      <a16:colId xmlns:a16="http://schemas.microsoft.com/office/drawing/2014/main" val="3419625766"/>
                    </a:ext>
                  </a:extLst>
                </a:gridCol>
              </a:tblGrid>
              <a:tr h="368362">
                <a:tc rowSpan="2" gridSpan="2">
                  <a:txBody>
                    <a:bodyPr/>
                    <a:lstStyle/>
                    <a:p>
                      <a:r>
                        <a:rPr kumimoji="1" lang="ja-JP" altLang="en-US" sz="1400" b="1" dirty="0">
                          <a:latin typeface="+mn-ea"/>
                          <a:ea typeface="+mn-ea"/>
                        </a:rPr>
                        <a:t>全応募数・選定数</a:t>
                      </a: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rowSpan="2" hMerge="1">
                  <a:txBody>
                    <a:bodyPr/>
                    <a:lstStyle/>
                    <a:p>
                      <a:endParaRPr kumimoji="1" lang="ja-JP" altLang="en-US"/>
                    </a:p>
                  </a:txBody>
                  <a:tcPr/>
                </a:tc>
                <a:tc>
                  <a:txBody>
                    <a:bodyPr/>
                    <a:lstStyle/>
                    <a:p>
                      <a:pPr algn="ctr"/>
                      <a:r>
                        <a:rPr kumimoji="1" lang="ja-JP" altLang="en-US" sz="1300" b="1" dirty="0" smtClean="0">
                          <a:latin typeface="+mn-ea"/>
                          <a:ea typeface="+mn-ea"/>
                        </a:rPr>
                        <a:t>応募数（スポット数）</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300" b="1" dirty="0" smtClean="0">
                          <a:latin typeface="+mn-ea"/>
                          <a:ea typeface="+mn-ea"/>
                        </a:rPr>
                        <a:t>選定数</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300" b="1" dirty="0" smtClean="0">
                          <a:latin typeface="+mn-ea"/>
                          <a:ea typeface="+mn-ea"/>
                        </a:rPr>
                        <a:t>選定済</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316560"/>
                  </a:ext>
                </a:extLst>
              </a:tr>
              <a:tr h="368362">
                <a:tc gridSpan="2" vMerge="1">
                  <a:txBody>
                    <a:bodyPr/>
                    <a:lstStyle/>
                    <a:p>
                      <a:endParaRPr kumimoji="1" lang="ja-JP" altLang="en-US" sz="1600" b="1" dirty="0">
                        <a:latin typeface="+mn-ea"/>
                        <a:ea typeface="+mn-ea"/>
                      </a:endParaRP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vMerge="1">
                  <a:txBody>
                    <a:bodyPr/>
                    <a:lstStyle/>
                    <a:p>
                      <a:endParaRPr kumimoji="1" lang="ja-JP" altLang="en-US" b="0" dirty="0">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300" b="1" dirty="0" smtClean="0">
                          <a:latin typeface="+mn-ea"/>
                          <a:ea typeface="+mn-ea"/>
                        </a:rPr>
                        <a:t>２０９件（１８２）</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smtClean="0">
                          <a:latin typeface="+mn-ea"/>
                          <a:ea typeface="+mn-ea"/>
                        </a:rPr>
                        <a:t>２６件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smtClean="0">
                          <a:latin typeface="+mn-ea"/>
                          <a:ea typeface="+mn-ea"/>
                        </a:rPr>
                        <a:t>８０件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7880580"/>
                  </a:ext>
                </a:extLst>
              </a:tr>
              <a:tr h="391244">
                <a:tc rowSpan="5">
                  <a:txBody>
                    <a:bodyPr/>
                    <a:lstStyle/>
                    <a:p>
                      <a:r>
                        <a:rPr kumimoji="1" lang="ja-JP" altLang="en-US" sz="1400" b="1" dirty="0">
                          <a:latin typeface="+mn-ea"/>
                          <a:ea typeface="+mn-ea"/>
                        </a:rPr>
                        <a:t>エリア別</a:t>
                      </a:r>
                      <a:endParaRPr kumimoji="1" lang="en-US" altLang="ja-JP" sz="1400" b="1" dirty="0">
                        <a:latin typeface="+mn-ea"/>
                        <a:ea typeface="+mn-ea"/>
                      </a:endParaRPr>
                    </a:p>
                    <a:p>
                      <a:r>
                        <a:rPr kumimoji="1" lang="ja-JP" altLang="en-US" sz="1400" b="1" dirty="0">
                          <a:latin typeface="+mn-ea"/>
                          <a:ea typeface="+mn-ea"/>
                        </a:rPr>
                        <a:t>（視点場の所在）</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400" b="1" dirty="0">
                          <a:latin typeface="+mn-ea"/>
                          <a:ea typeface="+mn-ea"/>
                        </a:rPr>
                        <a:t>大阪市内</a:t>
                      </a:r>
                      <a:endParaRPr kumimoji="1" lang="en-US" altLang="ja-JP" sz="14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b="1" dirty="0">
                          <a:latin typeface="+mn-ea"/>
                          <a:ea typeface="+mn-ea"/>
                        </a:rPr>
                        <a:t>　</a:t>
                      </a:r>
                      <a:r>
                        <a:rPr kumimoji="1" lang="ja-JP" altLang="en-US" sz="1300" b="1" dirty="0" smtClean="0">
                          <a:latin typeface="+mn-ea"/>
                          <a:ea typeface="+mn-ea"/>
                        </a:rPr>
                        <a:t>５８件（４１）</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smtClean="0">
                          <a:latin typeface="+mn-ea"/>
                          <a:ea typeface="+mn-ea"/>
                        </a:rPr>
                        <a:t>２件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smtClean="0">
                          <a:latin typeface="+mn-ea"/>
                          <a:ea typeface="+mn-ea"/>
                        </a:rPr>
                        <a:t>２２件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391244">
                <a:tc vMerge="1">
                  <a:txBody>
                    <a:bodyPr/>
                    <a:lstStyle/>
                    <a:p>
                      <a:endParaRPr kumimoji="1" lang="ja-JP" altLang="en-US"/>
                    </a:p>
                  </a:txBody>
                  <a:tcPr/>
                </a:tc>
                <a:tc>
                  <a:txBody>
                    <a:bodyPr/>
                    <a:lstStyle/>
                    <a:p>
                      <a:r>
                        <a:rPr kumimoji="1" lang="ja-JP" altLang="en-US" sz="1400" b="1" dirty="0">
                          <a:latin typeface="+mn-ea"/>
                          <a:ea typeface="+mn-ea"/>
                        </a:rPr>
                        <a:t>北大阪</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b="1" dirty="0">
                          <a:latin typeface="+mn-ea"/>
                          <a:ea typeface="+mn-ea"/>
                        </a:rPr>
                        <a:t>　</a:t>
                      </a:r>
                      <a:r>
                        <a:rPr kumimoji="1" lang="ja-JP" altLang="en-US" sz="1300" b="1" dirty="0" smtClean="0">
                          <a:latin typeface="+mn-ea"/>
                          <a:ea typeface="+mn-ea"/>
                        </a:rPr>
                        <a:t>３１件（３０）</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a:latin typeface="+mn-ea"/>
                          <a:ea typeface="+mn-ea"/>
                        </a:rPr>
                        <a:t>６</a:t>
                      </a:r>
                      <a:r>
                        <a:rPr kumimoji="1" lang="ja-JP" altLang="en-US" sz="1300" b="1" dirty="0" smtClean="0">
                          <a:latin typeface="+mn-ea"/>
                          <a:ea typeface="+mn-ea"/>
                        </a:rPr>
                        <a:t>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a:latin typeface="+mn-ea"/>
                          <a:ea typeface="+mn-ea"/>
                        </a:rPr>
                        <a:t>１３</a:t>
                      </a:r>
                      <a:r>
                        <a:rPr kumimoji="1" lang="ja-JP" altLang="en-US" sz="1300" b="1" dirty="0" smtClean="0">
                          <a:latin typeface="+mn-ea"/>
                          <a:ea typeface="+mn-ea"/>
                        </a:rPr>
                        <a:t>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391244">
                <a:tc vMerge="1">
                  <a:txBody>
                    <a:bodyPr/>
                    <a:lstStyle/>
                    <a:p>
                      <a:endParaRPr kumimoji="1" lang="ja-JP" altLang="en-US"/>
                    </a:p>
                  </a:txBody>
                  <a:tcPr/>
                </a:tc>
                <a:tc>
                  <a:txBody>
                    <a:bodyPr/>
                    <a:lstStyle/>
                    <a:p>
                      <a:r>
                        <a:rPr kumimoji="1" lang="ja-JP" altLang="en-US" sz="1400" b="1" dirty="0">
                          <a:latin typeface="+mn-ea"/>
                          <a:ea typeface="+mn-ea"/>
                        </a:rPr>
                        <a:t>東大阪</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b="1" dirty="0">
                          <a:latin typeface="+mn-ea"/>
                          <a:ea typeface="+mn-ea"/>
                        </a:rPr>
                        <a:t>　</a:t>
                      </a:r>
                      <a:r>
                        <a:rPr kumimoji="1" lang="ja-JP" altLang="en-US" sz="1300" b="1" dirty="0" smtClean="0">
                          <a:latin typeface="+mn-ea"/>
                          <a:ea typeface="+mn-ea"/>
                        </a:rPr>
                        <a:t>３４件（３３）</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a:latin typeface="+mn-ea"/>
                          <a:ea typeface="+mn-ea"/>
                        </a:rPr>
                        <a:t>６</a:t>
                      </a:r>
                      <a:r>
                        <a:rPr kumimoji="1" lang="ja-JP" altLang="en-US" sz="1300" b="1" dirty="0" smtClean="0">
                          <a:latin typeface="+mn-ea"/>
                          <a:ea typeface="+mn-ea"/>
                        </a:rPr>
                        <a:t>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a:latin typeface="+mn-ea"/>
                          <a:ea typeface="+mn-ea"/>
                        </a:rPr>
                        <a:t>１３</a:t>
                      </a:r>
                      <a:r>
                        <a:rPr kumimoji="1" lang="ja-JP" altLang="en-US" sz="1300" b="1" dirty="0" smtClean="0">
                          <a:latin typeface="+mn-ea"/>
                          <a:ea typeface="+mn-ea"/>
                        </a:rPr>
                        <a:t>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391244">
                <a:tc vMerge="1">
                  <a:txBody>
                    <a:bodyPr/>
                    <a:lstStyle/>
                    <a:p>
                      <a:endParaRPr kumimoji="1" lang="ja-JP" altLang="en-US"/>
                    </a:p>
                  </a:txBody>
                  <a:tcPr/>
                </a:tc>
                <a:tc>
                  <a:txBody>
                    <a:bodyPr/>
                    <a:lstStyle/>
                    <a:p>
                      <a:r>
                        <a:rPr kumimoji="1" lang="ja-JP" altLang="en-US" sz="1400" b="1" dirty="0">
                          <a:latin typeface="+mn-ea"/>
                          <a:ea typeface="+mn-ea"/>
                        </a:rPr>
                        <a:t>南河内</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b="1" dirty="0">
                          <a:latin typeface="+mn-ea"/>
                          <a:ea typeface="+mn-ea"/>
                        </a:rPr>
                        <a:t>　</a:t>
                      </a:r>
                      <a:r>
                        <a:rPr kumimoji="1" lang="ja-JP" altLang="en-US" sz="1300" b="1" dirty="0" smtClean="0">
                          <a:latin typeface="+mn-ea"/>
                          <a:ea typeface="+mn-ea"/>
                        </a:rPr>
                        <a:t>４３件（３９）</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a:latin typeface="+mn-ea"/>
                          <a:ea typeface="+mn-ea"/>
                        </a:rPr>
                        <a:t>５</a:t>
                      </a:r>
                      <a:r>
                        <a:rPr kumimoji="1" lang="ja-JP" altLang="en-US" sz="1300" b="1" dirty="0" smtClean="0">
                          <a:latin typeface="+mn-ea"/>
                          <a:ea typeface="+mn-ea"/>
                        </a:rPr>
                        <a:t>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a:latin typeface="+mn-ea"/>
                          <a:ea typeface="+mn-ea"/>
                        </a:rPr>
                        <a:t>１３</a:t>
                      </a:r>
                      <a:r>
                        <a:rPr kumimoji="1" lang="ja-JP" altLang="en-US" sz="1300" b="1" dirty="0" smtClean="0">
                          <a:latin typeface="+mn-ea"/>
                          <a:ea typeface="+mn-ea"/>
                        </a:rPr>
                        <a:t>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19915"/>
                  </a:ext>
                </a:extLst>
              </a:tr>
              <a:tr h="391244">
                <a:tc vMerge="1">
                  <a:txBody>
                    <a:bodyPr/>
                    <a:lstStyle/>
                    <a:p>
                      <a:endParaRPr kumimoji="1" lang="ja-JP" altLang="en-US"/>
                    </a:p>
                  </a:txBody>
                  <a:tcPr/>
                </a:tc>
                <a:tc>
                  <a:txBody>
                    <a:bodyPr/>
                    <a:lstStyle/>
                    <a:p>
                      <a:r>
                        <a:rPr kumimoji="1" lang="ja-JP" altLang="en-US" sz="1400" b="1" dirty="0">
                          <a:latin typeface="+mn-ea"/>
                          <a:ea typeface="+mn-ea"/>
                        </a:rPr>
                        <a:t>泉州</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b="1" dirty="0">
                          <a:latin typeface="+mn-ea"/>
                          <a:ea typeface="+mn-ea"/>
                        </a:rPr>
                        <a:t>　</a:t>
                      </a:r>
                      <a:r>
                        <a:rPr kumimoji="1" lang="ja-JP" altLang="en-US" sz="1300" b="1" dirty="0" smtClean="0">
                          <a:latin typeface="+mn-ea"/>
                          <a:ea typeface="+mn-ea"/>
                        </a:rPr>
                        <a:t>４２件（３９）</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smtClean="0">
                          <a:latin typeface="+mn-ea"/>
                          <a:ea typeface="+mn-ea"/>
                        </a:rPr>
                        <a:t>７件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300" b="1" dirty="0" smtClean="0">
                          <a:latin typeface="+mn-ea"/>
                          <a:ea typeface="+mn-ea"/>
                        </a:rPr>
                        <a:t>１９件</a:t>
                      </a:r>
                      <a:endParaRPr kumimoji="1" lang="ja-JP" altLang="en-US" sz="13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326812"/>
                  </a:ext>
                </a:extLst>
              </a:tr>
              <a:tr h="641887">
                <a:tc rowSpan="4">
                  <a:txBody>
                    <a:bodyPr/>
                    <a:lstStyle/>
                    <a:p>
                      <a:r>
                        <a:rPr kumimoji="1" lang="ja-JP" altLang="en-US" sz="1400" b="1" dirty="0">
                          <a:latin typeface="+mn-ea"/>
                          <a:ea typeface="+mn-ea"/>
                        </a:rPr>
                        <a:t>カテゴリー別</a:t>
                      </a:r>
                      <a:r>
                        <a:rPr kumimoji="1" lang="en-US" altLang="ja-JP" sz="1400" b="1" dirty="0">
                          <a:latin typeface="+mn-ea"/>
                          <a:ea typeface="+mn-ea"/>
                        </a:rPr>
                        <a:t>※</a:t>
                      </a:r>
                    </a:p>
                    <a:p>
                      <a:r>
                        <a:rPr kumimoji="1" lang="ja-JP" altLang="en-US" sz="1400" b="1" dirty="0">
                          <a:latin typeface="+mn-ea"/>
                          <a:ea typeface="+mn-ea"/>
                        </a:rPr>
                        <a:t>（視対象の分類）</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400" b="1" dirty="0">
                          <a:latin typeface="+mn-ea"/>
                          <a:ea typeface="+mn-ea"/>
                        </a:rPr>
                        <a:t>地形特性</a:t>
                      </a:r>
                      <a:endParaRPr kumimoji="1" lang="en-US" altLang="ja-JP" sz="1400" b="1" dirty="0">
                        <a:latin typeface="+mn-ea"/>
                        <a:ea typeface="+mn-ea"/>
                      </a:endParaRPr>
                    </a:p>
                    <a:p>
                      <a:r>
                        <a:rPr kumimoji="1" lang="ja-JP" altLang="en-US" sz="1400" b="1" dirty="0">
                          <a:latin typeface="+mn-ea"/>
                          <a:ea typeface="+mn-ea"/>
                        </a:rPr>
                        <a:t>（山並み、海岸、平野、中流河川等）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n-ea"/>
                          <a:ea typeface="+mn-ea"/>
                          <a:cs typeface="+mn-cs"/>
                        </a:rPr>
                        <a:t>　</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９０件（７１）</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８件</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２８件</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641887">
                <a:tc vMerge="1">
                  <a:txBody>
                    <a:bodyPr/>
                    <a:lstStyle/>
                    <a:p>
                      <a:endParaRPr kumimoji="1" lang="ja-JP" altLang="en-US"/>
                    </a:p>
                  </a:txBody>
                  <a:tcPr/>
                </a:tc>
                <a:tc>
                  <a:txBody>
                    <a:bodyPr/>
                    <a:lstStyle/>
                    <a:p>
                      <a:r>
                        <a:rPr kumimoji="1" lang="ja-JP" altLang="en-US" sz="1400" b="1" dirty="0">
                          <a:latin typeface="+mn-ea"/>
                          <a:ea typeface="+mn-ea"/>
                        </a:rPr>
                        <a:t>歴史特性</a:t>
                      </a:r>
                      <a:endParaRPr kumimoji="1" lang="en-US" altLang="ja-JP" sz="1400" b="1" dirty="0">
                        <a:latin typeface="+mn-ea"/>
                        <a:ea typeface="+mn-ea"/>
                      </a:endParaRPr>
                    </a:p>
                    <a:p>
                      <a:r>
                        <a:rPr kumimoji="1" lang="ja-JP" altLang="en-US" sz="1400" b="1" dirty="0">
                          <a:latin typeface="+mn-ea"/>
                          <a:ea typeface="+mn-ea"/>
                        </a:rPr>
                        <a:t>（歴史的街道、古墳群、寺内町、城郭等）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n-ea"/>
                          <a:ea typeface="+mn-ea"/>
                          <a:cs typeface="+mn-cs"/>
                        </a:rPr>
                        <a:t>　</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５１件（５０）</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１０件</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１８件</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49331"/>
                  </a:ext>
                </a:extLst>
              </a:tr>
              <a:tr h="641887">
                <a:tc vMerge="1">
                  <a:txBody>
                    <a:bodyPr/>
                    <a:lstStyle/>
                    <a:p>
                      <a:endParaRPr kumimoji="1" lang="ja-JP" altLang="en-US"/>
                    </a:p>
                  </a:txBody>
                  <a:tcPr/>
                </a:tc>
                <a:tc>
                  <a:txBody>
                    <a:bodyPr/>
                    <a:lstStyle/>
                    <a:p>
                      <a:r>
                        <a:rPr kumimoji="1" lang="ja-JP" altLang="en-US" sz="1400" b="1" dirty="0">
                          <a:latin typeface="+mn-ea"/>
                          <a:ea typeface="+mn-ea"/>
                        </a:rPr>
                        <a:t>都市・インフラ特性</a:t>
                      </a:r>
                      <a:endParaRPr kumimoji="1" lang="en-US" altLang="ja-JP" sz="1400" b="1" dirty="0">
                        <a:latin typeface="+mn-ea"/>
                        <a:ea typeface="+mn-ea"/>
                      </a:endParaRPr>
                    </a:p>
                    <a:p>
                      <a:r>
                        <a:rPr kumimoji="1" lang="ja-JP" altLang="en-US" sz="1300" b="1" dirty="0">
                          <a:latin typeface="+mn-ea"/>
                          <a:ea typeface="+mn-ea"/>
                        </a:rPr>
                        <a:t>（広域幹線道路、鉄軌道、大規模公園、港湾等）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n-ea"/>
                          <a:ea typeface="+mn-ea"/>
                          <a:cs typeface="+mn-cs"/>
                        </a:rPr>
                        <a:t>　</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４５件（４０）</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n-ea"/>
                          <a:ea typeface="+mn-ea"/>
                          <a:cs typeface="+mn-cs"/>
                        </a:rPr>
                        <a:t>７</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件</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n-ea"/>
                          <a:ea typeface="+mn-ea"/>
                          <a:cs typeface="+mn-cs"/>
                        </a:rPr>
                        <a:t>１５</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件</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671560"/>
                  </a:ext>
                </a:extLst>
              </a:tr>
              <a:tr h="641887">
                <a:tc vMerge="1">
                  <a:txBody>
                    <a:bodyPr/>
                    <a:lstStyle/>
                    <a:p>
                      <a:endParaRPr kumimoji="1" lang="ja-JP" altLang="en-US"/>
                    </a:p>
                  </a:txBody>
                  <a:tcPr/>
                </a:tc>
                <a:tc>
                  <a:txBody>
                    <a:bodyPr/>
                    <a:lstStyle/>
                    <a:p>
                      <a:r>
                        <a:rPr kumimoji="1" lang="ja-JP" altLang="en-US" sz="1400" b="1" dirty="0">
                          <a:latin typeface="+mn-ea"/>
                          <a:ea typeface="+mn-ea"/>
                        </a:rPr>
                        <a:t>土地利用特性</a:t>
                      </a:r>
                      <a:endParaRPr kumimoji="1" lang="en-US" altLang="ja-JP" sz="1400" b="1" dirty="0">
                        <a:latin typeface="+mn-ea"/>
                        <a:ea typeface="+mn-ea"/>
                      </a:endParaRPr>
                    </a:p>
                    <a:p>
                      <a:r>
                        <a:rPr kumimoji="1" lang="ja-JP" altLang="en-US" sz="1300" b="1" dirty="0">
                          <a:latin typeface="+mn-ea"/>
                          <a:ea typeface="+mn-ea"/>
                        </a:rPr>
                        <a:t>（超高層ビル群、工業用地、大規模建築物等）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n-ea"/>
                          <a:ea typeface="+mn-ea"/>
                          <a:cs typeface="+mn-cs"/>
                        </a:rPr>
                        <a:t>　</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２２件（２１）</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１件</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１９件</a:t>
                      </a:r>
                      <a:endParaRPr kumimoji="1" lang="ja-JP" altLang="en-US" sz="13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1938793"/>
                  </a:ext>
                </a:extLst>
              </a:tr>
            </a:tbl>
          </a:graphicData>
        </a:graphic>
      </p:graphicFrame>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16</a:t>
            </a:fld>
            <a:endParaRPr kumimoji="1" lang="ja-JP" altLang="en-US" sz="1400" b="1" dirty="0">
              <a:solidFill>
                <a:prstClr val="black"/>
              </a:solidFill>
              <a:ea typeface="ＭＳ Ｐゴシック" panose="020B0600070205080204" pitchFamily="50" charset="-128"/>
            </a:endParaRPr>
          </a:p>
        </p:txBody>
      </p:sp>
      <p:sp>
        <p:nvSpPr>
          <p:cNvPr id="8" name="正方形/長方形 7"/>
          <p:cNvSpPr/>
          <p:nvPr/>
        </p:nvSpPr>
        <p:spPr>
          <a:xfrm>
            <a:off x="0" y="-2290"/>
            <a:ext cx="9144000" cy="63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a:t>
            </a:r>
            <a:r>
              <a:rPr kumimoji="1" lang="ja-JP" altLang="en-US" sz="2400" b="1" dirty="0">
                <a:solidFill>
                  <a:schemeClr val="bg1"/>
                </a:solidFill>
                <a:latin typeface="游ゴシック" panose="020B0400000000000000" pitchFamily="50" charset="-128"/>
              </a:rPr>
              <a:t>「ビュースポットおおさか」の</a:t>
            </a:r>
            <a:r>
              <a:rPr kumimoji="1" lang="ja-JP" altLang="en-US" sz="2400" b="1" dirty="0" smtClean="0">
                <a:solidFill>
                  <a:schemeClr val="bg1"/>
                </a:solidFill>
                <a:latin typeface="游ゴシック" panose="020B0400000000000000" pitchFamily="50" charset="-128"/>
              </a:rPr>
              <a:t>募集・選定結果</a:t>
            </a:r>
            <a:endParaRPr kumimoji="1" lang="ja-JP" altLang="en-US" sz="2400" b="1" dirty="0">
              <a:solidFill>
                <a:schemeClr val="bg1"/>
              </a:solidFill>
              <a:latin typeface="游ゴシック" panose="020B0400000000000000" pitchFamily="50" charset="-128"/>
            </a:endParaRPr>
          </a:p>
        </p:txBody>
      </p:sp>
      <p:sp>
        <p:nvSpPr>
          <p:cNvPr id="6" name="テキスト ボックス 5"/>
          <p:cNvSpPr txBox="1"/>
          <p:nvPr/>
        </p:nvSpPr>
        <p:spPr>
          <a:xfrm>
            <a:off x="74776" y="6409791"/>
            <a:ext cx="8326796" cy="42716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600" dirty="0" smtClean="0">
                <a:solidFill>
                  <a:prstClr val="black"/>
                </a:solidFill>
                <a:latin typeface="游ゴシック" panose="020B0400000000000000" pitchFamily="50" charset="-128"/>
                <a:ea typeface="游ゴシック" panose="020B0400000000000000" pitchFamily="50" charset="-128"/>
              </a:rPr>
              <a:t>※</a:t>
            </a:r>
            <a:r>
              <a:rPr kumimoji="1" lang="ja-JP" altLang="en-US" sz="1600" dirty="0" smtClean="0">
                <a:solidFill>
                  <a:prstClr val="black"/>
                </a:solidFill>
                <a:latin typeface="游ゴシック" panose="020B0400000000000000" pitchFamily="50" charset="-128"/>
                <a:ea typeface="游ゴシック" panose="020B0400000000000000" pitchFamily="50" charset="-128"/>
              </a:rPr>
              <a:t>大阪府外の応募１件除く</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42789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06509" y="1308484"/>
            <a:ext cx="4199955" cy="3764405"/>
          </a:xfrm>
          <a:prstGeom prst="rect">
            <a:avLst/>
          </a:prstGeom>
        </p:spPr>
      </p:pic>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rPr>
              <a:pPr/>
              <a:t>17</a:t>
            </a:fld>
            <a:endParaRPr kumimoji="1" lang="ja-JP" altLang="en-US" sz="1400" b="1" dirty="0">
              <a:solidFill>
                <a:prstClr val="black"/>
              </a:solidFill>
            </a:endParaRPr>
          </a:p>
        </p:txBody>
      </p:sp>
      <p:pic>
        <p:nvPicPr>
          <p:cNvPr id="4" name="図 3"/>
          <p:cNvPicPr>
            <a:picLocks noChangeAspect="1"/>
          </p:cNvPicPr>
          <p:nvPr/>
        </p:nvPicPr>
        <p:blipFill>
          <a:blip r:embed="rId4"/>
          <a:stretch>
            <a:fillRect/>
          </a:stretch>
        </p:blipFill>
        <p:spPr>
          <a:xfrm>
            <a:off x="4571999" y="1308483"/>
            <a:ext cx="4349979" cy="3764405"/>
          </a:xfrm>
          <a:prstGeom prst="rect">
            <a:avLst/>
          </a:prstGeom>
        </p:spPr>
      </p:pic>
      <p:sp>
        <p:nvSpPr>
          <p:cNvPr id="8" name="正方形/長方形 7"/>
          <p:cNvSpPr/>
          <p:nvPr/>
        </p:nvSpPr>
        <p:spPr>
          <a:xfrm>
            <a:off x="0" y="-2290"/>
            <a:ext cx="9144000" cy="63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smtClean="0">
                <a:solidFill>
                  <a:schemeClr val="bg1"/>
                </a:solidFill>
                <a:latin typeface="游ゴシック" panose="020B0400000000000000" pitchFamily="50" charset="-128"/>
              </a:rPr>
              <a:t>　応募方法別・年代別の応募状況</a:t>
            </a:r>
            <a:endParaRPr kumimoji="1" lang="ja-JP" altLang="en-US" sz="2400" b="1" dirty="0">
              <a:solidFill>
                <a:schemeClr val="bg1"/>
              </a:solidFill>
              <a:latin typeface="游ゴシック" panose="020B0400000000000000" pitchFamily="50" charset="-128"/>
            </a:endParaRPr>
          </a:p>
        </p:txBody>
      </p:sp>
    </p:spTree>
    <p:extLst>
      <p:ext uri="{BB962C8B-B14F-4D97-AF65-F5344CB8AC3E}">
        <p14:creationId xmlns:p14="http://schemas.microsoft.com/office/powerpoint/2010/main" val="557426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43825" y="792072"/>
            <a:ext cx="4518107" cy="907862"/>
          </a:xfrm>
        </p:spPr>
        <p:txBody>
          <a:bodyPr>
            <a:noAutofit/>
          </a:bodyPr>
          <a:lstStyle/>
          <a:p>
            <a:pPr algn="ctr" defTabSz="457200">
              <a:lnSpc>
                <a:spcPts val="3400"/>
              </a:lnSpc>
            </a:pPr>
            <a:r>
              <a:rPr lang="ja-JP" altLang="en-US" sz="2000" dirty="0" smtClean="0">
                <a:solidFill>
                  <a:srgbClr val="00B0F0"/>
                </a:solidFill>
                <a:latin typeface="UD デジタル 教科書体 NP-B" panose="02020700000000000000" pitchFamily="18" charset="-128"/>
                <a:ea typeface="UD デジタル 教科書体 NP-B" panose="02020700000000000000" pitchFamily="18" charset="-128"/>
              </a:rPr>
              <a:t>第１～３回において選定した</a:t>
            </a:r>
            <a:r>
              <a:rPr lang="en-US" altLang="ja-JP" sz="2000" dirty="0" smtClean="0">
                <a:solidFill>
                  <a:srgbClr val="00B0F0"/>
                </a:solidFill>
                <a:latin typeface="UD デジタル 教科書体 NP-B" panose="02020700000000000000" pitchFamily="18" charset="-128"/>
                <a:ea typeface="UD デジタル 教科書体 NP-B" panose="02020700000000000000" pitchFamily="18" charset="-128"/>
              </a:rPr>
              <a:t>80</a:t>
            </a:r>
            <a:r>
              <a:rPr lang="ja-JP" altLang="en-US" sz="2000" dirty="0" smtClean="0">
                <a:solidFill>
                  <a:srgbClr val="00B0F0"/>
                </a:solidFill>
                <a:latin typeface="UD デジタル 教科書体 NP-B" panose="02020700000000000000" pitchFamily="18" charset="-128"/>
                <a:ea typeface="UD デジタル 教科書体 NP-B" panose="02020700000000000000" pitchFamily="18" charset="-128"/>
              </a:rPr>
              <a:t>か所</a:t>
            </a:r>
            <a:endParaRPr kumimoji="1" lang="ja-JP" altLang="en-US" sz="3200" dirty="0"/>
          </a:p>
        </p:txBody>
      </p:sp>
      <p:pic>
        <p:nvPicPr>
          <p:cNvPr id="5" name="コンテンツ プレースホルダー 4"/>
          <p:cNvPicPr>
            <a:picLocks noGrp="1" noChangeAspect="1"/>
          </p:cNvPicPr>
          <p:nvPr>
            <p:ph idx="1"/>
          </p:nvPr>
        </p:nvPicPr>
        <p:blipFill>
          <a:blip r:embed="rId2"/>
          <a:stretch>
            <a:fillRect/>
          </a:stretch>
        </p:blipFill>
        <p:spPr>
          <a:xfrm>
            <a:off x="5254392" y="1604778"/>
            <a:ext cx="3260957" cy="4594411"/>
          </a:xfrm>
          <a:prstGeom prst="rect">
            <a:avLst/>
          </a:prstGeom>
        </p:spPr>
      </p:pic>
      <p:sp>
        <p:nvSpPr>
          <p:cNvPr id="4" name="スライド番号プレースホルダー 3"/>
          <p:cNvSpPr>
            <a:spLocks noGrp="1"/>
          </p:cNvSpPr>
          <p:nvPr>
            <p:ph type="sldNum" sz="quarter" idx="12"/>
          </p:nvPr>
        </p:nvSpPr>
        <p:spPr/>
        <p:txBody>
          <a:bodyPr/>
          <a:lstStyle/>
          <a:p>
            <a:fld id="{014E9001-24FA-4D28-AAFB-36E6B1FE382F}" type="slidenum">
              <a:rPr kumimoji="1" lang="ja-JP" altLang="en-US" smtClean="0"/>
              <a:t>18</a:t>
            </a:fld>
            <a:endParaRPr kumimoji="1"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4" y="1690689"/>
            <a:ext cx="3388124" cy="4873625"/>
          </a:xfrm>
          <a:prstGeom prst="rect">
            <a:avLst/>
          </a:prstGeom>
        </p:spPr>
      </p:pic>
      <p:sp>
        <p:nvSpPr>
          <p:cNvPr id="7" name="タイトル 1"/>
          <p:cNvSpPr txBox="1">
            <a:spLocks/>
          </p:cNvSpPr>
          <p:nvPr/>
        </p:nvSpPr>
        <p:spPr>
          <a:xfrm>
            <a:off x="467134" y="792072"/>
            <a:ext cx="3944470" cy="9078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3400"/>
              </a:lnSpc>
            </a:pPr>
            <a:r>
              <a:rPr lang="ja-JP" altLang="en-US" sz="2000" dirty="0" smtClean="0">
                <a:solidFill>
                  <a:srgbClr val="00B0F0"/>
                </a:solidFill>
                <a:latin typeface="UD デジタル 教科書体 NP-B" panose="02020700000000000000" pitchFamily="18" charset="-128"/>
                <a:ea typeface="UD デジタル 教科書体 NP-B" panose="02020700000000000000" pitchFamily="18" charset="-128"/>
              </a:rPr>
              <a:t>第</a:t>
            </a:r>
            <a:r>
              <a:rPr lang="en-US" altLang="ja-JP" sz="2000" dirty="0" smtClean="0">
                <a:solidFill>
                  <a:srgbClr val="00B0F0"/>
                </a:solidFill>
                <a:latin typeface="UD デジタル 教科書体 NP-B" panose="02020700000000000000" pitchFamily="18" charset="-128"/>
                <a:ea typeface="UD デジタル 教科書体 NP-B" panose="02020700000000000000" pitchFamily="18" charset="-128"/>
              </a:rPr>
              <a:t>3</a:t>
            </a:r>
            <a:r>
              <a:rPr lang="ja-JP" altLang="en-US" sz="2000" dirty="0" smtClean="0">
                <a:solidFill>
                  <a:srgbClr val="00B0F0"/>
                </a:solidFill>
                <a:latin typeface="UD デジタル 教科書体 NP-B" panose="02020700000000000000" pitchFamily="18" charset="-128"/>
                <a:ea typeface="UD デジタル 教科書体 NP-B" panose="02020700000000000000" pitchFamily="18" charset="-128"/>
              </a:rPr>
              <a:t>回において選定した</a:t>
            </a:r>
            <a:r>
              <a:rPr lang="en-US" altLang="ja-JP" sz="2000" dirty="0" smtClean="0">
                <a:solidFill>
                  <a:srgbClr val="00B0F0"/>
                </a:solidFill>
                <a:latin typeface="UD デジタル 教科書体 NP-B" panose="02020700000000000000" pitchFamily="18" charset="-128"/>
                <a:ea typeface="UD デジタル 教科書体 NP-B" panose="02020700000000000000" pitchFamily="18" charset="-128"/>
              </a:rPr>
              <a:t>26</a:t>
            </a:r>
            <a:r>
              <a:rPr lang="ja-JP" altLang="en-US" sz="2000" dirty="0" smtClean="0">
                <a:solidFill>
                  <a:srgbClr val="00B0F0"/>
                </a:solidFill>
                <a:latin typeface="UD デジタル 教科書体 NP-B" panose="02020700000000000000" pitchFamily="18" charset="-128"/>
                <a:ea typeface="UD デジタル 教科書体 NP-B" panose="02020700000000000000" pitchFamily="18" charset="-128"/>
              </a:rPr>
              <a:t>箇所</a:t>
            </a:r>
            <a:endParaRPr lang="ja-JP" altLang="en-US" sz="2000" dirty="0"/>
          </a:p>
        </p:txBody>
      </p:sp>
      <p:sp>
        <p:nvSpPr>
          <p:cNvPr id="8" name="正方形/長方形 7"/>
          <p:cNvSpPr/>
          <p:nvPr/>
        </p:nvSpPr>
        <p:spPr>
          <a:xfrm>
            <a:off x="0" y="-2290"/>
            <a:ext cx="9144000" cy="63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smtClean="0">
                <a:solidFill>
                  <a:schemeClr val="bg1"/>
                </a:solidFill>
                <a:latin typeface="游ゴシック" panose="020B0400000000000000" pitchFamily="50" charset="-128"/>
              </a:rPr>
              <a:t>　選定スポットの位置</a:t>
            </a:r>
            <a:endParaRPr kumimoji="1" lang="ja-JP" altLang="en-US" sz="2400" b="1" dirty="0">
              <a:solidFill>
                <a:schemeClr val="bg1"/>
              </a:solidFill>
              <a:latin typeface="游ゴシック" panose="020B0400000000000000" pitchFamily="50" charset="-128"/>
            </a:endParaRPr>
          </a:p>
        </p:txBody>
      </p:sp>
      <p:sp>
        <p:nvSpPr>
          <p:cNvPr id="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rPr>
              <a:pPr/>
              <a:t>18</a:t>
            </a:fld>
            <a:endParaRPr kumimoji="1" lang="ja-JP" altLang="en-US" sz="1400" b="1" dirty="0">
              <a:solidFill>
                <a:prstClr val="black"/>
              </a:solidFill>
            </a:endParaRPr>
          </a:p>
        </p:txBody>
      </p:sp>
    </p:spTree>
    <p:extLst>
      <p:ext uri="{BB962C8B-B14F-4D97-AF65-F5344CB8AC3E}">
        <p14:creationId xmlns:p14="http://schemas.microsoft.com/office/powerpoint/2010/main" val="3492045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310174" y="842811"/>
            <a:ext cx="8349731" cy="5465599"/>
          </a:xfrm>
          <a:prstGeom prst="rect">
            <a:avLst/>
          </a:prstGeom>
          <a:noFill/>
          <a:ln w="12700">
            <a:noFill/>
          </a:ln>
        </p:spPr>
        <p:txBody>
          <a:bodyPr wrap="square" rtlCol="0">
            <a:spAutoFit/>
          </a:bodyPr>
          <a:lstStyle/>
          <a:p>
            <a:pPr>
              <a:lnSpc>
                <a:spcPts val="2500"/>
              </a:lnSpc>
              <a:defRPr/>
            </a:pPr>
            <a:r>
              <a:rPr kumimoji="1" lang="ja-JP" altLang="en-US" b="1" dirty="0" smtClean="0">
                <a:solidFill>
                  <a:prstClr val="black"/>
                </a:solidFill>
                <a:latin typeface="游ゴシック" panose="020B0400000000000000" pitchFamily="50" charset="-128"/>
                <a:ea typeface="游ゴシック" panose="020B0400000000000000" pitchFamily="50" charset="-128"/>
              </a:rPr>
              <a:t>■　概要</a:t>
            </a:r>
            <a:endParaRPr kumimoji="1" lang="ja-JP" altLang="en-US" b="1" dirty="0">
              <a:solidFill>
                <a:prstClr val="black"/>
              </a:solidFill>
              <a:latin typeface="游ゴシック" panose="020B0400000000000000" pitchFamily="50" charset="-128"/>
              <a:ea typeface="游ゴシック" panose="020B0400000000000000" pitchFamily="50" charset="-128"/>
            </a:endParaRPr>
          </a:p>
          <a:p>
            <a:pPr marL="363538" indent="-192088">
              <a:lnSpc>
                <a:spcPts val="2500"/>
              </a:lnSpc>
              <a:spcBef>
                <a:spcPts val="600"/>
              </a:spcBef>
              <a:defRPr/>
            </a:pPr>
            <a:r>
              <a:rPr kumimoji="1" lang="ja-JP" altLang="en-US" sz="1600" b="1" dirty="0" smtClean="0">
                <a:solidFill>
                  <a:prstClr val="black"/>
                </a:solidFill>
                <a:latin typeface="游ゴシック" panose="020B0400000000000000" pitchFamily="50" charset="-128"/>
                <a:ea typeface="游ゴシック" panose="020B0400000000000000" pitchFamily="50" charset="-128"/>
              </a:rPr>
              <a:t>　大阪</a:t>
            </a:r>
            <a:r>
              <a:rPr kumimoji="1" lang="ja-JP" altLang="en-US" sz="1600" b="1" dirty="0">
                <a:solidFill>
                  <a:prstClr val="black"/>
                </a:solidFill>
                <a:latin typeface="游ゴシック" panose="020B0400000000000000" pitchFamily="50" charset="-128"/>
                <a:ea typeface="游ゴシック" panose="020B0400000000000000" pitchFamily="50" charset="-128"/>
              </a:rPr>
              <a:t>の景観を美しく眺めることのできる場所（</a:t>
            </a:r>
            <a:r>
              <a:rPr kumimoji="1" lang="ja-JP" altLang="en-US" sz="1600" b="1" dirty="0">
                <a:solidFill>
                  <a:srgbClr val="FF0000"/>
                </a:solidFill>
                <a:latin typeface="游ゴシック" panose="020B0400000000000000" pitchFamily="50" charset="-128"/>
                <a:ea typeface="游ゴシック" panose="020B0400000000000000" pitchFamily="50" charset="-128"/>
              </a:rPr>
              <a:t>ビュースポット</a:t>
            </a:r>
            <a:r>
              <a:rPr kumimoji="1" lang="ja-JP" altLang="en-US" sz="1600" b="1" dirty="0">
                <a:solidFill>
                  <a:prstClr val="black"/>
                </a:solidFill>
                <a:latin typeface="游ゴシック" panose="020B0400000000000000" pitchFamily="50" charset="-128"/>
                <a:ea typeface="游ゴシック" panose="020B0400000000000000" pitchFamily="50" charset="-128"/>
              </a:rPr>
              <a:t>）を、</a:t>
            </a:r>
            <a:r>
              <a:rPr kumimoji="1" lang="ja-JP" altLang="en-US" sz="1600" b="1" dirty="0">
                <a:solidFill>
                  <a:srgbClr val="FF0000"/>
                </a:solidFill>
                <a:latin typeface="游ゴシック" panose="020B0400000000000000" pitchFamily="50" charset="-128"/>
                <a:ea typeface="游ゴシック" panose="020B0400000000000000" pitchFamily="50" charset="-128"/>
              </a:rPr>
              <a:t>一般からの募集</a:t>
            </a:r>
            <a:r>
              <a:rPr kumimoji="1" lang="ja-JP" altLang="en-US" sz="1600" b="1" dirty="0">
                <a:solidFill>
                  <a:prstClr val="black"/>
                </a:solidFill>
                <a:latin typeface="游ゴシック" panose="020B0400000000000000" pitchFamily="50" charset="-128"/>
                <a:ea typeface="游ゴシック" panose="020B0400000000000000" pitchFamily="50" charset="-128"/>
              </a:rPr>
              <a:t>により発掘し、ビュースポットおおさかとして選定</a:t>
            </a:r>
            <a:r>
              <a:rPr kumimoji="1" lang="ja-JP" altLang="en-US" sz="1600" b="1" dirty="0" smtClean="0">
                <a:solidFill>
                  <a:prstClr val="black"/>
                </a:solidFill>
                <a:latin typeface="游ゴシック" panose="020B0400000000000000" pitchFamily="50" charset="-128"/>
                <a:ea typeface="游ゴシック" panose="020B0400000000000000" pitchFamily="50" charset="-128"/>
              </a:rPr>
              <a:t>。</a:t>
            </a:r>
            <a:endParaRPr kumimoji="1" lang="en-US" altLang="ja-JP" sz="1600" b="1" dirty="0" smtClean="0">
              <a:solidFill>
                <a:prstClr val="black"/>
              </a:solidFill>
              <a:latin typeface="游ゴシック" panose="020B0400000000000000" pitchFamily="50" charset="-128"/>
              <a:ea typeface="游ゴシック" panose="020B0400000000000000" pitchFamily="50" charset="-128"/>
            </a:endParaRPr>
          </a:p>
          <a:p>
            <a:pPr marL="363538" indent="-192088">
              <a:lnSpc>
                <a:spcPts val="2500"/>
              </a:lnSpc>
              <a:spcBef>
                <a:spcPts val="600"/>
              </a:spcBef>
              <a:defRPr/>
            </a:pPr>
            <a:endParaRPr kumimoji="1" lang="en-US" altLang="ja-JP" sz="1600" b="1" dirty="0" smtClean="0">
              <a:solidFill>
                <a:prstClr val="black"/>
              </a:solidFill>
              <a:latin typeface="游ゴシック" panose="020B0400000000000000" pitchFamily="50" charset="-128"/>
              <a:ea typeface="游ゴシック" panose="020B0400000000000000" pitchFamily="50" charset="-128"/>
            </a:endParaRPr>
          </a:p>
          <a:p>
            <a:pPr>
              <a:lnSpc>
                <a:spcPts val="2500"/>
              </a:lnSpc>
              <a:defRPr/>
            </a:pPr>
            <a:r>
              <a:rPr kumimoji="1" lang="ja-JP" altLang="en-US" b="1" dirty="0" smtClean="0">
                <a:solidFill>
                  <a:prstClr val="black"/>
                </a:solidFill>
                <a:latin typeface="游ゴシック" panose="020B0400000000000000" pitchFamily="50" charset="-128"/>
                <a:ea typeface="游ゴシック" panose="020B0400000000000000" pitchFamily="50" charset="-128"/>
              </a:rPr>
              <a:t>■　目的</a:t>
            </a:r>
            <a:endParaRPr kumimoji="1" lang="ja-JP" altLang="en-US" b="1" dirty="0">
              <a:solidFill>
                <a:prstClr val="black"/>
              </a:solidFill>
              <a:latin typeface="游ゴシック" panose="020B0400000000000000" pitchFamily="50" charset="-128"/>
              <a:ea typeface="游ゴシック" panose="020B0400000000000000" pitchFamily="50" charset="-128"/>
            </a:endParaRPr>
          </a:p>
          <a:p>
            <a:pPr marL="363538" indent="-192088">
              <a:lnSpc>
                <a:spcPts val="2500"/>
              </a:lnSpc>
              <a:spcBef>
                <a:spcPts val="600"/>
              </a:spcBef>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　ビュースポットを府域内外に情報発信することで、府民・事業者、府への来訪者の方々の</a:t>
            </a:r>
            <a:r>
              <a:rPr kumimoji="1" lang="ja-JP" altLang="en-US" sz="1600" b="1" dirty="0">
                <a:solidFill>
                  <a:srgbClr val="FF0000"/>
                </a:solidFill>
                <a:latin typeface="游ゴシック" panose="020B0400000000000000" pitchFamily="50" charset="-128"/>
                <a:ea typeface="游ゴシック" panose="020B0400000000000000" pitchFamily="50" charset="-128"/>
              </a:rPr>
              <a:t>景観への興味・関心の向上</a:t>
            </a:r>
            <a:r>
              <a:rPr kumimoji="1" lang="ja-JP" altLang="en-US" sz="1600" b="1" dirty="0">
                <a:solidFill>
                  <a:prstClr val="black"/>
                </a:solidFill>
                <a:latin typeface="游ゴシック" panose="020B0400000000000000" pitchFamily="50" charset="-128"/>
                <a:ea typeface="游ゴシック" panose="020B0400000000000000" pitchFamily="50" charset="-128"/>
              </a:rPr>
              <a:t>を図る</a:t>
            </a:r>
            <a:r>
              <a:rPr kumimoji="1" lang="ja-JP" altLang="en-US" sz="1600" b="1" dirty="0" smtClean="0">
                <a:solidFill>
                  <a:prstClr val="black"/>
                </a:solidFill>
                <a:latin typeface="游ゴシック" panose="020B0400000000000000" pitchFamily="50" charset="-128"/>
                <a:ea typeface="游ゴシック" panose="020B0400000000000000" pitchFamily="50" charset="-128"/>
              </a:rPr>
              <a:t>。</a:t>
            </a:r>
            <a:endParaRPr kumimoji="1" lang="en-US" altLang="ja-JP" sz="1600" b="1" dirty="0" smtClean="0">
              <a:solidFill>
                <a:prstClr val="black"/>
              </a:solidFill>
              <a:latin typeface="游ゴシック" panose="020B0400000000000000" pitchFamily="50" charset="-128"/>
              <a:ea typeface="游ゴシック" panose="020B0400000000000000" pitchFamily="50" charset="-128"/>
            </a:endParaRPr>
          </a:p>
          <a:p>
            <a:pPr marL="363538" indent="-192088">
              <a:lnSpc>
                <a:spcPts val="2500"/>
              </a:lnSpc>
              <a:spcBef>
                <a:spcPts val="600"/>
              </a:spcBef>
              <a:defRPr/>
            </a:pPr>
            <a:endParaRPr kumimoji="1" lang="en-US" altLang="ja-JP" sz="1600" dirty="0" smtClean="0">
              <a:solidFill>
                <a:prstClr val="black"/>
              </a:solidFill>
              <a:latin typeface="游ゴシック" panose="020B0400000000000000" pitchFamily="50" charset="-128"/>
              <a:ea typeface="游ゴシック" panose="020B0400000000000000" pitchFamily="50" charset="-128"/>
            </a:endParaRPr>
          </a:p>
          <a:p>
            <a:pPr marL="363538" indent="-192088">
              <a:lnSpc>
                <a:spcPts val="2500"/>
              </a:lnSpc>
              <a:spcBef>
                <a:spcPts val="600"/>
              </a:spcBef>
              <a:defRPr/>
            </a:pPr>
            <a:endParaRPr kumimoji="1" lang="en-US" altLang="ja-JP" sz="1600" dirty="0" smtClean="0">
              <a:solidFill>
                <a:prstClr val="black"/>
              </a:solidFill>
              <a:latin typeface="游ゴシック" panose="020B0400000000000000" pitchFamily="50" charset="-128"/>
              <a:ea typeface="游ゴシック" panose="020B0400000000000000" pitchFamily="50" charset="-128"/>
            </a:endParaRPr>
          </a:p>
          <a:p>
            <a:pPr marL="363538" indent="-192088">
              <a:lnSpc>
                <a:spcPts val="2500"/>
              </a:lnSpc>
              <a:spcBef>
                <a:spcPts val="600"/>
              </a:spcBef>
              <a:defRPr/>
            </a:pP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457200" indent="-285750">
              <a:lnSpc>
                <a:spcPts val="2500"/>
              </a:lnSpc>
              <a:spcBef>
                <a:spcPts val="600"/>
              </a:spcBef>
              <a:buFont typeface="Wingdings" panose="05000000000000000000" pitchFamily="2" charset="2"/>
              <a:buChar char="Ø"/>
              <a:defRPr/>
            </a:pPr>
            <a:endParaRPr kumimoji="1" lang="en-US" altLang="ja-JP" sz="1600" b="1" dirty="0" smtClean="0">
              <a:solidFill>
                <a:prstClr val="black"/>
              </a:solidFill>
              <a:latin typeface="游ゴシック" panose="020B0400000000000000" pitchFamily="50" charset="-128"/>
              <a:ea typeface="游ゴシック" panose="020B0400000000000000" pitchFamily="50" charset="-128"/>
            </a:endParaRPr>
          </a:p>
          <a:p>
            <a:pPr marL="457200" indent="-285750">
              <a:lnSpc>
                <a:spcPts val="2500"/>
              </a:lnSpc>
              <a:spcBef>
                <a:spcPts val="600"/>
              </a:spcBef>
              <a:buFont typeface="Wingdings" panose="05000000000000000000" pitchFamily="2" charset="2"/>
              <a:buChar char="Ø"/>
              <a:defRPr/>
            </a:pPr>
            <a:r>
              <a:rPr kumimoji="1" lang="ja-JP" altLang="en-US" sz="1600" b="1" dirty="0" smtClean="0">
                <a:solidFill>
                  <a:prstClr val="black"/>
                </a:solidFill>
                <a:latin typeface="游ゴシック" panose="020B0400000000000000" pitchFamily="50" charset="-128"/>
                <a:ea typeface="游ゴシック" panose="020B0400000000000000" pitchFamily="50" charset="-128"/>
              </a:rPr>
              <a:t>府民</a:t>
            </a:r>
            <a:r>
              <a:rPr kumimoji="1" lang="ja-JP" altLang="en-US" sz="1600" b="1" dirty="0">
                <a:solidFill>
                  <a:prstClr val="black"/>
                </a:solidFill>
                <a:latin typeface="游ゴシック" panose="020B0400000000000000" pitchFamily="50" charset="-128"/>
                <a:ea typeface="游ゴシック" panose="020B0400000000000000" pitchFamily="50" charset="-128"/>
              </a:rPr>
              <a:t>や事業者が</a:t>
            </a:r>
            <a:r>
              <a:rPr kumimoji="1" lang="ja-JP" altLang="en-US" sz="1600" b="1" dirty="0">
                <a:solidFill>
                  <a:srgbClr val="FF0000"/>
                </a:solidFill>
                <a:latin typeface="游ゴシック" panose="020B0400000000000000" pitchFamily="50" charset="-128"/>
                <a:ea typeface="游ゴシック" panose="020B0400000000000000" pitchFamily="50" charset="-128"/>
              </a:rPr>
              <a:t>景観に対して興味や関心</a:t>
            </a:r>
            <a:r>
              <a:rPr kumimoji="1" lang="ja-JP" altLang="en-US" sz="1600" b="1" dirty="0">
                <a:solidFill>
                  <a:prstClr val="black"/>
                </a:solidFill>
                <a:latin typeface="游ゴシック" panose="020B0400000000000000" pitchFamily="50" charset="-128"/>
                <a:ea typeface="游ゴシック" panose="020B0400000000000000" pitchFamily="50" charset="-128"/>
              </a:rPr>
              <a:t>を持ち、気軽に景観づくりに参画できる場づくり。</a:t>
            </a:r>
          </a:p>
          <a:p>
            <a:pPr marL="361950" indent="-190500">
              <a:lnSpc>
                <a:spcPts val="2000"/>
              </a:lnSpc>
              <a:spcBef>
                <a:spcPts val="600"/>
              </a:spcBef>
              <a:buFont typeface="Wingdings" panose="05000000000000000000" pitchFamily="2" charset="2"/>
              <a:buChar char="Ø"/>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まちに対する魅力の再認識や</a:t>
            </a:r>
            <a:r>
              <a:rPr kumimoji="1" lang="ja-JP" altLang="en-US" sz="1600" b="1" dirty="0">
                <a:solidFill>
                  <a:srgbClr val="FF0000"/>
                </a:solidFill>
                <a:latin typeface="游ゴシック" panose="020B0400000000000000" pitchFamily="50" charset="-128"/>
                <a:ea typeface="游ゴシック" panose="020B0400000000000000" pitchFamily="50" charset="-128"/>
              </a:rPr>
              <a:t>誇りと愛着（シビックプライド）の向上</a:t>
            </a:r>
            <a:r>
              <a:rPr kumimoji="1" lang="ja-JP" altLang="en-US" sz="1600" b="1" dirty="0">
                <a:solidFill>
                  <a:prstClr val="black"/>
                </a:solidFill>
                <a:latin typeface="游ゴシック" panose="020B0400000000000000" pitchFamily="50" charset="-128"/>
                <a:ea typeface="游ゴシック" panose="020B0400000000000000" pitchFamily="50" charset="-128"/>
              </a:rPr>
              <a:t>が図られ</a:t>
            </a:r>
            <a:r>
              <a:rPr kumimoji="1" lang="ja-JP" altLang="en-US" sz="1600" b="1" dirty="0" smtClean="0">
                <a:solidFill>
                  <a:prstClr val="black"/>
                </a:solidFill>
                <a:latin typeface="游ゴシック" panose="020B0400000000000000" pitchFamily="50" charset="-128"/>
                <a:ea typeface="游ゴシック" panose="020B0400000000000000" pitchFamily="50" charset="-128"/>
              </a:rPr>
              <a:t>、良好</a:t>
            </a:r>
            <a:r>
              <a:rPr kumimoji="1" lang="ja-JP" altLang="en-US" sz="1600" b="1" dirty="0">
                <a:solidFill>
                  <a:prstClr val="black"/>
                </a:solidFill>
                <a:latin typeface="游ゴシック" panose="020B0400000000000000" pitchFamily="50" charset="-128"/>
                <a:ea typeface="游ゴシック" panose="020B0400000000000000" pitchFamily="50" charset="-128"/>
              </a:rPr>
              <a:t>な景観形成や定住促進につなげる</a:t>
            </a:r>
            <a:r>
              <a:rPr kumimoji="1" lang="ja-JP" altLang="en-US" sz="1600" b="1" dirty="0" smtClean="0">
                <a:solidFill>
                  <a:prstClr val="black"/>
                </a:solidFill>
                <a:latin typeface="游ゴシック" panose="020B0400000000000000" pitchFamily="50" charset="-128"/>
                <a:ea typeface="游ゴシック" panose="020B0400000000000000" pitchFamily="50" charset="-128"/>
              </a:rPr>
              <a:t>。</a:t>
            </a:r>
            <a:endParaRPr kumimoji="1" lang="ja-JP" altLang="en-US" sz="1600" b="1" dirty="0">
              <a:solidFill>
                <a:prstClr val="black"/>
              </a:solidFill>
              <a:latin typeface="游ゴシック" panose="020B0400000000000000" pitchFamily="50" charset="-128"/>
              <a:ea typeface="游ゴシック" panose="020B0400000000000000" pitchFamily="50" charset="-128"/>
            </a:endParaRPr>
          </a:p>
        </p:txBody>
      </p:sp>
      <p:sp>
        <p:nvSpPr>
          <p:cNvPr id="8" name="スライド番号プレースホルダー 3"/>
          <p:cNvSpPr>
            <a:spLocks noGrp="1"/>
          </p:cNvSpPr>
          <p:nvPr>
            <p:ph type="sldNum" sz="quarter" idx="12"/>
          </p:nvPr>
        </p:nvSpPr>
        <p:spPr>
          <a:xfrm>
            <a:off x="6872514" y="6377454"/>
            <a:ext cx="2133600" cy="365125"/>
          </a:xfrm>
        </p:spPr>
        <p:txBody>
          <a:bodyPr/>
          <a:lstStyle/>
          <a:p>
            <a:fld id="{4E6FF35A-1FEA-4590-8179-217228840B8D}"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2" name="下矢印 1"/>
          <p:cNvSpPr/>
          <p:nvPr/>
        </p:nvSpPr>
        <p:spPr>
          <a:xfrm>
            <a:off x="3818511" y="3432174"/>
            <a:ext cx="1333055" cy="11116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412376" y="4679569"/>
            <a:ext cx="8301318" cy="17570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概要と目的</a:t>
            </a:r>
            <a:endParaRPr lang="ja-JP" altLang="en-US" sz="2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3222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横巻き 8"/>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自然を感じる美しい景観</a:t>
            </a:r>
          </a:p>
        </p:txBody>
      </p:sp>
      <p:sp>
        <p:nvSpPr>
          <p:cNvPr id="11" name="テキスト ボックス 10"/>
          <p:cNvSpPr txBox="1"/>
          <p:nvPr/>
        </p:nvSpPr>
        <p:spPr>
          <a:xfrm>
            <a:off x="337245" y="3541837"/>
            <a:ext cx="4447193"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公園内を眺める</a:t>
            </a:r>
            <a:r>
              <a:rPr kumimoji="1" lang="ja-JP" altLang="en-US" sz="1400" dirty="0">
                <a:solidFill>
                  <a:prstClr val="black"/>
                </a:solidFill>
                <a:latin typeface="+mn-ea"/>
              </a:rPr>
              <a:t>和泉リサイクル</a:t>
            </a:r>
            <a:r>
              <a:rPr kumimoji="1" lang="ja-JP" altLang="en-US" sz="1400" dirty="0" smtClean="0">
                <a:solidFill>
                  <a:prstClr val="black"/>
                </a:solidFill>
                <a:latin typeface="+mn-ea"/>
              </a:rPr>
              <a:t>環境公園（和泉市）</a:t>
            </a:r>
            <a:endParaRPr kumimoji="1" lang="en-US" altLang="ja-JP" sz="1400" dirty="0" smtClean="0">
              <a:solidFill>
                <a:prstClr val="black"/>
              </a:solidFill>
              <a:latin typeface="+mn-ea"/>
            </a:endParaRPr>
          </a:p>
        </p:txBody>
      </p:sp>
      <p:sp>
        <p:nvSpPr>
          <p:cNvPr id="16" name="テキスト ボックス 15"/>
          <p:cNvSpPr txBox="1"/>
          <p:nvPr/>
        </p:nvSpPr>
        <p:spPr>
          <a:xfrm>
            <a:off x="337245" y="6384340"/>
            <a:ext cx="4564540"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水路の桜を</a:t>
            </a:r>
            <a:r>
              <a:rPr kumimoji="1" lang="ja-JP" altLang="en-US" sz="1400" dirty="0" smtClean="0">
                <a:solidFill>
                  <a:prstClr val="black"/>
                </a:solidFill>
                <a:latin typeface="+mn-ea"/>
              </a:rPr>
              <a:t>眺める砂子水路側道（</a:t>
            </a:r>
            <a:r>
              <a:rPr kumimoji="1" lang="ja-JP" altLang="en-US" sz="1400" dirty="0">
                <a:solidFill>
                  <a:prstClr val="black"/>
                </a:solidFill>
                <a:latin typeface="+mn-ea"/>
              </a:rPr>
              <a:t>門真市</a:t>
            </a:r>
            <a:r>
              <a:rPr kumimoji="1" lang="ja-JP" altLang="en-US" sz="1400" dirty="0" smtClean="0">
                <a:solidFill>
                  <a:prstClr val="black"/>
                </a:solidFill>
                <a:latin typeface="+mn-ea"/>
              </a:rPr>
              <a:t>）</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872514" y="644917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19</a:t>
            </a:fld>
            <a:endParaRPr kumimoji="1" lang="ja-JP" altLang="en-US" sz="1400" b="1" dirty="0">
              <a:solidFill>
                <a:prstClr val="black"/>
              </a:solidFill>
              <a:ea typeface="ＭＳ Ｐゴシック" panose="020B060007020508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030" y="4073694"/>
            <a:ext cx="3325625" cy="2219058"/>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31" y="1250573"/>
            <a:ext cx="3325625" cy="2217084"/>
          </a:xfrm>
          <a:prstGeom prst="rect">
            <a:avLst/>
          </a:prstGeom>
        </p:spPr>
      </p:pic>
      <p:sp>
        <p:nvSpPr>
          <p:cNvPr id="13" name="正方形/長方形 12"/>
          <p:cNvSpPr/>
          <p:nvPr/>
        </p:nvSpPr>
        <p:spPr>
          <a:xfrm>
            <a:off x="0" y="-2290"/>
            <a:ext cx="9144000" cy="63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grpSp>
        <p:nvGrpSpPr>
          <p:cNvPr id="2" name="グループ化 1"/>
          <p:cNvGrpSpPr/>
          <p:nvPr/>
        </p:nvGrpSpPr>
        <p:grpSpPr>
          <a:xfrm>
            <a:off x="5533379" y="1250573"/>
            <a:ext cx="2159190" cy="2508627"/>
            <a:chOff x="5243090" y="1215424"/>
            <a:chExt cx="2144681" cy="2491152"/>
          </a:xfrm>
        </p:grpSpPr>
        <p:pic>
          <p:nvPicPr>
            <p:cNvPr id="14" name="図 13">
              <a:extLst>
                <a:ext uri="{FF2B5EF4-FFF2-40B4-BE49-F238E27FC236}">
                  <a16:creationId xmlns:a16="http://schemas.microsoft.com/office/drawing/2014/main" id="{0DA87A5B-CC89-4C99-AE5B-344B6B391DED}"/>
                </a:ext>
              </a:extLst>
            </p:cNvPr>
            <p:cNvPicPr>
              <a:picLocks noChangeAspect="1"/>
            </p:cNvPicPr>
            <p:nvPr/>
          </p:nvPicPr>
          <p:blipFill>
            <a:blip r:embed="rId5"/>
            <a:stretch>
              <a:fillRect/>
            </a:stretch>
          </p:blipFill>
          <p:spPr>
            <a:xfrm>
              <a:off x="5343749" y="1215424"/>
              <a:ext cx="2044022" cy="2491152"/>
            </a:xfrm>
            <a:prstGeom prst="rect">
              <a:avLst/>
            </a:prstGeom>
            <a:ln>
              <a:solidFill>
                <a:schemeClr val="tx1"/>
              </a:solidFill>
            </a:ln>
          </p:spPr>
        </p:pic>
        <p:sp>
          <p:nvSpPr>
            <p:cNvPr id="17" name="テキスト ボックス 16"/>
            <p:cNvSpPr txBox="1"/>
            <p:nvPr/>
          </p:nvSpPr>
          <p:spPr>
            <a:xfrm>
              <a:off x="5243090" y="3275283"/>
              <a:ext cx="1736373" cy="430887"/>
            </a:xfrm>
            <a:prstGeom prst="rect">
              <a:avLst/>
            </a:prstGeom>
            <a:noFill/>
          </p:spPr>
          <p:txBody>
            <a:bodyPr wrap="non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p>
            <a:p>
              <a:pPr algn="ctr" fontAlgn="ctr"/>
              <a:r>
                <a:rPr lang="ja-JP" altLang="en-US" sz="1100" b="1" dirty="0">
                  <a:solidFill>
                    <a:srgbClr val="FF0000"/>
                  </a:solidFill>
                  <a:latin typeface="游ゴシック" panose="020B0400000000000000" pitchFamily="50" charset="-128"/>
                  <a:ea typeface="游ゴシック" panose="020B0400000000000000" pitchFamily="50" charset="-128"/>
                </a:rPr>
                <a:t>和泉リサイクル環境公園</a:t>
              </a:r>
            </a:p>
          </p:txBody>
        </p:sp>
      </p:grpSp>
      <p:pic>
        <p:nvPicPr>
          <p:cNvPr id="18" name="図 17">
            <a:extLst>
              <a:ext uri="{FF2B5EF4-FFF2-40B4-BE49-F238E27FC236}">
                <a16:creationId xmlns:a16="http://schemas.microsoft.com/office/drawing/2014/main" id="{2789E969-4845-460B-BA08-AA3E2B214353}"/>
              </a:ext>
            </a:extLst>
          </p:cNvPr>
          <p:cNvPicPr>
            <a:picLocks noChangeAspect="1"/>
          </p:cNvPicPr>
          <p:nvPr/>
        </p:nvPicPr>
        <p:blipFill>
          <a:blip r:embed="rId6"/>
          <a:stretch>
            <a:fillRect/>
          </a:stretch>
        </p:blipFill>
        <p:spPr>
          <a:xfrm>
            <a:off x="5634720" y="4073694"/>
            <a:ext cx="2057849" cy="2509010"/>
          </a:xfrm>
          <a:prstGeom prst="rect">
            <a:avLst/>
          </a:prstGeom>
          <a:ln>
            <a:solidFill>
              <a:schemeClr val="tx1"/>
            </a:solidFill>
          </a:ln>
        </p:spPr>
      </p:pic>
      <p:sp>
        <p:nvSpPr>
          <p:cNvPr id="20" name="テキスト ボックス 19"/>
          <p:cNvSpPr txBox="1"/>
          <p:nvPr/>
        </p:nvSpPr>
        <p:spPr>
          <a:xfrm>
            <a:off x="6734391" y="4830545"/>
            <a:ext cx="1094216" cy="430887"/>
          </a:xfrm>
          <a:prstGeom prst="rect">
            <a:avLst/>
          </a:prstGeom>
          <a:noFill/>
        </p:spPr>
        <p:txBody>
          <a:bodyPr wrap="square" rtlCol="0">
            <a:spAutoFit/>
          </a:bodyPr>
          <a:lstStyle/>
          <a:p>
            <a:pPr algn="ct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　★</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砂子水路側</a:t>
            </a:r>
            <a:r>
              <a:rPr lang="ja-JP" altLang="en-US" sz="1100" b="1" spc="40" dirty="0" smtClean="0">
                <a:solidFill>
                  <a:srgbClr val="FF0000"/>
                </a:solidFill>
                <a:latin typeface="游ゴシック" panose="020B0400000000000000" pitchFamily="50" charset="-128"/>
                <a:ea typeface="游ゴシック" panose="020B0400000000000000" pitchFamily="50" charset="-128"/>
              </a:rPr>
              <a:t>道</a:t>
            </a:r>
            <a:endParaRPr lang="ja-JP" altLang="en-US"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26" name="グループ化 25"/>
          <p:cNvGrpSpPr/>
          <p:nvPr/>
        </p:nvGrpSpPr>
        <p:grpSpPr>
          <a:xfrm>
            <a:off x="4442946" y="770070"/>
            <a:ext cx="4701054" cy="323165"/>
            <a:chOff x="9303792" y="10168470"/>
            <a:chExt cx="4701054" cy="323165"/>
          </a:xfrm>
        </p:grpSpPr>
        <p:grpSp>
          <p:nvGrpSpPr>
            <p:cNvPr id="27" name="グループ化 26"/>
            <p:cNvGrpSpPr/>
            <p:nvPr/>
          </p:nvGrpSpPr>
          <p:grpSpPr>
            <a:xfrm>
              <a:off x="11958545" y="10168470"/>
              <a:ext cx="2046301" cy="323165"/>
              <a:chOff x="7593716" y="10151783"/>
              <a:chExt cx="2046301" cy="323165"/>
            </a:xfrm>
          </p:grpSpPr>
          <p:sp>
            <p:nvSpPr>
              <p:cNvPr id="29" name="テキスト ボックス 28"/>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30" name="正方形/長方形 29"/>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78519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0DBEB4B5-6FA8-42C4-94E6-5B7EBF7FF4F6}"/>
              </a:ext>
            </a:extLst>
          </p:cNvPr>
          <p:cNvPicPr>
            <a:picLocks noChangeAspect="1"/>
          </p:cNvPicPr>
          <p:nvPr/>
        </p:nvPicPr>
        <p:blipFill>
          <a:blip r:embed="rId3"/>
          <a:stretch>
            <a:fillRect/>
          </a:stretch>
        </p:blipFill>
        <p:spPr>
          <a:xfrm>
            <a:off x="5690143" y="1250573"/>
            <a:ext cx="2057850" cy="2509012"/>
          </a:xfrm>
          <a:prstGeom prst="rect">
            <a:avLst/>
          </a:prstGeom>
          <a:ln>
            <a:solidFill>
              <a:schemeClr val="tx1"/>
            </a:solidFill>
          </a:ln>
        </p:spPr>
      </p:pic>
      <p:sp>
        <p:nvSpPr>
          <p:cNvPr id="9" name="横巻き 8"/>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自然を感じる美しい景観</a:t>
            </a:r>
          </a:p>
        </p:txBody>
      </p:sp>
      <p:sp>
        <p:nvSpPr>
          <p:cNvPr id="15" name="テキスト ボックス 14"/>
          <p:cNvSpPr txBox="1"/>
          <p:nvPr/>
        </p:nvSpPr>
        <p:spPr>
          <a:xfrm>
            <a:off x="597436" y="3518974"/>
            <a:ext cx="3892287"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桜並木を眺める打上川治水緑地（寝屋川市）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9" name="テキスト ボックス 18"/>
          <p:cNvSpPr txBox="1"/>
          <p:nvPr/>
        </p:nvSpPr>
        <p:spPr>
          <a:xfrm>
            <a:off x="406362" y="6449170"/>
            <a:ext cx="4478924"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桜並木を眺める</a:t>
            </a:r>
            <a:r>
              <a:rPr kumimoji="1" lang="ja-JP" altLang="en-US" sz="1400" i="0" u="none" strike="noStrike" kern="1200" cap="none" spc="0" normalizeH="0" baseline="0" noProof="0" dirty="0" smtClean="0">
                <a:ln>
                  <a:noFill/>
                </a:ln>
                <a:solidFill>
                  <a:prstClr val="black"/>
                </a:solidFill>
                <a:effectLst/>
                <a:uLnTx/>
                <a:uFillTx/>
                <a:latin typeface="+mn-ea"/>
              </a:rPr>
              <a:t>久米田池遊歩道（岸和田市）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872514" y="644917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20</a:t>
            </a:fld>
            <a:endParaRPr kumimoji="1" lang="ja-JP" altLang="en-US" sz="1400" b="1" dirty="0">
              <a:solidFill>
                <a:prstClr val="black"/>
              </a:solidFill>
              <a:ea typeface="ＭＳ Ｐゴシック" panose="020B0600070205080204" pitchFamily="50" charset="-128"/>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617" y="1250573"/>
            <a:ext cx="3291927" cy="2196570"/>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617" y="3907239"/>
            <a:ext cx="3291927" cy="2470100"/>
          </a:xfrm>
          <a:prstGeom prst="rect">
            <a:avLst/>
          </a:prstGeom>
        </p:spPr>
      </p:pic>
      <p:sp>
        <p:nvSpPr>
          <p:cNvPr id="13" name="正方形/長方形 12"/>
          <p:cNvSpPr/>
          <p:nvPr/>
        </p:nvSpPr>
        <p:spPr>
          <a:xfrm>
            <a:off x="0" y="-2290"/>
            <a:ext cx="9144000" cy="63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21" name="テキスト ボックス 20"/>
          <p:cNvSpPr txBox="1"/>
          <p:nvPr/>
        </p:nvSpPr>
        <p:spPr>
          <a:xfrm>
            <a:off x="5690143" y="7674691"/>
            <a:ext cx="1360181" cy="430887"/>
          </a:xfrm>
          <a:prstGeom prst="rect">
            <a:avLst/>
          </a:prstGeom>
          <a:noFill/>
        </p:spPr>
        <p:txBody>
          <a:bodyPr wrap="none" rtlCol="0">
            <a:spAutoFit/>
          </a:bodyPr>
          <a:lstStyle/>
          <a:p>
            <a:pPr algn="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　打上川治水緑地</a:t>
            </a:r>
          </a:p>
        </p:txBody>
      </p:sp>
      <p:sp>
        <p:nvSpPr>
          <p:cNvPr id="23" name="テキスト ボックス 22"/>
          <p:cNvSpPr txBox="1"/>
          <p:nvPr/>
        </p:nvSpPr>
        <p:spPr>
          <a:xfrm>
            <a:off x="6171069" y="2176089"/>
            <a:ext cx="1373862" cy="430887"/>
          </a:xfrm>
          <a:prstGeom prst="rect">
            <a:avLst/>
          </a:prstGeom>
          <a:noFill/>
        </p:spPr>
        <p:txBody>
          <a:bodyPr wrap="square" rtlCol="0">
            <a:spAutoFit/>
          </a:bodyPr>
          <a:lstStyle/>
          <a:p>
            <a:pPr algn="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　打上川治水緑地</a:t>
            </a:r>
          </a:p>
        </p:txBody>
      </p:sp>
      <p:pic>
        <p:nvPicPr>
          <p:cNvPr id="24" name="図 23">
            <a:extLst>
              <a:ext uri="{FF2B5EF4-FFF2-40B4-BE49-F238E27FC236}">
                <a16:creationId xmlns:a16="http://schemas.microsoft.com/office/drawing/2014/main" id="{4A941970-DEC8-478B-8C9D-2BDD7051324A}"/>
              </a:ext>
            </a:extLst>
          </p:cNvPr>
          <p:cNvPicPr>
            <a:picLocks noChangeAspect="1"/>
          </p:cNvPicPr>
          <p:nvPr/>
        </p:nvPicPr>
        <p:blipFill>
          <a:blip r:embed="rId6"/>
          <a:stretch>
            <a:fillRect/>
          </a:stretch>
        </p:blipFill>
        <p:spPr>
          <a:xfrm>
            <a:off x="5690143" y="3907239"/>
            <a:ext cx="2057850" cy="2503411"/>
          </a:xfrm>
          <a:prstGeom prst="rect">
            <a:avLst/>
          </a:prstGeom>
          <a:ln>
            <a:solidFill>
              <a:schemeClr val="tx1"/>
            </a:solidFill>
          </a:ln>
        </p:spPr>
      </p:pic>
      <p:sp>
        <p:nvSpPr>
          <p:cNvPr id="25" name="テキスト ボックス 24"/>
          <p:cNvSpPr txBox="1"/>
          <p:nvPr/>
        </p:nvSpPr>
        <p:spPr>
          <a:xfrm>
            <a:off x="6047245" y="6168300"/>
            <a:ext cx="1422618" cy="261610"/>
          </a:xfrm>
          <a:prstGeom prst="rect">
            <a:avLst/>
          </a:prstGeom>
          <a:noFill/>
        </p:spPr>
        <p:txBody>
          <a:bodyPr wrap="square" rtlCol="0">
            <a:spAutoFit/>
          </a:bodyPr>
          <a:lstStyle/>
          <a:p>
            <a:pP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久米田池遊歩</a:t>
            </a:r>
            <a:r>
              <a:rPr lang="ja-JP" altLang="en-US" sz="1100" b="1" spc="40" dirty="0">
                <a:solidFill>
                  <a:srgbClr val="FF0000"/>
                </a:solidFill>
                <a:latin typeface="游ゴシック" panose="020B0400000000000000" pitchFamily="50" charset="-128"/>
                <a:ea typeface="游ゴシック" panose="020B0400000000000000" pitchFamily="50" charset="-128"/>
              </a:rPr>
              <a:t>道★</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26" name="グループ化 25"/>
          <p:cNvGrpSpPr/>
          <p:nvPr/>
        </p:nvGrpSpPr>
        <p:grpSpPr>
          <a:xfrm>
            <a:off x="4442946" y="770070"/>
            <a:ext cx="4701054" cy="323165"/>
            <a:chOff x="9303792" y="10168470"/>
            <a:chExt cx="4701054" cy="323165"/>
          </a:xfrm>
        </p:grpSpPr>
        <p:grpSp>
          <p:nvGrpSpPr>
            <p:cNvPr id="27" name="グループ化 26"/>
            <p:cNvGrpSpPr/>
            <p:nvPr/>
          </p:nvGrpSpPr>
          <p:grpSpPr>
            <a:xfrm>
              <a:off x="11958545" y="10168470"/>
              <a:ext cx="2046301" cy="323165"/>
              <a:chOff x="7593716" y="10151783"/>
              <a:chExt cx="2046301" cy="323165"/>
            </a:xfrm>
          </p:grpSpPr>
          <p:sp>
            <p:nvSpPr>
              <p:cNvPr id="29" name="テキスト ボックス 28"/>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30" name="正方形/長方形 29"/>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059949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DABAFBB0-6BED-4994-B0BF-9E5D6532FB7F}"/>
              </a:ext>
            </a:extLst>
          </p:cNvPr>
          <p:cNvPicPr>
            <a:picLocks noChangeAspect="1"/>
          </p:cNvPicPr>
          <p:nvPr/>
        </p:nvPicPr>
        <p:blipFill>
          <a:blip r:embed="rId3"/>
          <a:stretch>
            <a:fillRect/>
          </a:stretch>
        </p:blipFill>
        <p:spPr>
          <a:xfrm>
            <a:off x="5690144" y="1215424"/>
            <a:ext cx="2057850" cy="2504409"/>
          </a:xfrm>
          <a:prstGeom prst="rect">
            <a:avLst/>
          </a:prstGeom>
          <a:ln>
            <a:solidFill>
              <a:schemeClr val="tx1"/>
            </a:solidFill>
          </a:ln>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96" y="3918015"/>
            <a:ext cx="3813981" cy="2542654"/>
          </a:xfrm>
          <a:prstGeom prst="rect">
            <a:avLst/>
          </a:prstGeom>
        </p:spPr>
      </p:pic>
      <p:sp>
        <p:nvSpPr>
          <p:cNvPr id="11" name="テキスト ボックス 10"/>
          <p:cNvSpPr txBox="1"/>
          <p:nvPr/>
        </p:nvSpPr>
        <p:spPr>
          <a:xfrm>
            <a:off x="710863" y="3507516"/>
            <a:ext cx="3535645"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室池を</a:t>
            </a:r>
            <a:r>
              <a:rPr kumimoji="1" lang="ja-JP" altLang="en-US" sz="1400" dirty="0" smtClean="0">
                <a:solidFill>
                  <a:prstClr val="black"/>
                </a:solidFill>
                <a:latin typeface="+mn-ea"/>
              </a:rPr>
              <a:t>眺める水辺自然公園（四條畷市）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6" name="テキスト ボックス 15"/>
          <p:cNvSpPr txBox="1"/>
          <p:nvPr/>
        </p:nvSpPr>
        <p:spPr>
          <a:xfrm>
            <a:off x="132916" y="6460669"/>
            <a:ext cx="4564540"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水無瀬川と北摂山系を眺める調子</a:t>
            </a:r>
            <a:r>
              <a:rPr kumimoji="1" lang="ja-JP" altLang="en-US" sz="1400" dirty="0" smtClean="0">
                <a:solidFill>
                  <a:prstClr val="black"/>
                </a:solidFill>
                <a:latin typeface="+mn-ea"/>
              </a:rPr>
              <a:t>橋（島本町）</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872514" y="652088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mn-ea"/>
              </a:rPr>
              <a:pPr/>
              <a:t>21</a:t>
            </a:fld>
            <a:endParaRPr kumimoji="1" lang="ja-JP" altLang="en-US" sz="1400" b="1" dirty="0">
              <a:solidFill>
                <a:prstClr val="black"/>
              </a:solidFill>
              <a:latin typeface="+mn-ea"/>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833" y="1250573"/>
            <a:ext cx="3020711" cy="2265533"/>
          </a:xfrm>
          <a:prstGeom prst="rect">
            <a:avLst/>
          </a:prstGeom>
        </p:spPr>
      </p:pic>
      <p:sp>
        <p:nvSpPr>
          <p:cNvPr id="14" name="正方形/長方形 13"/>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grpSp>
        <p:nvGrpSpPr>
          <p:cNvPr id="17" name="グループ化 16"/>
          <p:cNvGrpSpPr/>
          <p:nvPr/>
        </p:nvGrpSpPr>
        <p:grpSpPr>
          <a:xfrm>
            <a:off x="4442946" y="770070"/>
            <a:ext cx="4701054" cy="323165"/>
            <a:chOff x="9303792" y="10168470"/>
            <a:chExt cx="4701054" cy="323165"/>
          </a:xfrm>
        </p:grpSpPr>
        <p:grpSp>
          <p:nvGrpSpPr>
            <p:cNvPr id="18" name="グループ化 17"/>
            <p:cNvGrpSpPr/>
            <p:nvPr/>
          </p:nvGrpSpPr>
          <p:grpSpPr>
            <a:xfrm>
              <a:off x="11958545" y="10168470"/>
              <a:ext cx="2046301" cy="323165"/>
              <a:chOff x="7593716" y="10151783"/>
              <a:chExt cx="2046301" cy="323165"/>
            </a:xfrm>
          </p:grpSpPr>
          <p:sp>
            <p:nvSpPr>
              <p:cNvPr id="21" name="テキスト ボックス 20"/>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
        <p:nvSpPr>
          <p:cNvPr id="24" name="横巻き 23"/>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自然を感じる美しい景観</a:t>
            </a:r>
          </a:p>
        </p:txBody>
      </p:sp>
      <p:sp>
        <p:nvSpPr>
          <p:cNvPr id="26" name="テキスト ボックス 25"/>
          <p:cNvSpPr txBox="1"/>
          <p:nvPr/>
        </p:nvSpPr>
        <p:spPr>
          <a:xfrm>
            <a:off x="6719069" y="2435964"/>
            <a:ext cx="1131921" cy="430887"/>
          </a:xfrm>
          <a:prstGeom prst="rect">
            <a:avLst/>
          </a:prstGeom>
          <a:noFill/>
        </p:spPr>
        <p:txBody>
          <a:bodyPr wrap="square" rtlCol="0">
            <a:spAutoFit/>
          </a:bodyPr>
          <a:lstStyle/>
          <a:p>
            <a:pPr algn="ct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　　★</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水辺自然公園</a:t>
            </a:r>
            <a:endParaRPr lang="ja-JP" altLang="en-US" sz="1100" b="1" spc="40" dirty="0">
              <a:solidFill>
                <a:srgbClr val="FF0000"/>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89099C8C-D176-4A29-B248-E07962011B24}"/>
              </a:ext>
            </a:extLst>
          </p:cNvPr>
          <p:cNvPicPr>
            <a:picLocks noChangeAspect="1"/>
          </p:cNvPicPr>
          <p:nvPr/>
        </p:nvPicPr>
        <p:blipFill>
          <a:blip r:embed="rId6"/>
          <a:stretch>
            <a:fillRect/>
          </a:stretch>
        </p:blipFill>
        <p:spPr>
          <a:xfrm>
            <a:off x="5690144" y="3918015"/>
            <a:ext cx="2057850" cy="2513616"/>
          </a:xfrm>
          <a:prstGeom prst="rect">
            <a:avLst/>
          </a:prstGeom>
          <a:ln>
            <a:solidFill>
              <a:schemeClr val="tx1"/>
            </a:solidFill>
          </a:ln>
        </p:spPr>
      </p:pic>
      <p:sp>
        <p:nvSpPr>
          <p:cNvPr id="28" name="テキスト ボックス 27"/>
          <p:cNvSpPr txBox="1"/>
          <p:nvPr/>
        </p:nvSpPr>
        <p:spPr>
          <a:xfrm>
            <a:off x="6831849" y="4418558"/>
            <a:ext cx="1650550" cy="430887"/>
          </a:xfrm>
          <a:prstGeom prst="rect">
            <a:avLst/>
          </a:prstGeom>
          <a:noFill/>
          <a:ln>
            <a:noFill/>
          </a:ln>
        </p:spPr>
        <p:txBody>
          <a:bodyPr wrap="square" rtlCol="0">
            <a:spAutoFit/>
          </a:bodyPr>
          <a:lstStyle/>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　　　★　</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調子橋　　　　</a:t>
            </a:r>
          </a:p>
        </p:txBody>
      </p:sp>
    </p:spTree>
    <p:extLst>
      <p:ext uri="{BB962C8B-B14F-4D97-AF65-F5344CB8AC3E}">
        <p14:creationId xmlns:p14="http://schemas.microsoft.com/office/powerpoint/2010/main" val="3090321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633D8FE-D82E-4A78-BAF8-208F6B08003C}"/>
              </a:ext>
            </a:extLst>
          </p:cNvPr>
          <p:cNvPicPr>
            <a:picLocks noChangeAspect="1"/>
          </p:cNvPicPr>
          <p:nvPr/>
        </p:nvPicPr>
        <p:blipFill>
          <a:blip r:embed="rId3"/>
          <a:stretch>
            <a:fillRect/>
          </a:stretch>
        </p:blipFill>
        <p:spPr>
          <a:xfrm>
            <a:off x="5690144" y="1215424"/>
            <a:ext cx="2077469" cy="2527278"/>
          </a:xfrm>
          <a:prstGeom prst="rect">
            <a:avLst/>
          </a:prstGeom>
          <a:ln>
            <a:solidFill>
              <a:schemeClr val="tx1"/>
            </a:solidFill>
          </a:ln>
        </p:spPr>
      </p:pic>
      <p:sp>
        <p:nvSpPr>
          <p:cNvPr id="15" name="テキスト ボックス 14"/>
          <p:cNvSpPr txBox="1"/>
          <p:nvPr/>
        </p:nvSpPr>
        <p:spPr>
          <a:xfrm>
            <a:off x="510324" y="3479555"/>
            <a:ext cx="3917222"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ススキ越しの雲海に浮かぶ金剛山を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岩湧山山頂（河内長野市）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9" name="テキスト ボックス 18"/>
          <p:cNvSpPr txBox="1"/>
          <p:nvPr/>
        </p:nvSpPr>
        <p:spPr>
          <a:xfrm>
            <a:off x="209459" y="6424277"/>
            <a:ext cx="4502526"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夕景</a:t>
            </a:r>
            <a:r>
              <a:rPr kumimoji="1" lang="ja-JP" altLang="en-US" sz="1400" dirty="0">
                <a:solidFill>
                  <a:prstClr val="black"/>
                </a:solidFill>
                <a:latin typeface="+mn-ea"/>
              </a:rPr>
              <a:t>を</a:t>
            </a:r>
            <a:r>
              <a:rPr kumimoji="1" lang="ja-JP" altLang="en-US" sz="1400" dirty="0" smtClean="0">
                <a:solidFill>
                  <a:prstClr val="black"/>
                </a:solidFill>
                <a:latin typeface="+mn-ea"/>
              </a:rPr>
              <a:t>眺める長松自然</a:t>
            </a:r>
            <a:r>
              <a:rPr kumimoji="1" lang="ja-JP" altLang="en-US" sz="1400" dirty="0">
                <a:solidFill>
                  <a:prstClr val="black"/>
                </a:solidFill>
                <a:latin typeface="+mn-ea"/>
              </a:rPr>
              <a:t>海岸</a:t>
            </a:r>
            <a:r>
              <a:rPr kumimoji="1" lang="ja-JP" altLang="en-US" sz="1400" dirty="0" smtClean="0">
                <a:solidFill>
                  <a:prstClr val="black"/>
                </a:solidFill>
                <a:latin typeface="+mn-ea"/>
              </a:rPr>
              <a:t>（岬町）</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872514" y="652088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mn-ea"/>
              </a:rPr>
              <a:pPr/>
              <a:t>22</a:t>
            </a:fld>
            <a:endParaRPr kumimoji="1" lang="ja-JP" altLang="en-US" sz="1400" b="1" dirty="0">
              <a:solidFill>
                <a:prstClr val="black"/>
              </a:solidFill>
              <a:latin typeface="+mn-ea"/>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089" y="1248620"/>
            <a:ext cx="3143266" cy="2180380"/>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894" y="4029707"/>
            <a:ext cx="1881655" cy="2352069"/>
          </a:xfrm>
          <a:prstGeom prst="rect">
            <a:avLst/>
          </a:prstGeom>
        </p:spPr>
      </p:pic>
      <p:sp>
        <p:nvSpPr>
          <p:cNvPr id="14" name="正方形/長方形 13"/>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17" name="横巻き 16"/>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自然を感じる美しい景観</a:t>
            </a:r>
          </a:p>
        </p:txBody>
      </p:sp>
      <p:sp>
        <p:nvSpPr>
          <p:cNvPr id="21" name="テキスト ボックス 20"/>
          <p:cNvSpPr txBox="1"/>
          <p:nvPr/>
        </p:nvSpPr>
        <p:spPr>
          <a:xfrm>
            <a:off x="7056770" y="3314195"/>
            <a:ext cx="685443" cy="430887"/>
          </a:xfrm>
          <a:prstGeom prst="rect">
            <a:avLst/>
          </a:prstGeom>
          <a:noFill/>
        </p:spPr>
        <p:txBody>
          <a:bodyPr wrap="squar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山頂</a:t>
            </a:r>
            <a:endParaRPr lang="ja-JP" altLang="en-US" sz="1100" b="1" dirty="0">
              <a:solidFill>
                <a:srgbClr val="FF0000"/>
              </a:solidFill>
              <a:latin typeface="游ゴシック" panose="020B0400000000000000" pitchFamily="50" charset="-128"/>
              <a:ea typeface="游ゴシック" panose="020B0400000000000000" pitchFamily="50" charset="-128"/>
            </a:endParaRPr>
          </a:p>
        </p:txBody>
      </p:sp>
      <p:pic>
        <p:nvPicPr>
          <p:cNvPr id="22" name="図 21">
            <a:extLst>
              <a:ext uri="{FF2B5EF4-FFF2-40B4-BE49-F238E27FC236}">
                <a16:creationId xmlns:a16="http://schemas.microsoft.com/office/drawing/2014/main" id="{2804D2F0-DA72-4F18-B50F-BAFD1287B5F1}"/>
              </a:ext>
            </a:extLst>
          </p:cNvPr>
          <p:cNvPicPr>
            <a:picLocks noChangeAspect="1"/>
          </p:cNvPicPr>
          <p:nvPr/>
        </p:nvPicPr>
        <p:blipFill>
          <a:blip r:embed="rId6"/>
          <a:stretch>
            <a:fillRect/>
          </a:stretch>
        </p:blipFill>
        <p:spPr>
          <a:xfrm>
            <a:off x="5640017" y="3893314"/>
            <a:ext cx="2127596" cy="2593008"/>
          </a:xfrm>
          <a:prstGeom prst="rect">
            <a:avLst/>
          </a:prstGeom>
          <a:ln>
            <a:solidFill>
              <a:schemeClr val="tx1"/>
            </a:solidFill>
          </a:ln>
        </p:spPr>
      </p:pic>
      <p:sp>
        <p:nvSpPr>
          <p:cNvPr id="23" name="テキスト ボックス 22"/>
          <p:cNvSpPr txBox="1"/>
          <p:nvPr/>
        </p:nvSpPr>
        <p:spPr>
          <a:xfrm>
            <a:off x="6358568" y="4617601"/>
            <a:ext cx="1258654" cy="261610"/>
          </a:xfrm>
          <a:prstGeom prst="rect">
            <a:avLst/>
          </a:prstGeom>
          <a:noFill/>
        </p:spPr>
        <p:txBody>
          <a:bodyPr wrap="square" rtlCol="0">
            <a:spAutoFit/>
          </a:bodyPr>
          <a:lstStyle/>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★長松</a:t>
            </a:r>
            <a:r>
              <a:rPr lang="ja-JP" altLang="en-US" sz="1100" b="1" spc="40" dirty="0" smtClean="0">
                <a:solidFill>
                  <a:srgbClr val="FF0000"/>
                </a:solidFill>
                <a:latin typeface="游ゴシック" panose="020B0400000000000000" pitchFamily="50" charset="-128"/>
                <a:ea typeface="游ゴシック" panose="020B0400000000000000" pitchFamily="50" charset="-128"/>
              </a:rPr>
              <a:t>自然</a:t>
            </a:r>
            <a:r>
              <a:rPr lang="ja-JP" altLang="en-US" sz="1100" b="1" spc="40" dirty="0">
                <a:solidFill>
                  <a:srgbClr val="FF0000"/>
                </a:solidFill>
                <a:latin typeface="游ゴシック" panose="020B0400000000000000" pitchFamily="50" charset="-128"/>
                <a:ea typeface="游ゴシック" panose="020B0400000000000000" pitchFamily="50" charset="-128"/>
              </a:rPr>
              <a:t>海岸</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24" name="グループ化 23"/>
          <p:cNvGrpSpPr/>
          <p:nvPr/>
        </p:nvGrpSpPr>
        <p:grpSpPr>
          <a:xfrm>
            <a:off x="4442946" y="770070"/>
            <a:ext cx="4701054" cy="323165"/>
            <a:chOff x="9303792" y="10168470"/>
            <a:chExt cx="4701054" cy="323165"/>
          </a:xfrm>
        </p:grpSpPr>
        <p:grpSp>
          <p:nvGrpSpPr>
            <p:cNvPr id="25" name="グループ化 24"/>
            <p:cNvGrpSpPr/>
            <p:nvPr/>
          </p:nvGrpSpPr>
          <p:grpSpPr>
            <a:xfrm>
              <a:off x="11958545" y="10168470"/>
              <a:ext cx="2046301" cy="323165"/>
              <a:chOff x="7593716" y="10151783"/>
              <a:chExt cx="2046301" cy="323165"/>
            </a:xfrm>
          </p:grpSpPr>
          <p:sp>
            <p:nvSpPr>
              <p:cNvPr id="27" name="テキスト ボックス 26"/>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8" name="正方形/長方形 27"/>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70510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D838B12A-DF5F-4D1F-A9F5-3957A9878741}"/>
              </a:ext>
            </a:extLst>
          </p:cNvPr>
          <p:cNvPicPr>
            <a:picLocks noChangeAspect="1"/>
          </p:cNvPicPr>
          <p:nvPr/>
        </p:nvPicPr>
        <p:blipFill>
          <a:blip r:embed="rId3"/>
          <a:stretch>
            <a:fillRect/>
          </a:stretch>
        </p:blipFill>
        <p:spPr>
          <a:xfrm>
            <a:off x="5690145" y="1215424"/>
            <a:ext cx="2077470" cy="2527278"/>
          </a:xfrm>
          <a:prstGeom prst="rect">
            <a:avLst/>
          </a:prstGeom>
          <a:ln>
            <a:solidFill>
              <a:schemeClr val="tx1"/>
            </a:solidFill>
          </a:ln>
        </p:spPr>
      </p:pic>
      <p:sp>
        <p:nvSpPr>
          <p:cNvPr id="11" name="テキスト ボックス 10"/>
          <p:cNvSpPr txBox="1"/>
          <p:nvPr/>
        </p:nvSpPr>
        <p:spPr>
          <a:xfrm>
            <a:off x="609760" y="3298608"/>
            <a:ext cx="4388546"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棚田の風景を眺める大浦ファーム（河南町）</a:t>
            </a:r>
            <a:endParaRPr kumimoji="1" lang="en-US" altLang="ja-JP" sz="1400" dirty="0" smtClean="0">
              <a:solidFill>
                <a:prstClr val="black"/>
              </a:solidFill>
              <a:latin typeface="+mn-ea"/>
            </a:endParaRPr>
          </a:p>
        </p:txBody>
      </p:sp>
      <p:sp>
        <p:nvSpPr>
          <p:cNvPr id="12" name="スライド番号プレースホルダー 3"/>
          <p:cNvSpPr txBox="1">
            <a:spLocks/>
          </p:cNvSpPr>
          <p:nvPr/>
        </p:nvSpPr>
        <p:spPr>
          <a:xfrm>
            <a:off x="6872514" y="64670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mn-ea"/>
              </a:rPr>
              <a:pPr/>
              <a:t>23</a:t>
            </a:fld>
            <a:endParaRPr kumimoji="1" lang="ja-JP" altLang="en-US" sz="1400" b="1" dirty="0">
              <a:solidFill>
                <a:prstClr val="black"/>
              </a:solidFill>
              <a:latin typeface="+mn-ea"/>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468" y="1215424"/>
            <a:ext cx="4185130" cy="2034227"/>
          </a:xfrm>
          <a:prstGeom prst="rect">
            <a:avLst/>
          </a:prstGeom>
        </p:spPr>
      </p:pic>
      <p:sp>
        <p:nvSpPr>
          <p:cNvPr id="10" name="テキスト ボックス 9"/>
          <p:cNvSpPr txBox="1"/>
          <p:nvPr/>
        </p:nvSpPr>
        <p:spPr>
          <a:xfrm>
            <a:off x="1047587" y="6502232"/>
            <a:ext cx="3388435"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緑道を眺める元茨木川緑地（茨木市）</a:t>
            </a:r>
            <a:endParaRPr kumimoji="1" lang="ja-JP" altLang="en-US" sz="1400" i="0" u="none" strike="noStrike" kern="1200" cap="none" spc="0" normalizeH="0" baseline="0" noProof="0" dirty="0">
              <a:ln>
                <a:noFill/>
              </a:ln>
              <a:solidFill>
                <a:prstClr val="black"/>
              </a:solidFill>
              <a:effectLst/>
              <a:uLnTx/>
              <a:uFillTx/>
              <a:latin typeface="+mn-ea"/>
            </a:endParaRP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493" y="3982542"/>
            <a:ext cx="3300624" cy="2475765"/>
          </a:xfrm>
          <a:prstGeom prst="rect">
            <a:avLst/>
          </a:prstGeom>
        </p:spPr>
      </p:pic>
      <p:sp>
        <p:nvSpPr>
          <p:cNvPr id="16" name="正方形/長方形 15"/>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18" name="横巻き 17"/>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自然を感じる美しい景観</a:t>
            </a:r>
          </a:p>
        </p:txBody>
      </p:sp>
      <p:sp>
        <p:nvSpPr>
          <p:cNvPr id="20" name="テキスト ボックス 19"/>
          <p:cNvSpPr txBox="1"/>
          <p:nvPr/>
        </p:nvSpPr>
        <p:spPr>
          <a:xfrm>
            <a:off x="6231759" y="2390163"/>
            <a:ext cx="1281510" cy="430887"/>
          </a:xfrm>
          <a:prstGeom prst="rect">
            <a:avLst/>
          </a:prstGeom>
          <a:noFill/>
        </p:spPr>
        <p:txBody>
          <a:bodyPr wrap="square" rtlCol="0">
            <a:spAutoFit/>
          </a:bodyPr>
          <a:lstStyle/>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大浦ファーム</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ja-JP" altLang="en-US" sz="1100" b="1" dirty="0">
              <a:solidFill>
                <a:srgbClr val="FF0000"/>
              </a:solidFill>
              <a:latin typeface="游ゴシック" panose="020B0400000000000000" pitchFamily="50" charset="-128"/>
              <a:ea typeface="游ゴシック" panose="020B0400000000000000" pitchFamily="50" charset="-128"/>
            </a:endParaRPr>
          </a:p>
        </p:txBody>
      </p:sp>
      <p:pic>
        <p:nvPicPr>
          <p:cNvPr id="21" name="図 20">
            <a:extLst>
              <a:ext uri="{FF2B5EF4-FFF2-40B4-BE49-F238E27FC236}">
                <a16:creationId xmlns:a16="http://schemas.microsoft.com/office/drawing/2014/main" id="{61DAB1B8-634A-42CA-BD0F-CCAA28941420}"/>
              </a:ext>
            </a:extLst>
          </p:cNvPr>
          <p:cNvPicPr>
            <a:picLocks noChangeAspect="1"/>
          </p:cNvPicPr>
          <p:nvPr/>
        </p:nvPicPr>
        <p:blipFill>
          <a:blip r:embed="rId6"/>
          <a:stretch>
            <a:fillRect/>
          </a:stretch>
        </p:blipFill>
        <p:spPr>
          <a:xfrm>
            <a:off x="5690145" y="3981771"/>
            <a:ext cx="2077470" cy="2536554"/>
          </a:xfrm>
          <a:prstGeom prst="rect">
            <a:avLst/>
          </a:prstGeom>
          <a:ln>
            <a:solidFill>
              <a:schemeClr val="tx1"/>
            </a:solidFill>
          </a:ln>
        </p:spPr>
      </p:pic>
      <p:sp>
        <p:nvSpPr>
          <p:cNvPr id="22" name="テキスト ボックス 21"/>
          <p:cNvSpPr txBox="1"/>
          <p:nvPr/>
        </p:nvSpPr>
        <p:spPr>
          <a:xfrm>
            <a:off x="6214877" y="4401366"/>
            <a:ext cx="1142305" cy="430887"/>
          </a:xfrm>
          <a:prstGeom prst="rect">
            <a:avLst/>
          </a:prstGeom>
          <a:noFill/>
        </p:spPr>
        <p:txBody>
          <a:bodyPr wrap="square" rtlCol="0">
            <a:spAutoFit/>
          </a:bodyPr>
          <a:lstStyle/>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元茨木川緑地</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23" name="グループ化 22"/>
          <p:cNvGrpSpPr/>
          <p:nvPr/>
        </p:nvGrpSpPr>
        <p:grpSpPr>
          <a:xfrm>
            <a:off x="4442946" y="770070"/>
            <a:ext cx="4701054" cy="323165"/>
            <a:chOff x="9303792" y="10168470"/>
            <a:chExt cx="4701054" cy="323165"/>
          </a:xfrm>
        </p:grpSpPr>
        <p:grpSp>
          <p:nvGrpSpPr>
            <p:cNvPr id="24" name="グループ化 23"/>
            <p:cNvGrpSpPr/>
            <p:nvPr/>
          </p:nvGrpSpPr>
          <p:grpSpPr>
            <a:xfrm>
              <a:off x="11958545" y="10168470"/>
              <a:ext cx="2046301" cy="323165"/>
              <a:chOff x="7593716" y="10151783"/>
              <a:chExt cx="2046301" cy="323165"/>
            </a:xfrm>
          </p:grpSpPr>
          <p:sp>
            <p:nvSpPr>
              <p:cNvPr id="26" name="テキスト ボックス 25"/>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7" name="正方形/長方形 26"/>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6775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D856F543-FA75-4CFD-930A-3505ECC8AF99}"/>
              </a:ext>
            </a:extLst>
          </p:cNvPr>
          <p:cNvPicPr>
            <a:picLocks noChangeAspect="1"/>
          </p:cNvPicPr>
          <p:nvPr/>
        </p:nvPicPr>
        <p:blipFill>
          <a:blip r:embed="rId3"/>
          <a:stretch>
            <a:fillRect/>
          </a:stretch>
        </p:blipFill>
        <p:spPr>
          <a:xfrm>
            <a:off x="5686900" y="1258554"/>
            <a:ext cx="2091549" cy="2549075"/>
          </a:xfrm>
          <a:prstGeom prst="rect">
            <a:avLst/>
          </a:prstGeom>
          <a:ln>
            <a:solidFill>
              <a:schemeClr val="tx1"/>
            </a:solidFill>
          </a:ln>
        </p:spPr>
      </p:pic>
      <p:sp>
        <p:nvSpPr>
          <p:cNvPr id="30" name="テキスト ボックス 29"/>
          <p:cNvSpPr txBox="1"/>
          <p:nvPr/>
        </p:nvSpPr>
        <p:spPr>
          <a:xfrm>
            <a:off x="6735920" y="1944251"/>
            <a:ext cx="1151275" cy="430887"/>
          </a:xfrm>
          <a:prstGeom prst="rect">
            <a:avLst/>
          </a:prstGeom>
          <a:noFill/>
        </p:spPr>
        <p:txBody>
          <a:bodyPr wrap="square" rtlCol="0">
            <a:spAutoFit/>
          </a:bodyPr>
          <a:lstStyle/>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星嶺テラス</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pic>
        <p:nvPicPr>
          <p:cNvPr id="26" name="図 25">
            <a:extLst>
              <a:ext uri="{FF2B5EF4-FFF2-40B4-BE49-F238E27FC236}">
                <a16:creationId xmlns:a16="http://schemas.microsoft.com/office/drawing/2014/main" id="{97311434-FE14-4B7D-BDE1-0A3F6886D816}"/>
              </a:ext>
            </a:extLst>
          </p:cNvPr>
          <p:cNvPicPr>
            <a:picLocks noChangeAspect="1"/>
          </p:cNvPicPr>
          <p:nvPr/>
        </p:nvPicPr>
        <p:blipFill>
          <a:blip r:embed="rId4"/>
          <a:stretch>
            <a:fillRect/>
          </a:stretch>
        </p:blipFill>
        <p:spPr>
          <a:xfrm>
            <a:off x="5686901" y="3951480"/>
            <a:ext cx="2091549" cy="2560507"/>
          </a:xfrm>
          <a:prstGeom prst="rect">
            <a:avLst/>
          </a:prstGeom>
          <a:ln>
            <a:solidFill>
              <a:schemeClr val="tx1"/>
            </a:solidFill>
          </a:ln>
        </p:spPr>
      </p:pic>
      <p:sp>
        <p:nvSpPr>
          <p:cNvPr id="27" name="テキスト ボックス 26"/>
          <p:cNvSpPr txBox="1"/>
          <p:nvPr/>
        </p:nvSpPr>
        <p:spPr>
          <a:xfrm>
            <a:off x="5609079" y="5011874"/>
            <a:ext cx="316218" cy="261610"/>
          </a:xfrm>
          <a:prstGeom prst="rect">
            <a:avLst/>
          </a:prstGeom>
          <a:noFill/>
        </p:spPr>
        <p:txBody>
          <a:bodyPr wrap="squar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sp>
        <p:nvSpPr>
          <p:cNvPr id="28" name="テキスト ボックス 27"/>
          <p:cNvSpPr txBox="1"/>
          <p:nvPr/>
        </p:nvSpPr>
        <p:spPr>
          <a:xfrm>
            <a:off x="5482982" y="5220023"/>
            <a:ext cx="1905174" cy="261610"/>
          </a:xfrm>
          <a:prstGeom prst="rect">
            <a:avLst/>
          </a:prstGeom>
          <a:noFill/>
        </p:spPr>
        <p:txBody>
          <a:bodyPr wrap="squar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「箱の浦」住宅地の坂道</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sp>
        <p:nvSpPr>
          <p:cNvPr id="12" name="スライド番号プレースホルダー 3"/>
          <p:cNvSpPr txBox="1">
            <a:spLocks/>
          </p:cNvSpPr>
          <p:nvPr/>
        </p:nvSpPr>
        <p:spPr>
          <a:xfrm>
            <a:off x="6872514" y="64670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24</a:t>
            </a:fld>
            <a:endParaRPr kumimoji="1" lang="ja-JP" altLang="en-US" sz="1400" b="1" dirty="0">
              <a:solidFill>
                <a:prstClr val="black"/>
              </a:solidFill>
              <a:ea typeface="ＭＳ Ｐゴシック" panose="020B0600070205080204" pitchFamily="50" charset="-128"/>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74" y="1216197"/>
            <a:ext cx="3616404" cy="2034227"/>
          </a:xfrm>
          <a:prstGeom prst="rect">
            <a:avLst/>
          </a:prstGeom>
        </p:spPr>
      </p:pic>
      <p:sp>
        <p:nvSpPr>
          <p:cNvPr id="7" name="テキスト ボックス 6"/>
          <p:cNvSpPr txBox="1"/>
          <p:nvPr/>
        </p:nvSpPr>
        <p:spPr>
          <a:xfrm>
            <a:off x="474498" y="3271429"/>
            <a:ext cx="4333072"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大阪湾を眺める妙見山星嶺</a:t>
            </a:r>
            <a:r>
              <a:rPr kumimoji="1" lang="ja-JP" altLang="en-US" sz="1400" dirty="0" smtClean="0">
                <a:solidFill>
                  <a:prstClr val="black"/>
                </a:solidFill>
                <a:latin typeface="+mn-ea"/>
              </a:rPr>
              <a:t>テラス（能勢町）</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4" name="テキスト ボックス 13"/>
          <p:cNvSpPr txBox="1"/>
          <p:nvPr/>
        </p:nvSpPr>
        <p:spPr>
          <a:xfrm>
            <a:off x="636176" y="6400516"/>
            <a:ext cx="3937000"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海を眺める「箱の浦」住宅地の坂道（阪南市）</a:t>
            </a:r>
            <a:endParaRPr kumimoji="1" lang="en-US" altLang="ja-JP" sz="1400" dirty="0" smtClean="0">
              <a:solidFill>
                <a:prstClr val="black"/>
              </a:solidFill>
              <a:latin typeface="+mn-ea"/>
            </a:endParaRPr>
          </a:p>
        </p:txBody>
      </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2156" y="3600211"/>
            <a:ext cx="1821557" cy="2732337"/>
          </a:xfrm>
          <a:prstGeom prst="rect">
            <a:avLst/>
          </a:prstGeom>
        </p:spPr>
      </p:pic>
      <p:sp>
        <p:nvSpPr>
          <p:cNvPr id="16" name="正方形/長方形 15"/>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grpSp>
        <p:nvGrpSpPr>
          <p:cNvPr id="17" name="グループ化 16"/>
          <p:cNvGrpSpPr/>
          <p:nvPr/>
        </p:nvGrpSpPr>
        <p:grpSpPr>
          <a:xfrm>
            <a:off x="4442946" y="770070"/>
            <a:ext cx="4701054" cy="323165"/>
            <a:chOff x="9303792" y="10168470"/>
            <a:chExt cx="4701054" cy="323165"/>
          </a:xfrm>
        </p:grpSpPr>
        <p:grpSp>
          <p:nvGrpSpPr>
            <p:cNvPr id="18" name="グループ化 17"/>
            <p:cNvGrpSpPr/>
            <p:nvPr/>
          </p:nvGrpSpPr>
          <p:grpSpPr>
            <a:xfrm>
              <a:off x="11958545" y="10168470"/>
              <a:ext cx="2046301" cy="323165"/>
              <a:chOff x="7593716" y="10151783"/>
              <a:chExt cx="2046301" cy="323165"/>
            </a:xfrm>
          </p:grpSpPr>
          <p:sp>
            <p:nvSpPr>
              <p:cNvPr id="20" name="テキスト ボックス 19"/>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1" name="正方形/長方形 20"/>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
        <p:nvSpPr>
          <p:cNvPr id="22" name="横巻き 21"/>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自然を感じる美しい景観</a:t>
            </a:r>
          </a:p>
        </p:txBody>
      </p:sp>
    </p:spTree>
    <p:extLst>
      <p:ext uri="{BB962C8B-B14F-4D97-AF65-F5344CB8AC3E}">
        <p14:creationId xmlns:p14="http://schemas.microsoft.com/office/powerpoint/2010/main" val="3646791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056E1E60-8000-46F5-BDB3-14AA00E7FD55}"/>
              </a:ext>
            </a:extLst>
          </p:cNvPr>
          <p:cNvPicPr>
            <a:picLocks noChangeAspect="1"/>
          </p:cNvPicPr>
          <p:nvPr/>
        </p:nvPicPr>
        <p:blipFill>
          <a:blip r:embed="rId3"/>
          <a:stretch>
            <a:fillRect/>
          </a:stretch>
        </p:blipFill>
        <p:spPr>
          <a:xfrm>
            <a:off x="5728082" y="1231051"/>
            <a:ext cx="2092385" cy="2549075"/>
          </a:xfrm>
          <a:prstGeom prst="rect">
            <a:avLst/>
          </a:prstGeom>
          <a:ln>
            <a:solidFill>
              <a:schemeClr val="tx1"/>
            </a:solidFill>
          </a:ln>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149" y="1215424"/>
            <a:ext cx="3292858" cy="2195239"/>
          </a:xfrm>
          <a:prstGeom prst="rect">
            <a:avLst/>
          </a:prstGeom>
        </p:spPr>
      </p:pic>
      <p:sp>
        <p:nvSpPr>
          <p:cNvPr id="11" name="テキスト ボックス 10"/>
          <p:cNvSpPr txBox="1"/>
          <p:nvPr/>
        </p:nvSpPr>
        <p:spPr>
          <a:xfrm>
            <a:off x="36483" y="3456346"/>
            <a:ext cx="4976189"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旧街道の</a:t>
            </a:r>
            <a:r>
              <a:rPr kumimoji="1" lang="ja-JP" altLang="en-US" sz="1400" dirty="0">
                <a:solidFill>
                  <a:prstClr val="black"/>
                </a:solidFill>
                <a:latin typeface="+mn-ea"/>
              </a:rPr>
              <a:t>まちなみ</a:t>
            </a:r>
            <a:r>
              <a:rPr kumimoji="1" lang="ja-JP" altLang="en-US" sz="1400" dirty="0" smtClean="0">
                <a:solidFill>
                  <a:prstClr val="black"/>
                </a:solidFill>
                <a:latin typeface="+mn-ea"/>
              </a:rPr>
              <a:t>を</a:t>
            </a:r>
            <a:r>
              <a:rPr kumimoji="1" lang="ja-JP" altLang="en-US" sz="1400" dirty="0">
                <a:solidFill>
                  <a:prstClr val="black"/>
                </a:solidFill>
                <a:latin typeface="+mn-ea"/>
              </a:rPr>
              <a:t>眺める山中渓</a:t>
            </a:r>
            <a:r>
              <a:rPr kumimoji="1" lang="ja-JP" altLang="en-US" sz="1400" dirty="0" smtClean="0">
                <a:solidFill>
                  <a:prstClr val="black"/>
                </a:solidFill>
                <a:latin typeface="+mn-ea"/>
              </a:rPr>
              <a:t>旧街道（阪南市）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6" name="テキスト ボックス 15"/>
          <p:cNvSpPr txBox="1"/>
          <p:nvPr/>
        </p:nvSpPr>
        <p:spPr>
          <a:xfrm>
            <a:off x="434518" y="6470660"/>
            <a:ext cx="4333072"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願泉寺を</a:t>
            </a:r>
            <a:r>
              <a:rPr kumimoji="1" lang="ja-JP" altLang="en-US" sz="1400" dirty="0" smtClean="0">
                <a:solidFill>
                  <a:prstClr val="black"/>
                </a:solidFill>
                <a:latin typeface="+mn-ea"/>
              </a:rPr>
              <a:t>眺める貝塚寺内町（貝塚市）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872514" y="641331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mn-ea"/>
              </a:rPr>
              <a:pPr/>
              <a:t>25</a:t>
            </a:fld>
            <a:endParaRPr kumimoji="1" lang="ja-JP" altLang="en-US" sz="1400" b="1" dirty="0">
              <a:solidFill>
                <a:prstClr val="black"/>
              </a:solidFill>
              <a:latin typeface="+mn-ea"/>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49" y="3970495"/>
            <a:ext cx="3292858" cy="2469644"/>
          </a:xfrm>
          <a:prstGeom prst="rect">
            <a:avLst/>
          </a:prstGeom>
        </p:spPr>
      </p:pic>
      <p:sp>
        <p:nvSpPr>
          <p:cNvPr id="13" name="正方形/長方形 12"/>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17" name="横巻き 16"/>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mn-ea"/>
              </a:rPr>
              <a:t>歴史</a:t>
            </a:r>
            <a:r>
              <a:rPr kumimoji="1" lang="ja-JP" altLang="en-US" sz="1800" i="0" u="none" strike="noStrike" kern="1200" cap="none" spc="0" normalizeH="0" baseline="0" noProof="0" dirty="0" smtClean="0">
                <a:ln>
                  <a:noFill/>
                </a:ln>
                <a:solidFill>
                  <a:prstClr val="black"/>
                </a:solidFill>
                <a:effectLst/>
                <a:uLnTx/>
                <a:uFillTx/>
                <a:latin typeface="+mn-ea"/>
                <a:cs typeface="+mn-cs"/>
              </a:rPr>
              <a:t>を</a:t>
            </a:r>
            <a:r>
              <a:rPr kumimoji="1" lang="ja-JP" altLang="en-US" sz="1800" i="0" u="none" strike="noStrike" kern="1200" cap="none" spc="0" normalizeH="0" baseline="0" noProof="0" dirty="0">
                <a:ln>
                  <a:noFill/>
                </a:ln>
                <a:solidFill>
                  <a:prstClr val="black"/>
                </a:solidFill>
                <a:effectLst/>
                <a:uLnTx/>
                <a:uFillTx/>
                <a:latin typeface="+mn-ea"/>
                <a:cs typeface="+mn-cs"/>
              </a:rPr>
              <a:t>感じる美しい景観</a:t>
            </a:r>
          </a:p>
        </p:txBody>
      </p:sp>
      <p:sp>
        <p:nvSpPr>
          <p:cNvPr id="21" name="テキスト ボックス 20"/>
          <p:cNvSpPr txBox="1"/>
          <p:nvPr/>
        </p:nvSpPr>
        <p:spPr>
          <a:xfrm>
            <a:off x="6609215" y="1760896"/>
            <a:ext cx="1284719" cy="430887"/>
          </a:xfrm>
          <a:prstGeom prst="rect">
            <a:avLst/>
          </a:prstGeom>
          <a:noFill/>
        </p:spPr>
        <p:txBody>
          <a:bodyPr wrap="square" rtlCol="0">
            <a:spAutoFit/>
          </a:bodyPr>
          <a:lstStyle/>
          <a:p>
            <a:pPr algn="ctr" fontAlgn="ctr"/>
            <a:r>
              <a:rPr lang="ja-JP" altLang="en-US" sz="1100" b="1" spc="40" smtClean="0">
                <a:solidFill>
                  <a:srgbClr val="FF0000"/>
                </a:solidFill>
                <a:latin typeface="游ゴシック" panose="020B0400000000000000" pitchFamily="50" charset="-128"/>
                <a:ea typeface="游ゴシック" panose="020B0400000000000000" pitchFamily="50" charset="-128"/>
              </a:rPr>
              <a:t>　★</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r" fontAlgn="ctr"/>
            <a:r>
              <a:rPr lang="ja-JP" altLang="en-US" sz="1100" b="1" spc="40" dirty="0">
                <a:solidFill>
                  <a:srgbClr val="FF0000"/>
                </a:solidFill>
                <a:latin typeface="游ゴシック" panose="020B0400000000000000" pitchFamily="50" charset="-128"/>
                <a:ea typeface="游ゴシック" panose="020B0400000000000000" pitchFamily="50" charset="-128"/>
              </a:rPr>
              <a:t>山中渓旧街道</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pic>
        <p:nvPicPr>
          <p:cNvPr id="22" name="図 21">
            <a:extLst>
              <a:ext uri="{FF2B5EF4-FFF2-40B4-BE49-F238E27FC236}">
                <a16:creationId xmlns:a16="http://schemas.microsoft.com/office/drawing/2014/main" id="{71CE4D86-E04A-42BF-A750-FAC9E06AB3ED}"/>
              </a:ext>
            </a:extLst>
          </p:cNvPr>
          <p:cNvPicPr>
            <a:picLocks noChangeAspect="1"/>
          </p:cNvPicPr>
          <p:nvPr/>
        </p:nvPicPr>
        <p:blipFill>
          <a:blip r:embed="rId6"/>
          <a:stretch>
            <a:fillRect/>
          </a:stretch>
        </p:blipFill>
        <p:spPr>
          <a:xfrm>
            <a:off x="5728082" y="3970495"/>
            <a:ext cx="2092385" cy="2560480"/>
          </a:xfrm>
          <a:prstGeom prst="rect">
            <a:avLst/>
          </a:prstGeom>
          <a:ln>
            <a:solidFill>
              <a:schemeClr val="tx1"/>
            </a:solidFill>
          </a:ln>
        </p:spPr>
      </p:pic>
      <p:sp>
        <p:nvSpPr>
          <p:cNvPr id="23" name="テキスト ボックス 22"/>
          <p:cNvSpPr txBox="1"/>
          <p:nvPr/>
        </p:nvSpPr>
        <p:spPr>
          <a:xfrm>
            <a:off x="6341599" y="4211857"/>
            <a:ext cx="1061829" cy="261610"/>
          </a:xfrm>
          <a:prstGeom prst="rect">
            <a:avLst/>
          </a:prstGeom>
          <a:noFill/>
          <a:ln>
            <a:noFill/>
          </a:ln>
        </p:spPr>
        <p:txBody>
          <a:bodyPr wrap="non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★貝塚寺内町</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24" name="グループ化 23"/>
          <p:cNvGrpSpPr/>
          <p:nvPr/>
        </p:nvGrpSpPr>
        <p:grpSpPr>
          <a:xfrm>
            <a:off x="4442946" y="770070"/>
            <a:ext cx="4701054" cy="323165"/>
            <a:chOff x="9303792" y="10168470"/>
            <a:chExt cx="4701054" cy="323165"/>
          </a:xfrm>
        </p:grpSpPr>
        <p:grpSp>
          <p:nvGrpSpPr>
            <p:cNvPr id="25" name="グループ化 24"/>
            <p:cNvGrpSpPr/>
            <p:nvPr/>
          </p:nvGrpSpPr>
          <p:grpSpPr>
            <a:xfrm>
              <a:off x="11958545" y="10168470"/>
              <a:ext cx="2046301" cy="323165"/>
              <a:chOff x="7593716" y="10151783"/>
              <a:chExt cx="2046301" cy="323165"/>
            </a:xfrm>
          </p:grpSpPr>
          <p:sp>
            <p:nvSpPr>
              <p:cNvPr id="27" name="テキスト ボックス 26"/>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8" name="正方形/長方形 27"/>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70265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704199" y="1215425"/>
            <a:ext cx="2101507" cy="2570392"/>
          </a:xfrm>
          <a:prstGeom prst="rect">
            <a:avLst/>
          </a:prstGeom>
          <a:ln>
            <a:solidFill>
              <a:schemeClr val="tx1"/>
            </a:solidFill>
          </a:ln>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510" y="3816944"/>
            <a:ext cx="3307008" cy="2480256"/>
          </a:xfrm>
          <a:prstGeom prst="rect">
            <a:avLst/>
          </a:prstGeom>
        </p:spPr>
      </p:pic>
      <p:sp>
        <p:nvSpPr>
          <p:cNvPr id="15" name="テキスト ボックス 14"/>
          <p:cNvSpPr txBox="1"/>
          <p:nvPr/>
        </p:nvSpPr>
        <p:spPr>
          <a:xfrm>
            <a:off x="768170" y="3461855"/>
            <a:ext cx="3649287"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文禄堤と守口宿を眺める京</a:t>
            </a:r>
            <a:r>
              <a:rPr kumimoji="1" lang="ja-JP" altLang="en-US" sz="1400" dirty="0" smtClean="0">
                <a:solidFill>
                  <a:prstClr val="black"/>
                </a:solidFill>
                <a:latin typeface="+mn-ea"/>
              </a:rPr>
              <a:t>街道（守口市）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9" name="テキスト ボックス 18"/>
          <p:cNvSpPr txBox="1"/>
          <p:nvPr/>
        </p:nvSpPr>
        <p:spPr>
          <a:xfrm>
            <a:off x="-321598" y="6344512"/>
            <a:ext cx="5727221"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石畳</a:t>
            </a:r>
            <a:r>
              <a:rPr kumimoji="1" lang="ja-JP" altLang="en-US" sz="1400" dirty="0" smtClean="0">
                <a:solidFill>
                  <a:prstClr val="black"/>
                </a:solidFill>
                <a:latin typeface="+mn-ea"/>
              </a:rPr>
              <a:t>と淡い街灯を眺める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太平</a:t>
            </a:r>
            <a:r>
              <a:rPr kumimoji="1" lang="ja-JP" altLang="en-US" sz="1400" dirty="0">
                <a:solidFill>
                  <a:prstClr val="black"/>
                </a:solidFill>
                <a:latin typeface="+mn-ea"/>
              </a:rPr>
              <a:t>寺地区の細</a:t>
            </a:r>
            <a:r>
              <a:rPr kumimoji="1" lang="ja-JP" altLang="en-US" sz="1400" dirty="0" smtClean="0">
                <a:solidFill>
                  <a:prstClr val="black"/>
                </a:solidFill>
                <a:latin typeface="+mn-ea"/>
              </a:rPr>
              <a:t>街路（柏原市）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872514" y="641331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mn-ea"/>
              </a:rPr>
              <a:pPr/>
              <a:t>26</a:t>
            </a:fld>
            <a:endParaRPr kumimoji="1" lang="ja-JP" altLang="en-US" sz="1400" b="1" dirty="0">
              <a:solidFill>
                <a:prstClr val="black"/>
              </a:solidFill>
              <a:latin typeface="+mn-ea"/>
            </a:endParaRPr>
          </a:p>
        </p:txBody>
      </p:sp>
      <p:sp>
        <p:nvSpPr>
          <p:cNvPr id="13" name="正方形/長方形 12"/>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17" name="横巻き 16"/>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mn-ea"/>
              </a:rPr>
              <a:t>歴史</a:t>
            </a:r>
            <a:r>
              <a:rPr kumimoji="1" lang="ja-JP" altLang="en-US" sz="1800" i="0" u="none" strike="noStrike" kern="1200" cap="none" spc="0" normalizeH="0" baseline="0" noProof="0" dirty="0" smtClean="0">
                <a:ln>
                  <a:noFill/>
                </a:ln>
                <a:solidFill>
                  <a:prstClr val="black"/>
                </a:solidFill>
                <a:effectLst/>
                <a:uLnTx/>
                <a:uFillTx/>
                <a:latin typeface="+mn-ea"/>
                <a:cs typeface="+mn-cs"/>
              </a:rPr>
              <a:t>を</a:t>
            </a:r>
            <a:r>
              <a:rPr kumimoji="1" lang="ja-JP" altLang="en-US" sz="1800" i="0" u="none" strike="noStrike" kern="1200" cap="none" spc="0" normalizeH="0" baseline="0" noProof="0" dirty="0">
                <a:ln>
                  <a:noFill/>
                </a:ln>
                <a:solidFill>
                  <a:prstClr val="black"/>
                </a:solidFill>
                <a:effectLst/>
                <a:uLnTx/>
                <a:uFillTx/>
                <a:latin typeface="+mn-ea"/>
                <a:cs typeface="+mn-cs"/>
              </a:rPr>
              <a:t>感じる美しい景観</a:t>
            </a:r>
          </a:p>
        </p:txBody>
      </p:sp>
      <p:pic>
        <p:nvPicPr>
          <p:cNvPr id="18" name="図 17">
            <a:extLst>
              <a:ext uri="{FF2B5EF4-FFF2-40B4-BE49-F238E27FC236}">
                <a16:creationId xmlns:a16="http://schemas.microsoft.com/office/drawing/2014/main" id="{3E6A8D83-1181-4356-BF67-3A0A807CEEDF}"/>
              </a:ext>
            </a:extLst>
          </p:cNvPr>
          <p:cNvPicPr>
            <a:picLocks noChangeAspect="1"/>
          </p:cNvPicPr>
          <p:nvPr/>
        </p:nvPicPr>
        <p:blipFill>
          <a:blip r:embed="rId5"/>
          <a:stretch>
            <a:fillRect/>
          </a:stretch>
        </p:blipFill>
        <p:spPr>
          <a:xfrm>
            <a:off x="5704199" y="3933056"/>
            <a:ext cx="2116268" cy="2586023"/>
          </a:xfrm>
          <a:prstGeom prst="rect">
            <a:avLst/>
          </a:prstGeom>
          <a:ln>
            <a:solidFill>
              <a:schemeClr val="tx1"/>
            </a:solidFill>
          </a:ln>
        </p:spPr>
      </p:pic>
      <p:sp>
        <p:nvSpPr>
          <p:cNvPr id="21" name="テキスト ボックス 20"/>
          <p:cNvSpPr txBox="1"/>
          <p:nvPr/>
        </p:nvSpPr>
        <p:spPr>
          <a:xfrm>
            <a:off x="6713220" y="4580640"/>
            <a:ext cx="1065501" cy="600164"/>
          </a:xfrm>
          <a:prstGeom prst="rect">
            <a:avLst/>
          </a:prstGeom>
          <a:noFill/>
        </p:spPr>
        <p:txBody>
          <a:bodyPr wrap="square" rtlCol="0">
            <a:spAutoFit/>
          </a:bodyPr>
          <a:lstStyle/>
          <a:p>
            <a:pPr algn="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r" fontAlgn="ctr"/>
            <a:r>
              <a:rPr lang="ja-JP" altLang="en-US" sz="1100" b="1" spc="40" dirty="0">
                <a:solidFill>
                  <a:srgbClr val="FF0000"/>
                </a:solidFill>
                <a:latin typeface="游ゴシック" panose="020B0400000000000000" pitchFamily="50" charset="-128"/>
                <a:ea typeface="游ゴシック" panose="020B0400000000000000" pitchFamily="50" charset="-128"/>
              </a:rPr>
              <a:t>太平寺地区の</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細街路</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22" name="グループ化 21"/>
          <p:cNvGrpSpPr/>
          <p:nvPr/>
        </p:nvGrpSpPr>
        <p:grpSpPr>
          <a:xfrm>
            <a:off x="4442946" y="770070"/>
            <a:ext cx="4701054" cy="323165"/>
            <a:chOff x="9303792" y="10168470"/>
            <a:chExt cx="4701054" cy="323165"/>
          </a:xfrm>
        </p:grpSpPr>
        <p:grpSp>
          <p:nvGrpSpPr>
            <p:cNvPr id="23" name="グループ化 22"/>
            <p:cNvGrpSpPr/>
            <p:nvPr/>
          </p:nvGrpSpPr>
          <p:grpSpPr>
            <a:xfrm>
              <a:off x="11958545" y="10168470"/>
              <a:ext cx="2046301" cy="323165"/>
              <a:chOff x="7593716" y="10151783"/>
              <a:chExt cx="2046301" cy="323165"/>
            </a:xfrm>
          </p:grpSpPr>
          <p:sp>
            <p:nvSpPr>
              <p:cNvPr id="25" name="テキスト ボックス 24"/>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6" name="正方形/長方形 25"/>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
        <p:nvSpPr>
          <p:cNvPr id="29" name="テキスト ボックス 28"/>
          <p:cNvSpPr txBox="1"/>
          <p:nvPr/>
        </p:nvSpPr>
        <p:spPr>
          <a:xfrm>
            <a:off x="6527522" y="2582443"/>
            <a:ext cx="1114953" cy="261610"/>
          </a:xfrm>
          <a:prstGeom prst="rect">
            <a:avLst/>
          </a:prstGeom>
          <a:noFill/>
        </p:spPr>
        <p:txBody>
          <a:bodyPr wrap="square" rtlCol="0">
            <a:spAutoFit/>
          </a:bodyPr>
          <a:lstStyle/>
          <a:p>
            <a:pPr algn="ct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★京</a:t>
            </a:r>
            <a:r>
              <a:rPr lang="ja-JP" altLang="en-US" sz="1100" b="1" spc="40" dirty="0">
                <a:solidFill>
                  <a:srgbClr val="FF0000"/>
                </a:solidFill>
                <a:latin typeface="游ゴシック" panose="020B0400000000000000" pitchFamily="50" charset="-128"/>
                <a:ea typeface="游ゴシック" panose="020B0400000000000000" pitchFamily="50" charset="-128"/>
              </a:rPr>
              <a:t>街道</a:t>
            </a:r>
          </a:p>
        </p:txBody>
      </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7817" y="1189809"/>
            <a:ext cx="2248390" cy="2248390"/>
          </a:xfrm>
          <a:prstGeom prst="rect">
            <a:avLst/>
          </a:prstGeom>
        </p:spPr>
      </p:pic>
    </p:spTree>
    <p:extLst>
      <p:ext uri="{BB962C8B-B14F-4D97-AF65-F5344CB8AC3E}">
        <p14:creationId xmlns:p14="http://schemas.microsoft.com/office/powerpoint/2010/main" val="377297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F7755014-8422-4E88-8C07-D11744957B8D}"/>
              </a:ext>
            </a:extLst>
          </p:cNvPr>
          <p:cNvPicPr>
            <a:picLocks noChangeAspect="1"/>
          </p:cNvPicPr>
          <p:nvPr/>
        </p:nvPicPr>
        <p:blipFill>
          <a:blip r:embed="rId3"/>
          <a:stretch>
            <a:fillRect/>
          </a:stretch>
        </p:blipFill>
        <p:spPr>
          <a:xfrm>
            <a:off x="5728083" y="1231051"/>
            <a:ext cx="2100064" cy="2549075"/>
          </a:xfrm>
          <a:prstGeom prst="rect">
            <a:avLst/>
          </a:prstGeom>
          <a:ln>
            <a:solidFill>
              <a:schemeClr val="tx1"/>
            </a:solidFill>
          </a:ln>
        </p:spPr>
      </p:pic>
      <p:sp>
        <p:nvSpPr>
          <p:cNvPr id="25" name="テキスト ボックス 24"/>
          <p:cNvSpPr txBox="1"/>
          <p:nvPr/>
        </p:nvSpPr>
        <p:spPr>
          <a:xfrm>
            <a:off x="6038745" y="2150278"/>
            <a:ext cx="946255" cy="430887"/>
          </a:xfrm>
          <a:prstGeom prst="rect">
            <a:avLst/>
          </a:prstGeom>
          <a:noFill/>
        </p:spPr>
        <p:txBody>
          <a:bodyPr wrap="squar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　　京街道</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312151" y="3550181"/>
            <a:ext cx="3945639"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枚方宿</a:t>
            </a:r>
            <a:r>
              <a:rPr kumimoji="1" lang="ja-JP" altLang="en-US" sz="1400" dirty="0" smtClean="0">
                <a:solidFill>
                  <a:prstClr val="black"/>
                </a:solidFill>
                <a:latin typeface="+mn-ea"/>
              </a:rPr>
              <a:t>鍵谷資料館を眺める京街道（枚方市）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780342" y="639546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mn-ea"/>
              </a:rPr>
              <a:pPr/>
              <a:t>27</a:t>
            </a:fld>
            <a:endParaRPr kumimoji="1" lang="ja-JP" altLang="en-US" sz="1400" b="1" dirty="0">
              <a:solidFill>
                <a:prstClr val="black"/>
              </a:solidFill>
              <a:latin typeface="+mn-ea"/>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029" y="1275295"/>
            <a:ext cx="3351172" cy="2238333"/>
          </a:xfrm>
          <a:prstGeom prst="rect">
            <a:avLst/>
          </a:prstGeom>
        </p:spPr>
      </p:pic>
      <p:sp>
        <p:nvSpPr>
          <p:cNvPr id="8" name="テキスト ボックス 7"/>
          <p:cNvSpPr txBox="1"/>
          <p:nvPr/>
        </p:nvSpPr>
        <p:spPr>
          <a:xfrm>
            <a:off x="-130576" y="6276839"/>
            <a:ext cx="5088566"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酒蔵</a:t>
            </a:r>
            <a:r>
              <a:rPr kumimoji="1" lang="ja-JP" altLang="en-US" sz="1400" dirty="0">
                <a:solidFill>
                  <a:prstClr val="black"/>
                </a:solidFill>
                <a:latin typeface="+mn-ea"/>
              </a:rPr>
              <a:t>のまちなみを眺める</a:t>
            </a:r>
            <a:r>
              <a:rPr kumimoji="1" lang="ja-JP" altLang="en-US" sz="1400" dirty="0" smtClean="0">
                <a:solidFill>
                  <a:prstClr val="black"/>
                </a:solidFill>
                <a:latin typeface="+mn-ea"/>
              </a:rPr>
              <a:t>高野街道（河内長野市</a:t>
            </a:r>
            <a:r>
              <a:rPr kumimoji="1" lang="ja-JP" altLang="en-US" sz="1400" i="0" u="none" strike="noStrike" kern="1200" cap="none" spc="0" normalizeH="0" baseline="0" noProof="0" dirty="0" smtClean="0">
                <a:ln>
                  <a:noFill/>
                </a:ln>
                <a:solidFill>
                  <a:prstClr val="black"/>
                </a:solidFill>
                <a:effectLst/>
                <a:uLnTx/>
                <a:uFillTx/>
                <a:latin typeface="+mn-ea"/>
              </a:rPr>
              <a:t>）</a:t>
            </a:r>
            <a:endParaRPr kumimoji="1" lang="ja-JP" altLang="en-US" sz="1400" i="0" u="none" strike="noStrike" kern="1200" cap="none" spc="0" normalizeH="0" baseline="0" noProof="0" dirty="0">
              <a:ln>
                <a:noFill/>
              </a:ln>
              <a:solidFill>
                <a:prstClr val="black"/>
              </a:solidFill>
              <a:effectLst/>
              <a:uLnTx/>
              <a:uFillTx/>
              <a:latin typeface="+mn-ea"/>
            </a:endParaRP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33" y="4442944"/>
            <a:ext cx="3711861" cy="1792661"/>
          </a:xfrm>
          <a:prstGeom prst="rect">
            <a:avLst/>
          </a:prstGeom>
        </p:spPr>
      </p:pic>
      <p:sp>
        <p:nvSpPr>
          <p:cNvPr id="10" name="正方形/長方形 9"/>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13" name="横巻き 12"/>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mn-ea"/>
              </a:rPr>
              <a:t>歴史</a:t>
            </a:r>
            <a:r>
              <a:rPr kumimoji="1" lang="ja-JP" altLang="en-US" sz="1800" i="0" u="none" strike="noStrike" kern="1200" cap="none" spc="0" normalizeH="0" baseline="0" noProof="0" dirty="0" smtClean="0">
                <a:ln>
                  <a:noFill/>
                </a:ln>
                <a:solidFill>
                  <a:prstClr val="black"/>
                </a:solidFill>
                <a:effectLst/>
                <a:uLnTx/>
                <a:uFillTx/>
                <a:latin typeface="+mn-ea"/>
                <a:cs typeface="+mn-cs"/>
              </a:rPr>
              <a:t>を</a:t>
            </a:r>
            <a:r>
              <a:rPr kumimoji="1" lang="ja-JP" altLang="en-US" sz="1800" i="0" u="none" strike="noStrike" kern="1200" cap="none" spc="0" normalizeH="0" baseline="0" noProof="0" dirty="0">
                <a:ln>
                  <a:noFill/>
                </a:ln>
                <a:solidFill>
                  <a:prstClr val="black"/>
                </a:solidFill>
                <a:effectLst/>
                <a:uLnTx/>
                <a:uFillTx/>
                <a:latin typeface="+mn-ea"/>
                <a:cs typeface="+mn-cs"/>
              </a:rPr>
              <a:t>感じる美しい景観</a:t>
            </a:r>
          </a:p>
        </p:txBody>
      </p:sp>
      <p:pic>
        <p:nvPicPr>
          <p:cNvPr id="16" name="図 15">
            <a:extLst>
              <a:ext uri="{FF2B5EF4-FFF2-40B4-BE49-F238E27FC236}">
                <a16:creationId xmlns:a16="http://schemas.microsoft.com/office/drawing/2014/main" id="{20457340-C483-42C4-899F-341F60BE3E6B}"/>
              </a:ext>
            </a:extLst>
          </p:cNvPr>
          <p:cNvPicPr>
            <a:picLocks noChangeAspect="1"/>
          </p:cNvPicPr>
          <p:nvPr/>
        </p:nvPicPr>
        <p:blipFill>
          <a:blip r:embed="rId6"/>
          <a:stretch>
            <a:fillRect/>
          </a:stretch>
        </p:blipFill>
        <p:spPr>
          <a:xfrm>
            <a:off x="5728082" y="3965759"/>
            <a:ext cx="2097496" cy="2562042"/>
          </a:xfrm>
          <a:prstGeom prst="rect">
            <a:avLst/>
          </a:prstGeom>
          <a:ln>
            <a:solidFill>
              <a:schemeClr val="tx1"/>
            </a:solidFill>
          </a:ln>
        </p:spPr>
      </p:pic>
      <p:sp>
        <p:nvSpPr>
          <p:cNvPr id="17" name="テキスト ボックス 16"/>
          <p:cNvSpPr txBox="1"/>
          <p:nvPr/>
        </p:nvSpPr>
        <p:spPr>
          <a:xfrm>
            <a:off x="6204828" y="5130536"/>
            <a:ext cx="780172" cy="430887"/>
          </a:xfrm>
          <a:prstGeom prst="rect">
            <a:avLst/>
          </a:prstGeom>
          <a:noFill/>
        </p:spPr>
        <p:txBody>
          <a:bodyPr wrap="square" rtlCol="0">
            <a:spAutoFit/>
          </a:bodyPr>
          <a:lstStyle/>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高野街道</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18" name="グループ化 17"/>
          <p:cNvGrpSpPr/>
          <p:nvPr/>
        </p:nvGrpSpPr>
        <p:grpSpPr>
          <a:xfrm>
            <a:off x="4442946" y="770070"/>
            <a:ext cx="4701054" cy="323165"/>
            <a:chOff x="9303792" y="10168470"/>
            <a:chExt cx="4701054" cy="323165"/>
          </a:xfrm>
        </p:grpSpPr>
        <p:grpSp>
          <p:nvGrpSpPr>
            <p:cNvPr id="19" name="グループ化 18"/>
            <p:cNvGrpSpPr/>
            <p:nvPr/>
          </p:nvGrpSpPr>
          <p:grpSpPr>
            <a:xfrm>
              <a:off x="11958545" y="10168470"/>
              <a:ext cx="2046301" cy="323165"/>
              <a:chOff x="7593716" y="10151783"/>
              <a:chExt cx="2046301" cy="323165"/>
            </a:xfrm>
          </p:grpSpPr>
          <p:sp>
            <p:nvSpPr>
              <p:cNvPr id="22" name="テキスト ボックス 21"/>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26292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3D37450-8716-4DA5-B3BA-0A49F4C42918}"/>
              </a:ext>
            </a:extLst>
          </p:cNvPr>
          <p:cNvPicPr>
            <a:picLocks noChangeAspect="1"/>
          </p:cNvPicPr>
          <p:nvPr/>
        </p:nvPicPr>
        <p:blipFill>
          <a:blip r:embed="rId3"/>
          <a:stretch>
            <a:fillRect/>
          </a:stretch>
        </p:blipFill>
        <p:spPr>
          <a:xfrm>
            <a:off x="5711166" y="1215424"/>
            <a:ext cx="2109301" cy="2566003"/>
          </a:xfrm>
          <a:prstGeom prst="rect">
            <a:avLst/>
          </a:prstGeom>
          <a:ln>
            <a:solidFill>
              <a:schemeClr val="tx1"/>
            </a:solidFill>
          </a:ln>
        </p:spPr>
      </p:pic>
      <p:sp>
        <p:nvSpPr>
          <p:cNvPr id="17" name="テキスト ボックス 16"/>
          <p:cNvSpPr txBox="1"/>
          <p:nvPr/>
        </p:nvSpPr>
        <p:spPr>
          <a:xfrm>
            <a:off x="6142638" y="1697422"/>
            <a:ext cx="1215875" cy="430887"/>
          </a:xfrm>
          <a:prstGeom prst="rect">
            <a:avLst/>
          </a:prstGeom>
          <a:noFill/>
        </p:spPr>
        <p:txBody>
          <a:bodyPr wrap="square" rtlCol="0">
            <a:spAutoFit/>
          </a:bodyPr>
          <a:lstStyle/>
          <a:p>
            <a:pPr algn="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久宝寺寺内町</a:t>
            </a:r>
          </a:p>
        </p:txBody>
      </p:sp>
      <p:sp>
        <p:nvSpPr>
          <p:cNvPr id="15" name="テキスト ボックス 14"/>
          <p:cNvSpPr txBox="1"/>
          <p:nvPr/>
        </p:nvSpPr>
        <p:spPr>
          <a:xfrm>
            <a:off x="0" y="3527061"/>
            <a:ext cx="5711166"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noProof="0" dirty="0" smtClean="0">
                <a:solidFill>
                  <a:prstClr val="black"/>
                </a:solidFill>
                <a:latin typeface="+mn-ea"/>
              </a:rPr>
              <a:t>顕証寺大屋根と歴史的まちなみを眺める</a:t>
            </a:r>
            <a:endParaRPr kumimoji="1" lang="en-US" altLang="ja-JP" sz="1400" noProof="0" dirty="0" smtClean="0">
              <a:solidFill>
                <a:prstClr val="black"/>
              </a:solidFill>
              <a:latin typeface="+mn-ea"/>
            </a:endParaRPr>
          </a:p>
          <a:p>
            <a:pPr lvl="0" algn="ctr" defTabSz="1459254" fontAlgn="base">
              <a:spcBef>
                <a:spcPct val="0"/>
              </a:spcBef>
              <a:spcAft>
                <a:spcPct val="0"/>
              </a:spcAft>
              <a:defRPr/>
            </a:pPr>
            <a:r>
              <a:rPr kumimoji="1" lang="ja-JP" altLang="en-US" sz="1400" noProof="0" dirty="0" smtClean="0">
                <a:solidFill>
                  <a:prstClr val="black"/>
                </a:solidFill>
                <a:latin typeface="+mn-ea"/>
              </a:rPr>
              <a:t>久宝寺寺内町（八尾市）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780342" y="639546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mn-ea"/>
              </a:rPr>
              <a:pPr/>
              <a:t>28</a:t>
            </a:fld>
            <a:endParaRPr kumimoji="1" lang="ja-JP" altLang="en-US" sz="1400" b="1" dirty="0">
              <a:solidFill>
                <a:prstClr val="black"/>
              </a:solidFill>
              <a:latin typeface="+mn-ea"/>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720" y="1231051"/>
            <a:ext cx="3940423" cy="2230428"/>
          </a:xfrm>
          <a:prstGeom prst="rect">
            <a:avLst/>
          </a:prstGeom>
        </p:spPr>
      </p:pic>
      <p:sp>
        <p:nvSpPr>
          <p:cNvPr id="10" name="正方形/長方形 9"/>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14" name="横巻き 13"/>
          <p:cNvSpPr/>
          <p:nvPr/>
        </p:nvSpPr>
        <p:spPr>
          <a:xfrm>
            <a:off x="312151" y="647882"/>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mn-ea"/>
              </a:rPr>
              <a:t>歴史</a:t>
            </a:r>
            <a:r>
              <a:rPr kumimoji="1" lang="ja-JP" altLang="en-US" sz="1800" i="0" u="none" strike="noStrike" kern="1200" cap="none" spc="0" normalizeH="0" baseline="0" noProof="0" dirty="0" smtClean="0">
                <a:ln>
                  <a:noFill/>
                </a:ln>
                <a:solidFill>
                  <a:prstClr val="black"/>
                </a:solidFill>
                <a:effectLst/>
                <a:uLnTx/>
                <a:uFillTx/>
                <a:latin typeface="+mn-ea"/>
                <a:cs typeface="+mn-cs"/>
              </a:rPr>
              <a:t>を</a:t>
            </a:r>
            <a:r>
              <a:rPr kumimoji="1" lang="ja-JP" altLang="en-US" sz="1800" i="0" u="none" strike="noStrike" kern="1200" cap="none" spc="0" normalizeH="0" baseline="0" noProof="0" dirty="0">
                <a:ln>
                  <a:noFill/>
                </a:ln>
                <a:solidFill>
                  <a:prstClr val="black"/>
                </a:solidFill>
                <a:effectLst/>
                <a:uLnTx/>
                <a:uFillTx/>
                <a:latin typeface="+mn-ea"/>
                <a:cs typeface="+mn-cs"/>
              </a:rPr>
              <a:t>感じる美しい景観</a:t>
            </a:r>
          </a:p>
        </p:txBody>
      </p:sp>
      <p:grpSp>
        <p:nvGrpSpPr>
          <p:cNvPr id="18" name="グループ化 17"/>
          <p:cNvGrpSpPr/>
          <p:nvPr/>
        </p:nvGrpSpPr>
        <p:grpSpPr>
          <a:xfrm>
            <a:off x="4442946" y="770070"/>
            <a:ext cx="4701054" cy="323165"/>
            <a:chOff x="9303792" y="10168470"/>
            <a:chExt cx="4701054" cy="323165"/>
          </a:xfrm>
        </p:grpSpPr>
        <p:grpSp>
          <p:nvGrpSpPr>
            <p:cNvPr id="19" name="グループ化 18"/>
            <p:cNvGrpSpPr/>
            <p:nvPr/>
          </p:nvGrpSpPr>
          <p:grpSpPr>
            <a:xfrm>
              <a:off x="11958545" y="10168470"/>
              <a:ext cx="2046301" cy="323165"/>
              <a:chOff x="7593716" y="10151783"/>
              <a:chExt cx="2046301" cy="323165"/>
            </a:xfrm>
          </p:grpSpPr>
          <p:sp>
            <p:nvSpPr>
              <p:cNvPr id="22" name="テキスト ボックス 21"/>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4860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723246862"/>
              </p:ext>
            </p:extLst>
          </p:nvPr>
        </p:nvGraphicFramePr>
        <p:xfrm>
          <a:off x="387914" y="1679727"/>
          <a:ext cx="8304742" cy="5017536"/>
        </p:xfrm>
        <a:graphic>
          <a:graphicData uri="http://schemas.openxmlformats.org/drawingml/2006/table">
            <a:tbl>
              <a:tblPr firstRow="1" bandRow="1">
                <a:tableStyleId>{5940675A-B579-460E-94D1-54222C63F5DA}</a:tableStyleId>
              </a:tblPr>
              <a:tblGrid>
                <a:gridCol w="892246">
                  <a:extLst>
                    <a:ext uri="{9D8B030D-6E8A-4147-A177-3AD203B41FA5}">
                      <a16:colId xmlns:a16="http://schemas.microsoft.com/office/drawing/2014/main" val="2776732746"/>
                    </a:ext>
                  </a:extLst>
                </a:gridCol>
                <a:gridCol w="1058928">
                  <a:extLst>
                    <a:ext uri="{9D8B030D-6E8A-4147-A177-3AD203B41FA5}">
                      <a16:colId xmlns:a16="http://schemas.microsoft.com/office/drawing/2014/main" val="1542039050"/>
                    </a:ext>
                  </a:extLst>
                </a:gridCol>
                <a:gridCol w="1058928">
                  <a:extLst>
                    <a:ext uri="{9D8B030D-6E8A-4147-A177-3AD203B41FA5}">
                      <a16:colId xmlns:a16="http://schemas.microsoft.com/office/drawing/2014/main" val="2676648205"/>
                    </a:ext>
                  </a:extLst>
                </a:gridCol>
                <a:gridCol w="1058928">
                  <a:extLst>
                    <a:ext uri="{9D8B030D-6E8A-4147-A177-3AD203B41FA5}">
                      <a16:colId xmlns:a16="http://schemas.microsoft.com/office/drawing/2014/main" val="1324264598"/>
                    </a:ext>
                  </a:extLst>
                </a:gridCol>
                <a:gridCol w="1058928">
                  <a:extLst>
                    <a:ext uri="{9D8B030D-6E8A-4147-A177-3AD203B41FA5}">
                      <a16:colId xmlns:a16="http://schemas.microsoft.com/office/drawing/2014/main" val="442138993"/>
                    </a:ext>
                  </a:extLst>
                </a:gridCol>
                <a:gridCol w="1058928">
                  <a:extLst>
                    <a:ext uri="{9D8B030D-6E8A-4147-A177-3AD203B41FA5}">
                      <a16:colId xmlns:a16="http://schemas.microsoft.com/office/drawing/2014/main" val="453091661"/>
                    </a:ext>
                  </a:extLst>
                </a:gridCol>
                <a:gridCol w="1058928">
                  <a:extLst>
                    <a:ext uri="{9D8B030D-6E8A-4147-A177-3AD203B41FA5}">
                      <a16:colId xmlns:a16="http://schemas.microsoft.com/office/drawing/2014/main" val="2858859530"/>
                    </a:ext>
                  </a:extLst>
                </a:gridCol>
                <a:gridCol w="1058928">
                  <a:extLst>
                    <a:ext uri="{9D8B030D-6E8A-4147-A177-3AD203B41FA5}">
                      <a16:colId xmlns:a16="http://schemas.microsoft.com/office/drawing/2014/main" val="1529917149"/>
                    </a:ext>
                  </a:extLst>
                </a:gridCol>
              </a:tblGrid>
              <a:tr h="688854">
                <a:tc>
                  <a:txBody>
                    <a:bodyPr/>
                    <a:lstStyle/>
                    <a:p>
                      <a:pPr algn="ctr"/>
                      <a:r>
                        <a:rPr kumimoji="1" lang="ja-JP" altLang="en-US" sz="2000" dirty="0" smtClean="0">
                          <a:latin typeface="游ゴシック" panose="020B0400000000000000" pitchFamily="50" charset="-128"/>
                          <a:ea typeface="游ゴシック" panose="020B0400000000000000" pitchFamily="50" charset="-128"/>
                        </a:rPr>
                        <a:t>年度</a:t>
                      </a:r>
                      <a:endParaRPr kumimoji="1" lang="ja-JP" altLang="en-US" sz="2000" dirty="0">
                        <a:latin typeface="游ゴシック" panose="020B0400000000000000" pitchFamily="50" charset="-128"/>
                        <a:ea typeface="游ゴシック" panose="020B0400000000000000" pitchFamily="50" charset="-128"/>
                      </a:endParaRPr>
                    </a:p>
                  </a:txBody>
                  <a:tcPr anchor="ctr">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2019</a:t>
                      </a:r>
                      <a:endParaRPr kumimoji="1" lang="ja-JP" altLang="en-US" sz="2000" dirty="0">
                        <a:latin typeface="游ゴシック" panose="020B0400000000000000" pitchFamily="50" charset="-128"/>
                        <a:ea typeface="游ゴシック" panose="020B0400000000000000" pitchFamily="50" charset="-128"/>
                      </a:endParaRPr>
                    </a:p>
                  </a:txBody>
                  <a:tcPr anchor="ctr">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2020</a:t>
                      </a:r>
                      <a:endParaRPr kumimoji="1" lang="ja-JP" altLang="en-US" sz="20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2021</a:t>
                      </a:r>
                      <a:endParaRPr kumimoji="1" lang="ja-JP" altLang="en-US" sz="20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2022</a:t>
                      </a:r>
                      <a:endParaRPr kumimoji="1" lang="ja-JP" altLang="en-US" sz="2000" dirty="0">
                        <a:latin typeface="游ゴシック" panose="020B0400000000000000" pitchFamily="50" charset="-128"/>
                        <a:ea typeface="游ゴシック" panose="020B0400000000000000" pitchFamily="50" charset="-128"/>
                      </a:endParaRPr>
                    </a:p>
                  </a:txBody>
                  <a:tcPr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2023</a:t>
                      </a:r>
                      <a:endParaRPr kumimoji="1" lang="ja-JP" altLang="en-US" sz="2000" dirty="0">
                        <a:latin typeface="游ゴシック" panose="020B0400000000000000" pitchFamily="50" charset="-128"/>
                        <a:ea typeface="游ゴシック" panose="020B0400000000000000" pitchFamily="50" charset="-128"/>
                      </a:endParaRPr>
                    </a:p>
                  </a:txBody>
                  <a:tcPr anchor="ctr">
                    <a:lnL w="38100" cap="flat" cmpd="sng" algn="ctr">
                      <a:solidFill>
                        <a:srgbClr val="FF0000"/>
                      </a:solidFill>
                      <a:prstDash val="solid"/>
                      <a:round/>
                      <a:headEnd type="none" w="med" len="med"/>
                      <a:tailEnd type="none" w="med" len="med"/>
                    </a:lnL>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2024</a:t>
                      </a:r>
                      <a:endParaRPr kumimoji="1" lang="ja-JP" altLang="en-US" sz="2000" dirty="0">
                        <a:latin typeface="游ゴシック" panose="020B0400000000000000" pitchFamily="50" charset="-128"/>
                        <a:ea typeface="游ゴシック" panose="020B0400000000000000" pitchFamily="50" charset="-128"/>
                      </a:endParaRPr>
                    </a:p>
                  </a:txBody>
                  <a:tcPr anchor="ctr">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2025</a:t>
                      </a:r>
                      <a:endParaRPr kumimoji="1" lang="ja-JP" altLang="en-US" sz="2000" dirty="0">
                        <a:latin typeface="游ゴシック" panose="020B0400000000000000" pitchFamily="50" charset="-128"/>
                        <a:ea typeface="游ゴシック" panose="020B0400000000000000" pitchFamily="50" charset="-128"/>
                      </a:endParaRPr>
                    </a:p>
                  </a:txBody>
                  <a:tcPr anchor="ctr">
                    <a:solidFill>
                      <a:schemeClr val="accent4">
                        <a:lumMod val="40000"/>
                        <a:lumOff val="60000"/>
                      </a:schemeClr>
                    </a:solidFill>
                  </a:tcPr>
                </a:tc>
                <a:extLst>
                  <a:ext uri="{0D108BD9-81ED-4DB2-BD59-A6C34878D82A}">
                    <a16:rowId xmlns:a16="http://schemas.microsoft.com/office/drawing/2014/main" val="723040355"/>
                  </a:ext>
                </a:extLst>
              </a:tr>
              <a:tr h="4328682">
                <a:tc>
                  <a:txBody>
                    <a:bodyPr/>
                    <a:lstStyle/>
                    <a:p>
                      <a:pPr algn="ctr"/>
                      <a:r>
                        <a:rPr kumimoji="1" lang="ja-JP" altLang="en-US" sz="2000" b="1" dirty="0" smtClean="0">
                          <a:latin typeface="游ゴシック" panose="020B0400000000000000" pitchFamily="50" charset="-128"/>
                          <a:ea typeface="游ゴシック" panose="020B0400000000000000" pitchFamily="50" charset="-128"/>
                        </a:rPr>
                        <a:t>スケジュール</a:t>
                      </a:r>
                      <a:endParaRPr kumimoji="1" lang="ja-JP" altLang="en-US" sz="2000" b="1" dirty="0">
                        <a:latin typeface="游ゴシック" panose="020B0400000000000000" pitchFamily="50" charset="-128"/>
                        <a:ea typeface="游ゴシック" panose="020B0400000000000000" pitchFamily="50" charset="-128"/>
                      </a:endParaRPr>
                    </a:p>
                  </a:txBody>
                  <a:tcPr vert="eaVert" anchor="ct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R w="12700" cap="flat" cmpd="sng" algn="ctr">
                      <a:solidFill>
                        <a:schemeClr val="tx1"/>
                      </a:solidFill>
                      <a:prstDash val="solid"/>
                      <a:round/>
                      <a:headEnd type="none" w="med" len="med"/>
                      <a:tailEnd type="none" w="med" len="med"/>
                    </a:lnR>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FF00"/>
                    </a:solidFill>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L w="38100" cap="flat" cmpd="sng" algn="ctr">
                      <a:solidFill>
                        <a:srgbClr val="FF0000"/>
                      </a:solidFill>
                      <a:prstDash val="solid"/>
                      <a:round/>
                      <a:headEnd type="none" w="med" len="med"/>
                      <a:tailEnd type="none" w="med" len="med"/>
                    </a:lnL>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388467078"/>
                  </a:ext>
                </a:extLst>
              </a:tr>
            </a:tbl>
          </a:graphicData>
        </a:graphic>
      </p:graphicFrame>
      <p:sp>
        <p:nvSpPr>
          <p:cNvPr id="14" name="テキスト ボックス 13"/>
          <p:cNvSpPr txBox="1"/>
          <p:nvPr/>
        </p:nvSpPr>
        <p:spPr>
          <a:xfrm>
            <a:off x="228612" y="636512"/>
            <a:ext cx="8595210" cy="861774"/>
          </a:xfrm>
          <a:prstGeom prst="rect">
            <a:avLst/>
          </a:prstGeom>
          <a:noFill/>
          <a:ln w="12700">
            <a:noFill/>
          </a:ln>
        </p:spPr>
        <p:txBody>
          <a:bodyPr wrap="square" rtlCol="0">
            <a:spAutoFit/>
          </a:bodyPr>
          <a:lstStyle/>
          <a:p>
            <a:pPr marL="180975" marR="0" lvl="0" indent="-180975" algn="l" defTabSz="457200" rtl="0" eaLnBrk="1" fontAlgn="auto" latinLnBrk="0" hangingPunct="1">
              <a:lnSpc>
                <a:spcPts val="3000"/>
              </a:lnSpc>
              <a:spcBef>
                <a:spcPts val="0"/>
              </a:spcBef>
              <a:spcAft>
                <a:spcPts val="600"/>
              </a:spcAft>
              <a:buClrTx/>
              <a:buSzTx/>
              <a:buFont typeface="Wingdings" panose="05000000000000000000" pitchFamily="2" charset="2"/>
              <a:buChar char="Ø"/>
              <a:tabLst/>
              <a:defRPr/>
            </a:pP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募集、選定、</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活用を</a:t>
            </a:r>
            <a:r>
              <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4</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回繰り返し、</a:t>
            </a:r>
            <a:r>
              <a:rPr lang="ja-JP" altLang="en-US" sz="1600" b="1" kern="0" dirty="0" smtClean="0">
                <a:solidFill>
                  <a:prstClr val="black"/>
                </a:solidFill>
                <a:latin typeface="游ゴシック" panose="020B0400000000000000" pitchFamily="50" charset="-128"/>
                <a:ea typeface="游ゴシック" panose="020B0400000000000000" pitchFamily="50" charset="-128"/>
              </a:rPr>
              <a:t>合計</a:t>
            </a:r>
            <a:r>
              <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100</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か所程度</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を</a:t>
            </a:r>
            <a:r>
              <a:rPr lang="ja-JP" altLang="en-US" sz="1600" b="1" kern="0" dirty="0">
                <a:solidFill>
                  <a:prstClr val="black"/>
                </a:solidFill>
                <a:latin typeface="游ゴシック" panose="020B0400000000000000" pitchFamily="50" charset="-128"/>
                <a:ea typeface="游ゴシック" panose="020B0400000000000000" pitchFamily="50" charset="-128"/>
              </a:rPr>
              <a:t>選定</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し、</a:t>
            </a:r>
            <a:r>
              <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2025</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年大阪・関西万博開催時の集客</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効果を府域全域に拡大する</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7709095" y="2497823"/>
            <a:ext cx="899154" cy="409640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大阪・関西万博 開催</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6" name="ホームベース 15"/>
          <p:cNvSpPr/>
          <p:nvPr/>
        </p:nvSpPr>
        <p:spPr>
          <a:xfrm>
            <a:off x="1336430" y="2562772"/>
            <a:ext cx="3080825"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第１回　春　）</a:t>
            </a:r>
            <a:endParaRPr kumimoji="1" lang="en-US" altLang="ja-JP" sz="14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募集・選定⇒活用</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7" name="ホームベース 16"/>
          <p:cNvSpPr/>
          <p:nvPr/>
        </p:nvSpPr>
        <p:spPr>
          <a:xfrm>
            <a:off x="2562896" y="3562903"/>
            <a:ext cx="2921159"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第２回 　秋　）</a:t>
            </a:r>
            <a:endParaRPr kumimoji="1" lang="en-US" altLang="ja-JP" sz="14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募集・選定⇒活用</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8" name="ホームベース 17"/>
          <p:cNvSpPr/>
          <p:nvPr/>
        </p:nvSpPr>
        <p:spPr>
          <a:xfrm>
            <a:off x="3954260" y="4606642"/>
            <a:ext cx="2642315"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第３回 冬　）</a:t>
            </a:r>
            <a:r>
              <a:rPr kumimoji="1" lang="en-US" altLang="ja-JP" sz="1400" b="1" dirty="0">
                <a:solidFill>
                  <a:prstClr val="black"/>
                </a:solidFill>
                <a:latin typeface="游ゴシック" panose="020B0400000000000000" pitchFamily="50" charset="-128"/>
                <a:ea typeface="游ゴシック" panose="020B0400000000000000" pitchFamily="50" charset="-128"/>
              </a:rPr>
              <a:t/>
            </a:r>
            <a:br>
              <a:rPr kumimoji="1" lang="en-US" altLang="ja-JP" sz="1400" b="1" dirty="0">
                <a:solidFill>
                  <a:prstClr val="black"/>
                </a:solidFill>
                <a:latin typeface="游ゴシック" panose="020B0400000000000000" pitchFamily="50" charset="-128"/>
                <a:ea typeface="游ゴシック" panose="020B0400000000000000" pitchFamily="50" charset="-128"/>
              </a:rPr>
            </a:br>
            <a:r>
              <a:rPr kumimoji="1" lang="ja-JP" altLang="en-US" sz="1400" b="1" dirty="0" smtClean="0">
                <a:solidFill>
                  <a:prstClr val="black"/>
                </a:solidFill>
                <a:latin typeface="游ゴシック" panose="020B0400000000000000" pitchFamily="50" charset="-128"/>
                <a:ea typeface="游ゴシック" panose="020B0400000000000000"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募集・選定⇒活用</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9" name="ホームベース 18"/>
          <p:cNvSpPr/>
          <p:nvPr/>
        </p:nvSpPr>
        <p:spPr>
          <a:xfrm>
            <a:off x="5484055" y="5638489"/>
            <a:ext cx="1112520" cy="829994"/>
          </a:xfrm>
          <a:prstGeom prst="homePlate">
            <a:avLst>
              <a:gd name="adj" fmla="val 12142"/>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第４回夏）</a:t>
            </a:r>
            <a:endParaRPr kumimoji="1" lang="en-US" altLang="ja-JP"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募集・選定</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6642295" y="2497823"/>
            <a:ext cx="899154" cy="4096404"/>
          </a:xfrm>
          <a:prstGeom prst="rect">
            <a:avLst/>
          </a:prstGeom>
          <a:solidFill>
            <a:srgbClr val="00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全スポットでの</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大規模な周遊促進事業の実施</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スケジュール</a:t>
            </a:r>
            <a:endParaRPr lang="ja-JP" altLang="en-US" sz="2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3"/>
          <p:cNvSpPr>
            <a:spLocks noGrp="1"/>
          </p:cNvSpPr>
          <p:nvPr>
            <p:ph type="sldNum" sz="quarter" idx="12"/>
          </p:nvPr>
        </p:nvSpPr>
        <p:spPr>
          <a:xfrm>
            <a:off x="6872514" y="6377454"/>
            <a:ext cx="2133600" cy="365125"/>
          </a:xfrm>
        </p:spPr>
        <p:txBody>
          <a:bodyPr/>
          <a:lstStyle/>
          <a:p>
            <a:fld id="{4E6FF35A-1FEA-4590-8179-217228840B8D}"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2</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80905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5711166" y="1222847"/>
            <a:ext cx="2109301" cy="2562305"/>
          </a:xfrm>
          <a:prstGeom prst="rect">
            <a:avLst/>
          </a:prstGeom>
          <a:ln>
            <a:solidFill>
              <a:schemeClr val="tx1"/>
            </a:solidFill>
          </a:ln>
        </p:spPr>
      </p:pic>
      <p:sp>
        <p:nvSpPr>
          <p:cNvPr id="21" name="テキスト ボックス 20"/>
          <p:cNvSpPr txBox="1"/>
          <p:nvPr/>
        </p:nvSpPr>
        <p:spPr>
          <a:xfrm>
            <a:off x="5619300" y="2310657"/>
            <a:ext cx="1886721" cy="600164"/>
          </a:xfrm>
          <a:prstGeom prst="rect">
            <a:avLst/>
          </a:prstGeom>
          <a:noFill/>
        </p:spPr>
        <p:txBody>
          <a:bodyPr wrap="square" rtlCol="0">
            <a:spAutoFit/>
          </a:bodyPr>
          <a:lstStyle/>
          <a:p>
            <a:pPr algn="ct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　ユニバーサルスタジオ</a:t>
            </a:r>
            <a:endParaRPr lang="en-US" altLang="ja-JP" sz="1100" b="1" spc="40" dirty="0" smtClean="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ジャパン</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　　　　　★</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43452" y="6466988"/>
            <a:ext cx="4795333"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ダム</a:t>
            </a:r>
            <a:r>
              <a:rPr kumimoji="1" lang="ja-JP" altLang="en-US" sz="1400" dirty="0">
                <a:solidFill>
                  <a:prstClr val="black"/>
                </a:solidFill>
                <a:latin typeface="+mn-ea"/>
              </a:rPr>
              <a:t>を</a:t>
            </a:r>
            <a:r>
              <a:rPr kumimoji="1" lang="ja-JP" altLang="en-US" sz="1400" dirty="0" smtClean="0">
                <a:solidFill>
                  <a:prstClr val="black"/>
                </a:solidFill>
                <a:latin typeface="+mn-ea"/>
              </a:rPr>
              <a:t>眺める安威</a:t>
            </a:r>
            <a:r>
              <a:rPr kumimoji="1" lang="ja-JP" altLang="en-US" sz="1400" dirty="0">
                <a:solidFill>
                  <a:prstClr val="black"/>
                </a:solidFill>
                <a:latin typeface="+mn-ea"/>
              </a:rPr>
              <a:t>川ダム</a:t>
            </a:r>
            <a:r>
              <a:rPr kumimoji="1" lang="ja-JP" altLang="en-US" sz="1400" dirty="0" smtClean="0">
                <a:solidFill>
                  <a:prstClr val="black"/>
                </a:solidFill>
                <a:latin typeface="+mn-ea"/>
              </a:rPr>
              <a:t>展望</a:t>
            </a:r>
            <a:r>
              <a:rPr kumimoji="1" lang="ja-JP" altLang="en-US" sz="1400" dirty="0">
                <a:solidFill>
                  <a:prstClr val="black"/>
                </a:solidFill>
                <a:latin typeface="+mn-ea"/>
              </a:rPr>
              <a:t>スポット</a:t>
            </a:r>
            <a:r>
              <a:rPr kumimoji="1" lang="ja-JP" altLang="en-US" sz="1400" dirty="0" smtClean="0">
                <a:solidFill>
                  <a:prstClr val="black"/>
                </a:solidFill>
                <a:latin typeface="+mn-ea"/>
              </a:rPr>
              <a:t>（茨木市）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872514" y="648502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29</a:t>
            </a:fld>
            <a:endParaRPr kumimoji="1" lang="ja-JP" altLang="en-US" sz="1400" b="1" dirty="0">
              <a:solidFill>
                <a:prstClr val="black"/>
              </a:solidFill>
              <a:ea typeface="ＭＳ Ｐゴシック" panose="020B0600070205080204" pitchFamily="50"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979" y="4093764"/>
            <a:ext cx="3056473" cy="2292355"/>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979" y="1265037"/>
            <a:ext cx="3056473" cy="2292354"/>
          </a:xfrm>
          <a:prstGeom prst="rect">
            <a:avLst/>
          </a:prstGeom>
        </p:spPr>
      </p:pic>
      <p:sp>
        <p:nvSpPr>
          <p:cNvPr id="14" name="テキスト ボックス 13"/>
          <p:cNvSpPr txBox="1"/>
          <p:nvPr/>
        </p:nvSpPr>
        <p:spPr>
          <a:xfrm>
            <a:off x="157603" y="3570544"/>
            <a:ext cx="4527591"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パーク内の</a:t>
            </a:r>
            <a:r>
              <a:rPr kumimoji="1" lang="ja-JP" altLang="en-US" sz="1400" dirty="0">
                <a:solidFill>
                  <a:prstClr val="black"/>
                </a:solidFill>
                <a:latin typeface="+mn-ea"/>
              </a:rPr>
              <a:t>まちなみを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ユニバーサル・スタジオ・ジャパン（大阪市此花区）</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8" name="正方形/長方形 17"/>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20" name="横巻き 19"/>
          <p:cNvSpPr/>
          <p:nvPr/>
        </p:nvSpPr>
        <p:spPr>
          <a:xfrm>
            <a:off x="312151" y="647882"/>
            <a:ext cx="2561678"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noProof="0" dirty="0">
                <a:solidFill>
                  <a:prstClr val="black"/>
                </a:solidFill>
                <a:latin typeface="+mn-ea"/>
              </a:rPr>
              <a:t>今</a:t>
            </a:r>
            <a:r>
              <a:rPr kumimoji="1" lang="ja-JP" altLang="en-US" noProof="0" dirty="0" smtClean="0">
                <a:solidFill>
                  <a:prstClr val="black"/>
                </a:solidFill>
                <a:latin typeface="+mn-ea"/>
              </a:rPr>
              <a:t>の時代を表す景観</a:t>
            </a:r>
            <a:endParaRPr kumimoji="1" lang="ja-JP" altLang="en-US" sz="1800" i="0" u="none" strike="noStrike" kern="1200" cap="none" spc="0" normalizeH="0" baseline="0" noProof="0" dirty="0">
              <a:ln>
                <a:noFill/>
              </a:ln>
              <a:solidFill>
                <a:prstClr val="black"/>
              </a:solidFill>
              <a:effectLst/>
              <a:uLnTx/>
              <a:uFillTx/>
              <a:latin typeface="+mn-ea"/>
              <a:cs typeface="+mn-cs"/>
            </a:endParaRPr>
          </a:p>
        </p:txBody>
      </p:sp>
      <p:pic>
        <p:nvPicPr>
          <p:cNvPr id="24" name="図 23">
            <a:extLst>
              <a:ext uri="{FF2B5EF4-FFF2-40B4-BE49-F238E27FC236}">
                <a16:creationId xmlns:a16="http://schemas.microsoft.com/office/drawing/2014/main" id="{2B104E90-B7D9-4C4B-8B82-6EC966B08EF5}"/>
              </a:ext>
            </a:extLst>
          </p:cNvPr>
          <p:cNvPicPr>
            <a:picLocks noChangeAspect="1"/>
          </p:cNvPicPr>
          <p:nvPr/>
        </p:nvPicPr>
        <p:blipFill>
          <a:blip r:embed="rId6"/>
          <a:stretch>
            <a:fillRect/>
          </a:stretch>
        </p:blipFill>
        <p:spPr>
          <a:xfrm>
            <a:off x="5711166" y="3960677"/>
            <a:ext cx="2109301" cy="2586968"/>
          </a:xfrm>
          <a:prstGeom prst="rect">
            <a:avLst/>
          </a:prstGeom>
          <a:ln>
            <a:solidFill>
              <a:schemeClr val="tx1"/>
            </a:solidFill>
          </a:ln>
        </p:spPr>
      </p:pic>
      <p:sp>
        <p:nvSpPr>
          <p:cNvPr id="25" name="テキスト ボックス 24"/>
          <p:cNvSpPr txBox="1"/>
          <p:nvPr/>
        </p:nvSpPr>
        <p:spPr>
          <a:xfrm>
            <a:off x="6507706" y="3767058"/>
            <a:ext cx="1224142" cy="769441"/>
          </a:xfrm>
          <a:prstGeom prst="rect">
            <a:avLst/>
          </a:prstGeom>
          <a:noFill/>
        </p:spPr>
        <p:txBody>
          <a:bodyPr wrap="square" rtlCol="0">
            <a:spAutoFit/>
          </a:bodyPr>
          <a:lstStyle/>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　　　</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安威川ダム</a:t>
            </a: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展望スポット</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26" name="グループ化 25"/>
          <p:cNvGrpSpPr/>
          <p:nvPr/>
        </p:nvGrpSpPr>
        <p:grpSpPr>
          <a:xfrm>
            <a:off x="4442946" y="770070"/>
            <a:ext cx="4701054" cy="323165"/>
            <a:chOff x="9303792" y="10168470"/>
            <a:chExt cx="4701054" cy="323165"/>
          </a:xfrm>
        </p:grpSpPr>
        <p:grpSp>
          <p:nvGrpSpPr>
            <p:cNvPr id="27" name="グループ化 26"/>
            <p:cNvGrpSpPr/>
            <p:nvPr/>
          </p:nvGrpSpPr>
          <p:grpSpPr>
            <a:xfrm>
              <a:off x="11958545" y="10168470"/>
              <a:ext cx="2046301" cy="323165"/>
              <a:chOff x="7593716" y="10151783"/>
              <a:chExt cx="2046301" cy="323165"/>
            </a:xfrm>
          </p:grpSpPr>
          <p:sp>
            <p:nvSpPr>
              <p:cNvPr id="29" name="テキスト ボックス 28"/>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30" name="正方形/長方形 29"/>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048795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6270AF67-A8F3-4F7C-A11E-5ED4210FFFA9}"/>
              </a:ext>
            </a:extLst>
          </p:cNvPr>
          <p:cNvPicPr>
            <a:picLocks noChangeAspect="1"/>
          </p:cNvPicPr>
          <p:nvPr/>
        </p:nvPicPr>
        <p:blipFill>
          <a:blip r:embed="rId3"/>
          <a:stretch>
            <a:fillRect/>
          </a:stretch>
        </p:blipFill>
        <p:spPr>
          <a:xfrm>
            <a:off x="5711166" y="1215424"/>
            <a:ext cx="2109301" cy="2564986"/>
          </a:xfrm>
          <a:prstGeom prst="rect">
            <a:avLst/>
          </a:prstGeom>
          <a:ln>
            <a:solidFill>
              <a:schemeClr val="tx1"/>
            </a:solidFill>
          </a:ln>
        </p:spPr>
      </p:pic>
      <p:sp>
        <p:nvSpPr>
          <p:cNvPr id="22" name="テキスト ボックス 21"/>
          <p:cNvSpPr txBox="1"/>
          <p:nvPr/>
        </p:nvSpPr>
        <p:spPr>
          <a:xfrm>
            <a:off x="5231683" y="2381846"/>
            <a:ext cx="1701065" cy="430887"/>
          </a:xfrm>
          <a:prstGeom prst="rect">
            <a:avLst/>
          </a:prstGeom>
          <a:noFill/>
        </p:spPr>
        <p:txBody>
          <a:bodyPr wrap="squar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　　　　千里川土手</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68" y="4155249"/>
            <a:ext cx="4036146" cy="2269691"/>
          </a:xfrm>
          <a:prstGeom prst="rect">
            <a:avLst/>
          </a:prstGeom>
        </p:spPr>
      </p:pic>
      <p:sp>
        <p:nvSpPr>
          <p:cNvPr id="17" name="テキスト ボックス 16"/>
          <p:cNvSpPr txBox="1"/>
          <p:nvPr/>
        </p:nvSpPr>
        <p:spPr>
          <a:xfrm>
            <a:off x="251843" y="6428536"/>
            <a:ext cx="4651829"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たくさんの新幹線を</a:t>
            </a:r>
            <a:r>
              <a:rPr kumimoji="1" lang="ja-JP" altLang="en-US" sz="1400" dirty="0" smtClean="0">
                <a:solidFill>
                  <a:prstClr val="black"/>
                </a:solidFill>
                <a:latin typeface="+mn-ea"/>
              </a:rPr>
              <a:t>眺めるモノレール車窓（摂津市）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2" name="スライド番号プレースホルダー 3"/>
          <p:cNvSpPr txBox="1">
            <a:spLocks/>
          </p:cNvSpPr>
          <p:nvPr/>
        </p:nvSpPr>
        <p:spPr>
          <a:xfrm>
            <a:off x="6872514" y="648502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30</a:t>
            </a:fld>
            <a:endParaRPr kumimoji="1" lang="ja-JP" altLang="en-US" sz="1400" b="1" dirty="0">
              <a:solidFill>
                <a:prstClr val="black"/>
              </a:solidFill>
              <a:ea typeface="ＭＳ Ｐゴシック" panose="020B0600070205080204" pitchFamily="50" charset="-128"/>
            </a:endParaRPr>
          </a:p>
        </p:txBody>
      </p:sp>
      <p:sp>
        <p:nvSpPr>
          <p:cNvPr id="15" name="テキスト ボックス 14"/>
          <p:cNvSpPr txBox="1"/>
          <p:nvPr/>
        </p:nvSpPr>
        <p:spPr>
          <a:xfrm>
            <a:off x="312151" y="3785155"/>
            <a:ext cx="4531215" cy="307777"/>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大阪国際空港と飛行機を眺める千</a:t>
            </a:r>
            <a:r>
              <a:rPr kumimoji="1" lang="ja-JP" altLang="en-US" sz="1400" dirty="0" smtClean="0">
                <a:solidFill>
                  <a:prstClr val="black"/>
                </a:solidFill>
                <a:latin typeface="+mn-ea"/>
              </a:rPr>
              <a:t>里川土手（豊中市）</a:t>
            </a:r>
            <a:endParaRPr kumimoji="1" lang="ja-JP" altLang="en-US" sz="1400" dirty="0">
              <a:solidFill>
                <a:prstClr val="black"/>
              </a:solidFill>
              <a:latin typeface="+mn-ea"/>
            </a:endParaRPr>
          </a:p>
        </p:txBody>
      </p:sp>
      <p:sp>
        <p:nvSpPr>
          <p:cNvPr id="18" name="正方形/長方形 17"/>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20" name="横巻き 19"/>
          <p:cNvSpPr/>
          <p:nvPr/>
        </p:nvSpPr>
        <p:spPr>
          <a:xfrm>
            <a:off x="312151" y="647882"/>
            <a:ext cx="2561678"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noProof="0" dirty="0">
                <a:solidFill>
                  <a:prstClr val="black"/>
                </a:solidFill>
                <a:latin typeface="+mn-ea"/>
              </a:rPr>
              <a:t>今</a:t>
            </a:r>
            <a:r>
              <a:rPr kumimoji="1" lang="ja-JP" altLang="en-US" noProof="0" dirty="0" smtClean="0">
                <a:solidFill>
                  <a:prstClr val="black"/>
                </a:solidFill>
                <a:latin typeface="+mn-ea"/>
              </a:rPr>
              <a:t>の時代を表す景観</a:t>
            </a:r>
            <a:endParaRPr kumimoji="1" lang="ja-JP" altLang="en-US" sz="1800" i="0" u="none" strike="noStrike" kern="1200" cap="none" spc="0" normalizeH="0" baseline="0" noProof="0" dirty="0">
              <a:ln>
                <a:noFill/>
              </a:ln>
              <a:solidFill>
                <a:prstClr val="black"/>
              </a:solidFill>
              <a:effectLst/>
              <a:uLnTx/>
              <a:uFillTx/>
              <a:latin typeface="+mn-ea"/>
              <a:cs typeface="+mn-cs"/>
            </a:endParaRPr>
          </a:p>
        </p:txBody>
      </p:sp>
      <p:pic>
        <p:nvPicPr>
          <p:cNvPr id="24" name="図 23">
            <a:extLst>
              <a:ext uri="{FF2B5EF4-FFF2-40B4-BE49-F238E27FC236}">
                <a16:creationId xmlns:a16="http://schemas.microsoft.com/office/drawing/2014/main" id="{52A5BEDB-B02F-47A6-A5BE-CC1987DE6D3B}"/>
              </a:ext>
            </a:extLst>
          </p:cNvPr>
          <p:cNvPicPr>
            <a:picLocks noChangeAspect="1"/>
          </p:cNvPicPr>
          <p:nvPr/>
        </p:nvPicPr>
        <p:blipFill>
          <a:blip r:embed="rId5"/>
          <a:stretch>
            <a:fillRect/>
          </a:stretch>
        </p:blipFill>
        <p:spPr>
          <a:xfrm>
            <a:off x="5711165" y="3915765"/>
            <a:ext cx="2109301" cy="2589120"/>
          </a:xfrm>
          <a:prstGeom prst="rect">
            <a:avLst/>
          </a:prstGeom>
          <a:ln>
            <a:solidFill>
              <a:schemeClr val="tx1"/>
            </a:solidFill>
          </a:ln>
        </p:spPr>
      </p:pic>
      <p:sp>
        <p:nvSpPr>
          <p:cNvPr id="25" name="テキスト ボックス 24"/>
          <p:cNvSpPr txBox="1"/>
          <p:nvPr/>
        </p:nvSpPr>
        <p:spPr>
          <a:xfrm>
            <a:off x="6285489" y="5577672"/>
            <a:ext cx="1324998" cy="600164"/>
          </a:xfrm>
          <a:prstGeom prst="rect">
            <a:avLst/>
          </a:prstGeom>
          <a:noFill/>
        </p:spPr>
        <p:txBody>
          <a:bodyPr wrap="squar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モノレール車窓</a:t>
            </a:r>
            <a:endParaRPr lang="ja-JP" altLang="en-US" sz="1100" b="1" spc="40" dirty="0">
              <a:solidFill>
                <a:srgbClr val="FF0000"/>
              </a:solidFill>
              <a:latin typeface="游ゴシック" panose="020B0400000000000000" pitchFamily="50" charset="-128"/>
              <a:ea typeface="游ゴシック" panose="020B0400000000000000" pitchFamily="50" charset="-128"/>
            </a:endParaRPr>
          </a:p>
          <a:p>
            <a:pPr algn="ctr" fontAlgn="ctr"/>
            <a:endParaRPr lang="ja-JP" altLang="en-US" sz="1100" b="1" spc="40" dirty="0">
              <a:solidFill>
                <a:srgbClr val="FF0000"/>
              </a:solidFill>
              <a:latin typeface="游ゴシック" panose="020B0400000000000000" pitchFamily="50" charset="-128"/>
              <a:ea typeface="游ゴシック" panose="020B0400000000000000" pitchFamily="50" charset="-128"/>
            </a:endParaRPr>
          </a:p>
        </p:txBody>
      </p:sp>
      <p:grpSp>
        <p:nvGrpSpPr>
          <p:cNvPr id="26" name="グループ化 25"/>
          <p:cNvGrpSpPr/>
          <p:nvPr/>
        </p:nvGrpSpPr>
        <p:grpSpPr>
          <a:xfrm>
            <a:off x="4442946" y="770070"/>
            <a:ext cx="4701054" cy="323165"/>
            <a:chOff x="9303792" y="10168470"/>
            <a:chExt cx="4701054" cy="323165"/>
          </a:xfrm>
        </p:grpSpPr>
        <p:grpSp>
          <p:nvGrpSpPr>
            <p:cNvPr id="27" name="グループ化 26"/>
            <p:cNvGrpSpPr/>
            <p:nvPr/>
          </p:nvGrpSpPr>
          <p:grpSpPr>
            <a:xfrm>
              <a:off x="11958545" y="10168470"/>
              <a:ext cx="2046301" cy="323165"/>
              <a:chOff x="7593716" y="10151783"/>
              <a:chExt cx="2046301" cy="323165"/>
            </a:xfrm>
          </p:grpSpPr>
          <p:sp>
            <p:nvSpPr>
              <p:cNvPr id="29" name="テキスト ボックス 28"/>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30" name="正方形/長方形 29"/>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332" y="1201467"/>
            <a:ext cx="3780849" cy="2521371"/>
          </a:xfrm>
          <a:prstGeom prst="rect">
            <a:avLst/>
          </a:prstGeom>
        </p:spPr>
      </p:pic>
    </p:spTree>
    <p:extLst>
      <p:ext uri="{BB962C8B-B14F-4D97-AF65-F5344CB8AC3E}">
        <p14:creationId xmlns:p14="http://schemas.microsoft.com/office/powerpoint/2010/main" val="1505206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stretch>
            <a:fillRect/>
          </a:stretch>
        </p:blipFill>
        <p:spPr>
          <a:xfrm>
            <a:off x="5706432" y="1212847"/>
            <a:ext cx="2114035" cy="2578783"/>
          </a:xfrm>
          <a:prstGeom prst="rect">
            <a:avLst/>
          </a:prstGeom>
          <a:ln>
            <a:solidFill>
              <a:schemeClr val="tx1"/>
            </a:solidFill>
          </a:ln>
        </p:spPr>
      </p:pic>
      <p:sp>
        <p:nvSpPr>
          <p:cNvPr id="23" name="テキスト ボックス 22"/>
          <p:cNvSpPr txBox="1"/>
          <p:nvPr/>
        </p:nvSpPr>
        <p:spPr>
          <a:xfrm>
            <a:off x="5642977" y="2054194"/>
            <a:ext cx="1368988" cy="430887"/>
          </a:xfrm>
          <a:prstGeom prst="rect">
            <a:avLst/>
          </a:prstGeom>
          <a:noFill/>
        </p:spPr>
        <p:txBody>
          <a:bodyPr wrap="square" rtlCol="0">
            <a:spAutoFit/>
          </a:bodyPr>
          <a:lstStyle/>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川の</a:t>
            </a:r>
            <a:r>
              <a:rPr lang="ja-JP" altLang="en-US" sz="1100" b="1" spc="40" dirty="0" smtClean="0">
                <a:solidFill>
                  <a:srgbClr val="FF0000"/>
                </a:solidFill>
                <a:latin typeface="游ゴシック" panose="020B0400000000000000" pitchFamily="50" charset="-128"/>
                <a:ea typeface="游ゴシック" panose="020B0400000000000000" pitchFamily="50" charset="-128"/>
              </a:rPr>
              <a:t>駅は</a:t>
            </a:r>
            <a:r>
              <a:rPr lang="ja-JP" altLang="en-US" sz="1100" b="1" spc="40" dirty="0" err="1" smtClean="0">
                <a:solidFill>
                  <a:srgbClr val="FF0000"/>
                </a:solidFill>
                <a:latin typeface="游ゴシック" panose="020B0400000000000000" pitchFamily="50" charset="-128"/>
                <a:ea typeface="游ゴシック" panose="020B0400000000000000" pitchFamily="50" charset="-128"/>
              </a:rPr>
              <a:t>ち</a:t>
            </a:r>
            <a:r>
              <a:rPr lang="ja-JP" altLang="en-US" sz="1100" b="1" spc="40" dirty="0" smtClean="0">
                <a:solidFill>
                  <a:srgbClr val="FF0000"/>
                </a:solidFill>
                <a:latin typeface="游ゴシック" panose="020B0400000000000000" pitchFamily="50" charset="-128"/>
                <a:ea typeface="游ゴシック" panose="020B0400000000000000" pitchFamily="50" charset="-128"/>
              </a:rPr>
              <a:t>けんや</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ct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p>
        </p:txBody>
      </p:sp>
      <p:sp>
        <p:nvSpPr>
          <p:cNvPr id="12" name="スライド番号プレースホルダー 3"/>
          <p:cNvSpPr txBox="1">
            <a:spLocks/>
          </p:cNvSpPr>
          <p:nvPr/>
        </p:nvSpPr>
        <p:spPr>
          <a:xfrm>
            <a:off x="6872514" y="643124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mn-ea"/>
              </a:rPr>
              <a:pPr/>
              <a:t>31</a:t>
            </a:fld>
            <a:endParaRPr kumimoji="1" lang="ja-JP" altLang="en-US" sz="1400" b="1" dirty="0">
              <a:solidFill>
                <a:prstClr val="black"/>
              </a:solidFill>
              <a:latin typeface="+mn-ea"/>
            </a:endParaRPr>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58" y="1294168"/>
            <a:ext cx="2877499" cy="2158590"/>
          </a:xfrm>
          <a:prstGeom prst="rect">
            <a:avLst/>
          </a:prstGeom>
        </p:spPr>
      </p:pic>
      <p:sp>
        <p:nvSpPr>
          <p:cNvPr id="21" name="テキスト ボックス 20"/>
          <p:cNvSpPr txBox="1"/>
          <p:nvPr/>
        </p:nvSpPr>
        <p:spPr>
          <a:xfrm>
            <a:off x="-1091593" y="3477778"/>
            <a:ext cx="6736998"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天神橋と常夜灯を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川の駅は</a:t>
            </a:r>
            <a:r>
              <a:rPr kumimoji="1" lang="ja-JP" altLang="en-US" sz="1400" dirty="0" err="1" smtClean="0">
                <a:solidFill>
                  <a:prstClr val="black"/>
                </a:solidFill>
                <a:latin typeface="+mn-ea"/>
              </a:rPr>
              <a:t>ち</a:t>
            </a:r>
            <a:r>
              <a:rPr kumimoji="1" lang="ja-JP" altLang="en-US" sz="1400" dirty="0" smtClean="0">
                <a:solidFill>
                  <a:prstClr val="black"/>
                </a:solidFill>
                <a:latin typeface="+mn-ea"/>
              </a:rPr>
              <a:t>けんや（</a:t>
            </a:r>
            <a:r>
              <a:rPr kumimoji="1" lang="ja-JP" altLang="en-US" sz="1400" dirty="0" smtClean="0">
                <a:solidFill>
                  <a:prstClr val="black"/>
                </a:solidFill>
                <a:latin typeface="+mn-ea"/>
              </a:rPr>
              <a:t>大阪市中央区</a:t>
            </a:r>
            <a:r>
              <a:rPr kumimoji="1" lang="ja-JP" altLang="en-US" sz="1400" dirty="0" smtClean="0">
                <a:solidFill>
                  <a:prstClr val="black"/>
                </a:solidFill>
                <a:latin typeface="+mn-ea"/>
              </a:rPr>
              <a:t>）</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22" name="テキスト ボックス 21"/>
          <p:cNvSpPr txBox="1"/>
          <p:nvPr/>
        </p:nvSpPr>
        <p:spPr>
          <a:xfrm>
            <a:off x="475949" y="6231926"/>
            <a:ext cx="3601913"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青い空</a:t>
            </a:r>
            <a:r>
              <a:rPr kumimoji="1" lang="ja-JP" altLang="en-US" sz="1400" dirty="0" smtClean="0">
                <a:solidFill>
                  <a:prstClr val="black"/>
                </a:solidFill>
                <a:latin typeface="+mn-ea"/>
              </a:rPr>
              <a:t>と連なる</a:t>
            </a:r>
            <a:r>
              <a:rPr kumimoji="1" lang="ja-JP" altLang="en-US" sz="1400" dirty="0">
                <a:solidFill>
                  <a:prstClr val="black"/>
                </a:solidFill>
                <a:latin typeface="+mn-ea"/>
              </a:rPr>
              <a:t>山々を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泉大津フェニックス（泉大津市）</a:t>
            </a:r>
            <a:endParaRPr kumimoji="1" lang="ja-JP" altLang="en-US" sz="1400" dirty="0">
              <a:solidFill>
                <a:prstClr val="black"/>
              </a:solidFill>
              <a:latin typeface="+mn-ea"/>
            </a:endParaRPr>
          </a:p>
        </p:txBody>
      </p:sp>
      <p:sp>
        <p:nvSpPr>
          <p:cNvPr id="10" name="正方形/長方形 9"/>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13" name="横巻き 12"/>
          <p:cNvSpPr/>
          <p:nvPr/>
        </p:nvSpPr>
        <p:spPr>
          <a:xfrm>
            <a:off x="312151" y="647882"/>
            <a:ext cx="2561678"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noProof="0" dirty="0">
                <a:solidFill>
                  <a:prstClr val="black"/>
                </a:solidFill>
                <a:latin typeface="+mn-ea"/>
              </a:rPr>
              <a:t>今</a:t>
            </a:r>
            <a:r>
              <a:rPr kumimoji="1" lang="ja-JP" altLang="en-US" noProof="0" dirty="0" smtClean="0">
                <a:solidFill>
                  <a:prstClr val="black"/>
                </a:solidFill>
                <a:latin typeface="+mn-ea"/>
              </a:rPr>
              <a:t>の時代を表す景観</a:t>
            </a:r>
            <a:endParaRPr kumimoji="1" lang="ja-JP" altLang="en-US" sz="1800" i="0" u="none" strike="noStrike" kern="1200" cap="none" spc="0" normalizeH="0" baseline="0" noProof="0" dirty="0">
              <a:ln>
                <a:noFill/>
              </a:ln>
              <a:solidFill>
                <a:prstClr val="black"/>
              </a:solidFill>
              <a:effectLst/>
              <a:uLnTx/>
              <a:uFillTx/>
              <a:latin typeface="+mn-ea"/>
              <a:cs typeface="+mn-cs"/>
            </a:endParaRPr>
          </a:p>
        </p:txBody>
      </p:sp>
      <p:pic>
        <p:nvPicPr>
          <p:cNvPr id="14" name="図 13">
            <a:extLst>
              <a:ext uri="{FF2B5EF4-FFF2-40B4-BE49-F238E27FC236}">
                <a16:creationId xmlns:a16="http://schemas.microsoft.com/office/drawing/2014/main" id="{BBBF7481-2385-40C6-BCA4-C82797CC5B12}"/>
              </a:ext>
            </a:extLst>
          </p:cNvPr>
          <p:cNvPicPr>
            <a:picLocks noChangeAspect="1"/>
          </p:cNvPicPr>
          <p:nvPr/>
        </p:nvPicPr>
        <p:blipFill>
          <a:blip r:embed="rId5"/>
          <a:stretch>
            <a:fillRect/>
          </a:stretch>
        </p:blipFill>
        <p:spPr>
          <a:xfrm>
            <a:off x="5706432" y="3916235"/>
            <a:ext cx="2114035" cy="2581199"/>
          </a:xfrm>
          <a:prstGeom prst="rect">
            <a:avLst/>
          </a:prstGeom>
          <a:ln>
            <a:solidFill>
              <a:schemeClr val="tx1"/>
            </a:solidFill>
          </a:ln>
        </p:spPr>
      </p:pic>
      <p:sp>
        <p:nvSpPr>
          <p:cNvPr id="15" name="テキスト ボックス 14"/>
          <p:cNvSpPr txBox="1"/>
          <p:nvPr/>
        </p:nvSpPr>
        <p:spPr>
          <a:xfrm>
            <a:off x="5645405" y="4794726"/>
            <a:ext cx="1500411" cy="600164"/>
          </a:xfrm>
          <a:prstGeom prst="rect">
            <a:avLst/>
          </a:prstGeom>
          <a:noFill/>
        </p:spPr>
        <p:txBody>
          <a:bodyPr wrap="none" rtlCol="0">
            <a:spAutoFit/>
          </a:bodyPr>
          <a:lstStyle/>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fontAlgn="ctr"/>
            <a:r>
              <a:rPr lang="ja-JP" altLang="en-US" sz="1100" b="1" spc="40" dirty="0">
                <a:solidFill>
                  <a:srgbClr val="FF0000"/>
                </a:solidFill>
                <a:latin typeface="游ゴシック" panose="020B0400000000000000" pitchFamily="50" charset="-128"/>
                <a:ea typeface="游ゴシック" panose="020B0400000000000000" pitchFamily="50" charset="-128"/>
              </a:rPr>
              <a:t>泉大津フェニックス</a:t>
            </a:r>
          </a:p>
          <a:p>
            <a:pPr algn="ctr" fontAlgn="ctr"/>
            <a:endParaRPr lang="ja-JP" altLang="en-US" sz="1100" b="1" dirty="0">
              <a:solidFill>
                <a:srgbClr val="FF0000"/>
              </a:solidFill>
              <a:latin typeface="游ゴシック" panose="020B0400000000000000" pitchFamily="50" charset="-128"/>
              <a:ea typeface="游ゴシック" panose="020B0400000000000000" pitchFamily="50" charset="-128"/>
            </a:endParaRPr>
          </a:p>
        </p:txBody>
      </p:sp>
      <p:grpSp>
        <p:nvGrpSpPr>
          <p:cNvPr id="24" name="グループ化 23"/>
          <p:cNvGrpSpPr/>
          <p:nvPr/>
        </p:nvGrpSpPr>
        <p:grpSpPr>
          <a:xfrm>
            <a:off x="4442946" y="770070"/>
            <a:ext cx="4701054" cy="323165"/>
            <a:chOff x="9303792" y="10168470"/>
            <a:chExt cx="4701054" cy="323165"/>
          </a:xfrm>
        </p:grpSpPr>
        <p:grpSp>
          <p:nvGrpSpPr>
            <p:cNvPr id="25" name="グループ化 24"/>
            <p:cNvGrpSpPr/>
            <p:nvPr/>
          </p:nvGrpSpPr>
          <p:grpSpPr>
            <a:xfrm>
              <a:off x="11958545" y="10168470"/>
              <a:ext cx="2046301" cy="323165"/>
              <a:chOff x="7593716" y="10151783"/>
              <a:chExt cx="2046301" cy="323165"/>
            </a:xfrm>
          </p:grpSpPr>
          <p:sp>
            <p:nvSpPr>
              <p:cNvPr id="27" name="テキスト ボックス 26"/>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8" name="正方形/長方形 27"/>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545" y="4038085"/>
            <a:ext cx="2165281" cy="2165281"/>
          </a:xfrm>
          <a:prstGeom prst="rect">
            <a:avLst/>
          </a:prstGeom>
        </p:spPr>
      </p:pic>
    </p:spTree>
    <p:extLst>
      <p:ext uri="{BB962C8B-B14F-4D97-AF65-F5344CB8AC3E}">
        <p14:creationId xmlns:p14="http://schemas.microsoft.com/office/powerpoint/2010/main" val="130945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968" y="1310879"/>
            <a:ext cx="2643632" cy="2643632"/>
          </a:xfrm>
          <a:prstGeom prst="rect">
            <a:avLst/>
          </a:prstGeom>
        </p:spPr>
      </p:pic>
      <p:grpSp>
        <p:nvGrpSpPr>
          <p:cNvPr id="2" name="グループ化 1"/>
          <p:cNvGrpSpPr/>
          <p:nvPr/>
        </p:nvGrpSpPr>
        <p:grpSpPr>
          <a:xfrm>
            <a:off x="5517746" y="1417709"/>
            <a:ext cx="2117057" cy="2581199"/>
            <a:chOff x="5706432" y="1215424"/>
            <a:chExt cx="2117057" cy="2581199"/>
          </a:xfrm>
        </p:grpSpPr>
        <p:pic>
          <p:nvPicPr>
            <p:cNvPr id="14" name="図 13">
              <a:extLst>
                <a:ext uri="{FF2B5EF4-FFF2-40B4-BE49-F238E27FC236}">
                  <a16:creationId xmlns:a16="http://schemas.microsoft.com/office/drawing/2014/main" id="{F03BC5F0-5A5E-4C8A-A528-0B7C2C84F62D}"/>
                </a:ext>
              </a:extLst>
            </p:cNvPr>
            <p:cNvPicPr>
              <a:picLocks noChangeAspect="1"/>
            </p:cNvPicPr>
            <p:nvPr/>
          </p:nvPicPr>
          <p:blipFill>
            <a:blip r:embed="rId4"/>
            <a:stretch>
              <a:fillRect/>
            </a:stretch>
          </p:blipFill>
          <p:spPr>
            <a:xfrm>
              <a:off x="5706432" y="1215424"/>
              <a:ext cx="2117057" cy="2581199"/>
            </a:xfrm>
            <a:prstGeom prst="rect">
              <a:avLst/>
            </a:prstGeom>
            <a:ln>
              <a:solidFill>
                <a:schemeClr val="tx1"/>
              </a:solidFill>
            </a:ln>
          </p:spPr>
        </p:pic>
        <p:sp>
          <p:nvSpPr>
            <p:cNvPr id="15" name="テキスト ボックス 14"/>
            <p:cNvSpPr txBox="1"/>
            <p:nvPr/>
          </p:nvSpPr>
          <p:spPr>
            <a:xfrm>
              <a:off x="6051295" y="2013076"/>
              <a:ext cx="740607" cy="430887"/>
            </a:xfrm>
            <a:prstGeom prst="rect">
              <a:avLst/>
            </a:prstGeom>
            <a:noFill/>
          </p:spPr>
          <p:txBody>
            <a:bodyPr wrap="square" rtlCol="0">
              <a:spAutoFit/>
            </a:bodyPr>
            <a:lstStyle/>
            <a:p>
              <a:pPr fontAlgn="ctr"/>
              <a:r>
                <a:rPr lang="ja-JP" altLang="en-US" sz="1100" b="1" spc="40" dirty="0" smtClean="0">
                  <a:solidFill>
                    <a:srgbClr val="FF0000"/>
                  </a:solidFill>
                  <a:latin typeface="游ゴシック" panose="020B0400000000000000" pitchFamily="50" charset="-128"/>
                  <a:ea typeface="游ゴシック" panose="020B0400000000000000" pitchFamily="50" charset="-128"/>
                </a:rPr>
                <a:t>　歩道</a:t>
              </a:r>
              <a:r>
                <a:rPr lang="ja-JP" altLang="en-US" sz="1100" b="1" spc="40" dirty="0">
                  <a:solidFill>
                    <a:srgbClr val="FF0000"/>
                  </a:solidFill>
                  <a:latin typeface="游ゴシック" panose="020B0400000000000000" pitchFamily="50" charset="-128"/>
                  <a:ea typeface="游ゴシック" panose="020B0400000000000000" pitchFamily="50" charset="-128"/>
                </a:rPr>
                <a:t>　</a:t>
              </a:r>
              <a:endParaRPr lang="en-US" altLang="ja-JP" sz="1100" b="1" spc="40" dirty="0">
                <a:solidFill>
                  <a:srgbClr val="FF0000"/>
                </a:solidFill>
                <a:latin typeface="游ゴシック" panose="020B0400000000000000" pitchFamily="50" charset="-128"/>
                <a:ea typeface="游ゴシック" panose="020B0400000000000000" pitchFamily="50" charset="-128"/>
              </a:endParaRPr>
            </a:p>
            <a:p>
              <a:pPr algn="r" fontAlgn="ctr"/>
              <a:r>
                <a:rPr lang="ja-JP" altLang="en-US" sz="1100" b="1" spc="40" dirty="0">
                  <a:solidFill>
                    <a:srgbClr val="FF0000"/>
                  </a:solidFill>
                  <a:latin typeface="游ゴシック" panose="020B0400000000000000" pitchFamily="50" charset="-128"/>
                  <a:ea typeface="游ゴシック" panose="020B0400000000000000" pitchFamily="50" charset="-128"/>
                </a:rPr>
                <a:t>★</a:t>
              </a:r>
              <a:endParaRPr lang="ja-JP" altLang="en-US" sz="1100" b="1" dirty="0">
                <a:solidFill>
                  <a:srgbClr val="FF0000"/>
                </a:solidFill>
                <a:latin typeface="游ゴシック" panose="020B0400000000000000" pitchFamily="50" charset="-128"/>
                <a:ea typeface="游ゴシック" panose="020B0400000000000000" pitchFamily="50" charset="-128"/>
              </a:endParaRPr>
            </a:p>
          </p:txBody>
        </p:sp>
      </p:grpSp>
      <p:sp>
        <p:nvSpPr>
          <p:cNvPr id="18" name="テキスト ボックス 17"/>
          <p:cNvSpPr txBox="1"/>
          <p:nvPr/>
        </p:nvSpPr>
        <p:spPr>
          <a:xfrm>
            <a:off x="537535" y="3998908"/>
            <a:ext cx="3310323"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ため池に浮かぶ読書の森を眺める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歩道（松原市）</a:t>
            </a:r>
            <a:endParaRPr kumimoji="1" lang="ja-JP" altLang="en-US" sz="1400" dirty="0">
              <a:solidFill>
                <a:prstClr val="black"/>
              </a:solidFill>
              <a:latin typeface="+mn-ea"/>
            </a:endParaRPr>
          </a:p>
        </p:txBody>
      </p:sp>
      <p:sp>
        <p:nvSpPr>
          <p:cNvPr id="12" name="スライド番号プレースホルダー 3"/>
          <p:cNvSpPr txBox="1">
            <a:spLocks/>
          </p:cNvSpPr>
          <p:nvPr/>
        </p:nvSpPr>
        <p:spPr>
          <a:xfrm>
            <a:off x="6872514" y="643124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ea typeface="ＭＳ Ｐゴシック" panose="020B0600070205080204" pitchFamily="50" charset="-128"/>
              </a:rPr>
              <a:pPr/>
              <a:t>32</a:t>
            </a:fld>
            <a:endParaRPr kumimoji="1" lang="ja-JP" altLang="en-US" sz="1400" b="1" dirty="0">
              <a:solidFill>
                <a:prstClr val="black"/>
              </a:solidFill>
              <a:ea typeface="ＭＳ Ｐゴシック" panose="020B0600070205080204" pitchFamily="50" charset="-128"/>
            </a:endParaRPr>
          </a:p>
        </p:txBody>
      </p:sp>
      <p:sp>
        <p:nvSpPr>
          <p:cNvPr id="10" name="正方形/長方形 9"/>
          <p:cNvSpPr/>
          <p:nvPr/>
        </p:nvSpPr>
        <p:spPr>
          <a:xfrm>
            <a:off x="0" y="-229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　選定スポット</a:t>
            </a:r>
            <a:endParaRPr kumimoji="1" lang="ja-JP" altLang="en-US" sz="2400" b="1" dirty="0">
              <a:solidFill>
                <a:schemeClr val="bg1"/>
              </a:solidFill>
              <a:latin typeface="游ゴシック" panose="020B0400000000000000" pitchFamily="50" charset="-128"/>
            </a:endParaRPr>
          </a:p>
        </p:txBody>
      </p:sp>
      <p:sp>
        <p:nvSpPr>
          <p:cNvPr id="13" name="横巻き 12"/>
          <p:cNvSpPr/>
          <p:nvPr/>
        </p:nvSpPr>
        <p:spPr>
          <a:xfrm>
            <a:off x="312151" y="647882"/>
            <a:ext cx="2561678"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noProof="0" dirty="0">
                <a:solidFill>
                  <a:prstClr val="black"/>
                </a:solidFill>
                <a:latin typeface="+mn-ea"/>
              </a:rPr>
              <a:t>今</a:t>
            </a:r>
            <a:r>
              <a:rPr kumimoji="1" lang="ja-JP" altLang="en-US" noProof="0" dirty="0" smtClean="0">
                <a:solidFill>
                  <a:prstClr val="black"/>
                </a:solidFill>
                <a:latin typeface="+mn-ea"/>
              </a:rPr>
              <a:t>の時代を表す景観</a:t>
            </a:r>
            <a:endParaRPr kumimoji="1" lang="ja-JP" altLang="en-US" sz="1800" i="0" u="none" strike="noStrike" kern="1200" cap="none" spc="0" normalizeH="0" baseline="0" noProof="0" dirty="0">
              <a:ln>
                <a:noFill/>
              </a:ln>
              <a:solidFill>
                <a:prstClr val="black"/>
              </a:solidFill>
              <a:effectLst/>
              <a:uLnTx/>
              <a:uFillTx/>
              <a:latin typeface="+mn-ea"/>
              <a:cs typeface="+mn-cs"/>
            </a:endParaRPr>
          </a:p>
        </p:txBody>
      </p:sp>
      <p:grpSp>
        <p:nvGrpSpPr>
          <p:cNvPr id="17" name="グループ化 16"/>
          <p:cNvGrpSpPr/>
          <p:nvPr/>
        </p:nvGrpSpPr>
        <p:grpSpPr>
          <a:xfrm>
            <a:off x="4442946" y="770070"/>
            <a:ext cx="4701054" cy="323165"/>
            <a:chOff x="9303792" y="10168470"/>
            <a:chExt cx="4701054" cy="323165"/>
          </a:xfrm>
        </p:grpSpPr>
        <p:grpSp>
          <p:nvGrpSpPr>
            <p:cNvPr id="23" name="グループ化 22"/>
            <p:cNvGrpSpPr/>
            <p:nvPr/>
          </p:nvGrpSpPr>
          <p:grpSpPr>
            <a:xfrm>
              <a:off x="11958545" y="10168470"/>
              <a:ext cx="2046301" cy="323165"/>
              <a:chOff x="7593716" y="10151783"/>
              <a:chExt cx="2046301" cy="323165"/>
            </a:xfrm>
          </p:grpSpPr>
          <p:sp>
            <p:nvSpPr>
              <p:cNvPr id="25" name="テキスト ボックス 24"/>
              <p:cNvSpPr txBox="1"/>
              <p:nvPr/>
            </p:nvSpPr>
            <p:spPr>
              <a:xfrm>
                <a:off x="7593716" y="10151783"/>
                <a:ext cx="2046301" cy="323165"/>
              </a:xfrm>
              <a:prstGeom prst="rect">
                <a:avLst/>
              </a:prstGeom>
              <a:noFill/>
            </p:spPr>
            <p:txBody>
              <a:bodyPr wrap="square" rtlCol="0" anchor="ctr">
                <a:spAutoFit/>
              </a:bodyPr>
              <a:lstStyle/>
              <a:p>
                <a:pPr fontAlgn="ctr">
                  <a:lnSpc>
                    <a:spcPct val="150000"/>
                  </a:lnSpc>
                </a:pPr>
                <a:r>
                  <a:rPr lang="ja-JP" altLang="en-US" sz="1000" spc="40" dirty="0">
                    <a:latin typeface="游ゴシック" panose="020B0400000000000000" pitchFamily="50" charset="-128"/>
                    <a:ea typeface="游ゴシック" panose="020B0400000000000000" pitchFamily="50" charset="-128"/>
                  </a:rPr>
                  <a:t>■ 主要施設　　　　 駅名</a:t>
                </a:r>
                <a:endParaRPr lang="en-US" altLang="ja-JP" sz="1000" spc="40" dirty="0">
                  <a:latin typeface="游ゴシック" panose="020B0400000000000000" pitchFamily="50" charset="-128"/>
                  <a:ea typeface="游ゴシック" panose="020B0400000000000000" pitchFamily="50" charset="-128"/>
                </a:endParaRPr>
              </a:p>
            </p:txBody>
          </p:sp>
          <p:sp>
            <p:nvSpPr>
              <p:cNvPr id="26" name="正方形/長方形 25"/>
              <p:cNvSpPr/>
              <p:nvPr/>
            </p:nvSpPr>
            <p:spPr>
              <a:xfrm>
                <a:off x="8655889" y="10288143"/>
                <a:ext cx="231655" cy="105201"/>
              </a:xfrm>
              <a:prstGeom prst="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p:cNvSpPr txBox="1"/>
            <p:nvPr/>
          </p:nvSpPr>
          <p:spPr>
            <a:xfrm>
              <a:off x="9303792" y="10225620"/>
              <a:ext cx="3520824" cy="230832"/>
            </a:xfrm>
            <a:prstGeom prst="rect">
              <a:avLst/>
            </a:prstGeom>
            <a:noFill/>
          </p:spPr>
          <p:txBody>
            <a:bodyPr wrap="square" lIns="0" tIns="0" rIns="0" bIns="0" rtlCol="0" anchor="ctr">
              <a:spAutoFit/>
            </a:bodyPr>
            <a:lstStyle/>
            <a:p>
              <a:pPr fontAlgn="ctr">
                <a:lnSpc>
                  <a:spcPct val="150000"/>
                </a:lnSpc>
              </a:pPr>
              <a:r>
                <a:rPr lang="ja-JP" altLang="en-US" sz="1000" spc="40" dirty="0">
                  <a:solidFill>
                    <a:srgbClr val="FF0000"/>
                  </a:solidFill>
                  <a:latin typeface="游ゴシック" panose="020B0400000000000000" pitchFamily="50" charset="-128"/>
                  <a:ea typeface="游ゴシック" panose="020B0400000000000000" pitchFamily="50" charset="-128"/>
                </a:rPr>
                <a:t>★ </a:t>
              </a:r>
              <a:r>
                <a:rPr lang="ja-JP" altLang="en-US" sz="1000" spc="40" dirty="0">
                  <a:latin typeface="游ゴシック" panose="020B0400000000000000" pitchFamily="50" charset="-128"/>
                  <a:ea typeface="游ゴシック" panose="020B0400000000000000" pitchFamily="50" charset="-128"/>
                </a:rPr>
                <a:t>ビュースポットの位置　　○ バス停</a:t>
              </a:r>
              <a:endParaRPr lang="en-US" altLang="ja-JP" sz="1000" spc="4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07502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58025" y="6354330"/>
            <a:ext cx="2057400" cy="365125"/>
          </a:xfrm>
        </p:spPr>
        <p:txBody>
          <a:bodyPr/>
          <a:lstStyle/>
          <a:p>
            <a:fld id="{014E9001-24FA-4D28-AAFB-36E6B1FE382F}" type="slidenum">
              <a:rPr kumimoji="1" lang="ja-JP" altLang="en-US" sz="1400" b="1" smtClean="0">
                <a:solidFill>
                  <a:schemeClr val="tx1"/>
                </a:solidFill>
              </a:rPr>
              <a:t>33</a:t>
            </a:fld>
            <a:endParaRPr kumimoji="1" lang="ja-JP" altLang="en-US" sz="1400" b="1" dirty="0">
              <a:solidFill>
                <a:schemeClr val="tx1"/>
              </a:solidFill>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2946847446"/>
              </p:ext>
            </p:extLst>
          </p:nvPr>
        </p:nvGraphicFramePr>
        <p:xfrm>
          <a:off x="333375" y="835025"/>
          <a:ext cx="8477250" cy="5167313"/>
        </p:xfrm>
        <a:graphic>
          <a:graphicData uri="http://schemas.openxmlformats.org/presentationml/2006/ole">
            <mc:AlternateContent xmlns:mc="http://schemas.openxmlformats.org/markup-compatibility/2006">
              <mc:Choice xmlns:v="urn:schemas-microsoft-com:vml" Requires="v">
                <p:oleObj spid="_x0000_s2126" name="ワークシート" r:id="rId3" imgW="7048337" imgH="4295606" progId="Excel.Sheet.12">
                  <p:embed/>
                </p:oleObj>
              </mc:Choice>
              <mc:Fallback>
                <p:oleObj name="ワークシート" r:id="rId3" imgW="7048337" imgH="4295606" progId="Excel.Sheet.12">
                  <p:embed/>
                  <p:pic>
                    <p:nvPicPr>
                      <p:cNvPr id="0" name=""/>
                      <p:cNvPicPr/>
                      <p:nvPr/>
                    </p:nvPicPr>
                    <p:blipFill>
                      <a:blip r:embed="rId4"/>
                      <a:stretch>
                        <a:fillRect/>
                      </a:stretch>
                    </p:blipFill>
                    <p:spPr>
                      <a:xfrm>
                        <a:off x="333375" y="835025"/>
                        <a:ext cx="8477250" cy="5167313"/>
                      </a:xfrm>
                      <a:prstGeom prst="rect">
                        <a:avLst/>
                      </a:prstGeom>
                    </p:spPr>
                  </p:pic>
                </p:oleObj>
              </mc:Fallback>
            </mc:AlternateContent>
          </a:graphicData>
        </a:graphic>
      </p:graphicFrame>
      <p:sp>
        <p:nvSpPr>
          <p:cNvPr id="6" name="正方形/長方形 5"/>
          <p:cNvSpPr/>
          <p:nvPr/>
        </p:nvSpPr>
        <p:spPr>
          <a:xfrm>
            <a:off x="0" y="-2290"/>
            <a:ext cx="9144000" cy="64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第３回ビュースポットおおさか選定スポット一覧</a:t>
            </a:r>
            <a:endParaRPr kumimoji="1" lang="ja-JP" altLang="en-US" sz="2400" b="1" dirty="0">
              <a:solidFill>
                <a:schemeClr val="bg1"/>
              </a:solidFill>
              <a:latin typeface="游ゴシック" panose="020B0400000000000000" pitchFamily="50" charset="-128"/>
            </a:endParaRPr>
          </a:p>
        </p:txBody>
      </p:sp>
    </p:spTree>
    <p:extLst>
      <p:ext uri="{BB962C8B-B14F-4D97-AF65-F5344CB8AC3E}">
        <p14:creationId xmlns:p14="http://schemas.microsoft.com/office/powerpoint/2010/main" val="313406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extLst>
              <p:ext uri="{D42A27DB-BD31-4B8C-83A1-F6EECF244321}">
                <p14:modId xmlns:p14="http://schemas.microsoft.com/office/powerpoint/2010/main" val="3773722489"/>
              </p:ext>
            </p:extLst>
          </p:nvPr>
        </p:nvGraphicFramePr>
        <p:xfrm>
          <a:off x="334963" y="1166813"/>
          <a:ext cx="8474075" cy="4524375"/>
        </p:xfrm>
        <a:graphic>
          <a:graphicData uri="http://schemas.openxmlformats.org/presentationml/2006/ole">
            <mc:AlternateContent xmlns:mc="http://schemas.openxmlformats.org/markup-compatibility/2006">
              <mc:Choice xmlns:v="urn:schemas-microsoft-com:vml" Requires="v">
                <p:oleObj spid="_x0000_s3150" name="ワークシート" r:id="rId3" imgW="7048337" imgH="3762426" progId="Excel.Sheet.12">
                  <p:embed/>
                </p:oleObj>
              </mc:Choice>
              <mc:Fallback>
                <p:oleObj name="ワークシート" r:id="rId3" imgW="7048337" imgH="3762426" progId="Excel.Sheet.12">
                  <p:embed/>
                  <p:pic>
                    <p:nvPicPr>
                      <p:cNvPr id="0" name=""/>
                      <p:cNvPicPr/>
                      <p:nvPr/>
                    </p:nvPicPr>
                    <p:blipFill>
                      <a:blip r:embed="rId4"/>
                      <a:stretch>
                        <a:fillRect/>
                      </a:stretch>
                    </p:blipFill>
                    <p:spPr>
                      <a:xfrm>
                        <a:off x="334963" y="1166813"/>
                        <a:ext cx="8474075" cy="4524375"/>
                      </a:xfrm>
                      <a:prstGeom prst="rect">
                        <a:avLst/>
                      </a:prstGeom>
                    </p:spPr>
                  </p:pic>
                </p:oleObj>
              </mc:Fallback>
            </mc:AlternateContent>
          </a:graphicData>
        </a:graphic>
      </p:graphicFrame>
      <p:sp>
        <p:nvSpPr>
          <p:cNvPr id="6" name="正方形/長方形 5"/>
          <p:cNvSpPr/>
          <p:nvPr/>
        </p:nvSpPr>
        <p:spPr>
          <a:xfrm>
            <a:off x="0" y="-2290"/>
            <a:ext cx="9144000" cy="64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b="1" dirty="0">
                <a:solidFill>
                  <a:schemeClr val="bg1"/>
                </a:solidFill>
                <a:latin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第３回ビュースポットおおさか選定スポット一覧</a:t>
            </a:r>
            <a:endParaRPr kumimoji="1" lang="ja-JP" altLang="en-US" sz="2400" b="1" dirty="0">
              <a:solidFill>
                <a:schemeClr val="bg1"/>
              </a:solidFill>
              <a:latin typeface="游ゴシック" panose="020B0400000000000000" pitchFamily="50" charset="-128"/>
            </a:endParaRPr>
          </a:p>
        </p:txBody>
      </p:sp>
      <p:sp>
        <p:nvSpPr>
          <p:cNvPr id="5" name="スライド番号プレースホルダー 3"/>
          <p:cNvSpPr>
            <a:spLocks noGrp="1"/>
          </p:cNvSpPr>
          <p:nvPr>
            <p:ph type="sldNum" sz="quarter" idx="12"/>
          </p:nvPr>
        </p:nvSpPr>
        <p:spPr>
          <a:xfrm>
            <a:off x="7058025" y="6354330"/>
            <a:ext cx="2057400" cy="365125"/>
          </a:xfrm>
        </p:spPr>
        <p:txBody>
          <a:bodyPr/>
          <a:lstStyle/>
          <a:p>
            <a:fld id="{014E9001-24FA-4D28-AAFB-36E6B1FE382F}" type="slidenum">
              <a:rPr kumimoji="1" lang="ja-JP" altLang="en-US" sz="1400" b="1" smtClean="0">
                <a:solidFill>
                  <a:schemeClr val="tx1"/>
                </a:solidFill>
              </a:rPr>
              <a:t>34</a:t>
            </a:fld>
            <a:endParaRPr kumimoji="1" lang="ja-JP" altLang="en-US" sz="1400" b="1" dirty="0">
              <a:solidFill>
                <a:schemeClr val="tx1"/>
              </a:solidFill>
            </a:endParaRPr>
          </a:p>
        </p:txBody>
      </p:sp>
    </p:spTree>
    <p:extLst>
      <p:ext uri="{BB962C8B-B14F-4D97-AF65-F5344CB8AC3E}">
        <p14:creationId xmlns:p14="http://schemas.microsoft.com/office/powerpoint/2010/main" val="2226418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9480" y="701792"/>
            <a:ext cx="8861165" cy="553998"/>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lang="ja-JP" altLang="en-US" sz="2000" b="1" dirty="0">
                <a:latin typeface="游ゴシック" panose="020B0400000000000000" pitchFamily="50" charset="-128"/>
                <a:ea typeface="游ゴシック" panose="020B0400000000000000" pitchFamily="50" charset="-128"/>
              </a:rPr>
              <a:t>これまで</a:t>
            </a:r>
            <a:r>
              <a:rPr lang="ja-JP" altLang="en-US" sz="2000" b="1" dirty="0" smtClean="0">
                <a:latin typeface="游ゴシック" panose="020B0400000000000000" pitchFamily="50" charset="-128"/>
                <a:ea typeface="游ゴシック" panose="020B0400000000000000" pitchFamily="50" charset="-128"/>
              </a:rPr>
              <a:t>に選定された</a:t>
            </a:r>
            <a:r>
              <a:rPr lang="en-US" altLang="ja-JP" sz="2000" b="1" dirty="0" smtClean="0">
                <a:solidFill>
                  <a:srgbClr val="FF0000"/>
                </a:solidFill>
                <a:latin typeface="游ゴシック" panose="020B0400000000000000" pitchFamily="50" charset="-128"/>
                <a:ea typeface="游ゴシック" panose="020B0400000000000000" pitchFamily="50" charset="-128"/>
              </a:rPr>
              <a:t>80</a:t>
            </a:r>
            <a:r>
              <a:rPr kumimoji="1" lang="ja-JP" altLang="en-US" sz="2000" b="1" i="0"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か所</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を対象として秋季に周遊促進事業を実施</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136479" y="1380214"/>
            <a:ext cx="8827687" cy="3939540"/>
          </a:xfrm>
          <a:prstGeom prst="rect">
            <a:avLst/>
          </a:prstGeom>
          <a:noFill/>
        </p:spPr>
        <p:txBody>
          <a:bodyPr wrap="square" rtlCol="0">
            <a:spAutoFit/>
          </a:bodyPr>
          <a:lstStyle/>
          <a:p>
            <a:pPr marR="0" lvl="0" algn="l" defTabSz="457200" rtl="0" eaLnBrk="1" fontAlgn="auto" latinLnBrk="0" hangingPunct="1">
              <a:lnSpc>
                <a:spcPts val="3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事業</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内容</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：ビュースポットおおさかに</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選定</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されたスポット</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を</a:t>
            </a:r>
            <a:r>
              <a:rPr kumimoji="1" lang="ja-JP" altLang="en-US" sz="1600" b="1" i="0"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２か所以上巡り</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各スポット　　</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169988" marR="0" lvl="0" indent="-116998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で写真・動画を撮影し、募集チラシ・ポスターに記載している</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QR</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コードから応募。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実施期間</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令和</a:t>
            </a:r>
            <a:r>
              <a:rPr lang="ja-JP" altLang="en-US" sz="1600" b="1" dirty="0" smtClean="0">
                <a:solidFill>
                  <a:srgbClr val="FF0000"/>
                </a:solidFill>
                <a:latin typeface="游ゴシック" panose="020B0400000000000000" pitchFamily="50" charset="-128"/>
                <a:ea typeface="游ゴシック" panose="020B0400000000000000" pitchFamily="50" charset="-128"/>
              </a:rPr>
              <a:t>４</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年</a:t>
            </a:r>
            <a:r>
              <a:rPr lang="en-US" altLang="ja-JP" sz="1600" b="1" dirty="0" smtClean="0">
                <a:solidFill>
                  <a:srgbClr val="FF0000"/>
                </a:solidFill>
                <a:latin typeface="游ゴシック" panose="020B0400000000000000" pitchFamily="50" charset="-128"/>
                <a:ea typeface="游ゴシック" panose="020B0400000000000000" pitchFamily="50" charset="-128"/>
              </a:rPr>
              <a:t>11</a:t>
            </a:r>
            <a:r>
              <a:rPr lang="ja-JP" altLang="en-US" sz="1600" b="1" dirty="0" smtClean="0">
                <a:solidFill>
                  <a:srgbClr val="FF0000"/>
                </a:solidFill>
                <a:latin typeface="游ゴシック" panose="020B0400000000000000" pitchFamily="50" charset="-128"/>
                <a:ea typeface="游ゴシック" panose="020B0400000000000000" pitchFamily="50" charset="-128"/>
              </a:rPr>
              <a:t>月下旬から令和５年１月下旬予定</a:t>
            </a:r>
            <a:endPar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🔶募集方法：①大阪府</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HP</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から応募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②メールでの応募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lang="ja-JP" altLang="en-US" sz="1600" b="1" dirty="0">
                <a:solidFill>
                  <a:prstClr val="black"/>
                </a:solidFill>
                <a:latin typeface="游ゴシック" panose="020B0400000000000000" pitchFamily="50" charset="-128"/>
                <a:ea typeface="游ゴシック" panose="020B0400000000000000" pitchFamily="50" charset="-128"/>
              </a:rPr>
              <a:t>　</a:t>
            </a:r>
            <a:r>
              <a:rPr lang="ja-JP" altLang="en-US" sz="1600" b="1" dirty="0" smtClean="0">
                <a:solidFill>
                  <a:prstClr val="black"/>
                </a:solidFill>
                <a:latin typeface="游ゴシック" panose="020B0400000000000000" pitchFamily="50" charset="-128"/>
                <a:ea typeface="游ゴシック" panose="020B0400000000000000" pitchFamily="50" charset="-128"/>
              </a:rPr>
              <a:t>　　　　　</a:t>
            </a:r>
            <a:r>
              <a:rPr lang="ja-JP" altLang="en-US" sz="1600" b="1" dirty="0" smtClean="0">
                <a:solidFill>
                  <a:srgbClr val="FF0000"/>
                </a:solidFill>
                <a:latin typeface="游ゴシック" panose="020B0400000000000000" pitchFamily="50" charset="-128"/>
                <a:ea typeface="游ゴシック" panose="020B0400000000000000" pitchFamily="50" charset="-128"/>
              </a:rPr>
              <a:t>③インスタグラムから応募</a:t>
            </a:r>
            <a:endPar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dirty="0">
                <a:solidFill>
                  <a:prstClr val="black"/>
                </a:solidFill>
                <a:latin typeface="游ゴシック" panose="020B0400000000000000" pitchFamily="50" charset="-128"/>
                <a:ea typeface="游ゴシック" panose="020B0400000000000000" pitchFamily="50" charset="-128"/>
              </a:rPr>
              <a:t>募集内容</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：オリジナルの動画・写真。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🔶商品提供：スポット</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を巡った</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応募者</a:t>
            </a:r>
            <a:r>
              <a:rPr lang="ja-JP" altLang="en-US" sz="1600" b="1" dirty="0" smtClean="0">
                <a:solidFill>
                  <a:prstClr val="black"/>
                </a:solidFill>
                <a:latin typeface="游ゴシック" panose="020B0400000000000000" pitchFamily="50" charset="-128"/>
                <a:ea typeface="游ゴシック" panose="020B0400000000000000" pitchFamily="50" charset="-128"/>
              </a:rPr>
              <a:t>に</a:t>
            </a:r>
            <a:r>
              <a:rPr lang="ja-JP" altLang="en-US" sz="1600" b="1" dirty="0">
                <a:solidFill>
                  <a:prstClr val="black"/>
                </a:solidFill>
                <a:latin typeface="游ゴシック" panose="020B0400000000000000" pitchFamily="50" charset="-128"/>
                <a:ea typeface="游ゴシック" panose="020B0400000000000000" pitchFamily="50" charset="-128"/>
              </a:rPr>
              <a:t>後援</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団体</a:t>
            </a:r>
            <a:r>
              <a:rPr lang="ja-JP" altLang="en-US" sz="1600" b="1" dirty="0">
                <a:solidFill>
                  <a:prstClr val="black"/>
                </a:solidFill>
                <a:latin typeface="游ゴシック" panose="020B0400000000000000" pitchFamily="50" charset="-128"/>
                <a:ea typeface="游ゴシック" panose="020B0400000000000000" pitchFamily="50" charset="-128"/>
              </a:rPr>
              <a:t>等</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から</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提供される賞品</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を提供（予定）。</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🔶写真・動画活用：応募いただいた写真・動画は、</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府</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の</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HP</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や</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SNS</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で再度情報発信。</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en-US" altLang="ja-JP" sz="1600" b="1" dirty="0" smtClean="0">
                <a:solidFill>
                  <a:prstClr val="black"/>
                </a:solidFill>
                <a:latin typeface="游ゴシック" panose="020B0400000000000000" pitchFamily="50" charset="-128"/>
                <a:ea typeface="游ゴシック" panose="020B0400000000000000" pitchFamily="50" charset="-128"/>
              </a:rPr>
              <a:t>※</a:t>
            </a:r>
            <a:r>
              <a:rPr kumimoji="1" lang="ja-JP" altLang="en-US" sz="1600" b="1" dirty="0" smtClean="0">
                <a:solidFill>
                  <a:prstClr val="black"/>
                </a:solidFill>
                <a:latin typeface="游ゴシック" panose="020B0400000000000000" pitchFamily="50" charset="-128"/>
                <a:ea typeface="游ゴシック" panose="020B0400000000000000" pitchFamily="50" charset="-128"/>
              </a:rPr>
              <a:t>詳細については検討中</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0"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35</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0" y="-1"/>
            <a:ext cx="9144000" cy="637200"/>
          </a:xfrm>
          <a:prstGeom prst="rect">
            <a:avLst/>
          </a:prstGeom>
          <a:solidFill>
            <a:schemeClr val="accent1">
              <a:lumMod val="50000"/>
            </a:schemeClr>
          </a:solidFill>
          <a:ln w="12700" cap="flat" cmpd="sng" algn="ctr">
            <a:noFill/>
            <a:prstDash val="solid"/>
            <a:miter lim="800000"/>
          </a:ln>
          <a:effectLst/>
        </p:spPr>
        <p:txBody>
          <a:bodyPr wrap="square" rtlCol="0" anchor="ctr">
            <a:spAutoFit/>
          </a:bodyPr>
          <a:lstStyle/>
          <a:p>
            <a:pPr lvl="0" indent="176213" defTabSz="457200">
              <a:defRPr/>
            </a:pPr>
            <a:r>
              <a:rPr lang="ja-JP" altLang="en-US" sz="2400" b="1" kern="0" dirty="0">
                <a:solidFill>
                  <a:prstClr val="white"/>
                </a:solidFill>
                <a:latin typeface="游ゴシック" panose="020B0400000000000000" pitchFamily="50" charset="-128"/>
                <a:ea typeface="游ゴシック" panose="020B0400000000000000" pitchFamily="50" charset="-128"/>
              </a:rPr>
              <a:t>３</a:t>
            </a:r>
            <a:r>
              <a:rPr kumimoji="0" lang="ja-JP" altLang="en-US" sz="2400" b="1" kern="0" dirty="0" smtClean="0">
                <a:solidFill>
                  <a:prstClr val="white"/>
                </a:solidFill>
                <a:latin typeface="游ゴシック" panose="020B0400000000000000" pitchFamily="50" charset="-128"/>
                <a:ea typeface="游ゴシック" panose="020B0400000000000000" pitchFamily="50" charset="-128"/>
              </a:rPr>
              <a:t>．周遊促進事業・景観フォトラリーの開催（予定）</a:t>
            </a:r>
            <a:endParaRPr kumimoji="0" lang="zh-TW" altLang="en-US" sz="2400" b="1" kern="0" dirty="0">
              <a:solidFill>
                <a:prstClr val="white"/>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52353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955269492"/>
              </p:ext>
            </p:extLst>
          </p:nvPr>
        </p:nvGraphicFramePr>
        <p:xfrm>
          <a:off x="416402" y="843733"/>
          <a:ext cx="8375906" cy="5271275"/>
        </p:xfrm>
        <a:graphic>
          <a:graphicData uri="http://schemas.openxmlformats.org/drawingml/2006/table">
            <a:tbl>
              <a:tblPr firstRow="1" bandRow="1"/>
              <a:tblGrid>
                <a:gridCol w="2004826">
                  <a:extLst>
                    <a:ext uri="{9D8B030D-6E8A-4147-A177-3AD203B41FA5}">
                      <a16:colId xmlns:a16="http://schemas.microsoft.com/office/drawing/2014/main" val="3303424117"/>
                    </a:ext>
                  </a:extLst>
                </a:gridCol>
                <a:gridCol w="1429555">
                  <a:extLst>
                    <a:ext uri="{9D8B030D-6E8A-4147-A177-3AD203B41FA5}">
                      <a16:colId xmlns:a16="http://schemas.microsoft.com/office/drawing/2014/main" val="1872395609"/>
                    </a:ext>
                  </a:extLst>
                </a:gridCol>
                <a:gridCol w="1606120">
                  <a:extLst>
                    <a:ext uri="{9D8B030D-6E8A-4147-A177-3AD203B41FA5}">
                      <a16:colId xmlns:a16="http://schemas.microsoft.com/office/drawing/2014/main" val="4140288943"/>
                    </a:ext>
                  </a:extLst>
                </a:gridCol>
                <a:gridCol w="2798455">
                  <a:extLst>
                    <a:ext uri="{9D8B030D-6E8A-4147-A177-3AD203B41FA5}">
                      <a16:colId xmlns:a16="http://schemas.microsoft.com/office/drawing/2014/main" val="2125079030"/>
                    </a:ext>
                  </a:extLst>
                </a:gridCol>
                <a:gridCol w="264528">
                  <a:extLst>
                    <a:ext uri="{9D8B030D-6E8A-4147-A177-3AD203B41FA5}">
                      <a16:colId xmlns:a16="http://schemas.microsoft.com/office/drawing/2014/main" val="2323543263"/>
                    </a:ext>
                  </a:extLst>
                </a:gridCol>
                <a:gridCol w="272422">
                  <a:extLst>
                    <a:ext uri="{9D8B030D-6E8A-4147-A177-3AD203B41FA5}">
                      <a16:colId xmlns:a16="http://schemas.microsoft.com/office/drawing/2014/main" val="3537763238"/>
                    </a:ext>
                  </a:extLst>
                </a:gridCol>
              </a:tblGrid>
              <a:tr h="782762">
                <a:tc>
                  <a:txBody>
                    <a:bodyPr/>
                    <a:lstStyle>
                      <a:lvl1pPr marL="0" algn="l" defTabSz="685800" rtl="0" eaLnBrk="1" latinLnBrk="0" hangingPunct="1">
                        <a:defRPr kumimoji="1" sz="1350" b="1" kern="1200">
                          <a:solidFill>
                            <a:schemeClr val="tx1"/>
                          </a:solidFill>
                          <a:latin typeface="Calibri"/>
                        </a:defRPr>
                      </a:lvl1pPr>
                      <a:lvl2pPr marL="342900" algn="l" defTabSz="685800" rtl="0" eaLnBrk="1" latinLnBrk="0" hangingPunct="1">
                        <a:defRPr kumimoji="1" sz="1350" b="1" kern="1200">
                          <a:solidFill>
                            <a:schemeClr val="tx1"/>
                          </a:solidFill>
                          <a:latin typeface="Calibri"/>
                        </a:defRPr>
                      </a:lvl2pPr>
                      <a:lvl3pPr marL="685800" algn="l" defTabSz="685800" rtl="0" eaLnBrk="1" latinLnBrk="0" hangingPunct="1">
                        <a:defRPr kumimoji="1" sz="1350" b="1" kern="1200">
                          <a:solidFill>
                            <a:schemeClr val="tx1"/>
                          </a:solidFill>
                          <a:latin typeface="Calibri"/>
                        </a:defRPr>
                      </a:lvl3pPr>
                      <a:lvl4pPr marL="1028700" algn="l" defTabSz="685800" rtl="0" eaLnBrk="1" latinLnBrk="0" hangingPunct="1">
                        <a:defRPr kumimoji="1" sz="1350" b="1" kern="1200">
                          <a:solidFill>
                            <a:schemeClr val="tx1"/>
                          </a:solidFill>
                          <a:latin typeface="Calibri"/>
                        </a:defRPr>
                      </a:lvl4pPr>
                      <a:lvl5pPr marL="1371600" algn="l" defTabSz="685800" rtl="0" eaLnBrk="1" latinLnBrk="0" hangingPunct="1">
                        <a:defRPr kumimoji="1" sz="1350" b="1" kern="1200">
                          <a:solidFill>
                            <a:schemeClr val="tx1"/>
                          </a:solidFill>
                          <a:latin typeface="Calibri"/>
                        </a:defRPr>
                      </a:lvl5pPr>
                      <a:lvl6pPr marL="1714500" algn="l" defTabSz="685800" rtl="0" eaLnBrk="1" latinLnBrk="0" hangingPunct="1">
                        <a:defRPr kumimoji="1" sz="1350" b="1" kern="1200">
                          <a:solidFill>
                            <a:schemeClr val="tx1"/>
                          </a:solidFill>
                          <a:latin typeface="Calibri"/>
                        </a:defRPr>
                      </a:lvl6pPr>
                      <a:lvl7pPr marL="2057400" algn="l" defTabSz="685800" rtl="0" eaLnBrk="1" latinLnBrk="0" hangingPunct="1">
                        <a:defRPr kumimoji="1" sz="1350" b="1" kern="1200">
                          <a:solidFill>
                            <a:schemeClr val="tx1"/>
                          </a:solidFill>
                          <a:latin typeface="Calibri"/>
                        </a:defRPr>
                      </a:lvl7pPr>
                      <a:lvl8pPr marL="2400300" algn="l" defTabSz="685800" rtl="0" eaLnBrk="1" latinLnBrk="0" hangingPunct="1">
                        <a:defRPr kumimoji="1" sz="1350" b="1" kern="1200">
                          <a:solidFill>
                            <a:schemeClr val="tx1"/>
                          </a:solidFill>
                          <a:latin typeface="Calibri"/>
                        </a:defRPr>
                      </a:lvl8pPr>
                      <a:lvl9pPr marL="2743200" algn="l" defTabSz="685800" rtl="0" eaLnBrk="1" latinLnBrk="0" hangingPunct="1">
                        <a:defRPr kumimoji="1" sz="1350" b="1" kern="1200">
                          <a:solidFill>
                            <a:schemeClr val="tx1"/>
                          </a:solidFill>
                          <a:latin typeface="Calibri"/>
                        </a:defRPr>
                      </a:lvl9pPr>
                    </a:lstStyle>
                    <a:p>
                      <a:pPr algn="ct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b="1" kern="1200">
                          <a:solidFill>
                            <a:schemeClr val="tx1"/>
                          </a:solidFill>
                          <a:latin typeface="Calibri"/>
                        </a:defRPr>
                      </a:lvl1pPr>
                      <a:lvl2pPr marL="342900" algn="l" defTabSz="685800" rtl="0" eaLnBrk="1" latinLnBrk="0" hangingPunct="1">
                        <a:defRPr kumimoji="1" sz="1350" b="1" kern="1200">
                          <a:solidFill>
                            <a:schemeClr val="tx1"/>
                          </a:solidFill>
                          <a:latin typeface="Calibri"/>
                        </a:defRPr>
                      </a:lvl2pPr>
                      <a:lvl3pPr marL="685800" algn="l" defTabSz="685800" rtl="0" eaLnBrk="1" latinLnBrk="0" hangingPunct="1">
                        <a:defRPr kumimoji="1" sz="1350" b="1" kern="1200">
                          <a:solidFill>
                            <a:schemeClr val="tx1"/>
                          </a:solidFill>
                          <a:latin typeface="Calibri"/>
                        </a:defRPr>
                      </a:lvl3pPr>
                      <a:lvl4pPr marL="1028700" algn="l" defTabSz="685800" rtl="0" eaLnBrk="1" latinLnBrk="0" hangingPunct="1">
                        <a:defRPr kumimoji="1" sz="1350" b="1" kern="1200">
                          <a:solidFill>
                            <a:schemeClr val="tx1"/>
                          </a:solidFill>
                          <a:latin typeface="Calibri"/>
                        </a:defRPr>
                      </a:lvl4pPr>
                      <a:lvl5pPr marL="1371600" algn="l" defTabSz="685800" rtl="0" eaLnBrk="1" latinLnBrk="0" hangingPunct="1">
                        <a:defRPr kumimoji="1" sz="1350" b="1" kern="1200">
                          <a:solidFill>
                            <a:schemeClr val="tx1"/>
                          </a:solidFill>
                          <a:latin typeface="Calibri"/>
                        </a:defRPr>
                      </a:lvl5pPr>
                      <a:lvl6pPr marL="1714500" algn="l" defTabSz="685800" rtl="0" eaLnBrk="1" latinLnBrk="0" hangingPunct="1">
                        <a:defRPr kumimoji="1" sz="1350" b="1" kern="1200">
                          <a:solidFill>
                            <a:schemeClr val="tx1"/>
                          </a:solidFill>
                          <a:latin typeface="Calibri"/>
                        </a:defRPr>
                      </a:lvl6pPr>
                      <a:lvl7pPr marL="2057400" algn="l" defTabSz="685800" rtl="0" eaLnBrk="1" latinLnBrk="0" hangingPunct="1">
                        <a:defRPr kumimoji="1" sz="1350" b="1" kern="1200">
                          <a:solidFill>
                            <a:schemeClr val="tx1"/>
                          </a:solidFill>
                          <a:latin typeface="Calibri"/>
                        </a:defRPr>
                      </a:lvl7pPr>
                      <a:lvl8pPr marL="2400300" algn="l" defTabSz="685800" rtl="0" eaLnBrk="1" latinLnBrk="0" hangingPunct="1">
                        <a:defRPr kumimoji="1" sz="1350" b="1" kern="1200">
                          <a:solidFill>
                            <a:schemeClr val="tx1"/>
                          </a:solidFill>
                          <a:latin typeface="Calibri"/>
                        </a:defRPr>
                      </a:lvl8pPr>
                      <a:lvl9pPr marL="2743200" algn="l" defTabSz="685800" rtl="0" eaLnBrk="1" latinLnBrk="0" hangingPunct="1">
                        <a:defRPr kumimoji="1" sz="1350" b="1" kern="1200">
                          <a:solidFill>
                            <a:schemeClr val="tx1"/>
                          </a:solidFill>
                          <a:latin typeface="Calibri"/>
                        </a:defRPr>
                      </a:lvl9pPr>
                    </a:lstStyle>
                    <a:p>
                      <a:pPr algn="ctr"/>
                      <a:r>
                        <a:rPr kumimoji="1" lang="ja-JP" altLang="en-US" sz="1400" b="1" dirty="0" smtClean="0">
                          <a:latin typeface="游ゴシック" panose="020B0400000000000000" pitchFamily="50" charset="-128"/>
                          <a:ea typeface="游ゴシック" panose="020B0400000000000000" pitchFamily="50" charset="-128"/>
                        </a:rPr>
                        <a:t>紹介冊子</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b="1" kern="1200">
                          <a:solidFill>
                            <a:schemeClr val="tx1"/>
                          </a:solidFill>
                          <a:latin typeface="Calibri"/>
                        </a:defRPr>
                      </a:lvl1pPr>
                      <a:lvl2pPr marL="342900" algn="l" defTabSz="685800" rtl="0" eaLnBrk="1" latinLnBrk="0" hangingPunct="1">
                        <a:defRPr kumimoji="1" sz="1350" b="1" kern="1200">
                          <a:solidFill>
                            <a:schemeClr val="tx1"/>
                          </a:solidFill>
                          <a:latin typeface="Calibri"/>
                        </a:defRPr>
                      </a:lvl2pPr>
                      <a:lvl3pPr marL="685800" algn="l" defTabSz="685800" rtl="0" eaLnBrk="1" latinLnBrk="0" hangingPunct="1">
                        <a:defRPr kumimoji="1" sz="1350" b="1" kern="1200">
                          <a:solidFill>
                            <a:schemeClr val="tx1"/>
                          </a:solidFill>
                          <a:latin typeface="Calibri"/>
                        </a:defRPr>
                      </a:lvl3pPr>
                      <a:lvl4pPr marL="1028700" algn="l" defTabSz="685800" rtl="0" eaLnBrk="1" latinLnBrk="0" hangingPunct="1">
                        <a:defRPr kumimoji="1" sz="1350" b="1" kern="1200">
                          <a:solidFill>
                            <a:schemeClr val="tx1"/>
                          </a:solidFill>
                          <a:latin typeface="Calibri"/>
                        </a:defRPr>
                      </a:lvl4pPr>
                      <a:lvl5pPr marL="1371600" algn="l" defTabSz="685800" rtl="0" eaLnBrk="1" latinLnBrk="0" hangingPunct="1">
                        <a:defRPr kumimoji="1" sz="1350" b="1" kern="1200">
                          <a:solidFill>
                            <a:schemeClr val="tx1"/>
                          </a:solidFill>
                          <a:latin typeface="Calibri"/>
                        </a:defRPr>
                      </a:lvl5pPr>
                      <a:lvl6pPr marL="1714500" algn="l" defTabSz="685800" rtl="0" eaLnBrk="1" latinLnBrk="0" hangingPunct="1">
                        <a:defRPr kumimoji="1" sz="1350" b="1" kern="1200">
                          <a:solidFill>
                            <a:schemeClr val="tx1"/>
                          </a:solidFill>
                          <a:latin typeface="Calibri"/>
                        </a:defRPr>
                      </a:lvl6pPr>
                      <a:lvl7pPr marL="2057400" algn="l" defTabSz="685800" rtl="0" eaLnBrk="1" latinLnBrk="0" hangingPunct="1">
                        <a:defRPr kumimoji="1" sz="1350" b="1" kern="1200">
                          <a:solidFill>
                            <a:schemeClr val="tx1"/>
                          </a:solidFill>
                          <a:latin typeface="Calibri"/>
                        </a:defRPr>
                      </a:lvl7pPr>
                      <a:lvl8pPr marL="2400300" algn="l" defTabSz="685800" rtl="0" eaLnBrk="1" latinLnBrk="0" hangingPunct="1">
                        <a:defRPr kumimoji="1" sz="1350" b="1" kern="1200">
                          <a:solidFill>
                            <a:schemeClr val="tx1"/>
                          </a:solidFill>
                          <a:latin typeface="Calibri"/>
                        </a:defRPr>
                      </a:lvl8pPr>
                      <a:lvl9pPr marL="2743200" algn="l" defTabSz="685800" rtl="0" eaLnBrk="1" latinLnBrk="0" hangingPunct="1">
                        <a:defRPr kumimoji="1" sz="1350" b="1" kern="1200">
                          <a:solidFill>
                            <a:schemeClr val="tx1"/>
                          </a:solidFill>
                          <a:latin typeface="Calibri"/>
                        </a:defRPr>
                      </a:lvl9pPr>
                    </a:lstStyle>
                    <a:p>
                      <a:pPr algn="ctr"/>
                      <a:r>
                        <a:rPr kumimoji="1" lang="ja-JP" altLang="en-US" sz="1400" b="1" dirty="0" smtClean="0">
                          <a:latin typeface="游ゴシック" panose="020B0400000000000000" pitchFamily="50" charset="-128"/>
                          <a:ea typeface="游ゴシック" panose="020B0400000000000000" pitchFamily="50" charset="-128"/>
                        </a:rPr>
                        <a:t>デジタルビジョンでのＰＲ</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gridSpan="3">
                  <a:txBody>
                    <a:bodyPr/>
                    <a:lstStyle>
                      <a:lvl1pPr marL="0" algn="l" defTabSz="685800" rtl="0" eaLnBrk="1" latinLnBrk="0" hangingPunct="1">
                        <a:defRPr kumimoji="1" sz="1350" b="1" kern="1200">
                          <a:solidFill>
                            <a:schemeClr val="tx1"/>
                          </a:solidFill>
                          <a:latin typeface="Calibri"/>
                        </a:defRPr>
                      </a:lvl1pPr>
                      <a:lvl2pPr marL="342900" algn="l" defTabSz="685800" rtl="0" eaLnBrk="1" latinLnBrk="0" hangingPunct="1">
                        <a:defRPr kumimoji="1" sz="1350" b="1" kern="1200">
                          <a:solidFill>
                            <a:schemeClr val="tx1"/>
                          </a:solidFill>
                          <a:latin typeface="Calibri"/>
                        </a:defRPr>
                      </a:lvl2pPr>
                      <a:lvl3pPr marL="685800" algn="l" defTabSz="685800" rtl="0" eaLnBrk="1" latinLnBrk="0" hangingPunct="1">
                        <a:defRPr kumimoji="1" sz="1350" b="1" kern="1200">
                          <a:solidFill>
                            <a:schemeClr val="tx1"/>
                          </a:solidFill>
                          <a:latin typeface="Calibri"/>
                        </a:defRPr>
                      </a:lvl3pPr>
                      <a:lvl4pPr marL="1028700" algn="l" defTabSz="685800" rtl="0" eaLnBrk="1" latinLnBrk="0" hangingPunct="1">
                        <a:defRPr kumimoji="1" sz="1350" b="1" kern="1200">
                          <a:solidFill>
                            <a:schemeClr val="tx1"/>
                          </a:solidFill>
                          <a:latin typeface="Calibri"/>
                        </a:defRPr>
                      </a:lvl4pPr>
                      <a:lvl5pPr marL="1371600" algn="l" defTabSz="685800" rtl="0" eaLnBrk="1" latinLnBrk="0" hangingPunct="1">
                        <a:defRPr kumimoji="1" sz="1350" b="1" kern="1200">
                          <a:solidFill>
                            <a:schemeClr val="tx1"/>
                          </a:solidFill>
                          <a:latin typeface="Calibri"/>
                        </a:defRPr>
                      </a:lvl5pPr>
                      <a:lvl6pPr marL="1714500" algn="l" defTabSz="685800" rtl="0" eaLnBrk="1" latinLnBrk="0" hangingPunct="1">
                        <a:defRPr kumimoji="1" sz="1350" b="1" kern="1200">
                          <a:solidFill>
                            <a:schemeClr val="tx1"/>
                          </a:solidFill>
                          <a:latin typeface="Calibri"/>
                        </a:defRPr>
                      </a:lvl6pPr>
                      <a:lvl7pPr marL="2057400" algn="l" defTabSz="685800" rtl="0" eaLnBrk="1" latinLnBrk="0" hangingPunct="1">
                        <a:defRPr kumimoji="1" sz="1350" b="1" kern="1200">
                          <a:solidFill>
                            <a:schemeClr val="tx1"/>
                          </a:solidFill>
                          <a:latin typeface="Calibri"/>
                        </a:defRPr>
                      </a:lvl7pPr>
                      <a:lvl8pPr marL="2400300" algn="l" defTabSz="685800" rtl="0" eaLnBrk="1" latinLnBrk="0" hangingPunct="1">
                        <a:defRPr kumimoji="1" sz="1350" b="1" kern="1200">
                          <a:solidFill>
                            <a:schemeClr val="tx1"/>
                          </a:solidFill>
                          <a:latin typeface="Calibri"/>
                        </a:defRPr>
                      </a:lvl8pPr>
                      <a:lvl9pPr marL="2743200" algn="l" defTabSz="685800" rtl="0" eaLnBrk="1" latinLnBrk="0" hangingPunct="1">
                        <a:defRPr kumimoji="1" sz="1350" b="1" kern="1200">
                          <a:solidFill>
                            <a:schemeClr val="tx1"/>
                          </a:solidFill>
                          <a:latin typeface="Calibri"/>
                        </a:defRPr>
                      </a:lvl9pPr>
                    </a:lstStyle>
                    <a:p>
                      <a:pPr algn="ctr"/>
                      <a:r>
                        <a:rPr kumimoji="1" lang="ja-JP" altLang="en-US" sz="1400" b="1" dirty="0" smtClean="0">
                          <a:latin typeface="游ゴシック" panose="020B0400000000000000" pitchFamily="50" charset="-128"/>
                          <a:ea typeface="游ゴシック" panose="020B0400000000000000" pitchFamily="50" charset="-128"/>
                        </a:rPr>
                        <a:t>周遊促進事業</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p>
                      <a:endParaRPr kumimoji="1" lang="ja-JP" altLang="en-US"/>
                    </a:p>
                  </a:txBody>
                  <a:tcPr/>
                </a:tc>
                <a:tc hMerge="1">
                  <a:txBody>
                    <a:bodyPr/>
                    <a:lstStyle/>
                    <a:p>
                      <a:pPr algn="ct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4208144088"/>
                  </a:ext>
                </a:extLst>
              </a:tr>
              <a:tr h="2178589">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600" b="1" u="sng" dirty="0" smtClean="0">
                          <a:solidFill>
                            <a:schemeClr val="tx1"/>
                          </a:solidFill>
                          <a:latin typeface="游ゴシック" panose="020B0400000000000000" pitchFamily="50" charset="-128"/>
                          <a:ea typeface="游ゴシック" panose="020B0400000000000000" pitchFamily="50" charset="-128"/>
                        </a:rPr>
                        <a:t>第１回選定</a:t>
                      </a:r>
                      <a:endParaRPr kumimoji="1" lang="en-US" altLang="ja-JP" sz="1600" b="1" u="sng"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2019</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9</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25</a:t>
                      </a:r>
                      <a:r>
                        <a:rPr kumimoji="1" lang="ja-JP" altLang="en-US" sz="1400" b="1" dirty="0" smtClean="0">
                          <a:latin typeface="游ゴシック" panose="020B0400000000000000" pitchFamily="50" charset="-128"/>
                          <a:ea typeface="游ゴシック" panose="020B0400000000000000" pitchFamily="50" charset="-128"/>
                        </a:rPr>
                        <a:t>日公表</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28</a:t>
                      </a:r>
                      <a:r>
                        <a:rPr kumimoji="1" lang="ja-JP" altLang="en-US" sz="1400" b="1" dirty="0" smtClean="0">
                          <a:latin typeface="游ゴシック" panose="020B0400000000000000" pitchFamily="50" charset="-128"/>
                          <a:ea typeface="游ゴシック" panose="020B0400000000000000" pitchFamily="50" charset="-128"/>
                        </a:rPr>
                        <a:t>か所選定済</a:t>
                      </a: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latin typeface="游ゴシック" panose="020B0400000000000000" pitchFamily="50" charset="-128"/>
                          <a:ea typeface="游ゴシック" panose="020B0400000000000000" pitchFamily="50" charset="-128"/>
                        </a:rPr>
                        <a:t>2020</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3</a:t>
                      </a:r>
                      <a:r>
                        <a:rPr kumimoji="1" lang="ja-JP" altLang="en-US" sz="1400" b="1" dirty="0" smtClean="0">
                          <a:latin typeface="游ゴシック" panose="020B0400000000000000" pitchFamily="50" charset="-128"/>
                          <a:ea typeface="游ゴシック" panose="020B0400000000000000" pitchFamily="50" charset="-128"/>
                        </a:rPr>
                        <a:t>月作成</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latin typeface="游ゴシック" panose="020B0400000000000000" pitchFamily="50" charset="-128"/>
                          <a:ea typeface="游ゴシック" panose="020B0400000000000000" pitchFamily="50" charset="-128"/>
                        </a:rPr>
                        <a:t>2020</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7</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27</a:t>
                      </a:r>
                      <a:r>
                        <a:rPr kumimoji="1" lang="ja-JP" altLang="en-US" sz="1400" b="1" dirty="0" smtClean="0">
                          <a:latin typeface="游ゴシック" panose="020B0400000000000000" pitchFamily="50" charset="-128"/>
                          <a:ea typeface="游ゴシック" panose="020B0400000000000000" pitchFamily="50" charset="-128"/>
                        </a:rPr>
                        <a:t>日</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12</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13</a:t>
                      </a:r>
                      <a:r>
                        <a:rPr kumimoji="1" lang="ja-JP" altLang="en-US" sz="1400" b="1" dirty="0" smtClean="0">
                          <a:latin typeface="游ゴシック" panose="020B0400000000000000" pitchFamily="50" charset="-128"/>
                          <a:ea typeface="游ゴシック" panose="020B0400000000000000" pitchFamily="50" charset="-128"/>
                        </a:rPr>
                        <a:t>日</a:t>
                      </a: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🔶モバイル景観クイズラリー</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　</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2019</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年</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10</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月</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1</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日～</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12</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月</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31</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日</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　応募者：</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46</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人</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PR</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動画・写真募集</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　</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2021</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年</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3</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月</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17</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日～</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5</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月</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28</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日</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p>
                      <a:pPr marL="0" marR="0" lvl="0" indent="0" algn="l" defTabSz="685800" rtl="0" eaLnBrk="1" fontAlgn="auto" latinLnBrk="0" hangingPunct="1">
                        <a:lnSpc>
                          <a:spcPct val="150000"/>
                        </a:lnSpc>
                        <a:spcBef>
                          <a:spcPts val="0"/>
                        </a:spcBef>
                        <a:spcAft>
                          <a:spcPts val="0"/>
                        </a:spcAft>
                        <a:buClrTx/>
                        <a:buSzTx/>
                        <a:buFontTx/>
                        <a:buNone/>
                        <a:tabLst/>
                        <a:defRPr/>
                      </a:pPr>
                      <a:r>
                        <a:rPr kumimoji="1" lang="ja-JP" altLang="en-US" sz="1400" b="1" dirty="0" smtClean="0">
                          <a:solidFill>
                            <a:schemeClr val="tx1"/>
                          </a:solidFill>
                          <a:latin typeface="游ゴシック" panose="020B0400000000000000" pitchFamily="50" charset="-128"/>
                          <a:ea typeface="+mn-ea"/>
                        </a:rPr>
                        <a:t>　応募：</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動画４件・写真</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42</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件</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425643281"/>
                  </a:ext>
                </a:extLst>
              </a:tr>
              <a:tr h="1217319">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600" b="1" u="sng" dirty="0" smtClean="0">
                          <a:solidFill>
                            <a:schemeClr val="tx1"/>
                          </a:solidFill>
                          <a:latin typeface="游ゴシック" panose="020B0400000000000000" pitchFamily="50" charset="-128"/>
                          <a:ea typeface="游ゴシック" panose="020B0400000000000000" pitchFamily="50" charset="-128"/>
                        </a:rPr>
                        <a:t>第２回選定</a:t>
                      </a:r>
                      <a:endParaRPr kumimoji="1" lang="en-US" altLang="ja-JP" sz="1600" b="1" u="sng"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2021</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6</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30</a:t>
                      </a:r>
                      <a:r>
                        <a:rPr kumimoji="1" lang="ja-JP" altLang="en-US" sz="1400" b="1" dirty="0" smtClean="0">
                          <a:latin typeface="游ゴシック" panose="020B0400000000000000" pitchFamily="50" charset="-128"/>
                          <a:ea typeface="游ゴシック" panose="020B0400000000000000" pitchFamily="50" charset="-128"/>
                        </a:rPr>
                        <a:t>日公表</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26</a:t>
                      </a:r>
                      <a:r>
                        <a:rPr kumimoji="1" lang="ja-JP" altLang="en-US" sz="1400" b="1" dirty="0" smtClean="0">
                          <a:latin typeface="游ゴシック" panose="020B0400000000000000" pitchFamily="50" charset="-128"/>
                          <a:ea typeface="游ゴシック" panose="020B0400000000000000" pitchFamily="50" charset="-128"/>
                        </a:rPr>
                        <a:t>か所選定済</a:t>
                      </a: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solidFill>
                            <a:schemeClr val="tx1"/>
                          </a:solidFill>
                          <a:latin typeface="游ゴシック" panose="020B0400000000000000" pitchFamily="50" charset="-128"/>
                          <a:ea typeface="游ゴシック" panose="020B0400000000000000" pitchFamily="50" charset="-128"/>
                        </a:rPr>
                        <a:t>2021</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年</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6</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月作成</a:t>
                      </a:r>
                      <a:endParaRPr kumimoji="1" lang="ja-JP" altLang="en-US" sz="1400" b="1"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solidFill>
                            <a:schemeClr val="tx1"/>
                          </a:solidFill>
                          <a:latin typeface="游ゴシック" panose="020B0400000000000000" pitchFamily="50" charset="-128"/>
                          <a:ea typeface="游ゴシック" panose="020B0400000000000000" pitchFamily="50" charset="-128"/>
                        </a:rPr>
                        <a:t>2021</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年</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7</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月</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19</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日</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　～</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12</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月</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5</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日</a:t>
                      </a:r>
                      <a:endParaRPr kumimoji="1" lang="ja-JP" altLang="en-US" sz="1400" b="1"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🔶景観フォトラリー（</a:t>
                      </a:r>
                      <a:r>
                        <a:rPr kumimoji="1" lang="en-US" altLang="ja-JP" sz="1100" b="1" dirty="0" smtClean="0">
                          <a:solidFill>
                            <a:schemeClr val="tx1"/>
                          </a:solidFill>
                          <a:latin typeface="游ゴシック" panose="020B0400000000000000" pitchFamily="50" charset="-128"/>
                          <a:ea typeface="游ゴシック" panose="020B0400000000000000" pitchFamily="50" charset="-128"/>
                        </a:rPr>
                        <a:t>54</a:t>
                      </a:r>
                      <a:r>
                        <a:rPr kumimoji="1" lang="ja-JP" altLang="en-US" sz="1100" b="1" dirty="0" smtClean="0">
                          <a:solidFill>
                            <a:schemeClr val="tx1"/>
                          </a:solidFill>
                          <a:latin typeface="游ゴシック" panose="020B0400000000000000" pitchFamily="50" charset="-128"/>
                          <a:ea typeface="游ゴシック" panose="020B0400000000000000" pitchFamily="50" charset="-128"/>
                        </a:rPr>
                        <a:t>か所対象）</a:t>
                      </a:r>
                      <a:endParaRPr kumimoji="1" lang="en-US" altLang="ja-JP" sz="1100" b="1"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　</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2021</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年９月</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22</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日～</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11</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月</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26</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日</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chemeClr val="tx1"/>
                          </a:solidFill>
                          <a:latin typeface="游ゴシック" panose="020B0400000000000000" pitchFamily="50" charset="-128"/>
                          <a:ea typeface="游ゴシック" panose="020B0400000000000000" pitchFamily="50" charset="-128"/>
                        </a:rPr>
                        <a:t>　応募：動画</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28</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件、写真</a:t>
                      </a:r>
                      <a:r>
                        <a:rPr kumimoji="1" lang="en-US" altLang="ja-JP" sz="1400" b="1" dirty="0" smtClean="0">
                          <a:solidFill>
                            <a:schemeClr val="tx1"/>
                          </a:solidFill>
                          <a:latin typeface="游ゴシック" panose="020B0400000000000000" pitchFamily="50" charset="-128"/>
                          <a:ea typeface="游ゴシック" panose="020B0400000000000000" pitchFamily="50" charset="-128"/>
                        </a:rPr>
                        <a:t>98</a:t>
                      </a:r>
                      <a:r>
                        <a:rPr kumimoji="1" lang="ja-JP" altLang="en-US" sz="1400" b="1" dirty="0" smtClean="0">
                          <a:solidFill>
                            <a:schemeClr val="tx1"/>
                          </a:solidFill>
                          <a:latin typeface="游ゴシック" panose="020B0400000000000000" pitchFamily="50" charset="-128"/>
                          <a:ea typeface="游ゴシック" panose="020B0400000000000000" pitchFamily="50" charset="-128"/>
                        </a:rPr>
                        <a:t>件</a:t>
                      </a:r>
                      <a:endParaRPr kumimoji="1" lang="en-US" altLang="ja-JP" sz="1400" b="1" dirty="0" smtClean="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kumimoji="1" lang="ja-JP"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extLst>
                  <a:ext uri="{0D108BD9-81ED-4DB2-BD59-A6C34878D82A}">
                    <a16:rowId xmlns:a16="http://schemas.microsoft.com/office/drawing/2014/main" val="1084606428"/>
                  </a:ext>
                </a:extLst>
              </a:tr>
              <a:tr h="1092605">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600" b="1" u="sng" dirty="0" smtClean="0">
                          <a:solidFill>
                            <a:schemeClr val="tx1"/>
                          </a:solidFill>
                          <a:latin typeface="游ゴシック" panose="020B0400000000000000" pitchFamily="50" charset="-128"/>
                          <a:ea typeface="游ゴシック" panose="020B0400000000000000" pitchFamily="50" charset="-128"/>
                        </a:rPr>
                        <a:t>第３回選定</a:t>
                      </a:r>
                      <a:endParaRPr kumimoji="1" lang="en-US" altLang="ja-JP" sz="1600" b="1" u="sng"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u="none" dirty="0" smtClean="0">
                          <a:solidFill>
                            <a:schemeClr val="tx1"/>
                          </a:solidFill>
                          <a:latin typeface="游ゴシック" panose="020B0400000000000000" pitchFamily="50" charset="-128"/>
                          <a:ea typeface="游ゴシック" panose="020B0400000000000000" pitchFamily="50" charset="-128"/>
                        </a:rPr>
                        <a:t>　</a:t>
                      </a:r>
                      <a:r>
                        <a:rPr kumimoji="1" lang="en-US" altLang="ja-JP" sz="1400" b="1" u="none" dirty="0" smtClean="0">
                          <a:solidFill>
                            <a:schemeClr val="tx1"/>
                          </a:solidFill>
                          <a:latin typeface="游ゴシック" panose="020B0400000000000000" pitchFamily="50" charset="-128"/>
                          <a:ea typeface="游ゴシック" panose="020B0400000000000000" pitchFamily="50" charset="-128"/>
                        </a:rPr>
                        <a:t>26</a:t>
                      </a:r>
                      <a:r>
                        <a:rPr kumimoji="1" lang="ja-JP" altLang="en-US" sz="1400" b="1" u="none" dirty="0" smtClean="0">
                          <a:solidFill>
                            <a:schemeClr val="tx1"/>
                          </a:solidFill>
                          <a:latin typeface="游ゴシック" panose="020B0400000000000000" pitchFamily="50" charset="-128"/>
                          <a:ea typeface="游ゴシック" panose="020B0400000000000000" pitchFamily="50" charset="-128"/>
                        </a:rPr>
                        <a:t>か所選定済</a:t>
                      </a:r>
                      <a:endParaRPr kumimoji="1" lang="ja-JP" altLang="en-US" sz="1400" b="1" u="none"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latin typeface="游ゴシック" panose="020B0400000000000000" pitchFamily="50" charset="-128"/>
                          <a:ea typeface="游ゴシック" panose="020B0400000000000000" pitchFamily="50" charset="-128"/>
                        </a:rPr>
                        <a:t>2022</a:t>
                      </a:r>
                      <a:r>
                        <a:rPr kumimoji="1" lang="ja-JP" altLang="en-US" sz="1400" b="1" dirty="0" smtClean="0">
                          <a:latin typeface="游ゴシック" panose="020B0400000000000000" pitchFamily="50" charset="-128"/>
                          <a:ea typeface="游ゴシック" panose="020B0400000000000000" pitchFamily="50" charset="-128"/>
                        </a:rPr>
                        <a:t>年９月</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作成予定</a:t>
                      </a: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solidFill>
                            <a:schemeClr val="tx1"/>
                          </a:solidFill>
                          <a:latin typeface="游ゴシック" panose="020B0400000000000000" pitchFamily="50" charset="-128"/>
                          <a:ea typeface="游ゴシック" panose="020B0400000000000000" pitchFamily="50" charset="-128"/>
                        </a:rPr>
                        <a:t>2022</a:t>
                      </a:r>
                      <a:r>
                        <a:rPr kumimoji="1" lang="ja-JP" altLang="en-US" sz="1400" b="1" smtClean="0">
                          <a:solidFill>
                            <a:schemeClr val="tx1"/>
                          </a:solidFill>
                          <a:latin typeface="游ゴシック" panose="020B0400000000000000" pitchFamily="50" charset="-128"/>
                          <a:ea typeface="游ゴシック" panose="020B0400000000000000" pitchFamily="50" charset="-128"/>
                        </a:rPr>
                        <a:t>年秋頃実施予定</a:t>
                      </a:r>
                      <a:endParaRPr kumimoji="1" lang="ja-JP" altLang="en-US" sz="1400" b="1"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gridSpan="3">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400" b="1" dirty="0" smtClean="0">
                          <a:solidFill>
                            <a:schemeClr val="tx1"/>
                          </a:solidFill>
                          <a:latin typeface="游ゴシック" panose="020B0400000000000000" pitchFamily="50" charset="-128"/>
                          <a:ea typeface="+mn-ea"/>
                        </a:rPr>
                        <a:t>🔶景観フォトラリー</a:t>
                      </a:r>
                      <a:endParaRPr kumimoji="1" lang="en-US" altLang="ja-JP" sz="1400" b="1" dirty="0" smtClean="0">
                        <a:solidFill>
                          <a:schemeClr val="tx1"/>
                        </a:solidFill>
                        <a:latin typeface="游ゴシック" panose="020B0400000000000000" pitchFamily="50" charset="-128"/>
                        <a:ea typeface="+mn-ea"/>
                      </a:endParaRPr>
                    </a:p>
                    <a:p>
                      <a:pPr>
                        <a:lnSpc>
                          <a:spcPct val="150000"/>
                        </a:lnSpc>
                      </a:pPr>
                      <a:r>
                        <a:rPr kumimoji="1" lang="ja-JP" altLang="en-US" sz="1400" b="1" dirty="0" smtClean="0">
                          <a:solidFill>
                            <a:schemeClr val="tx1"/>
                          </a:solidFill>
                          <a:latin typeface="游ゴシック" panose="020B0400000000000000" pitchFamily="50" charset="-128"/>
                          <a:ea typeface="+mn-ea"/>
                        </a:rPr>
                        <a:t>　</a:t>
                      </a:r>
                      <a:r>
                        <a:rPr kumimoji="1" lang="en-US" altLang="ja-JP" sz="1400" b="1" dirty="0" smtClean="0">
                          <a:solidFill>
                            <a:schemeClr val="tx1"/>
                          </a:solidFill>
                          <a:latin typeface="游ゴシック" panose="020B0400000000000000" pitchFamily="50" charset="-128"/>
                          <a:ea typeface="+mn-ea"/>
                        </a:rPr>
                        <a:t>80</a:t>
                      </a:r>
                      <a:r>
                        <a:rPr kumimoji="1" lang="ja-JP" altLang="en-US" sz="1400" b="1" dirty="0" smtClean="0">
                          <a:solidFill>
                            <a:schemeClr val="tx1"/>
                          </a:solidFill>
                          <a:latin typeface="游ゴシック" panose="020B0400000000000000" pitchFamily="50" charset="-128"/>
                          <a:ea typeface="+mn-ea"/>
                        </a:rPr>
                        <a:t>か所対象</a:t>
                      </a:r>
                      <a:endParaRPr kumimoji="1" lang="en-US" altLang="ja-JP" sz="1400" b="1" dirty="0" smtClean="0">
                        <a:solidFill>
                          <a:schemeClr val="tx1"/>
                        </a:solidFill>
                        <a:latin typeface="游ゴシック" panose="020B0400000000000000" pitchFamily="50" charset="-128"/>
                        <a:ea typeface="+mn-ea"/>
                      </a:endParaRPr>
                    </a:p>
                    <a:p>
                      <a:pPr>
                        <a:lnSpc>
                          <a:spcPct val="150000"/>
                        </a:lnSpc>
                      </a:pPr>
                      <a:r>
                        <a:rPr kumimoji="1" lang="ja-JP" altLang="en-US" sz="1400" b="1" dirty="0" smtClean="0">
                          <a:solidFill>
                            <a:schemeClr val="tx1"/>
                          </a:solidFill>
                          <a:latin typeface="游ゴシック" panose="020B0400000000000000" pitchFamily="50" charset="-128"/>
                          <a:ea typeface="+mn-ea"/>
                        </a:rPr>
                        <a:t>　（</a:t>
                      </a:r>
                      <a:r>
                        <a:rPr kumimoji="1" lang="en-US" altLang="ja-JP" sz="1400" b="1" dirty="0" smtClean="0">
                          <a:solidFill>
                            <a:schemeClr val="tx1"/>
                          </a:solidFill>
                          <a:latin typeface="游ゴシック" panose="020B0400000000000000" pitchFamily="50" charset="-128"/>
                          <a:ea typeface="+mn-ea"/>
                        </a:rPr>
                        <a:t>11</a:t>
                      </a:r>
                      <a:r>
                        <a:rPr kumimoji="1" lang="ja-JP" altLang="en-US" sz="1400" b="1" dirty="0" smtClean="0">
                          <a:solidFill>
                            <a:schemeClr val="tx1"/>
                          </a:solidFill>
                          <a:latin typeface="游ゴシック" panose="020B0400000000000000" pitchFamily="50" charset="-128"/>
                          <a:ea typeface="+mn-ea"/>
                        </a:rPr>
                        <a:t>月下旬予定）</a:t>
                      </a: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hMerge="1">
                  <a:txBody>
                    <a:bodyPr/>
                    <a:lstStyle/>
                    <a:p>
                      <a:endParaRPr kumimoji="1" lang="ja-JP" altLang="en-US"/>
                    </a:p>
                  </a:txBody>
                  <a:tcPr/>
                </a:tc>
                <a:tc hMerge="1">
                  <a:txBody>
                    <a:bodyPr/>
                    <a:lstStyle/>
                    <a:p>
                      <a:pPr>
                        <a:lnSpc>
                          <a:spcPct val="150000"/>
                        </a:lnSpc>
                      </a:pP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83585980"/>
                  </a:ext>
                </a:extLst>
              </a:tr>
            </a:tbl>
          </a:graphicData>
        </a:graphic>
      </p:graphicFrame>
      <p:sp>
        <p:nvSpPr>
          <p:cNvPr id="5" name="正方形/長方形 4"/>
          <p:cNvSpPr/>
          <p:nvPr/>
        </p:nvSpPr>
        <p:spPr>
          <a:xfrm>
            <a:off x="0" y="0"/>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全体の取組み</a:t>
            </a:r>
            <a:endParaRPr lang="ja-JP" altLang="en-US" sz="2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6872514" y="6377454"/>
            <a:ext cx="2133600" cy="365125"/>
          </a:xfrm>
        </p:spPr>
        <p:txBody>
          <a:bodyPr/>
          <a:lstStyle/>
          <a:p>
            <a:fld id="{4E6FF35A-1FEA-4590-8179-217228840B8D}" type="slidenum">
              <a:rPr kumimoji="1" lang="ja-JP" altLang="en-US" sz="1400" b="1" smtClean="0">
                <a:solidFill>
                  <a:schemeClr val="tx1"/>
                </a:solidFill>
                <a:ea typeface="ＭＳ Ｐゴシック" panose="020B0600070205080204" pitchFamily="50" charset="-128"/>
              </a:rPr>
              <a:pPr/>
              <a:t>3</a:t>
            </a:fld>
            <a:endParaRPr kumimoji="1" lang="ja-JP" altLang="en-US" sz="1400" b="1" dirty="0">
              <a:solidFill>
                <a:schemeClr val="tx1"/>
              </a:solidFill>
              <a:ea typeface="ＭＳ Ｐゴシック" panose="020B0600070205080204" pitchFamily="50" charset="-128"/>
            </a:endParaRPr>
          </a:p>
        </p:txBody>
      </p:sp>
    </p:spTree>
    <p:extLst>
      <p:ext uri="{BB962C8B-B14F-4D97-AF65-F5344CB8AC3E}">
        <p14:creationId xmlns:p14="http://schemas.microsoft.com/office/powerpoint/2010/main" val="300608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9480" y="630076"/>
            <a:ext cx="8861165" cy="553998"/>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第１回・２回選定の</a:t>
            </a:r>
            <a:r>
              <a:rPr kumimoji="1" lang="en-US" altLang="ja-JP" sz="2000" b="1" i="0"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54</a:t>
            </a:r>
            <a:r>
              <a:rPr kumimoji="1" lang="ja-JP" altLang="en-US" sz="2000" b="1" i="0"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か所</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を対象として、秋季に周遊促進事業を実施</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235047" y="1284241"/>
            <a:ext cx="5035824" cy="4324261"/>
          </a:xfrm>
          <a:prstGeom prst="rect">
            <a:avLst/>
          </a:prstGeom>
          <a:noFill/>
        </p:spPr>
        <p:txBody>
          <a:bodyPr wrap="square" rtlCol="0">
            <a:spAutoFit/>
          </a:bodyPr>
          <a:lstStyle/>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事業</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内容</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：ビュースポットおおさかに</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選定</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された</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1600" b="1" i="0" u="none" strike="noStrike" kern="1200" cap="none" spc="0" normalizeH="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スポット</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を</a:t>
            </a:r>
            <a:r>
              <a:rPr kumimoji="1" lang="ja-JP" altLang="en-US" sz="1600" b="1" i="0"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２か所以上巡り</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各スポッ</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トで動画・写真</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を撮影し</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🔶実施期間</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令和</a:t>
            </a:r>
            <a:r>
              <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3</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年</a:t>
            </a:r>
            <a:r>
              <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9</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月</a:t>
            </a:r>
            <a:r>
              <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22</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日</a:t>
            </a:r>
            <a:r>
              <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水</a:t>
            </a:r>
            <a:r>
              <a:rPr lang="en-US" altLang="ja-JP" sz="1600" b="1" dirty="0" smtClean="0">
                <a:solidFill>
                  <a:srgbClr val="FF0000"/>
                </a:solidFill>
                <a:latin typeface="游ゴシック" panose="020B0400000000000000" pitchFamily="50" charset="-128"/>
                <a:ea typeface="游ゴシック" panose="020B0400000000000000" pitchFamily="50" charset="-128"/>
              </a:rPr>
              <a:t>)</a:t>
            </a:r>
            <a:r>
              <a:rPr lang="ja-JP" altLang="en-US" sz="1600" b="1" dirty="0" smtClean="0">
                <a:solidFill>
                  <a:srgbClr val="FF0000"/>
                </a:solidFill>
                <a:latin typeface="游ゴシック" panose="020B0400000000000000" pitchFamily="50" charset="-128"/>
                <a:ea typeface="游ゴシック" panose="020B0400000000000000" pitchFamily="50" charset="-128"/>
              </a:rPr>
              <a:t>から</a:t>
            </a:r>
            <a:r>
              <a:rPr lang="en-US" altLang="ja-JP" sz="1600" b="1" dirty="0" smtClean="0">
                <a:solidFill>
                  <a:srgbClr val="FF0000"/>
                </a:solidFill>
                <a:latin typeface="游ゴシック" panose="020B0400000000000000" pitchFamily="50" charset="-128"/>
                <a:ea typeface="游ゴシック" panose="020B0400000000000000" pitchFamily="50" charset="-128"/>
              </a:rPr>
              <a:t>11</a:t>
            </a:r>
            <a:r>
              <a:rPr lang="ja-JP" altLang="en-US" sz="1600" b="1" dirty="0" smtClean="0">
                <a:solidFill>
                  <a:srgbClr val="FF0000"/>
                </a:solidFill>
                <a:latin typeface="游ゴシック" panose="020B0400000000000000" pitchFamily="50" charset="-128"/>
                <a:ea typeface="游ゴシック" panose="020B0400000000000000" pitchFamily="50" charset="-128"/>
              </a:rPr>
              <a:t>月</a:t>
            </a:r>
            <a:r>
              <a:rPr lang="en-US" altLang="ja-JP" sz="1600" b="1" dirty="0" smtClean="0">
                <a:solidFill>
                  <a:srgbClr val="FF0000"/>
                </a:solidFill>
                <a:latin typeface="游ゴシック" panose="020B0400000000000000" pitchFamily="50" charset="-128"/>
                <a:ea typeface="游ゴシック" panose="020B0400000000000000" pitchFamily="50" charset="-128"/>
              </a:rPr>
              <a:t>26</a:t>
            </a:r>
            <a:r>
              <a:rPr lang="ja-JP" altLang="en-US" sz="1600" b="1" dirty="0" smtClean="0">
                <a:solidFill>
                  <a:srgbClr val="FF0000"/>
                </a:solidFill>
                <a:latin typeface="游ゴシック" panose="020B0400000000000000" pitchFamily="50" charset="-128"/>
                <a:ea typeface="游ゴシック" panose="020B0400000000000000" pitchFamily="50" charset="-128"/>
              </a:rPr>
              <a:t>日</a:t>
            </a:r>
            <a:r>
              <a:rPr lang="en-US" altLang="ja-JP" sz="1600" b="1" dirty="0" smtClean="0">
                <a:solidFill>
                  <a:srgbClr val="FF0000"/>
                </a:solidFill>
                <a:latin typeface="游ゴシック" panose="020B0400000000000000" pitchFamily="50" charset="-128"/>
                <a:ea typeface="游ゴシック" panose="020B0400000000000000" pitchFamily="50" charset="-128"/>
              </a:rPr>
              <a:t>(</a:t>
            </a:r>
            <a:r>
              <a:rPr lang="ja-JP" altLang="en-US" sz="1600" b="1" dirty="0" smtClean="0">
                <a:solidFill>
                  <a:srgbClr val="FF0000"/>
                </a:solidFill>
                <a:latin typeface="游ゴシック" panose="020B0400000000000000" pitchFamily="50" charset="-128"/>
                <a:ea typeface="游ゴシック" panose="020B0400000000000000" pitchFamily="50" charset="-128"/>
              </a:rPr>
              <a:t>金</a:t>
            </a:r>
            <a:r>
              <a:rPr lang="en-US" altLang="ja-JP" sz="1600" b="1" dirty="0" smtClean="0">
                <a:solidFill>
                  <a:srgbClr val="FF0000"/>
                </a:solidFill>
                <a:latin typeface="游ゴシック" panose="020B0400000000000000" pitchFamily="50" charset="-128"/>
                <a:ea typeface="游ゴシック" panose="020B0400000000000000" pitchFamily="50" charset="-128"/>
              </a:rPr>
              <a:t>)</a:t>
            </a:r>
            <a:endPar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🔶募集方法：①大阪府</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HP</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から応募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②メールでの応募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募集内容：オリジナル</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の</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写真・動画。</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🔶商品提供：より多くのスポット</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を巡った</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応募者に</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ea typeface="游ゴシック" panose="020B0400000000000000"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協賛</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団体から提供される賞品</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を提供。</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🔶写真活用：応募いただいた写真</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は</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府</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の</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HP</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や</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SNS</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で再度情報発信。</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0871" y="1302170"/>
            <a:ext cx="3463964" cy="4899284"/>
          </a:xfrm>
          <a:prstGeom prst="rect">
            <a:avLst/>
          </a:prstGeom>
        </p:spPr>
      </p:pic>
      <p:sp>
        <p:nvSpPr>
          <p:cNvPr id="8" name="正方形/長方形 7"/>
          <p:cNvSpPr/>
          <p:nvPr/>
        </p:nvSpPr>
        <p:spPr>
          <a:xfrm>
            <a:off x="0" y="1323"/>
            <a:ext cx="9144000" cy="523220"/>
          </a:xfrm>
          <a:prstGeom prst="rect">
            <a:avLst/>
          </a:prstGeom>
          <a:solidFill>
            <a:schemeClr val="accent5">
              <a:lumMod val="50000"/>
            </a:schemeClr>
          </a:solidFill>
          <a:ln w="12700" cap="flat" cmpd="sng" algn="ctr">
            <a:solidFill>
              <a:schemeClr val="accent5">
                <a:lumMod val="50000"/>
              </a:schemeClr>
            </a:solidFill>
            <a:prstDash val="solid"/>
            <a:miter lim="800000"/>
          </a:ln>
          <a:effectLst/>
        </p:spPr>
        <p:txBody>
          <a:bodyPr wrap="square" rtlCol="0" anchor="ctr">
            <a:spAutoFit/>
          </a:bodyPr>
          <a:lstStyle/>
          <a:p>
            <a:pPr lvl="0" indent="176213" defTabSz="457200">
              <a:defRPr/>
            </a:pPr>
            <a:r>
              <a:rPr kumimoji="0" lang="ja-JP" altLang="en-US" sz="2800" b="1" kern="0" dirty="0" smtClean="0">
                <a:solidFill>
                  <a:prstClr val="white"/>
                </a:solidFill>
                <a:latin typeface="游ゴシック" panose="020B0400000000000000" pitchFamily="50" charset="-128"/>
                <a:ea typeface="游ゴシック" panose="020B0400000000000000" pitchFamily="50" charset="-128"/>
              </a:rPr>
              <a:t>　周遊促進事業・景観フォトラリーの</a:t>
            </a:r>
            <a:r>
              <a:rPr lang="ja-JP" altLang="en-US" sz="2800" b="1" kern="0" dirty="0">
                <a:solidFill>
                  <a:prstClr val="white"/>
                </a:solidFill>
                <a:latin typeface="游ゴシック" panose="020B0400000000000000" pitchFamily="50" charset="-128"/>
                <a:ea typeface="游ゴシック" panose="020B0400000000000000" pitchFamily="50" charset="-128"/>
              </a:rPr>
              <a:t>実施結果</a:t>
            </a:r>
            <a:endParaRPr kumimoji="0" lang="zh-TW" altLang="en-US" sz="2800" b="1" kern="0" dirty="0">
              <a:solidFill>
                <a:prstClr val="white"/>
              </a:solidFill>
              <a:latin typeface="游ゴシック" panose="020B0400000000000000" pitchFamily="50" charset="-128"/>
              <a:ea typeface="游ゴシック" panose="020B0400000000000000" pitchFamily="50" charset="-128"/>
            </a:endParaRPr>
          </a:p>
        </p:txBody>
      </p:sp>
      <p:sp>
        <p:nvSpPr>
          <p:cNvPr id="10"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ea typeface="游ゴシック" panose="020B0400000000000000" pitchFamily="50" charset="-128"/>
              </a:rPr>
              <a:pPr/>
              <a:t>4</a:t>
            </a:fld>
            <a:endParaRPr kumimoji="1" lang="ja-JP" altLang="en-US" sz="1400" b="1" dirty="0">
              <a:solidFill>
                <a:schemeClr val="tx1"/>
              </a:solidFill>
              <a:ea typeface="游ゴシック" panose="020B0400000000000000" pitchFamily="50" charset="-128"/>
            </a:endParaRPr>
          </a:p>
        </p:txBody>
      </p:sp>
    </p:spTree>
    <p:extLst>
      <p:ext uri="{BB962C8B-B14F-4D97-AF65-F5344CB8AC3E}">
        <p14:creationId xmlns:p14="http://schemas.microsoft.com/office/powerpoint/2010/main" val="161186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457950" y="6212915"/>
            <a:ext cx="2057400" cy="365125"/>
          </a:xfrm>
        </p:spPr>
        <p:txBody>
          <a:bodyPr/>
          <a:lstStyle/>
          <a:p>
            <a:fld id="{014E9001-24FA-4D28-AAFB-36E6B1FE382F}" type="slidenum">
              <a:rPr kumimoji="1" lang="ja-JP" altLang="en-US" smtClean="0"/>
              <a:t>5</a:t>
            </a:fld>
            <a:endParaRPr kumimoji="1" lang="ja-JP" altLang="en-US"/>
          </a:p>
        </p:txBody>
      </p:sp>
      <p:sp>
        <p:nvSpPr>
          <p:cNvPr id="5" name="正方形/長方形 4"/>
          <p:cNvSpPr/>
          <p:nvPr/>
        </p:nvSpPr>
        <p:spPr>
          <a:xfrm>
            <a:off x="0" y="0"/>
            <a:ext cx="9144000" cy="523220"/>
          </a:xfrm>
          <a:prstGeom prst="rect">
            <a:avLst/>
          </a:prstGeom>
          <a:solidFill>
            <a:schemeClr val="accent5">
              <a:lumMod val="50000"/>
            </a:schemeClr>
          </a:solidFill>
          <a:ln w="12700" cap="flat" cmpd="sng" algn="ctr">
            <a:noFill/>
            <a:prstDash val="solid"/>
            <a:miter lim="800000"/>
          </a:ln>
          <a:effectLst/>
        </p:spPr>
        <p:txBody>
          <a:bodyPr wrap="square" rtlCol="0" anchor="ctr">
            <a:spAutoFit/>
          </a:bodyPr>
          <a:lstStyle/>
          <a:p>
            <a:pPr lvl="0" indent="176213" defTabSz="457200">
              <a:defRPr/>
            </a:pPr>
            <a:r>
              <a:rPr kumimoji="0" lang="ja-JP" altLang="en-US" sz="2800" b="1" kern="0" dirty="0" smtClean="0">
                <a:solidFill>
                  <a:schemeClr val="bg1"/>
                </a:solidFill>
                <a:latin typeface="游ゴシック" panose="020B0400000000000000" pitchFamily="50" charset="-128"/>
                <a:ea typeface="游ゴシック" panose="020B0400000000000000" pitchFamily="50" charset="-128"/>
              </a:rPr>
              <a:t>　景観フォトラリー　景品一覧</a:t>
            </a:r>
            <a:endParaRPr kumimoji="0" lang="zh-TW" altLang="en-US" sz="2800" b="1" kern="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00197498"/>
              </p:ext>
            </p:extLst>
          </p:nvPr>
        </p:nvGraphicFramePr>
        <p:xfrm>
          <a:off x="233082" y="594445"/>
          <a:ext cx="8677836" cy="6186711"/>
        </p:xfrm>
        <a:graphic>
          <a:graphicData uri="http://schemas.openxmlformats.org/drawingml/2006/table">
            <a:tbl>
              <a:tblPr firstRow="1" bandRow="1">
                <a:tableStyleId>{5C22544A-7EE6-4342-B048-85BDC9FD1C3A}</a:tableStyleId>
              </a:tblPr>
              <a:tblGrid>
                <a:gridCol w="8677836">
                  <a:extLst>
                    <a:ext uri="{9D8B030D-6E8A-4147-A177-3AD203B41FA5}">
                      <a16:colId xmlns:a16="http://schemas.microsoft.com/office/drawing/2014/main" val="2267892953"/>
                    </a:ext>
                  </a:extLst>
                </a:gridCol>
              </a:tblGrid>
              <a:tr h="346443">
                <a:tc>
                  <a:txBody>
                    <a:bodyPr/>
                    <a:lstStyle/>
                    <a:p>
                      <a:r>
                        <a:rPr kumimoji="1" lang="ja-JP" altLang="en-US" dirty="0" smtClean="0"/>
                        <a:t>■提供団体名：景品内容</a:t>
                      </a:r>
                      <a:endParaRPr kumimoji="1" lang="ja-JP" altLang="en-US" dirty="0"/>
                    </a:p>
                  </a:txBody>
                  <a:tcPr/>
                </a:tc>
                <a:extLst>
                  <a:ext uri="{0D108BD9-81ED-4DB2-BD59-A6C34878D82A}">
                    <a16:rowId xmlns:a16="http://schemas.microsoft.com/office/drawing/2014/main" val="3048667871"/>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■岸和田市：</a:t>
                      </a:r>
                      <a:r>
                        <a:rPr lang="ja-JP" altLang="en-US" dirty="0" smtClean="0"/>
                        <a:t>岸和田市イメージキャラクター「ちきりくん」缶バッジ　他</a:t>
                      </a:r>
                      <a:endParaRPr kumimoji="1" lang="ja-JP" altLang="en-US" dirty="0" smtClean="0"/>
                    </a:p>
                  </a:txBody>
                  <a:tcPr/>
                </a:tc>
                <a:extLst>
                  <a:ext uri="{0D108BD9-81ED-4DB2-BD59-A6C34878D82A}">
                    <a16:rowId xmlns:a16="http://schemas.microsoft.com/office/drawing/2014/main" val="4102744138"/>
                  </a:ext>
                </a:extLst>
              </a:tr>
              <a:tr h="346443">
                <a:tc>
                  <a:txBody>
                    <a:bodyPr/>
                    <a:lstStyle/>
                    <a:p>
                      <a:r>
                        <a:rPr kumimoji="1" lang="ja-JP" altLang="en-US" dirty="0" smtClean="0"/>
                        <a:t>■池田市：</a:t>
                      </a:r>
                      <a:r>
                        <a:rPr lang="ja-JP" altLang="en-US" dirty="0" smtClean="0"/>
                        <a:t>ウォンバットノート（</a:t>
                      </a:r>
                      <a:r>
                        <a:rPr lang="en-US" altLang="ja-JP" dirty="0" smtClean="0"/>
                        <a:t>A5</a:t>
                      </a:r>
                      <a:r>
                        <a:rPr lang="ja-JP" altLang="en-US" dirty="0" smtClean="0"/>
                        <a:t>サイズ、中無地） </a:t>
                      </a:r>
                      <a:endParaRPr kumimoji="1" lang="ja-JP" altLang="en-US" dirty="0"/>
                    </a:p>
                  </a:txBody>
                  <a:tcPr/>
                </a:tc>
                <a:extLst>
                  <a:ext uri="{0D108BD9-81ED-4DB2-BD59-A6C34878D82A}">
                    <a16:rowId xmlns:a16="http://schemas.microsoft.com/office/drawing/2014/main" val="2450886177"/>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■高槻市：</a:t>
                      </a:r>
                      <a:r>
                        <a:rPr lang="ja-JP" altLang="en-US" dirty="0" smtClean="0"/>
                        <a:t>高槻市マスコットキャラクターは</a:t>
                      </a:r>
                      <a:r>
                        <a:rPr lang="ja-JP" altLang="en-US" dirty="0" err="1" smtClean="0"/>
                        <a:t>に</a:t>
                      </a:r>
                      <a:r>
                        <a:rPr lang="ja-JP" altLang="en-US" dirty="0" smtClean="0"/>
                        <a:t>たんグッズ</a:t>
                      </a:r>
                      <a:endParaRPr kumimoji="1" lang="ja-JP" altLang="en-US" dirty="0" smtClean="0"/>
                    </a:p>
                  </a:txBody>
                  <a:tcPr/>
                </a:tc>
                <a:extLst>
                  <a:ext uri="{0D108BD9-81ED-4DB2-BD59-A6C34878D82A}">
                    <a16:rowId xmlns:a16="http://schemas.microsoft.com/office/drawing/2014/main" val="3973461041"/>
                  </a:ext>
                </a:extLst>
              </a:tr>
              <a:tr h="346443">
                <a:tc>
                  <a:txBody>
                    <a:bodyPr/>
                    <a:lstStyle/>
                    <a:p>
                      <a:r>
                        <a:rPr kumimoji="1" lang="ja-JP" altLang="en-US" dirty="0" smtClean="0"/>
                        <a:t>■泉佐野市：泉佐野カレー、</a:t>
                      </a:r>
                      <a:r>
                        <a:rPr lang="ja-JP" altLang="en-US" dirty="0" smtClean="0"/>
                        <a:t>荘園遺跡日根荘ガイドブック　他</a:t>
                      </a:r>
                      <a:endParaRPr kumimoji="1" lang="ja-JP" altLang="en-US" dirty="0"/>
                    </a:p>
                  </a:txBody>
                  <a:tcPr/>
                </a:tc>
                <a:extLst>
                  <a:ext uri="{0D108BD9-81ED-4DB2-BD59-A6C34878D82A}">
                    <a16:rowId xmlns:a16="http://schemas.microsoft.com/office/drawing/2014/main" val="1692528495"/>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■富田林市：寺内町の絵ハガキ</a:t>
                      </a:r>
                    </a:p>
                  </a:txBody>
                  <a:tcPr/>
                </a:tc>
                <a:extLst>
                  <a:ext uri="{0D108BD9-81ED-4DB2-BD59-A6C34878D82A}">
                    <a16:rowId xmlns:a16="http://schemas.microsoft.com/office/drawing/2014/main" val="1059162498"/>
                  </a:ext>
                </a:extLst>
              </a:tr>
              <a:tr h="346443">
                <a:tc>
                  <a:txBody>
                    <a:bodyPr/>
                    <a:lstStyle/>
                    <a:p>
                      <a:r>
                        <a:rPr kumimoji="1" lang="ja-JP" altLang="en-US" dirty="0" smtClean="0"/>
                        <a:t>■大東市：</a:t>
                      </a:r>
                      <a:r>
                        <a:rPr lang="ja-JP" altLang="en-US" dirty="0" smtClean="0"/>
                        <a:t>飯盛城跡石垣ガイド</a:t>
                      </a:r>
                      <a:endParaRPr kumimoji="1" lang="ja-JP" altLang="en-US" dirty="0"/>
                    </a:p>
                  </a:txBody>
                  <a:tcPr/>
                </a:tc>
                <a:extLst>
                  <a:ext uri="{0D108BD9-81ED-4DB2-BD59-A6C34878D82A}">
                    <a16:rowId xmlns:a16="http://schemas.microsoft.com/office/drawing/2014/main" val="2001958097"/>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■箕面市：</a:t>
                      </a:r>
                      <a:r>
                        <a:rPr lang="ja-JP" altLang="en-US" dirty="0" smtClean="0"/>
                        <a:t>ゆずる＆くまモンシール</a:t>
                      </a:r>
                      <a:endParaRPr kumimoji="1" lang="ja-JP" altLang="en-US" dirty="0" smtClean="0"/>
                    </a:p>
                  </a:txBody>
                  <a:tcPr/>
                </a:tc>
                <a:extLst>
                  <a:ext uri="{0D108BD9-81ED-4DB2-BD59-A6C34878D82A}">
                    <a16:rowId xmlns:a16="http://schemas.microsoft.com/office/drawing/2014/main" val="3332196714"/>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■羽曳野市：</a:t>
                      </a:r>
                      <a:r>
                        <a:rPr lang="ja-JP" altLang="en-US" dirty="0" err="1" smtClean="0"/>
                        <a:t>つ</a:t>
                      </a:r>
                      <a:r>
                        <a:rPr lang="ja-JP" altLang="en-US" dirty="0" smtClean="0"/>
                        <a:t>ぶたん羊毛フェルトストラップ</a:t>
                      </a:r>
                      <a:endParaRPr kumimoji="1" lang="ja-JP" altLang="en-US" dirty="0" smtClean="0"/>
                    </a:p>
                  </a:txBody>
                  <a:tcPr/>
                </a:tc>
                <a:extLst>
                  <a:ext uri="{0D108BD9-81ED-4DB2-BD59-A6C34878D82A}">
                    <a16:rowId xmlns:a16="http://schemas.microsoft.com/office/drawing/2014/main" val="1814891473"/>
                  </a:ext>
                </a:extLst>
              </a:tr>
              <a:tr h="2776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■藤井寺市：</a:t>
                      </a:r>
                      <a:r>
                        <a:rPr lang="ja-JP" altLang="en-US" dirty="0" smtClean="0"/>
                        <a:t>クリアファイル（世界遺産 百舌鳥・古市古墳群関連グッズ） </a:t>
                      </a:r>
                      <a:endParaRPr kumimoji="1" lang="ja-JP" altLang="en-US" dirty="0" smtClean="0"/>
                    </a:p>
                  </a:txBody>
                  <a:tcPr/>
                </a:tc>
                <a:extLst>
                  <a:ext uri="{0D108BD9-81ED-4DB2-BD59-A6C34878D82A}">
                    <a16:rowId xmlns:a16="http://schemas.microsoft.com/office/drawing/2014/main" val="1436438229"/>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■東大阪市：</a:t>
                      </a:r>
                      <a:r>
                        <a:rPr lang="ja-JP" altLang="en-US" dirty="0" smtClean="0"/>
                        <a:t>市⺠美術センター特別展招待券、・「トライくん」ぬいぐるみ特大（</a:t>
                      </a:r>
                      <a:r>
                        <a:rPr lang="en-US" altLang="ja-JP" dirty="0" smtClean="0"/>
                        <a:t>30cm</a:t>
                      </a:r>
                      <a:r>
                        <a:rPr lang="ja-JP" altLang="en-US" dirty="0" smtClean="0"/>
                        <a:t>）</a:t>
                      </a:r>
                      <a:r>
                        <a:rPr lang="en-US" altLang="ja-JP" dirty="0" smtClean="0"/>
                        <a:t> </a:t>
                      </a:r>
                      <a:r>
                        <a:rPr lang="ja-JP" altLang="en-US" dirty="0" smtClean="0"/>
                        <a:t>他</a:t>
                      </a:r>
                      <a:endParaRPr kumimoji="1" lang="ja-JP" altLang="en-US" dirty="0" smtClean="0"/>
                    </a:p>
                  </a:txBody>
                  <a:tcPr/>
                </a:tc>
                <a:extLst>
                  <a:ext uri="{0D108BD9-81ED-4DB2-BD59-A6C34878D82A}">
                    <a16:rowId xmlns:a16="http://schemas.microsoft.com/office/drawing/2014/main" val="2733805458"/>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ja-JP" altLang="en-US" dirty="0" smtClean="0">
                          <a:latin typeface="游ゴシック 本文"/>
                        </a:rPr>
                        <a:t>交野市：</a:t>
                      </a:r>
                      <a:r>
                        <a:rPr lang="ja-JP" altLang="en-US" dirty="0" smtClean="0">
                          <a:latin typeface="游ゴシック 本文"/>
                        </a:rPr>
                        <a:t>交野ブランド「カタノノチカラ」７認定品：日本酒百天満天（山野酒造）認定品</a:t>
                      </a:r>
                      <a:r>
                        <a:rPr lang="en-US" altLang="zh-TW" dirty="0" smtClean="0">
                          <a:latin typeface="游ゴシック 本文"/>
                        </a:rPr>
                        <a:t>720ml </a:t>
                      </a:r>
                      <a:r>
                        <a:rPr kumimoji="1" lang="ja-JP" altLang="en-US" dirty="0" smtClean="0"/>
                        <a:t>　他</a:t>
                      </a:r>
                    </a:p>
                  </a:txBody>
                  <a:tcPr/>
                </a:tc>
                <a:extLst>
                  <a:ext uri="{0D108BD9-81ED-4DB2-BD59-A6C34878D82A}">
                    <a16:rowId xmlns:a16="http://schemas.microsoft.com/office/drawing/2014/main" val="1828242606"/>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■泉南市：</a:t>
                      </a:r>
                      <a:r>
                        <a:rPr lang="ja-JP" altLang="en-US" dirty="0" smtClean="0"/>
                        <a:t>アスレチック施設（ハートスロブ）チャレンジ体験ペアチケット</a:t>
                      </a:r>
                      <a:r>
                        <a:rPr kumimoji="1" lang="ja-JP" altLang="en-US" dirty="0" smtClean="0"/>
                        <a:t>　他</a:t>
                      </a:r>
                    </a:p>
                  </a:txBody>
                  <a:tcPr/>
                </a:tc>
                <a:extLst>
                  <a:ext uri="{0D108BD9-81ED-4DB2-BD59-A6C34878D82A}">
                    <a16:rowId xmlns:a16="http://schemas.microsoft.com/office/drawing/2014/main" val="568681191"/>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■大阪狭山市：狭山池ダムカレー（レトルト版）</a:t>
                      </a:r>
                    </a:p>
                  </a:txBody>
                  <a:tcPr/>
                </a:tc>
                <a:extLst>
                  <a:ext uri="{0D108BD9-81ED-4DB2-BD59-A6C34878D82A}">
                    <a16:rowId xmlns:a16="http://schemas.microsoft.com/office/drawing/2014/main" val="2391069759"/>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■太子町：</a:t>
                      </a:r>
                      <a:r>
                        <a:rPr lang="ja-JP" altLang="en-US" dirty="0" smtClean="0"/>
                        <a:t>たいし郷土カルタ 高石市 ・サコシュ　他</a:t>
                      </a:r>
                      <a:endParaRPr kumimoji="1" lang="ja-JP" altLang="en-US" dirty="0" smtClean="0"/>
                    </a:p>
                  </a:txBody>
                  <a:tcPr/>
                </a:tc>
                <a:extLst>
                  <a:ext uri="{0D108BD9-81ED-4DB2-BD59-A6C34878D82A}">
                    <a16:rowId xmlns:a16="http://schemas.microsoft.com/office/drawing/2014/main" val="2848062242"/>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■スターゲイトホテル関西エアポート：宿泊券（朝食付き）１組２名</a:t>
                      </a:r>
                      <a:endParaRPr kumimoji="1" lang="en-US" altLang="ja-JP" dirty="0" smtClean="0"/>
                    </a:p>
                  </a:txBody>
                  <a:tcPr/>
                </a:tc>
                <a:extLst>
                  <a:ext uri="{0D108BD9-81ED-4DB2-BD59-A6C34878D82A}">
                    <a16:rowId xmlns:a16="http://schemas.microsoft.com/office/drawing/2014/main" val="1386310851"/>
                  </a:ext>
                </a:extLst>
              </a:tr>
              <a:tr h="346443">
                <a:tc>
                  <a:txBody>
                    <a:bodyPr/>
                    <a:lstStyle/>
                    <a:p>
                      <a:r>
                        <a:rPr kumimoji="1" lang="ja-JP" altLang="en-US" dirty="0" smtClean="0"/>
                        <a:t>■積水ハウス梅田オペレーション㈱（梅田スカイビル）：梅田スカイビルオリジナルなのブロック　他</a:t>
                      </a:r>
                      <a:endParaRPr kumimoji="1" lang="ja-JP" altLang="en-US" dirty="0"/>
                    </a:p>
                  </a:txBody>
                  <a:tcPr/>
                </a:tc>
                <a:extLst>
                  <a:ext uri="{0D108BD9-81ED-4DB2-BD59-A6C34878D82A}">
                    <a16:rowId xmlns:a16="http://schemas.microsoft.com/office/drawing/2014/main" val="2228362020"/>
                  </a:ext>
                </a:extLst>
              </a:tr>
              <a:tr h="346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smtClean="0"/>
                        <a:t>■阪堺電気軌道㈱：レフレクター、</a:t>
                      </a:r>
                      <a:r>
                        <a:rPr lang="ja-JP" altLang="en-US" dirty="0" smtClean="0"/>
                        <a:t>マスキングテープ 、クリアファイル</a:t>
                      </a:r>
                      <a:endParaRPr kumimoji="1" lang="ja-JP" altLang="en-US" dirty="0" smtClean="0"/>
                    </a:p>
                  </a:txBody>
                  <a:tcPr/>
                </a:tc>
                <a:extLst>
                  <a:ext uri="{0D108BD9-81ED-4DB2-BD59-A6C34878D82A}">
                    <a16:rowId xmlns:a16="http://schemas.microsoft.com/office/drawing/2014/main" val="2003930076"/>
                  </a:ext>
                </a:extLst>
              </a:tr>
            </a:tbl>
          </a:graphicData>
        </a:graphic>
      </p:graphicFrame>
      <p:sp>
        <p:nvSpPr>
          <p:cNvPr id="6" name="スライド番号プレースホルダー 1"/>
          <p:cNvSpPr txBox="1">
            <a:spLocks/>
          </p:cNvSpPr>
          <p:nvPr/>
        </p:nvSpPr>
        <p:spPr>
          <a:xfrm>
            <a:off x="8388424" y="6448251"/>
            <a:ext cx="575742"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5</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6893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555481279"/>
              </p:ext>
            </p:extLst>
          </p:nvPr>
        </p:nvGraphicFramePr>
        <p:xfrm>
          <a:off x="358200" y="678950"/>
          <a:ext cx="8427600" cy="5930400"/>
        </p:xfrm>
        <a:graphic>
          <a:graphicData uri="http://schemas.openxmlformats.org/drawingml/2006/table">
            <a:tbl>
              <a:tblPr firstRow="1" bandRow="1">
                <a:tableStyleId>{616DA210-FB5B-4158-B5E0-FEB733F419BA}</a:tableStyleId>
              </a:tblPr>
              <a:tblGrid>
                <a:gridCol w="2269584">
                  <a:extLst>
                    <a:ext uri="{9D8B030D-6E8A-4147-A177-3AD203B41FA5}">
                      <a16:colId xmlns:a16="http://schemas.microsoft.com/office/drawing/2014/main" val="4216197973"/>
                    </a:ext>
                  </a:extLst>
                </a:gridCol>
                <a:gridCol w="4752528">
                  <a:extLst>
                    <a:ext uri="{9D8B030D-6E8A-4147-A177-3AD203B41FA5}">
                      <a16:colId xmlns:a16="http://schemas.microsoft.com/office/drawing/2014/main" val="2277449251"/>
                    </a:ext>
                  </a:extLst>
                </a:gridCol>
                <a:gridCol w="1405488">
                  <a:extLst>
                    <a:ext uri="{9D8B030D-6E8A-4147-A177-3AD203B41FA5}">
                      <a16:colId xmlns:a16="http://schemas.microsoft.com/office/drawing/2014/main" val="4044357023"/>
                    </a:ext>
                  </a:extLst>
                </a:gridCol>
              </a:tblGrid>
              <a:tr h="455187">
                <a:tc>
                  <a:txBody>
                    <a:bodyPr/>
                    <a:lstStyle/>
                    <a:p>
                      <a:r>
                        <a:rPr kumimoji="1" lang="ja-JP" altLang="en-US" sz="1600" b="1" dirty="0" smtClean="0">
                          <a:latin typeface="游ゴシック" panose="020B0400000000000000" pitchFamily="50" charset="-128"/>
                          <a:ea typeface="游ゴシック" panose="020B0400000000000000" pitchFamily="50" charset="-128"/>
                        </a:rPr>
                        <a:t>応募総数</a:t>
                      </a:r>
                      <a:endParaRPr kumimoji="1" lang="en-US" altLang="ja-JP" sz="1600" b="1" dirty="0">
                        <a:latin typeface="游ゴシック" panose="020B0400000000000000" pitchFamily="50" charset="-128"/>
                        <a:ea typeface="游ゴシック" panose="020B0400000000000000" pitchFamily="50" charset="-128"/>
                      </a:endParaRPr>
                    </a:p>
                  </a:txBody>
                  <a:tcPr marL="84546" marR="84546" marT="42273" marB="42273" anchor="ctr">
                    <a:lnL w="19050" cap="flat" cmpd="sng" algn="ctr">
                      <a:solidFill>
                        <a:schemeClr val="tx1"/>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endParaRPr kumimoji="1" lang="en-US" altLang="ja-JP" sz="1600" b="0" dirty="0">
                        <a:latin typeface="游ゴシック" panose="020B0400000000000000" pitchFamily="50" charset="-128"/>
                        <a:ea typeface="游ゴシック" panose="020B0400000000000000" pitchFamily="50" charset="-128"/>
                      </a:endParaRPr>
                    </a:p>
                  </a:txBody>
                  <a:tcPr marL="84546" marR="84546" marT="42273" marB="42273" anchor="ctr">
                    <a:lnL w="12700" cap="flat" cmpd="sng" algn="ctr">
                      <a:solidFill>
                        <a:schemeClr val="accent1">
                          <a:lumMod val="20000"/>
                          <a:lumOff val="8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b="0" dirty="0" smtClean="0">
                          <a:latin typeface="游ゴシック" panose="020B0400000000000000" pitchFamily="50" charset="-128"/>
                          <a:ea typeface="游ゴシック" panose="020B0400000000000000" pitchFamily="50" charset="-128"/>
                        </a:rPr>
                        <a:t>126</a:t>
                      </a:r>
                      <a:r>
                        <a:rPr kumimoji="1" lang="ja-JP" altLang="en-US" sz="1600" b="0" dirty="0" smtClean="0">
                          <a:latin typeface="游ゴシック" panose="020B0400000000000000" pitchFamily="50" charset="-128"/>
                          <a:ea typeface="游ゴシック" panose="020B0400000000000000" pitchFamily="50" charset="-128"/>
                        </a:rPr>
                        <a:t>件</a:t>
                      </a:r>
                      <a:endParaRPr kumimoji="1" lang="ja-JP" altLang="en-US"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758333"/>
                  </a:ext>
                </a:extLst>
              </a:tr>
              <a:tr h="455187">
                <a:tc>
                  <a:txBody>
                    <a:bodyPr/>
                    <a:lstStyle/>
                    <a:p>
                      <a:endParaRPr kumimoji="1" lang="en-US" altLang="ja-JP" sz="1600" b="1" dirty="0">
                        <a:latin typeface="游ゴシック" panose="020B0400000000000000" pitchFamily="50" charset="-128"/>
                        <a:ea typeface="游ゴシック" panose="020B0400000000000000" pitchFamily="50" charset="-128"/>
                      </a:endParaRP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0" dirty="0" smtClean="0">
                          <a:latin typeface="游ゴシック" panose="020B0400000000000000" pitchFamily="50" charset="-128"/>
                          <a:ea typeface="游ゴシック" panose="020B0400000000000000" pitchFamily="50" charset="-128"/>
                        </a:rPr>
                        <a:t>写真</a:t>
                      </a:r>
                      <a:endParaRPr kumimoji="1" lang="en-US" altLang="ja-JP"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latin typeface="游ゴシック" panose="020B0400000000000000" pitchFamily="50" charset="-128"/>
                          <a:ea typeface="游ゴシック" panose="020B0400000000000000" pitchFamily="50" charset="-128"/>
                        </a:rPr>
                        <a:t>98</a:t>
                      </a:r>
                      <a:r>
                        <a:rPr kumimoji="1" lang="ja-JP" altLang="en-US" sz="1600" b="0" dirty="0" smtClean="0">
                          <a:latin typeface="游ゴシック" panose="020B0400000000000000" pitchFamily="50" charset="-128"/>
                          <a:ea typeface="游ゴシック" panose="020B0400000000000000" pitchFamily="50" charset="-128"/>
                        </a:rPr>
                        <a:t>件</a:t>
                      </a:r>
                      <a:endParaRPr kumimoji="1" lang="ja-JP" altLang="en-US"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6887138"/>
                  </a:ext>
                </a:extLst>
              </a:tr>
              <a:tr h="455187">
                <a:tc>
                  <a:txBody>
                    <a:bodyPr/>
                    <a:lstStyle/>
                    <a:p>
                      <a:endParaRPr kumimoji="1" lang="en-US" altLang="ja-JP" sz="1600" b="1" dirty="0">
                        <a:latin typeface="游ゴシック" panose="020B0400000000000000" pitchFamily="50" charset="-128"/>
                        <a:ea typeface="游ゴシック" panose="020B0400000000000000" pitchFamily="50" charset="-128"/>
                      </a:endParaRP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0" dirty="0" smtClean="0">
                          <a:latin typeface="游ゴシック" panose="020B0400000000000000" pitchFamily="50" charset="-128"/>
                          <a:ea typeface="游ゴシック" panose="020B0400000000000000" pitchFamily="50" charset="-128"/>
                        </a:rPr>
                        <a:t>動画</a:t>
                      </a:r>
                      <a:endParaRPr kumimoji="1" lang="en-US" altLang="ja-JP"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latin typeface="游ゴシック" panose="020B0400000000000000" pitchFamily="50" charset="-128"/>
                          <a:ea typeface="游ゴシック" panose="020B0400000000000000" pitchFamily="50" charset="-128"/>
                        </a:rPr>
                        <a:t>28</a:t>
                      </a:r>
                      <a:r>
                        <a:rPr kumimoji="1" lang="ja-JP" altLang="en-US" sz="1600" b="0" dirty="0" smtClean="0">
                          <a:latin typeface="游ゴシック" panose="020B0400000000000000" pitchFamily="50" charset="-128"/>
                          <a:ea typeface="游ゴシック" panose="020B0400000000000000" pitchFamily="50" charset="-128"/>
                        </a:rPr>
                        <a:t>件</a:t>
                      </a:r>
                      <a:endParaRPr kumimoji="1" lang="ja-JP" altLang="en-US"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2471611"/>
                  </a:ext>
                </a:extLst>
              </a:tr>
              <a:tr h="455187">
                <a:tc rowSpan="5">
                  <a:txBody>
                    <a:bodyPr/>
                    <a:lstStyle/>
                    <a:p>
                      <a:r>
                        <a:rPr kumimoji="1" lang="ja-JP" altLang="en-US" sz="1600" b="1" dirty="0">
                          <a:latin typeface="游ゴシック" panose="020B0400000000000000" pitchFamily="50" charset="-128"/>
                          <a:ea typeface="游ゴシック" panose="020B0400000000000000" pitchFamily="50" charset="-128"/>
                        </a:rPr>
                        <a:t>エリア別</a:t>
                      </a:r>
                      <a:endParaRPr kumimoji="1" lang="en-US" altLang="ja-JP" sz="1600" b="1" dirty="0">
                        <a:latin typeface="游ゴシック" panose="020B0400000000000000" pitchFamily="50" charset="-128"/>
                        <a:ea typeface="游ゴシック" panose="020B0400000000000000" pitchFamily="50" charset="-128"/>
                      </a:endParaRP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0" dirty="0">
                          <a:latin typeface="游ゴシック" panose="020B0400000000000000" pitchFamily="50" charset="-128"/>
                          <a:ea typeface="游ゴシック" panose="020B0400000000000000" pitchFamily="50" charset="-128"/>
                        </a:rPr>
                        <a:t>北大阪エリア</a:t>
                      </a:r>
                      <a:endParaRPr kumimoji="1" lang="en-US" altLang="ja-JP"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en-US" altLang="ja-JP" sz="1600" b="0" baseline="0" dirty="0" smtClean="0">
                          <a:latin typeface="游ゴシック" panose="020B0400000000000000" pitchFamily="50" charset="-128"/>
                          <a:ea typeface="游ゴシック" panose="020B0400000000000000" pitchFamily="50" charset="-128"/>
                        </a:rPr>
                        <a:t>14</a:t>
                      </a:r>
                      <a:r>
                        <a:rPr kumimoji="1" lang="ja-JP" altLang="en-US" sz="1600" b="0" baseline="0" dirty="0" smtClean="0">
                          <a:latin typeface="游ゴシック" panose="020B0400000000000000" pitchFamily="50" charset="-128"/>
                          <a:ea typeface="游ゴシック" panose="020B0400000000000000" pitchFamily="50" charset="-128"/>
                        </a:rPr>
                        <a:t>件</a:t>
                      </a:r>
                      <a:endParaRPr kumimoji="1" lang="ja-JP" altLang="en-US"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455187">
                <a:tc vMerge="1">
                  <a:txBody>
                    <a:bodyPr/>
                    <a:lstStyle/>
                    <a:p>
                      <a:endParaRPr kumimoji="1" lang="ja-JP" altLang="en-US"/>
                    </a:p>
                  </a:txBody>
                  <a:tcPr/>
                </a:tc>
                <a:tc>
                  <a:txBody>
                    <a:bodyPr/>
                    <a:lstStyle/>
                    <a:p>
                      <a:r>
                        <a:rPr kumimoji="1" lang="ja-JP" altLang="en-US" sz="1600" b="0" dirty="0">
                          <a:latin typeface="游ゴシック" panose="020B0400000000000000" pitchFamily="50" charset="-128"/>
                          <a:ea typeface="游ゴシック" panose="020B0400000000000000" pitchFamily="50" charset="-128"/>
                        </a:rPr>
                        <a:t>大阪市エリア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en-US" altLang="ja-JP" sz="1600" b="0" baseline="0" dirty="0" smtClean="0">
                          <a:latin typeface="游ゴシック" panose="020B0400000000000000" pitchFamily="50" charset="-128"/>
                          <a:ea typeface="游ゴシック" panose="020B0400000000000000" pitchFamily="50" charset="-128"/>
                        </a:rPr>
                        <a:t>53</a:t>
                      </a:r>
                      <a:r>
                        <a:rPr kumimoji="1" lang="ja-JP" altLang="en-US" sz="1600" b="0" baseline="0" dirty="0" smtClean="0">
                          <a:latin typeface="游ゴシック" panose="020B0400000000000000" pitchFamily="50" charset="-128"/>
                          <a:ea typeface="游ゴシック" panose="020B0400000000000000" pitchFamily="50" charset="-128"/>
                        </a:rPr>
                        <a:t>件</a:t>
                      </a:r>
                      <a:endParaRPr kumimoji="1" lang="ja-JP" altLang="en-US"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455187">
                <a:tc vMerge="1">
                  <a:txBody>
                    <a:bodyPr/>
                    <a:lstStyle/>
                    <a:p>
                      <a:endParaRPr kumimoji="1" lang="ja-JP" altLang="en-US"/>
                    </a:p>
                  </a:txBody>
                  <a:tcPr/>
                </a:tc>
                <a:tc>
                  <a:txBody>
                    <a:bodyPr/>
                    <a:lstStyle/>
                    <a:p>
                      <a:r>
                        <a:rPr kumimoji="1" lang="ja-JP" altLang="en-US" sz="1600" b="0" dirty="0">
                          <a:latin typeface="游ゴシック" panose="020B0400000000000000" pitchFamily="50" charset="-128"/>
                          <a:ea typeface="游ゴシック" panose="020B0400000000000000" pitchFamily="50" charset="-128"/>
                        </a:rPr>
                        <a:t>東大阪市エリア</a:t>
                      </a:r>
                      <a:endParaRPr kumimoji="1" lang="en-US" altLang="ja-JP"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en-US" altLang="ja-JP" sz="1600" b="0" baseline="0" dirty="0">
                          <a:latin typeface="游ゴシック" panose="020B0400000000000000" pitchFamily="50" charset="-128"/>
                          <a:ea typeface="游ゴシック" panose="020B0400000000000000" pitchFamily="50" charset="-128"/>
                        </a:rPr>
                        <a:t>12</a:t>
                      </a:r>
                      <a:r>
                        <a:rPr kumimoji="1" lang="ja-JP" altLang="en-US" sz="1600" b="0" baseline="0" dirty="0">
                          <a:latin typeface="游ゴシック" panose="020B0400000000000000" pitchFamily="50" charset="-128"/>
                          <a:ea typeface="游ゴシック" panose="020B0400000000000000" pitchFamily="50" charset="-128"/>
                        </a:rPr>
                        <a:t>件</a:t>
                      </a:r>
                      <a:endParaRPr kumimoji="1" lang="ja-JP" altLang="en-US"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455187">
                <a:tc vMerge="1">
                  <a:txBody>
                    <a:bodyPr/>
                    <a:lstStyle/>
                    <a:p>
                      <a:endParaRPr kumimoji="1" lang="ja-JP" altLang="en-US"/>
                    </a:p>
                  </a:txBody>
                  <a:tcPr/>
                </a:tc>
                <a:tc>
                  <a:txBody>
                    <a:bodyPr/>
                    <a:lstStyle/>
                    <a:p>
                      <a:r>
                        <a:rPr kumimoji="1" lang="ja-JP" altLang="en-US" sz="1600" b="0" dirty="0">
                          <a:latin typeface="游ゴシック" panose="020B0400000000000000" pitchFamily="50" charset="-128"/>
                          <a:ea typeface="游ゴシック" panose="020B0400000000000000" pitchFamily="50" charset="-128"/>
                        </a:rPr>
                        <a:t>泉州エリア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en-US" altLang="ja-JP" sz="1600" b="0" baseline="0" dirty="0" smtClean="0">
                          <a:latin typeface="游ゴシック" panose="020B0400000000000000" pitchFamily="50" charset="-128"/>
                          <a:ea typeface="游ゴシック" panose="020B0400000000000000" pitchFamily="50" charset="-128"/>
                        </a:rPr>
                        <a:t>36</a:t>
                      </a:r>
                      <a:r>
                        <a:rPr kumimoji="1" lang="ja-JP" altLang="en-US" sz="1600" b="0" baseline="0" dirty="0" smtClean="0">
                          <a:latin typeface="游ゴシック" panose="020B0400000000000000" pitchFamily="50" charset="-128"/>
                          <a:ea typeface="游ゴシック" panose="020B0400000000000000" pitchFamily="50" charset="-128"/>
                        </a:rPr>
                        <a:t>件</a:t>
                      </a:r>
                      <a:endParaRPr kumimoji="1" lang="ja-JP" altLang="en-US" sz="1600" b="0" dirty="0">
                        <a:latin typeface="游ゴシック" panose="020B0400000000000000" pitchFamily="50" charset="-128"/>
                        <a:ea typeface="游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19915"/>
                  </a:ext>
                </a:extLst>
              </a:tr>
              <a:tr h="455187">
                <a:tc vMerge="1">
                  <a:txBody>
                    <a:bodyPr/>
                    <a:lstStyle/>
                    <a:p>
                      <a:endParaRPr kumimoji="1" lang="en-US" altLang="ja-JP" sz="1600" b="0" dirty="0">
                        <a:latin typeface="+mn-ea"/>
                        <a:ea typeface="+mn-ea"/>
                      </a:endParaRP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0" dirty="0">
                          <a:latin typeface="游ゴシック" panose="020B0400000000000000" pitchFamily="50" charset="-128"/>
                          <a:ea typeface="游ゴシック" panose="020B0400000000000000" pitchFamily="50" charset="-128"/>
                        </a:rPr>
                        <a:t>南河内エリア</a:t>
                      </a: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latin typeface="游ゴシック" panose="020B0400000000000000" pitchFamily="50" charset="-128"/>
                          <a:ea typeface="游ゴシック" panose="020B0400000000000000" pitchFamily="50" charset="-128"/>
                        </a:rPr>
                        <a:t>11</a:t>
                      </a:r>
                      <a:r>
                        <a:rPr kumimoji="1" lang="ja-JP" altLang="en-US" sz="1600" b="0" dirty="0">
                          <a:latin typeface="游ゴシック" panose="020B0400000000000000" pitchFamily="50" charset="-128"/>
                          <a:ea typeface="游ゴシック" panose="020B0400000000000000" pitchFamily="50" charset="-128"/>
                        </a:rPr>
                        <a:t>件</a:t>
                      </a:r>
                    </a:p>
                  </a:txBody>
                  <a:tcPr marL="84546" marR="84546" marT="42273" marB="42273"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965088"/>
                  </a:ext>
                </a:extLst>
              </a:tr>
              <a:tr h="130287">
                <a:tc rowSpan="4">
                  <a:txBody>
                    <a:bodyPr/>
                    <a:lstStyle/>
                    <a:p>
                      <a:r>
                        <a:rPr kumimoji="1" lang="ja-JP" altLang="en-US" sz="1600" b="1" dirty="0" smtClean="0">
                          <a:latin typeface="游ゴシック" panose="020B0400000000000000" pitchFamily="50" charset="-128"/>
                          <a:ea typeface="游ゴシック" panose="020B0400000000000000" pitchFamily="50" charset="-128"/>
                        </a:rPr>
                        <a:t>応募数上位のスポット</a:t>
                      </a:r>
                      <a:endParaRPr kumimoji="1" lang="ja-JP" altLang="en-US" sz="1600" b="1" dirty="0">
                        <a:latin typeface="游ゴシック" panose="020B0400000000000000" pitchFamily="50" charset="-128"/>
                        <a:ea typeface="游ゴシック" panose="020B0400000000000000" pitchFamily="50" charset="-128"/>
                      </a:endParaRP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岸和田城を眺める岸和田高校前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84546" marR="84546" marT="42273" marB="42273">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７件</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2880353"/>
                  </a:ext>
                </a:extLst>
              </a:tr>
              <a:tr h="318371">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・太陽の塔と北摂山系を眺める万博記念公園大階段</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・大阪市中央公会堂と高層ビル群を眺める中之島公園</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街道のまちなみを眺める岸和田本町紀州街道</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84546" marR="84546" marT="42273" marB="42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６件</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575351"/>
                  </a:ext>
                </a:extLst>
              </a:tr>
              <a:tr h="318371">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・紅葉を眺める三色彩道</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・通天閣を眺める新世界</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84546" marR="84546" marT="42273" marB="42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５件</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5944211"/>
                  </a:ext>
                </a:extLst>
              </a:tr>
              <a:tr h="318371">
                <a:tc vMerge="1">
                  <a:txBody>
                    <a:bodyPr/>
                    <a:lstStyle/>
                    <a:p>
                      <a:endParaRPr kumimoji="1" lang="ja-JP" altLang="en-US" sz="1600" b="1" dirty="0">
                        <a:latin typeface="游ゴシック" panose="020B0400000000000000" pitchFamily="50" charset="-128"/>
                        <a:ea typeface="游ゴシック" panose="020B0400000000000000" pitchFamily="50" charset="-128"/>
                      </a:endParaRPr>
                    </a:p>
                  </a:txBody>
                  <a:tcPr marL="84546" marR="84546" marT="42273" marB="42273">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・あべのハルカスを眺める天王寺公園（てんしば）</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・四天王寺伽藍を眺める山門前</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熊取交流センター煉瓦館を眺める熊取歴史公園　等</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84546" marR="84546" marT="42273" marB="42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４件</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0623140"/>
                  </a:ext>
                </a:extLst>
              </a:tr>
            </a:tbl>
          </a:graphicData>
        </a:graphic>
      </p:graphicFrame>
      <p:sp>
        <p:nvSpPr>
          <p:cNvPr id="5"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6</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6" name="正方形/長方形 5"/>
          <p:cNvSpPr/>
          <p:nvPr/>
        </p:nvSpPr>
        <p:spPr>
          <a:xfrm>
            <a:off x="0" y="1323"/>
            <a:ext cx="9144000" cy="523220"/>
          </a:xfrm>
          <a:prstGeom prst="rect">
            <a:avLst/>
          </a:prstGeom>
          <a:solidFill>
            <a:schemeClr val="accent5">
              <a:lumMod val="50000"/>
            </a:schemeClr>
          </a:solidFill>
          <a:ln w="12700" cap="flat" cmpd="sng" algn="ctr">
            <a:solidFill>
              <a:schemeClr val="accent5">
                <a:lumMod val="50000"/>
              </a:schemeClr>
            </a:solidFill>
            <a:prstDash val="solid"/>
            <a:miter lim="800000"/>
          </a:ln>
          <a:effectLst/>
        </p:spPr>
        <p:txBody>
          <a:bodyPr wrap="square" rtlCol="0" anchor="ctr">
            <a:spAutoFit/>
          </a:bodyPr>
          <a:lstStyle/>
          <a:p>
            <a:pPr lvl="0" indent="176213" defTabSz="457200">
              <a:defRPr/>
            </a:pPr>
            <a:r>
              <a:rPr kumimoji="0" lang="ja-JP" altLang="en-US" sz="2800" b="1" kern="0" dirty="0" smtClean="0">
                <a:solidFill>
                  <a:prstClr val="white"/>
                </a:solidFill>
                <a:latin typeface="游ゴシック" panose="020B0400000000000000" pitchFamily="50" charset="-128"/>
                <a:ea typeface="游ゴシック" panose="020B0400000000000000" pitchFamily="50" charset="-128"/>
              </a:rPr>
              <a:t>　</a:t>
            </a:r>
            <a:r>
              <a:rPr lang="ja-JP" altLang="en-US" sz="2800" b="1" kern="0" dirty="0">
                <a:solidFill>
                  <a:prstClr val="white"/>
                </a:solidFill>
                <a:latin typeface="游ゴシック" panose="020B0400000000000000" pitchFamily="50" charset="-128"/>
                <a:ea typeface="游ゴシック" panose="020B0400000000000000" pitchFamily="50" charset="-128"/>
              </a:rPr>
              <a:t>応募</a:t>
            </a:r>
            <a:r>
              <a:rPr lang="ja-JP" altLang="en-US" sz="2800" b="1" kern="0" dirty="0" smtClean="0">
                <a:solidFill>
                  <a:prstClr val="white"/>
                </a:solidFill>
                <a:latin typeface="游ゴシック" panose="020B0400000000000000" pitchFamily="50" charset="-128"/>
                <a:ea typeface="游ゴシック" panose="020B0400000000000000" pitchFamily="50" charset="-128"/>
              </a:rPr>
              <a:t>結果</a:t>
            </a:r>
            <a:endParaRPr kumimoji="0" lang="zh-TW" altLang="en-US" sz="2800" b="1" kern="0" dirty="0">
              <a:solidFill>
                <a:prstClr val="white"/>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24481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194" y="592304"/>
            <a:ext cx="4153480" cy="4744112"/>
          </a:xfrm>
          <a:prstGeom prst="rect">
            <a:avLst/>
          </a:prstGeom>
        </p:spPr>
      </p:pic>
      <p:pic>
        <p:nvPicPr>
          <p:cNvPr id="6" name="図 5"/>
          <p:cNvPicPr>
            <a:picLocks noChangeAspect="1"/>
          </p:cNvPicPr>
          <p:nvPr/>
        </p:nvPicPr>
        <p:blipFill rotWithShape="1">
          <a:blip r:embed="rId3"/>
          <a:srcRect b="15216"/>
          <a:stretch/>
        </p:blipFill>
        <p:spPr>
          <a:xfrm>
            <a:off x="5835458" y="5576173"/>
            <a:ext cx="1417598" cy="1201899"/>
          </a:xfrm>
          <a:prstGeom prst="rect">
            <a:avLst/>
          </a:prstGeom>
        </p:spPr>
      </p:pic>
      <p:sp>
        <p:nvSpPr>
          <p:cNvPr id="7" name="テキスト ボックス 4"/>
          <p:cNvSpPr txBox="1"/>
          <p:nvPr/>
        </p:nvSpPr>
        <p:spPr>
          <a:xfrm>
            <a:off x="6022305" y="5411532"/>
            <a:ext cx="1899879"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b="1" dirty="0">
                <a:solidFill>
                  <a:srgbClr val="B59830"/>
                </a:solidFill>
                <a:latin typeface="UD デジタル 教科書体 NP-B" panose="02020700000000000000" pitchFamily="18" charset="-128"/>
                <a:ea typeface="UD デジタル 教科書体 NP-B" panose="02020700000000000000" pitchFamily="18" charset="-128"/>
              </a:rPr>
              <a:t>#</a:t>
            </a:r>
            <a:r>
              <a:rPr kumimoji="1" lang="en-US" altLang="ja-JP" sz="1400" b="1" dirty="0" err="1">
                <a:solidFill>
                  <a:srgbClr val="B59830"/>
                </a:solidFill>
                <a:latin typeface="UD デジタル 教科書体 NP-B" panose="02020700000000000000" pitchFamily="18" charset="-128"/>
                <a:ea typeface="UD デジタル 教科書体 NP-B" panose="02020700000000000000" pitchFamily="18" charset="-128"/>
              </a:rPr>
              <a:t>osaka_landscape</a:t>
            </a:r>
            <a:endParaRPr kumimoji="1" lang="en-US" altLang="ja-JP" sz="1400" b="1" dirty="0">
              <a:solidFill>
                <a:srgbClr val="B59830"/>
              </a:solidFill>
              <a:latin typeface="UD デジタル 教科書体 NP-B" panose="02020700000000000000" pitchFamily="18" charset="-128"/>
              <a:ea typeface="UD デジタル 教科書体 NP-B" panose="02020700000000000000" pitchFamily="18" charset="-128"/>
            </a:endParaRPr>
          </a:p>
        </p:txBody>
      </p:sp>
      <p:grpSp>
        <p:nvGrpSpPr>
          <p:cNvPr id="9" name="グループ化 8"/>
          <p:cNvGrpSpPr/>
          <p:nvPr/>
        </p:nvGrpSpPr>
        <p:grpSpPr>
          <a:xfrm>
            <a:off x="5753100" y="5322981"/>
            <a:ext cx="2540000" cy="381172"/>
            <a:chOff x="10182815" y="8253518"/>
            <a:chExt cx="2478514" cy="355989"/>
          </a:xfrm>
        </p:grpSpPr>
        <p:cxnSp>
          <p:nvCxnSpPr>
            <p:cNvPr id="11" name="直線コネクタ 10"/>
            <p:cNvCxnSpPr/>
            <p:nvPr/>
          </p:nvCxnSpPr>
          <p:spPr>
            <a:xfrm flipV="1">
              <a:off x="12298528" y="8253518"/>
              <a:ext cx="362801" cy="355989"/>
            </a:xfrm>
            <a:prstGeom prst="line">
              <a:avLst/>
            </a:prstGeom>
            <a:ln w="19050">
              <a:solidFill>
                <a:srgbClr val="868A0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flipV="1">
              <a:off x="10182815" y="8263043"/>
              <a:ext cx="312755" cy="342097"/>
            </a:xfrm>
            <a:prstGeom prst="line">
              <a:avLst/>
            </a:prstGeom>
            <a:ln w="19050">
              <a:solidFill>
                <a:srgbClr val="868A01"/>
              </a:solidFill>
            </a:ln>
          </p:spPr>
          <p:style>
            <a:lnRef idx="1">
              <a:schemeClr val="accent1"/>
            </a:lnRef>
            <a:fillRef idx="0">
              <a:schemeClr val="accent1"/>
            </a:fillRef>
            <a:effectRef idx="0">
              <a:schemeClr val="accent1"/>
            </a:effectRef>
            <a:fontRef idx="minor">
              <a:schemeClr val="tx1"/>
            </a:fontRef>
          </p:style>
        </p:cxnSp>
      </p:gr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9244" y="5861252"/>
            <a:ext cx="795152" cy="792240"/>
          </a:xfrm>
          <a:prstGeom prst="rect">
            <a:avLst/>
          </a:prstGeom>
        </p:spPr>
      </p:pic>
      <p:sp>
        <p:nvSpPr>
          <p:cNvPr id="21" name="正方形/長方形 20"/>
          <p:cNvSpPr/>
          <p:nvPr/>
        </p:nvSpPr>
        <p:spPr>
          <a:xfrm>
            <a:off x="0" y="0"/>
            <a:ext cx="9144000" cy="523220"/>
          </a:xfrm>
          <a:prstGeom prst="rect">
            <a:avLst/>
          </a:prstGeom>
          <a:solidFill>
            <a:schemeClr val="accent5">
              <a:lumMod val="50000"/>
            </a:schemeClr>
          </a:solidFill>
          <a:ln w="12700" cap="flat" cmpd="sng" algn="ctr">
            <a:solidFill>
              <a:schemeClr val="accent5">
                <a:lumMod val="50000"/>
              </a:schemeClr>
            </a:solidFill>
            <a:prstDash val="solid"/>
            <a:miter lim="800000"/>
          </a:ln>
          <a:effectLst/>
        </p:spPr>
        <p:txBody>
          <a:bodyPr wrap="square" rtlCol="0" anchor="ctr">
            <a:spAutoFit/>
          </a:bodyPr>
          <a:lstStyle/>
          <a:p>
            <a:pPr lvl="0" indent="176213" defTabSz="457200">
              <a:defRPr/>
            </a:pPr>
            <a:r>
              <a:rPr kumimoji="0" lang="ja-JP" altLang="en-US" sz="2800" b="1" kern="0" dirty="0" smtClean="0">
                <a:solidFill>
                  <a:prstClr val="white"/>
                </a:solidFill>
                <a:latin typeface="游ゴシック" panose="020B0400000000000000" pitchFamily="50" charset="-128"/>
                <a:ea typeface="游ゴシック" panose="020B0400000000000000" pitchFamily="50" charset="-128"/>
              </a:rPr>
              <a:t>　</a:t>
            </a:r>
            <a:r>
              <a:rPr lang="en-US" altLang="ja-JP" sz="2800" b="1" kern="0" dirty="0" smtClean="0">
                <a:solidFill>
                  <a:prstClr val="white"/>
                </a:solidFill>
                <a:latin typeface="游ゴシック" panose="020B0400000000000000" pitchFamily="50" charset="-128"/>
                <a:ea typeface="游ゴシック" panose="020B0400000000000000" pitchFamily="50" charset="-128"/>
              </a:rPr>
              <a:t>SNS</a:t>
            </a:r>
            <a:r>
              <a:rPr lang="ja-JP" altLang="en-US" sz="2800" b="1" kern="0" dirty="0" err="1" smtClean="0">
                <a:solidFill>
                  <a:prstClr val="white"/>
                </a:solidFill>
                <a:latin typeface="游ゴシック" panose="020B0400000000000000" pitchFamily="50" charset="-128"/>
                <a:ea typeface="游ゴシック" panose="020B0400000000000000" pitchFamily="50" charset="-128"/>
              </a:rPr>
              <a:t>での</a:t>
            </a:r>
            <a:r>
              <a:rPr lang="ja-JP" altLang="en-US" sz="2800" b="1" kern="0" dirty="0" smtClean="0">
                <a:solidFill>
                  <a:prstClr val="white"/>
                </a:solidFill>
                <a:latin typeface="游ゴシック" panose="020B0400000000000000" pitchFamily="50" charset="-128"/>
                <a:ea typeface="游ゴシック" panose="020B0400000000000000" pitchFamily="50" charset="-128"/>
              </a:rPr>
              <a:t>活用</a:t>
            </a:r>
            <a:endParaRPr kumimoji="0" lang="zh-TW" altLang="en-US" sz="2800" b="1" kern="0" dirty="0">
              <a:solidFill>
                <a:prstClr val="white"/>
              </a:solidFill>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185261" y="5703184"/>
            <a:ext cx="5432140" cy="925894"/>
          </a:xfrm>
          <a:prstGeom prst="rect">
            <a:avLst/>
          </a:prstGeom>
        </p:spPr>
        <p:txBody>
          <a:bodyPr wrap="square">
            <a:spAutoFit/>
          </a:bodyPr>
          <a:lstStyle/>
          <a:p>
            <a:pPr>
              <a:lnSpc>
                <a:spcPts val="1320"/>
              </a:lnSpc>
              <a:spcAft>
                <a:spcPts val="0"/>
              </a:spcAft>
            </a:pPr>
            <a:r>
              <a:rPr lang="ja-JP" altLang="ja-JP" sz="1400" b="1" dirty="0">
                <a:solidFill>
                  <a:srgbClr val="000000"/>
                </a:solidFill>
                <a:latin typeface="+mn-ea"/>
              </a:rPr>
              <a:t>おおさか景観発信</a:t>
            </a:r>
            <a:r>
              <a:rPr lang="ja-JP" altLang="ja-JP" sz="1400" b="1" dirty="0" smtClean="0">
                <a:solidFill>
                  <a:srgbClr val="000000"/>
                </a:solidFill>
                <a:latin typeface="+mn-ea"/>
              </a:rPr>
              <a:t>プロジェクト</a:t>
            </a:r>
            <a:endParaRPr lang="en-US" altLang="ja-JP" sz="1400" b="1" dirty="0" smtClean="0">
              <a:solidFill>
                <a:srgbClr val="000000"/>
              </a:solidFill>
              <a:latin typeface="+mn-ea"/>
            </a:endParaRPr>
          </a:p>
          <a:p>
            <a:pPr>
              <a:lnSpc>
                <a:spcPts val="1320"/>
              </a:lnSpc>
              <a:spcAft>
                <a:spcPts val="0"/>
              </a:spcAft>
            </a:pPr>
            <a:endParaRPr lang="en-US" altLang="ja-JP" sz="1200" b="1" dirty="0">
              <a:solidFill>
                <a:srgbClr val="000000"/>
              </a:solidFill>
              <a:effectLst/>
              <a:latin typeface="+mn-ea"/>
              <a:cs typeface="ＭＳ Ｐゴシック" panose="020B0600070205080204" pitchFamily="50" charset="-128"/>
            </a:endParaRPr>
          </a:p>
          <a:p>
            <a:pPr>
              <a:lnSpc>
                <a:spcPts val="1320"/>
              </a:lnSpc>
              <a:spcAft>
                <a:spcPts val="0"/>
              </a:spcAft>
            </a:pPr>
            <a:r>
              <a:rPr lang="ja-JP" altLang="en-US" sz="1100" b="1" dirty="0" smtClean="0">
                <a:solidFill>
                  <a:srgbClr val="000000"/>
                </a:solidFill>
                <a:latin typeface="+mn-ea"/>
                <a:cs typeface="ＭＳ Ｐゴシック" panose="020B0600070205080204" pitchFamily="50" charset="-128"/>
              </a:rPr>
              <a:t>大阪の景観を発信！</a:t>
            </a:r>
            <a:r>
              <a:rPr kumimoji="1" lang="ja-JP" altLang="ja-JP" sz="1100" b="1" dirty="0" smtClean="0">
                <a:latin typeface="+mn-ea"/>
              </a:rPr>
              <a:t>府</a:t>
            </a:r>
            <a:r>
              <a:rPr kumimoji="1" lang="ja-JP" altLang="ja-JP" sz="1100" b="1" dirty="0">
                <a:latin typeface="+mn-ea"/>
              </a:rPr>
              <a:t>の景観担当が更新</a:t>
            </a:r>
            <a:r>
              <a:rPr kumimoji="1" lang="ja-JP" altLang="ja-JP" sz="1100" b="1" dirty="0" smtClean="0">
                <a:latin typeface="+mn-ea"/>
              </a:rPr>
              <a:t>する</a:t>
            </a:r>
            <a:r>
              <a:rPr kumimoji="1" lang="ja-JP" altLang="en-US" sz="1100" b="1" dirty="0" smtClean="0">
                <a:latin typeface="+mn-ea"/>
              </a:rPr>
              <a:t>インスタグラム</a:t>
            </a:r>
            <a:r>
              <a:rPr kumimoji="1" lang="ja-JP" altLang="ja-JP" sz="1100" b="1" dirty="0" smtClean="0">
                <a:latin typeface="+mn-ea"/>
              </a:rPr>
              <a:t>〔</a:t>
            </a:r>
            <a:r>
              <a:rPr kumimoji="1" lang="en-US" altLang="ja-JP" sz="1100" b="1" dirty="0" err="1">
                <a:latin typeface="+mn-ea"/>
              </a:rPr>
              <a:t>osaka_landscape</a:t>
            </a:r>
            <a:r>
              <a:rPr kumimoji="1" lang="ja-JP" altLang="ja-JP" sz="1100" b="1" dirty="0" smtClean="0">
                <a:latin typeface="+mn-ea"/>
              </a:rPr>
              <a:t>〕</a:t>
            </a:r>
            <a:endParaRPr lang="ja-JP" altLang="ja-JP" sz="1100" dirty="0">
              <a:latin typeface="+mn-ea"/>
            </a:endParaRPr>
          </a:p>
          <a:p>
            <a:pPr>
              <a:lnSpc>
                <a:spcPts val="1320"/>
              </a:lnSpc>
            </a:pPr>
            <a:r>
              <a:rPr kumimoji="1" lang="ja-JP" altLang="ja-JP" sz="1100" b="1" dirty="0">
                <a:latin typeface="+mn-ea"/>
              </a:rPr>
              <a:t>様々な景観の情報を発信しています</a:t>
            </a:r>
            <a:r>
              <a:rPr kumimoji="1" lang="ja-JP" altLang="ja-JP" sz="1100" b="1" dirty="0" smtClean="0">
                <a:latin typeface="+mn-ea"/>
              </a:rPr>
              <a:t>。ぜひ</a:t>
            </a:r>
            <a:r>
              <a:rPr kumimoji="1" lang="ja-JP" altLang="ja-JP" sz="1100" b="1" dirty="0">
                <a:latin typeface="+mn-ea"/>
              </a:rPr>
              <a:t>フォローの上、ご覧ください</a:t>
            </a:r>
            <a:r>
              <a:rPr kumimoji="1" lang="ja-JP" altLang="ja-JP" sz="1100" b="1" dirty="0" smtClean="0"/>
              <a:t>。</a:t>
            </a:r>
            <a:endParaRPr lang="en-US" altLang="ja-JP" sz="1400" b="1" dirty="0" smtClean="0">
              <a:solidFill>
                <a:srgbClr val="000000"/>
              </a:solidFill>
              <a:latin typeface="ＭＳ Ｐゴシック" panose="020B0600070205080204" pitchFamily="50" charset="-128"/>
              <a:ea typeface="游ゴシック Light" panose="020B0300000000000000" pitchFamily="50" charset="-128"/>
              <a:cs typeface="ＭＳ Ｐゴシック" panose="020B0600070205080204" pitchFamily="50" charset="-128"/>
            </a:endParaRPr>
          </a:p>
          <a:p>
            <a:pPr>
              <a:lnSpc>
                <a:spcPts val="1320"/>
              </a:lnSpc>
              <a:spcAft>
                <a:spcPts val="0"/>
              </a:spcAft>
            </a:pP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13" name="図 12"/>
          <p:cNvPicPr>
            <a:picLocks noChangeAspect="1"/>
          </p:cNvPicPr>
          <p:nvPr/>
        </p:nvPicPr>
        <p:blipFill>
          <a:blip r:embed="rId5"/>
          <a:stretch>
            <a:fillRect/>
          </a:stretch>
        </p:blipFill>
        <p:spPr>
          <a:xfrm>
            <a:off x="131919" y="618168"/>
            <a:ext cx="4830275" cy="4704813"/>
          </a:xfrm>
          <a:prstGeom prst="rect">
            <a:avLst/>
          </a:prstGeom>
        </p:spPr>
      </p:pic>
      <p:sp>
        <p:nvSpPr>
          <p:cNvPr id="14"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7</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09046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787586" y="3257634"/>
            <a:ext cx="3236784" cy="523220"/>
          </a:xfrm>
          <a:prstGeom prst="rect">
            <a:avLst/>
          </a:prstGeom>
          <a:noFill/>
        </p:spPr>
        <p:txBody>
          <a:bodyPr wrap="non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湊町リバープレイス道頓堀川を</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眺める</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大阪</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市道南北線深里橋</a:t>
            </a:r>
          </a:p>
        </p:txBody>
      </p:sp>
      <p:sp>
        <p:nvSpPr>
          <p:cNvPr id="15" name="テキスト ボックス 14"/>
          <p:cNvSpPr txBox="1"/>
          <p:nvPr/>
        </p:nvSpPr>
        <p:spPr>
          <a:xfrm>
            <a:off x="5256653" y="3262077"/>
            <a:ext cx="2877711" cy="523220"/>
          </a:xfrm>
          <a:prstGeom prst="rect">
            <a:avLst/>
          </a:prstGeom>
          <a:noFill/>
        </p:spPr>
        <p:txBody>
          <a:bodyPr wrap="non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東大阪</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市民美術センターを</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眺める</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花園ラグビー場前</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p:cNvSpPr txBox="1"/>
          <p:nvPr/>
        </p:nvSpPr>
        <p:spPr>
          <a:xfrm>
            <a:off x="256482" y="6219359"/>
            <a:ext cx="4298992" cy="523220"/>
          </a:xfrm>
          <a:prstGeom prst="rect">
            <a:avLst/>
          </a:prstGeom>
          <a:noFill/>
        </p:spPr>
        <p:txBody>
          <a:bodyPr wrap="non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関空島と連絡橋を</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眺める</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スターゲイトホテル</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関西エアポートのレストラン</a:t>
            </a:r>
          </a:p>
        </p:txBody>
      </p:sp>
      <p:sp>
        <p:nvSpPr>
          <p:cNvPr id="19" name="テキスト ボックス 18"/>
          <p:cNvSpPr txBox="1"/>
          <p:nvPr/>
        </p:nvSpPr>
        <p:spPr>
          <a:xfrm>
            <a:off x="5796136" y="6219359"/>
            <a:ext cx="1980029" cy="523220"/>
          </a:xfrm>
          <a:prstGeom prst="rect">
            <a:avLst/>
          </a:prstGeom>
          <a:noFill/>
        </p:spPr>
        <p:txBody>
          <a:bodyPr wrap="non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四天王寺伽藍を</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眺める</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山門前</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711132" cy="55399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■応募事例（写真）　　　　　　　　　                           </a:t>
            </a: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写真下スポット名</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8007" y="945799"/>
            <a:ext cx="3415942" cy="2270672"/>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8307" y="945799"/>
            <a:ext cx="3025185" cy="2268889"/>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8096" y="3863181"/>
            <a:ext cx="3419872" cy="2273851"/>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71692" y="3863181"/>
            <a:ext cx="3031800" cy="2273850"/>
          </a:xfrm>
          <a:prstGeom prst="rect">
            <a:avLst/>
          </a:prstGeom>
        </p:spPr>
      </p:pic>
      <p:sp>
        <p:nvSpPr>
          <p:cNvPr id="12"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8</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41863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9543</TotalTime>
  <Words>4950</Words>
  <Application>Microsoft Office PowerPoint</Application>
  <PresentationFormat>画面に合わせる (4:3)</PresentationFormat>
  <Paragraphs>610</Paragraphs>
  <Slides>36</Slides>
  <Notes>31</Notes>
  <HiddenSlides>0</HiddenSlides>
  <MMClips>0</MMClips>
  <ScaleCrop>false</ScaleCrop>
  <HeadingPairs>
    <vt:vector size="8" baseType="variant">
      <vt:variant>
        <vt:lpstr>使用されているフォント</vt:lpstr>
      </vt:variant>
      <vt:variant>
        <vt:i4>11</vt:i4>
      </vt:variant>
      <vt:variant>
        <vt:lpstr>テーマ</vt:lpstr>
      </vt:variant>
      <vt:variant>
        <vt:i4>4</vt:i4>
      </vt:variant>
      <vt:variant>
        <vt:lpstr>埋め込まれた OLE サーバー</vt:lpstr>
      </vt:variant>
      <vt:variant>
        <vt:i4>1</vt:i4>
      </vt:variant>
      <vt:variant>
        <vt:lpstr>スライド タイトル</vt:lpstr>
      </vt:variant>
      <vt:variant>
        <vt:i4>36</vt:i4>
      </vt:variant>
    </vt:vector>
  </HeadingPairs>
  <TitlesOfParts>
    <vt:vector size="52" baseType="lpstr">
      <vt:lpstr>Meiryo UI</vt:lpstr>
      <vt:lpstr>ＭＳ Ｐゴシック</vt:lpstr>
      <vt:lpstr>新細明體</vt:lpstr>
      <vt:lpstr>UD デジタル 教科書体 NP-B</vt:lpstr>
      <vt:lpstr>游ゴシック</vt:lpstr>
      <vt:lpstr>游ゴシック Light</vt:lpstr>
      <vt:lpstr>游ゴシック 本文</vt:lpstr>
      <vt:lpstr>Arial</vt:lpstr>
      <vt:lpstr>Calibri</vt:lpstr>
      <vt:lpstr>Cambria</vt:lpstr>
      <vt:lpstr>Wingdings</vt:lpstr>
      <vt:lpstr>Office ​​テーマ</vt:lpstr>
      <vt:lpstr>Office テーマ</vt:lpstr>
      <vt:lpstr>1_Office テーマ</vt:lpstr>
      <vt:lpstr>1_Office ​​テーマ</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第１～３回において選定した80か所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森河　奨</dc:creator>
  <cp:lastModifiedBy>岩井　春菜</cp:lastModifiedBy>
  <cp:revision>767</cp:revision>
  <cp:lastPrinted>2022-08-25T05:29:18Z</cp:lastPrinted>
  <dcterms:created xsi:type="dcterms:W3CDTF">2018-12-04T04:57:03Z</dcterms:created>
  <dcterms:modified xsi:type="dcterms:W3CDTF">2022-08-25T05:29:21Z</dcterms:modified>
</cp:coreProperties>
</file>